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373" r:id="rId2"/>
    <p:sldId id="374" r:id="rId3"/>
    <p:sldId id="375" r:id="rId4"/>
    <p:sldId id="377" r:id="rId5"/>
    <p:sldId id="378" r:id="rId6"/>
    <p:sldId id="379" r:id="rId7"/>
    <p:sldId id="380" r:id="rId8"/>
    <p:sldId id="382" r:id="rId9"/>
    <p:sldId id="383" r:id="rId10"/>
    <p:sldId id="384" r:id="rId11"/>
    <p:sldId id="397" r:id="rId12"/>
    <p:sldId id="398" r:id="rId13"/>
    <p:sldId id="399" r:id="rId14"/>
    <p:sldId id="400" r:id="rId15"/>
    <p:sldId id="401" r:id="rId16"/>
    <p:sldId id="402" r:id="rId17"/>
    <p:sldId id="40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66B"/>
    <a:srgbClr val="000000"/>
    <a:srgbClr val="F9EFE9"/>
    <a:srgbClr val="F6DFCF"/>
    <a:srgbClr val="E79B47"/>
    <a:srgbClr val="FDD808"/>
    <a:srgbClr val="F7B71B"/>
    <a:srgbClr val="F2992D"/>
    <a:srgbClr val="5AB564"/>
    <a:srgbClr val="000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80" autoAdjust="0"/>
    <p:restoredTop sz="72926" autoAdjust="0"/>
  </p:normalViewPr>
  <p:slideViewPr>
    <p:cSldViewPr snapToGrid="0" showGuides="1">
      <p:cViewPr varScale="1">
        <p:scale>
          <a:sx n="74" d="100"/>
          <a:sy n="74" d="100"/>
        </p:scale>
        <p:origin x="336" y="176"/>
      </p:cViewPr>
      <p:guideLst>
        <p:guide orient="horz" pos="1056"/>
        <p:guide pos="4056"/>
      </p:guideLst>
    </p:cSldViewPr>
  </p:slideViewPr>
  <p:outlineViewPr>
    <p:cViewPr>
      <p:scale>
        <a:sx n="33" d="100"/>
        <a:sy n="33" d="100"/>
      </p:scale>
      <p:origin x="0" y="-1144"/>
    </p:cViewPr>
  </p:outlineViewPr>
  <p:notesTextViewPr>
    <p:cViewPr>
      <p:scale>
        <a:sx n="3" d="2"/>
        <a:sy n="3" d="2"/>
      </p:scale>
      <p:origin x="0" y="0"/>
    </p:cViewPr>
  </p:notesTextViewPr>
  <p:sorterViewPr>
    <p:cViewPr varScale="1">
      <p:scale>
        <a:sx n="100" d="100"/>
        <a:sy n="100" d="100"/>
      </p:scale>
      <p:origin x="0" y="-1398"/>
    </p:cViewPr>
  </p:sorterViewPr>
  <p:notesViewPr>
    <p:cSldViewPr snapToGrid="0">
      <p:cViewPr varScale="1">
        <p:scale>
          <a:sx n="83" d="100"/>
          <a:sy n="83" d="100"/>
        </p:scale>
        <p:origin x="39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11005F-B084-4A2B-AF81-BEDFA90212AB}" type="datetimeFigureOut">
              <a:rPr lang="en-US" smtClean="0"/>
              <a:t>9/25/20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33AD39-2BC7-4A42-AAB5-FA662C63FD86}" type="slidenum">
              <a:rPr lang="en-US" smtClean="0"/>
              <a:t>‹#›</a:t>
            </a:fld>
            <a:endParaRPr lang="en-US"/>
          </a:p>
        </p:txBody>
      </p:sp>
    </p:spTree>
    <p:extLst>
      <p:ext uri="{BB962C8B-B14F-4D97-AF65-F5344CB8AC3E}">
        <p14:creationId xmlns:p14="http://schemas.microsoft.com/office/powerpoint/2010/main" val="5382252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41368-7101-4C58-AEF0-F054577EA52C}" type="datetimeFigureOut">
              <a:rPr lang="en-US" smtClean="0"/>
              <a:t>9/25/20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44E3B-B3DB-430D-83B5-C915085C15BE}" type="slidenum">
              <a:rPr lang="en-US" smtClean="0"/>
              <a:t>‹#›</a:t>
            </a:fld>
            <a:endParaRPr lang="en-US"/>
          </a:p>
        </p:txBody>
      </p:sp>
    </p:spTree>
    <p:extLst>
      <p:ext uri="{BB962C8B-B14F-4D97-AF65-F5344CB8AC3E}">
        <p14:creationId xmlns:p14="http://schemas.microsoft.com/office/powerpoint/2010/main" val="436455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Le programme des Prix de l’Innovation Transitions reconnaît et célèbre les loyaux partenaires et professionnels de l’industrie de l’optique du Canada et des États-Unis qui se sont démarqués en faisant croître leurs affaires avec la famille de produits et de programmes de Transitions Optical au cours de la dernière année. </a:t>
            </a:r>
            <a:endParaRPr lang="en-US" altLang="fr-FR" dirty="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a:t>
            </a:fld>
            <a:endParaRPr lang="en-US"/>
          </a:p>
        </p:txBody>
      </p:sp>
    </p:spTree>
    <p:extLst>
      <p:ext uri="{BB962C8B-B14F-4D97-AF65-F5344CB8AC3E}">
        <p14:creationId xmlns:p14="http://schemas.microsoft.com/office/powerpoint/2010/main" val="94699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388">
              <a:lnSpc>
                <a:spcPct val="90000"/>
              </a:lnSpc>
              <a:spcBef>
                <a:spcPct val="0"/>
              </a:spcBef>
              <a:spcAft>
                <a:spcPts val="1238"/>
              </a:spcAft>
              <a:buClr>
                <a:srgbClr val="00B5E2"/>
              </a:buClr>
            </a:pPr>
            <a:r>
              <a:rPr lang="fr-CA" altLang="fr-FR" sz="1200" dirty="0">
                <a:solidFill>
                  <a:srgbClr val="000000"/>
                </a:solidFill>
                <a:latin typeface="Century Gothic" panose="020B0502020202020204" pitchFamily="34" charset="0"/>
                <a:ea typeface="ＭＳ Ｐゴシック" panose="020B0600070205080204" pitchFamily="34" charset="-128"/>
              </a:rPr>
              <a:t>Conseils des juges :</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Ne soumettez pas la même présentation PowerPoint pour différentes catégories. Personnalisez-la selon la catégorie pour laquelle vous soumettez votre candidature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Établissez un objectif clair et mesurable dès maintenant. Montrez comment vos résultats s’alignent sur votre objectif. Même si vous n’atteignez pas votre objectif, faites état de vos progrès.</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Tracez un graphique de vos indicateurs (résultats, données par rapport à l’année précédente)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Prenez des photos, enregistrez des vidéo et montrez des images de ce que vous  avez fait pour atteindre votre objectif. Les photos prises à l’aide d’un téléphone intelligent sont parfaitement acceptables.</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Mettez l’accent sur les aspects, à l’aide de polices ou de couleurs différentes, auxquels les juges devraient porter une attention particulière.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Utilisez correctement les noms de produit, les logos et les images de la marque.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Essayez de ne pas soumettre une présentation de plus de 10 diapositives. Réfléchissez de façon critique aux renseignements importants et dépassez la limite uniquement si d’autres diapositives sont nécessaires pour transmettre les renseignements demandés. </a:t>
            </a: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10</a:t>
            </a:fld>
            <a:endParaRPr lang="en-US"/>
          </a:p>
        </p:txBody>
      </p:sp>
    </p:spTree>
    <p:extLst>
      <p:ext uri="{BB962C8B-B14F-4D97-AF65-F5344CB8AC3E}">
        <p14:creationId xmlns:p14="http://schemas.microsoft.com/office/powerpoint/2010/main" val="388346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11</a:t>
            </a:fld>
            <a:endParaRPr lang="en-US"/>
          </a:p>
        </p:txBody>
      </p:sp>
    </p:spTree>
    <p:extLst>
      <p:ext uri="{BB962C8B-B14F-4D97-AF65-F5344CB8AC3E}">
        <p14:creationId xmlns:p14="http://schemas.microsoft.com/office/powerpoint/2010/main" val="3396337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12</a:t>
            </a:fld>
            <a:endParaRPr lang="en-US"/>
          </a:p>
        </p:txBody>
      </p:sp>
    </p:spTree>
    <p:extLst>
      <p:ext uri="{BB962C8B-B14F-4D97-AF65-F5344CB8AC3E}">
        <p14:creationId xmlns:p14="http://schemas.microsoft.com/office/powerpoint/2010/main" val="50129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Déterminez votre ou vos objectifs S.M.A.R.T. (spécifiques, mesurables, atteignables, réalistes et définis dans le temps).</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13</a:t>
            </a:fld>
            <a:endParaRPr lang="en-US"/>
          </a:p>
        </p:txBody>
      </p:sp>
    </p:spTree>
    <p:extLst>
      <p:ext uri="{BB962C8B-B14F-4D97-AF65-F5344CB8AC3E}">
        <p14:creationId xmlns:p14="http://schemas.microsoft.com/office/powerpoint/2010/main" val="2402445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Le cas échéant, n’oubliez pas d’inclure vos ventes de verres photochromiques (incluant la croissance des paires et la part de marché sur l’ensemble de vos ventes).</a:t>
            </a:r>
          </a:p>
        </p:txBody>
      </p:sp>
      <p:sp>
        <p:nvSpPr>
          <p:cNvPr id="4" name="Slide Number Placeholder 3"/>
          <p:cNvSpPr>
            <a:spLocks noGrp="1"/>
          </p:cNvSpPr>
          <p:nvPr>
            <p:ph type="sldNum" sz="quarter" idx="5"/>
          </p:nvPr>
        </p:nvSpPr>
        <p:spPr/>
        <p:txBody>
          <a:bodyPr/>
          <a:lstStyle/>
          <a:p>
            <a:fld id="{B1A44E3B-B3DB-430D-83B5-C915085C15BE}" type="slidenum">
              <a:rPr lang="en-US" smtClean="0"/>
              <a:t>16</a:t>
            </a:fld>
            <a:endParaRPr lang="en-US"/>
          </a:p>
        </p:txBody>
      </p:sp>
    </p:spTree>
    <p:extLst>
      <p:ext uri="{BB962C8B-B14F-4D97-AF65-F5344CB8AC3E}">
        <p14:creationId xmlns:p14="http://schemas.microsoft.com/office/powerpoint/2010/main" val="411093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17</a:t>
            </a:fld>
            <a:endParaRPr lang="en-US"/>
          </a:p>
        </p:txBody>
      </p:sp>
    </p:spTree>
    <p:extLst>
      <p:ext uri="{BB962C8B-B14F-4D97-AF65-F5344CB8AC3E}">
        <p14:creationId xmlns:p14="http://schemas.microsoft.com/office/powerpoint/2010/main" val="237201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2</a:t>
            </a:fld>
            <a:endParaRPr lang="en-US"/>
          </a:p>
        </p:txBody>
      </p:sp>
    </p:spTree>
    <p:extLst>
      <p:ext uri="{BB962C8B-B14F-4D97-AF65-F5344CB8AC3E}">
        <p14:creationId xmlns:p14="http://schemas.microsoft.com/office/powerpoint/2010/main" val="147988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sz="1200" b="1" dirty="0">
                <a:latin typeface="Century Gothic" panose="020B0502020202020204" pitchFamily="34" charset="0"/>
                <a:ea typeface="ＭＳ Ｐゴシック" panose="020B0600070205080204" pitchFamily="34" charset="-128"/>
              </a:rPr>
              <a:t>Prix de l’ambassadeur de la marque Transitions : </a:t>
            </a:r>
            <a:r>
              <a:rPr lang="fr-CA" altLang="fr-FR" sz="1200" dirty="0">
                <a:latin typeface="Century Gothic" panose="020B0502020202020204" pitchFamily="34" charset="0"/>
                <a:ea typeface="ＭＳ Ｐゴシック" panose="020B0600070205080204" pitchFamily="34" charset="-128"/>
              </a:rPr>
              <a:t>Ce prix est remis à </a:t>
            </a:r>
            <a:r>
              <a:rPr lang="fr-CA" altLang="fr-FR" sz="1200" b="1" u="sng" dirty="0">
                <a:latin typeface="Century Gothic" panose="020B0502020202020204" pitchFamily="34" charset="0"/>
                <a:ea typeface="ＭＳ Ｐゴシック" panose="020B0600070205080204" pitchFamily="34" charset="-128"/>
              </a:rPr>
              <a:t>la personne</a:t>
            </a:r>
            <a:r>
              <a:rPr lang="fr-CA" altLang="fr-FR" sz="1200" dirty="0">
                <a:latin typeface="Century Gothic" panose="020B0502020202020204" pitchFamily="34" charset="0"/>
                <a:ea typeface="ＭＳ Ｐゴシック" panose="020B0600070205080204" pitchFamily="34" charset="-128"/>
              </a:rPr>
              <a:t> s’étant l</a:t>
            </a:r>
            <a:r>
              <a:rPr lang="fr-CA" altLang="fr-FR" sz="1200" dirty="0">
                <a:solidFill>
                  <a:srgbClr val="FF0000"/>
                </a:solidFill>
                <a:latin typeface="Century Gothic" panose="020B0502020202020204" pitchFamily="34" charset="0"/>
                <a:ea typeface="ＭＳ Ｐゴシック" panose="020B0600070205080204" pitchFamily="34" charset="-128"/>
              </a:rPr>
              <a:t>a</a:t>
            </a:r>
            <a:r>
              <a:rPr lang="fr-CA" altLang="fr-FR" sz="1200" dirty="0">
                <a:latin typeface="Century Gothic" panose="020B0502020202020204" pitchFamily="34" charset="0"/>
                <a:ea typeface="ＭＳ Ｐゴシック" panose="020B0600070205080204" pitchFamily="34" charset="-128"/>
              </a:rPr>
              <a:t> plus dévouée pour promouvoir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multiplier les conversations entre pairs, être présente dans les médias sociaux et avoir fait preuve d’un engagement sans pareil pour inclure les verres </a:t>
            </a:r>
            <a:r>
              <a:rPr lang="fr-CA" altLang="fr-FR" sz="1200" i="0"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dans ses objectifs opérationnels, dans ses interactions avec ses patients et dans ses activités de formation ou de promotion d’une saine vision au sein de sa collectivité. </a:t>
            </a:r>
          </a:p>
          <a:p>
            <a:endParaRPr lang="fr-CA" altLang="fr-FR" sz="1200"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du détaillant de l’année aux États-Unis et Prix du détaillant de l’année au Canada : </a:t>
            </a:r>
            <a:r>
              <a:rPr lang="fr-CA" altLang="fr-FR" sz="1200" dirty="0">
                <a:latin typeface="Century Gothic" panose="020B0502020202020204" pitchFamily="34" charset="0"/>
                <a:ea typeface="ＭＳ Ｐゴシック" panose="020B0600070205080204" pitchFamily="34" charset="-128"/>
              </a:rPr>
              <a:t>Ce prix est remis à un </a:t>
            </a:r>
            <a:r>
              <a:rPr lang="fr-CA" altLang="fr-FR" sz="1200" b="1" u="sng" dirty="0">
                <a:latin typeface="Century Gothic" panose="020B0502020202020204" pitchFamily="34" charset="0"/>
                <a:ea typeface="ＭＳ Ｐゴシック" panose="020B0600070205080204" pitchFamily="34" charset="-128"/>
              </a:rPr>
              <a:t>détaillant</a:t>
            </a:r>
            <a:r>
              <a:rPr lang="fr-CA" altLang="fr-FR" sz="1200" dirty="0">
                <a:latin typeface="Century Gothic" panose="020B0502020202020204" pitchFamily="34" charset="0"/>
                <a:ea typeface="ＭＳ Ｐゴシック" panose="020B0600070205080204" pitchFamily="34" charset="-128"/>
              </a:rPr>
              <a:t> qui a soutenu activement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et qui s’est engagé à améliorer la vue de ses clients et de sa collectivité. Les détaillants de 20 succursales ou plus aux États-Unis et de 20 succursales ou plus au Canada sont admissibles à ce prix. Le prix sera remis à un détaillant des États-Unis et à un détaillant du Canada. Les nommés sont jugés selon de nombreux facteurs, notamment la croissance photochromique dans son ensemble, les actions déployées pour appuyer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à l’aide de programmes de marketing et de promotions, la qualité de la formation offerte aux employés du secteur de l’optique, les actions déployées pour promouvoir une vision saine au sein de leur collectivité locale, le soutien et l’engagement auprès des programmes de service public de même que l’engagement dans son ensemble envers l’information aux clients sur l’importance d’une vision saine et les avantages des verres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de la clinique de soins de la vue de l’année aux États-Unis, Prix de la clinique de soins de la vue de l’année au Canada: </a:t>
            </a:r>
            <a:r>
              <a:rPr lang="fr-FR" altLang="en-US" sz="1200" dirty="0">
                <a:solidFill>
                  <a:srgbClr val="000000"/>
                </a:solidFill>
                <a:latin typeface="Century Gothic" panose="020B0502020202020204" pitchFamily="34" charset="0"/>
                <a:ea typeface="ＭＳ Ｐゴシック" panose="020B0600070205080204" pitchFamily="34" charset="-128"/>
              </a:rPr>
              <a:t>Le Prix de la clinique de soins de la vue de l’année reconnaît les </a:t>
            </a:r>
            <a:r>
              <a:rPr lang="fr-FR" altLang="en-US" sz="1200" b="1" u="sng" dirty="0">
                <a:solidFill>
                  <a:srgbClr val="000000"/>
                </a:solidFill>
                <a:latin typeface="Century Gothic" panose="020B0502020202020204" pitchFamily="34" charset="0"/>
                <a:ea typeface="ＭＳ Ｐゴシック" panose="020B0600070205080204" pitchFamily="34" charset="-128"/>
              </a:rPr>
              <a:t>cliniques de soins de la vue indépendantes </a:t>
            </a:r>
            <a:r>
              <a:rPr lang="fr-FR" altLang="en-US" sz="1200" dirty="0">
                <a:solidFill>
                  <a:srgbClr val="000000"/>
                </a:solidFill>
                <a:latin typeface="Century Gothic" panose="020B0502020202020204" pitchFamily="34" charset="0"/>
                <a:ea typeface="ＭＳ Ｐゴシック" panose="020B0600070205080204" pitchFamily="34" charset="-128"/>
              </a:rPr>
              <a:t>et </a:t>
            </a:r>
            <a:r>
              <a:rPr lang="fr-FR" altLang="en-US" sz="1200" b="1" u="sng" dirty="0">
                <a:solidFill>
                  <a:srgbClr val="000000"/>
                </a:solidFill>
                <a:latin typeface="Century Gothic" panose="020B0502020202020204" pitchFamily="34" charset="0"/>
                <a:ea typeface="ＭＳ Ｐゴシック" panose="020B0600070205080204" pitchFamily="34" charset="-128"/>
              </a:rPr>
              <a:t>les détaillants de moins de 20 emplacements</a:t>
            </a:r>
            <a:r>
              <a:rPr lang="fr-CA" altLang="fr-FR" sz="1200" dirty="0">
                <a:latin typeface="Century Gothic" panose="020B0502020202020204" pitchFamily="34" charset="0"/>
                <a:ea typeface="ＭＳ Ｐゴシック" panose="020B0600070205080204" pitchFamily="34" charset="-128"/>
              </a:rPr>
              <a:t> qui se sont engagées activement dans la promotion d’une vision saine auprès de leurs patients et au sein de leur collectivité locale et qui ont fait preuve d’excellence en matière de soutien de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La performance de tous les nommés est évaluée selon de nombreux facteurs, incluant la croissance photochromique, l’harmonisation avec Transitions Optical et la participation à des programmes et à des promotions, les stratégies marketing, les activités d’éducation et de formation et l’engagement au sein de la collectivité</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de la formation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une entreprise ou un formateur</a:t>
            </a:r>
            <a:r>
              <a:rPr lang="fr-CA" altLang="fr-FR" sz="1200" dirty="0">
                <a:latin typeface="Century Gothic" panose="020B0502020202020204" pitchFamily="34" charset="0"/>
                <a:ea typeface="ＭＳ Ｐゴシック" panose="020B0600070205080204" pitchFamily="34" charset="-128"/>
              </a:rPr>
              <a:t> qui a fait preuve de créativité dans la mise sur pied ou l’offre de formations incluant les verres photochromiques et la marque ou la famille de produits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ce qui peut inclure l’intégration du message ou des ressources éducatives de Transitions Optical</a:t>
            </a:r>
            <a:r>
              <a:rPr lang="fr-CA" altLang="fr-FR" sz="1200" i="1" dirty="0">
                <a:latin typeface="Century Gothic" panose="020B0502020202020204" pitchFamily="34" charset="0"/>
                <a:ea typeface="ＭＳ Ｐゴシック" panose="020B0600070205080204" pitchFamily="34" charset="-128"/>
              </a:rPr>
              <a:t> </a:t>
            </a:r>
            <a:r>
              <a:rPr lang="fr-CA" altLang="fr-FR" sz="1200" dirty="0">
                <a:latin typeface="Century Gothic" panose="020B0502020202020204" pitchFamily="34" charset="0"/>
                <a:ea typeface="ＭＳ Ｐゴシック" panose="020B0600070205080204" pitchFamily="34" charset="-128"/>
              </a:rPr>
              <a:t>dans des formations destinées au personnel ou aux professionnels de l’industrie ou la contribution à l’augmentation des participants à des formations comprenant celles de Transitions Optical (comme les séminaires de formation continue ou des formations qui ont eu lieu dans un laboratoire ou chez des fabricants de verres partenaires)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du marketing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ou à une entreprise</a:t>
            </a:r>
            <a:r>
              <a:rPr lang="fr-CA" altLang="fr-FR" sz="1200" dirty="0">
                <a:latin typeface="Century Gothic" panose="020B0502020202020204" pitchFamily="34" charset="0"/>
                <a:ea typeface="ＭＳ Ｐゴシック" panose="020B0600070205080204" pitchFamily="34" charset="-128"/>
              </a:rPr>
              <a:t> qui a adopté des tactiques de commercialisation créatives et stratégiques afin de promouvoir efficacement la marque ou la famille de produits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auprès de ses clients ou dans sa collectivité. Ces démarches de marketing pourraient inclure l’intégration de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dans les campagnes marketing et publicitaires, les promotions des ventes ou les promotions s’adressant aux employés, le matériel de points de vente ou dans les communications numériques (courriel, site Web, médias sociaux, etc.). Les candidats devront également montrer comment ces tactiques leur ont permis de « percer le marché » et d’ajouter de la valeur à leurs objectifs opérationnels</a:t>
            </a:r>
            <a:r>
              <a:rPr lang="fr-CA" altLang="fr-FR" sz="1200" dirty="0">
                <a:solidFill>
                  <a:srgbClr val="000000"/>
                </a:solidFill>
                <a:latin typeface="Century Gothic" panose="020B0502020202020204" pitchFamily="34" charset="0"/>
                <a:ea typeface="ＭＳ Ｐゴシック" panose="020B0600070205080204" pitchFamily="34" charset="-128"/>
              </a:rPr>
              <a:t>. </a:t>
            </a:r>
          </a:p>
        </p:txBody>
      </p:sp>
      <p:sp>
        <p:nvSpPr>
          <p:cNvPr id="4" name="Slide Number Placeholder 3"/>
          <p:cNvSpPr>
            <a:spLocks noGrp="1"/>
          </p:cNvSpPr>
          <p:nvPr>
            <p:ph type="sldNum" sz="quarter" idx="5"/>
          </p:nvPr>
        </p:nvSpPr>
        <p:spPr/>
        <p:txBody>
          <a:bodyPr/>
          <a:lstStyle/>
          <a:p>
            <a:fld id="{B1A44E3B-B3DB-430D-83B5-C915085C15BE}" type="slidenum">
              <a:rPr lang="en-US" smtClean="0"/>
              <a:t>3</a:t>
            </a:fld>
            <a:endParaRPr lang="en-US"/>
          </a:p>
        </p:txBody>
      </p:sp>
    </p:spTree>
    <p:extLst>
      <p:ext uri="{BB962C8B-B14F-4D97-AF65-F5344CB8AC3E}">
        <p14:creationId xmlns:p14="http://schemas.microsoft.com/office/powerpoint/2010/main" val="142266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i="1" kern="1200" dirty="0" err="1">
                <a:solidFill>
                  <a:schemeClr val="tx1"/>
                </a:solidFill>
                <a:effectLst/>
                <a:latin typeface="+mn-lt"/>
                <a:ea typeface="+mn-ea"/>
                <a:cs typeface="+mn-cs"/>
              </a:rPr>
              <a:t>Certaines</a:t>
            </a:r>
            <a:r>
              <a:rPr lang="en-US" sz="1200" i="1" kern="1200" dirty="0">
                <a:solidFill>
                  <a:schemeClr val="tx1"/>
                </a:solidFill>
                <a:effectLst/>
                <a:latin typeface="+mn-lt"/>
                <a:ea typeface="+mn-ea"/>
                <a:cs typeface="+mn-cs"/>
              </a:rPr>
              <a:t> restrictions </a:t>
            </a:r>
            <a:r>
              <a:rPr lang="en-US" sz="1200" i="1" kern="1200" dirty="0" err="1">
                <a:solidFill>
                  <a:schemeClr val="tx1"/>
                </a:solidFill>
                <a:effectLst/>
                <a:latin typeface="+mn-lt"/>
                <a:ea typeface="+mn-ea"/>
                <a:cs typeface="+mn-cs"/>
              </a:rPr>
              <a:t>peuvent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s’appliquer</a:t>
            </a:r>
            <a:r>
              <a:rPr lang="en-US" sz="1200" i="1" kern="1200" dirty="0">
                <a:solidFill>
                  <a:schemeClr val="tx1"/>
                </a:solidFill>
                <a:effectLst/>
                <a:latin typeface="+mn-lt"/>
                <a:ea typeface="+mn-ea"/>
                <a:cs typeface="+mn-cs"/>
              </a:rPr>
              <a:t>. Les </a:t>
            </a:r>
            <a:r>
              <a:rPr lang="en-US" sz="1200" i="1" kern="1200" dirty="0" err="1">
                <a:solidFill>
                  <a:schemeClr val="tx1"/>
                </a:solidFill>
                <a:effectLst/>
                <a:latin typeface="+mn-lt"/>
                <a:ea typeface="+mn-ea"/>
                <a:cs typeface="+mn-cs"/>
              </a:rPr>
              <a:t>professionnels</a:t>
            </a:r>
            <a:r>
              <a:rPr lang="en-US" sz="1200" i="1" kern="1200" dirty="0">
                <a:solidFill>
                  <a:schemeClr val="tx1"/>
                </a:solidFill>
                <a:effectLst/>
                <a:latin typeface="+mn-lt"/>
                <a:ea typeface="+mn-ea"/>
                <a:cs typeface="+mn-cs"/>
              </a:rPr>
              <a:t> de la </a:t>
            </a:r>
            <a:r>
              <a:rPr lang="en-US" sz="1200" i="1" kern="1200" dirty="0" err="1">
                <a:solidFill>
                  <a:schemeClr val="tx1"/>
                </a:solidFill>
                <a:effectLst/>
                <a:latin typeface="+mn-lt"/>
                <a:ea typeface="+mn-ea"/>
                <a:cs typeface="+mn-cs"/>
              </a:rPr>
              <a:t>vue</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sont</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invités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à</a:t>
            </a:r>
            <a:r>
              <a:rPr lang="en-US" sz="1200" i="1" kern="1200" dirty="0">
                <a:solidFill>
                  <a:schemeClr val="tx1"/>
                </a:solidFill>
                <a:effectLst/>
                <a:latin typeface="+mn-lt"/>
                <a:ea typeface="+mn-ea"/>
                <a:cs typeface="+mn-cs"/>
              </a:rPr>
              <a:t> consulter </a:t>
            </a:r>
            <a:r>
              <a:rPr lang="en-US" sz="1200" i="1" kern="1200" dirty="0" err="1">
                <a:solidFill>
                  <a:schemeClr val="tx1"/>
                </a:solidFill>
                <a:effectLst/>
                <a:latin typeface="+mn-lt"/>
                <a:ea typeface="+mn-ea"/>
                <a:cs typeface="+mn-cs"/>
              </a:rPr>
              <a:t>leur</a:t>
            </a:r>
            <a:r>
              <a:rPr lang="en-US" sz="1200" i="1" kern="1200" dirty="0">
                <a:solidFill>
                  <a:schemeClr val="tx1"/>
                </a:solidFill>
                <a:effectLst/>
                <a:latin typeface="+mn-lt"/>
                <a:ea typeface="+mn-ea"/>
                <a:cs typeface="+mn-cs"/>
              </a:rPr>
              <a:t> code de </a:t>
            </a:r>
            <a:r>
              <a:rPr lang="en-US" sz="1200" i="1" kern="1200" dirty="0" err="1">
                <a:solidFill>
                  <a:schemeClr val="tx1"/>
                </a:solidFill>
                <a:effectLst/>
                <a:latin typeface="+mn-lt"/>
                <a:ea typeface="+mn-ea"/>
                <a:cs typeface="+mn-cs"/>
              </a:rPr>
              <a:t>déontologie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1A44E3B-B3DB-430D-83B5-C915085C15BE}" type="slidenum">
              <a:rPr lang="en-US" smtClean="0"/>
              <a:t>4</a:t>
            </a:fld>
            <a:endParaRPr lang="en-US"/>
          </a:p>
        </p:txBody>
      </p:sp>
    </p:spTree>
    <p:extLst>
      <p:ext uri="{BB962C8B-B14F-4D97-AF65-F5344CB8AC3E}">
        <p14:creationId xmlns:p14="http://schemas.microsoft.com/office/powerpoint/2010/main" val="323555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optiknow.ca</a:t>
            </a:r>
            <a:r>
              <a:rPr lang="en-US" dirty="0"/>
              <a:t>/</a:t>
            </a:r>
            <a:r>
              <a:rPr lang="en-US" dirty="0" err="1"/>
              <a:t>fr</a:t>
            </a:r>
            <a:r>
              <a:rPr lang="en-US" dirty="0"/>
              <a:t>/2020/02/05/grimard-optique-et-vision-care-centre-ressortent-gagnants-du-transitions-academy/</a:t>
            </a:r>
          </a:p>
        </p:txBody>
      </p:sp>
      <p:sp>
        <p:nvSpPr>
          <p:cNvPr id="4" name="Slide Number Placeholder 3"/>
          <p:cNvSpPr>
            <a:spLocks noGrp="1"/>
          </p:cNvSpPr>
          <p:nvPr>
            <p:ph type="sldNum" sz="quarter" idx="5"/>
          </p:nvPr>
        </p:nvSpPr>
        <p:spPr/>
        <p:txBody>
          <a:bodyPr/>
          <a:lstStyle/>
          <a:p>
            <a:fld id="{B1A44E3B-B3DB-430D-83B5-C915085C15BE}" type="slidenum">
              <a:rPr lang="en-US" smtClean="0"/>
              <a:t>5</a:t>
            </a:fld>
            <a:endParaRPr lang="en-US"/>
          </a:p>
        </p:txBody>
      </p:sp>
    </p:spTree>
    <p:extLst>
      <p:ext uri="{BB962C8B-B14F-4D97-AF65-F5344CB8AC3E}">
        <p14:creationId xmlns:p14="http://schemas.microsoft.com/office/powerpoint/2010/main" val="2982905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opticalprism.ca</a:t>
            </a:r>
            <a:r>
              <a:rPr lang="en-US" dirty="0"/>
              <a:t>/transitions-optical-names-vision-care-centre-as-the-winner-of-the-2019-canadian-eyecare-practice-of-the-year-award</a:t>
            </a:r>
          </a:p>
          <a:p>
            <a:endParaRPr lang="en-US" dirty="0"/>
          </a:p>
          <a:p>
            <a:r>
              <a:rPr lang="en-US" dirty="0"/>
              <a:t>https://</a:t>
            </a:r>
            <a:r>
              <a:rPr lang="en-US" dirty="0" err="1"/>
              <a:t>opticalprism.ca</a:t>
            </a:r>
            <a:r>
              <a:rPr lang="en-US" dirty="0"/>
              <a:t>/transitions-optical-names-grimard-optique-as-the-winner-of-the-2019-canadian-retailer-of-the-year-award</a:t>
            </a:r>
          </a:p>
        </p:txBody>
      </p:sp>
      <p:sp>
        <p:nvSpPr>
          <p:cNvPr id="4" name="Slide Number Placeholder 3"/>
          <p:cNvSpPr>
            <a:spLocks noGrp="1"/>
          </p:cNvSpPr>
          <p:nvPr>
            <p:ph type="sldNum" sz="quarter" idx="5"/>
          </p:nvPr>
        </p:nvSpPr>
        <p:spPr/>
        <p:txBody>
          <a:bodyPr/>
          <a:lstStyle/>
          <a:p>
            <a:fld id="{B1A44E3B-B3DB-430D-83B5-C915085C15BE}" type="slidenum">
              <a:rPr lang="en-US" smtClean="0"/>
              <a:t>6</a:t>
            </a:fld>
            <a:endParaRPr lang="en-US"/>
          </a:p>
        </p:txBody>
      </p:sp>
    </p:spTree>
    <p:extLst>
      <p:ext uri="{BB962C8B-B14F-4D97-AF65-F5344CB8AC3E}">
        <p14:creationId xmlns:p14="http://schemas.microsoft.com/office/powerpoint/2010/main" val="125803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fr-FR" dirty="0">
                <a:ea typeface="ＭＳ Ｐゴシック" panose="020B0600070205080204" pitchFamily="34" charset="-128"/>
              </a:rPr>
              <a:t>Les candidatures seront acceptées en ligne à TransitionsPRO.com/Prix en janvier 2021.</a:t>
            </a:r>
          </a:p>
          <a:p>
            <a:endParaRPr lang="fr-CA" altLang="fr-FR" dirty="0">
              <a:ea typeface="ＭＳ Ｐゴシック" panose="020B0600070205080204" pitchFamily="34" charset="-128"/>
            </a:endParaRPr>
          </a:p>
          <a:p>
            <a:r>
              <a:rPr lang="fr-CA" altLang="fr-FR" dirty="0">
                <a:ea typeface="ＭＳ Ｐゴシック" panose="020B0600070205080204" pitchFamily="34" charset="-128"/>
              </a:rPr>
              <a:t>Pour participer, les candidats doivent remplir un formulaire de mise en candidature et décrire leurs actions accomplies selon les quatre critères d’évaluation suivants : engagement et inspiration, objectifs, planification et créativité et répercussions et résultats. </a:t>
            </a:r>
          </a:p>
          <a:p>
            <a:endParaRPr lang="fr-CA" altLang="fr-FR" dirty="0">
              <a:ea typeface="ＭＳ Ｐゴシック" panose="020B0600070205080204" pitchFamily="34" charset="-128"/>
            </a:endParaRPr>
          </a:p>
          <a:p>
            <a:r>
              <a:rPr lang="fr-CA" altLang="fr-FR" dirty="0">
                <a:ea typeface="ＭＳ Ｐゴシック" panose="020B0600070205080204" pitchFamily="34" charset="-128"/>
              </a:rPr>
              <a:t>Les candidats sont invités s’ils le désirent à s’inscrire dans plus d’une catégorie et peuvent eux-mêmes leur candidature ou être désignés candidats par un laboratoire, un fabricant de verres, un collègue de l’industrie ou un représentant d’une autre organisation de l’industrie. </a:t>
            </a:r>
          </a:p>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7</a:t>
            </a:fld>
            <a:endParaRPr lang="en-US"/>
          </a:p>
        </p:txBody>
      </p:sp>
    </p:spTree>
    <p:extLst>
      <p:ext uri="{BB962C8B-B14F-4D97-AF65-F5344CB8AC3E}">
        <p14:creationId xmlns:p14="http://schemas.microsoft.com/office/powerpoint/2010/main" val="382201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44E3B-B3DB-430D-83B5-C915085C15BE}" type="slidenum">
              <a:rPr lang="en-US" smtClean="0"/>
              <a:t>8</a:t>
            </a:fld>
            <a:endParaRPr lang="en-US"/>
          </a:p>
        </p:txBody>
      </p:sp>
    </p:spTree>
    <p:extLst>
      <p:ext uri="{BB962C8B-B14F-4D97-AF65-F5344CB8AC3E}">
        <p14:creationId xmlns:p14="http://schemas.microsoft.com/office/powerpoint/2010/main" val="74323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388">
              <a:lnSpc>
                <a:spcPct val="90000"/>
              </a:lnSpc>
              <a:spcBef>
                <a:spcPct val="0"/>
              </a:spcBef>
              <a:spcAft>
                <a:spcPts val="1238"/>
              </a:spcAft>
              <a:buClr>
                <a:srgbClr val="00B5E2"/>
              </a:buClr>
            </a:pPr>
            <a:r>
              <a:rPr lang="fr-CA" altLang="fr-FR" sz="1200" dirty="0">
                <a:latin typeface="Century Gothic" panose="020B0502020202020204" pitchFamily="34" charset="0"/>
                <a:ea typeface="ＭＳ Ｐゴシック" panose="020B0600070205080204" pitchFamily="34" charset="-128"/>
              </a:rPr>
              <a:t>Commencez par déterminer le(s) prix que vous désirez gagner et révisez les critères d’évaluation.</a:t>
            </a:r>
            <a:endParaRPr lang="fr-CA" altLang="fr-FR" sz="1200"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endParaRPr lang="fr-CA" altLang="fr-FR" sz="1200" b="1"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r>
              <a:rPr lang="fr-CA" altLang="fr-FR" sz="1200" b="1" dirty="0">
                <a:solidFill>
                  <a:srgbClr val="00B5E2"/>
                </a:solidFill>
                <a:latin typeface="Century Gothic" panose="020B0502020202020204" pitchFamily="34" charset="0"/>
                <a:ea typeface="ＭＳ Ｐゴシック" panose="020B0600070205080204" pitchFamily="34" charset="-128"/>
              </a:rPr>
              <a:t>Fixez votre objectif </a:t>
            </a:r>
            <a:r>
              <a:rPr lang="fr-CA" altLang="fr-FR" sz="1200" dirty="0">
                <a:latin typeface="Century Gothic" panose="020B0502020202020204" pitchFamily="34" charset="0"/>
                <a:ea typeface="ＭＳ Ｐゴシック" panose="020B0600070205080204" pitchFamily="34" charset="-128"/>
              </a:rPr>
              <a:t>pour 2020 et évaluez où vous vous situez pour mesurer votre succès.</a:t>
            </a: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marL="765175" lvl="1" indent="-293688" defTabSz="941388">
              <a:lnSpc>
                <a:spcPct val="90000"/>
              </a:lnSpc>
              <a:spcBef>
                <a:spcPct val="0"/>
              </a:spcBef>
              <a:spcAft>
                <a:spcPts val="1238"/>
              </a:spcAft>
              <a:buClr>
                <a:srgbClr val="00B5E2"/>
              </a:buClr>
              <a:buFont typeface="Arial" panose="020B0604020202020204" pitchFamily="34" charset="0"/>
              <a:buChar char="–"/>
            </a:pPr>
            <a:r>
              <a:rPr lang="fr-CA" altLang="fr-FR" sz="1200" dirty="0">
                <a:solidFill>
                  <a:srgbClr val="000000"/>
                </a:solidFill>
                <a:latin typeface="Century Gothic" panose="020B0502020202020204" pitchFamily="34" charset="0"/>
                <a:ea typeface="ＭＳ Ｐゴシック" panose="020B0600070205080204" pitchFamily="34" charset="-128"/>
              </a:rPr>
              <a:t>CONSEIL : Alignez votre ou vos objectifs sur le prix auquel vous désirez soumettre votre candidature. Par exemple, si vous désirez gagner le Prix de la formation, votre objectif pourrait être d’accroître les connaissances du personnel et les recommandations qu’il fera. Évaluez où vous vous situez en testant leur connaissance des produits maintenant et refaites-le à la fin de l’année pour mesurer votre progrès.</a:t>
            </a:r>
          </a:p>
          <a:p>
            <a:pPr marL="765175" lvl="1" indent="-293688" defTabSz="941388">
              <a:lnSpc>
                <a:spcPct val="90000"/>
              </a:lnSpc>
              <a:spcBef>
                <a:spcPct val="0"/>
              </a:spcBef>
              <a:spcAft>
                <a:spcPts val="1238"/>
              </a:spcAft>
              <a:buClr>
                <a:srgbClr val="00B5E2"/>
              </a:buClr>
              <a:buFont typeface="Arial" panose="020B0604020202020204" pitchFamily="34" charset="0"/>
              <a:buChar char="–"/>
            </a:pP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defTabSz="941388"/>
            <a:r>
              <a:rPr lang="fr-CA" altLang="fr-FR" sz="1200" b="1" dirty="0">
                <a:solidFill>
                  <a:srgbClr val="00B5E2"/>
                </a:solidFill>
                <a:latin typeface="Century Gothic" panose="020B0502020202020204" pitchFamily="34" charset="0"/>
                <a:ea typeface="ＭＳ Ｐゴシック" panose="020B0600070205080204" pitchFamily="34" charset="-128"/>
              </a:rPr>
              <a:t>Mettez un plan sur pied </a:t>
            </a:r>
            <a:r>
              <a:rPr lang="fr-CA" altLang="fr-FR" sz="1200" dirty="0">
                <a:latin typeface="Century Gothic" panose="020B0502020202020204" pitchFamily="34" charset="0"/>
                <a:ea typeface="ＭＳ Ｐゴシック" panose="020B0600070205080204" pitchFamily="34" charset="-128"/>
              </a:rPr>
              <a:t>pour vous aider à atteindre cet objectif. </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Peu importe votre objectif, assurez-vous que vous prenez des mesures maintenant et tout au long de l’année pour l’atteindre.</a:t>
            </a:r>
          </a:p>
          <a:p>
            <a:pPr marL="765175" lvl="1" indent="-293688" defTabSz="941388">
              <a:buFont typeface="Arial" panose="020B0604020202020204" pitchFamily="34" charset="0"/>
              <a:buChar char="–"/>
            </a:pPr>
            <a:endParaRPr lang="fr-CA" altLang="fr-FR" sz="1200" dirty="0">
              <a:latin typeface="Century Gothic" panose="020B0502020202020204" pitchFamily="34" charset="0"/>
              <a:ea typeface="ＭＳ Ｐゴシック" panose="020B0600070205080204" pitchFamily="34" charset="-128"/>
            </a:endParaRPr>
          </a:p>
          <a:p>
            <a:pPr defTabSz="941388"/>
            <a:r>
              <a:rPr lang="fr-CA" altLang="fr-FR" sz="1200" b="1" dirty="0">
                <a:solidFill>
                  <a:schemeClr val="tx2"/>
                </a:solidFill>
                <a:latin typeface="Century Gothic" panose="020B0502020202020204" pitchFamily="34" charset="0"/>
                <a:ea typeface="ＭＳ Ｐゴシック" panose="020B0600070205080204" pitchFamily="34" charset="-128"/>
              </a:rPr>
              <a:t>Commencez à suivre votre progrès dès maintenant!</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Vous avez déterminé votre objectif et établi un plan pour l’atteindre. Maintenant, vous devez suivre les actions que vous avez prises et votre progrès pour atteindre votre objectif.</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Il peut être difficile de vous souvenir de tout ce que vous avez accompli à la fin de l’année. Nous avons ajouté des diapositives dans ce guide pour que vous puissiez documenter votre aventure au fur et à mesure.</a:t>
            </a:r>
          </a:p>
        </p:txBody>
      </p:sp>
      <p:sp>
        <p:nvSpPr>
          <p:cNvPr id="4" name="Slide Number Placeholder 3"/>
          <p:cNvSpPr>
            <a:spLocks noGrp="1"/>
          </p:cNvSpPr>
          <p:nvPr>
            <p:ph type="sldNum" sz="quarter" idx="5"/>
          </p:nvPr>
        </p:nvSpPr>
        <p:spPr/>
        <p:txBody>
          <a:bodyPr/>
          <a:lstStyle/>
          <a:p>
            <a:fld id="{B1A44E3B-B3DB-430D-83B5-C915085C15BE}" type="slidenum">
              <a:rPr lang="en-US" smtClean="0"/>
              <a:t>9</a:t>
            </a:fld>
            <a:endParaRPr lang="en-US"/>
          </a:p>
        </p:txBody>
      </p:sp>
    </p:spTree>
    <p:extLst>
      <p:ext uri="{BB962C8B-B14F-4D97-AF65-F5344CB8AC3E}">
        <p14:creationId xmlns:p14="http://schemas.microsoft.com/office/powerpoint/2010/main" val="1537501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reserve="1" userDrawn="1">
  <p:cSld name="1_Section Header">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
          <p:cNvSpPr txBox="1">
            <a:spLocks noGrp="1"/>
          </p:cNvSpPr>
          <p:nvPr>
            <p:ph type="title"/>
          </p:nvPr>
        </p:nvSpPr>
        <p:spPr>
          <a:xfrm>
            <a:off x="6622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ubTitle" idx="2"/>
          </p:nvPr>
        </p:nvSpPr>
        <p:spPr>
          <a:xfrm>
            <a:off x="662215" y="4133568"/>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19" name="Google Shape;19;p2"/>
          <p:cNvPicPr preferRelativeResize="0"/>
          <p:nvPr/>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21515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8" name="Google Shape;134;p23">
            <a:extLst>
              <a:ext uri="{FF2B5EF4-FFF2-40B4-BE49-F238E27FC236}">
                <a16:creationId xmlns:a16="http://schemas.microsoft.com/office/drawing/2014/main" id="{C91E642A-0921-43FA-8483-727B0649C85D}"/>
              </a:ext>
            </a:extLst>
          </p:cNvPr>
          <p:cNvSpPr/>
          <p:nvPr userDrawn="1"/>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chemeClr val="tx1"/>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5" name="Google Shape;125;p21"/>
          <p:cNvPicPr preferRelativeResize="0"/>
          <p:nvPr/>
        </p:nvPicPr>
        <p:blipFill rotWithShape="1">
          <a:blip r:embed="rId2"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32432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1 Title and content" preserve="1">
  <p:cSld name="2_1 Title and content">
    <p:spTree>
      <p:nvGrpSpPr>
        <p:cNvPr id="1" name="Shape 68"/>
        <p:cNvGrpSpPr/>
        <p:nvPr/>
      </p:nvGrpSpPr>
      <p:grpSpPr>
        <a:xfrm>
          <a:off x="0" y="0"/>
          <a:ext cx="0" cy="0"/>
          <a:chOff x="0" y="0"/>
          <a:chExt cx="0" cy="0"/>
        </a:xfrm>
      </p:grpSpPr>
      <p:sp>
        <p:nvSpPr>
          <p:cNvPr id="69" name="Google Shape;69;p13"/>
          <p:cNvSpPr/>
          <p:nvPr/>
        </p:nvSpPr>
        <p:spPr>
          <a:xfrm>
            <a:off x="-12245" y="-28901"/>
            <a:ext cx="676282" cy="7030117"/>
          </a:xfrm>
          <a:custGeom>
            <a:avLst/>
            <a:gdLst/>
            <a:ahLst/>
            <a:cxnLst/>
            <a:rect l="l" t="t" r="r" b="b"/>
            <a:pathLst>
              <a:path w="10923" h="9986" extrusionOk="0">
                <a:moveTo>
                  <a:pt x="10923" y="0"/>
                </a:moveTo>
                <a:lnTo>
                  <a:pt x="785" y="9852"/>
                </a:lnTo>
                <a:lnTo>
                  <a:pt x="68" y="9986"/>
                </a:lnTo>
                <a:cubicBezTo>
                  <a:pt x="-152" y="6649"/>
                  <a:pt x="248" y="3350"/>
                  <a:pt x="29" y="13"/>
                </a:cubicBezTo>
                <a:lnTo>
                  <a:pt x="10923" y="0"/>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0" name="Google Shape;70;p13"/>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dk1"/>
              </a:buClr>
              <a:buSzPts val="3200"/>
              <a:buFont typeface="Century Gothic"/>
              <a:buNone/>
              <a:defRPr sz="3200" b="1" i="0" u="none" strike="noStrike"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dk1"/>
                </a:solidFill>
                <a:latin typeface="Century Gothic"/>
                <a:ea typeface="Century Gothic"/>
                <a:cs typeface="Century Gothic"/>
                <a:sym typeface="Century Gothic"/>
              </a:rPr>
              <a:t>‹#›</a:t>
            </a:fld>
            <a:endParaRPr sz="1000" b="0" i="0" u="none" strike="noStrike" cap="none">
              <a:solidFill>
                <a:schemeClr val="dk1"/>
              </a:solidFill>
              <a:latin typeface="Century Gothic"/>
              <a:ea typeface="Century Gothic"/>
              <a:cs typeface="Century Gothic"/>
              <a:sym typeface="Century Gothic"/>
            </a:endParaRPr>
          </a:p>
        </p:txBody>
      </p:sp>
      <p:sp>
        <p:nvSpPr>
          <p:cNvPr id="72" name="Google Shape;72;p13"/>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C0000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41718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Slide" preserve="1">
  <p:cSld name="4_Title Slide">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972077" y="-114301"/>
            <a:ext cx="10219923" cy="7039675"/>
          </a:xfrm>
          <a:prstGeom prst="rect">
            <a:avLst/>
          </a:prstGeom>
          <a:noFill/>
          <a:ln>
            <a:noFill/>
          </a:ln>
        </p:spPr>
      </p:pic>
      <p:sp>
        <p:nvSpPr>
          <p:cNvPr id="27" name="Google Shape;27;p4"/>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8" name="Google Shape;28;p4"/>
          <p:cNvSpPr txBox="1">
            <a:spLocks noGrp="1"/>
          </p:cNvSpPr>
          <p:nvPr>
            <p:ph type="subTitle" idx="1"/>
          </p:nvPr>
        </p:nvSpPr>
        <p:spPr>
          <a:xfrm>
            <a:off x="152702" y="3602038"/>
            <a:ext cx="4142852"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4"/>
          <p:cNvSpPr txBox="1">
            <a:spLocks noGrp="1"/>
          </p:cNvSpPr>
          <p:nvPr>
            <p:ph type="ctrTitle"/>
          </p:nvPr>
        </p:nvSpPr>
        <p:spPr>
          <a:xfrm>
            <a:off x="152701" y="1122363"/>
            <a:ext cx="4142852"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33737AEB-F246-491B-8B13-7F4ED784DF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F9DE98C6-40B1-47EC-BD34-0052D85417EB}"/>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0DBEA6A6-DA6C-794E-9E36-DACC3405745B}"/>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151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reserve="1">
  <p:cSld name="3_Title Slide">
    <p:spTree>
      <p:nvGrpSpPr>
        <p:cNvPr id="1" name="Shape 41"/>
        <p:cNvGrpSpPr/>
        <p:nvPr/>
      </p:nvGrpSpPr>
      <p:grpSpPr>
        <a:xfrm>
          <a:off x="0" y="0"/>
          <a:ext cx="0" cy="0"/>
          <a:chOff x="0" y="0"/>
          <a:chExt cx="0" cy="0"/>
        </a:xfrm>
      </p:grpSpPr>
      <p:pic>
        <p:nvPicPr>
          <p:cNvPr id="42" name="Google Shape;42;p7"/>
          <p:cNvPicPr preferRelativeResize="0"/>
          <p:nvPr/>
        </p:nvPicPr>
        <p:blipFill rotWithShape="1">
          <a:blip r:embed="rId2">
            <a:alphaModFix/>
          </a:blip>
          <a:srcRect/>
          <a:stretch/>
        </p:blipFill>
        <p:spPr>
          <a:xfrm>
            <a:off x="3104707" y="-114300"/>
            <a:ext cx="9087293" cy="8354770"/>
          </a:xfrm>
          <a:prstGeom prst="rect">
            <a:avLst/>
          </a:prstGeom>
          <a:noFill/>
          <a:ln>
            <a:noFill/>
          </a:ln>
        </p:spPr>
      </p:pic>
      <p:sp>
        <p:nvSpPr>
          <p:cNvPr id="43" name="Google Shape;43;p7"/>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44" name="Google Shape;44;p7"/>
          <p:cNvSpPr txBox="1">
            <a:spLocks noGrp="1"/>
          </p:cNvSpPr>
          <p:nvPr>
            <p:ph type="subTitle" idx="1"/>
          </p:nvPr>
        </p:nvSpPr>
        <p:spPr>
          <a:xfrm>
            <a:off x="152701" y="3602038"/>
            <a:ext cx="446182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 name="Google Shape;45;p7"/>
          <p:cNvSpPr txBox="1">
            <a:spLocks noGrp="1"/>
          </p:cNvSpPr>
          <p:nvPr>
            <p:ph type="ctrTitle"/>
          </p:nvPr>
        </p:nvSpPr>
        <p:spPr>
          <a:xfrm>
            <a:off x="152701" y="1122363"/>
            <a:ext cx="446182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9151465A-0143-4FA1-9F77-E558A93148C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4ABF8DD8-ABFE-4E89-8759-209355EC136E}"/>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AE81A626-5D6B-DE4D-802A-33325E400436}"/>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104796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1 Title and content" preserve="1">
  <p:cSld name="1_1 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rgbClr val="FF9E00"/>
              </a:buClr>
              <a:buSzPts val="3200"/>
              <a:buFont typeface="Century Gothic"/>
              <a:buNone/>
              <a:defRPr sz="3200" b="1" i="0" u="none" strike="noStrike" cap="none">
                <a:solidFill>
                  <a:srgbClr val="FF9E0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FF9E00"/>
                </a:solidFill>
                <a:latin typeface="Century Gothic"/>
                <a:ea typeface="Century Gothic"/>
                <a:cs typeface="Century Gothic"/>
                <a:sym typeface="Century Gothic"/>
              </a:rPr>
              <a:t>‹#›</a:t>
            </a:fld>
            <a:endParaRPr sz="1000" b="0" i="0" u="none" strike="noStrike" cap="none">
              <a:solidFill>
                <a:srgbClr val="FF9E00"/>
              </a:solidFill>
              <a:latin typeface="Century Gothic"/>
              <a:ea typeface="Century Gothic"/>
              <a:cs typeface="Century Gothic"/>
              <a:sym typeface="Century Gothic"/>
            </a:endParaRPr>
          </a:p>
        </p:txBody>
      </p:sp>
      <p:sp>
        <p:nvSpPr>
          <p:cNvPr id="34" name="Google Shape;34;p5"/>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chemeClr val="accent6"/>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35;p5"/>
          <p:cNvSpPr/>
          <p:nvPr/>
        </p:nvSpPr>
        <p:spPr>
          <a:xfrm>
            <a:off x="0" y="-9503"/>
            <a:ext cx="654497" cy="6880693"/>
          </a:xfrm>
          <a:custGeom>
            <a:avLst/>
            <a:gdLst/>
            <a:ahLst/>
            <a:cxnLst/>
            <a:rect l="l" t="t" r="r" b="b"/>
            <a:pathLst>
              <a:path w="654497" h="6880693" extrusionOk="0">
                <a:moveTo>
                  <a:pt x="0" y="2352"/>
                </a:moveTo>
                <a:lnTo>
                  <a:pt x="654497" y="0"/>
                </a:lnTo>
                <a:lnTo>
                  <a:pt x="9170" y="6880693"/>
                </a:lnTo>
                <a:lnTo>
                  <a:pt x="0" y="6880350"/>
                </a:lnTo>
                <a:lnTo>
                  <a:pt x="0" y="2352"/>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44596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Slide" preserve="1">
  <p:cSld name="11_Title Slide">
    <p:spTree>
      <p:nvGrpSpPr>
        <p:cNvPr id="1" name="Shape 48"/>
        <p:cNvGrpSpPr/>
        <p:nvPr/>
      </p:nvGrpSpPr>
      <p:grpSpPr>
        <a:xfrm>
          <a:off x="0" y="0"/>
          <a:ext cx="0" cy="0"/>
          <a:chOff x="0" y="0"/>
          <a:chExt cx="0" cy="0"/>
        </a:xfrm>
      </p:grpSpPr>
      <p:pic>
        <p:nvPicPr>
          <p:cNvPr id="49" name="Google Shape;49;p9" descr="Image"/>
          <p:cNvPicPr preferRelativeResize="0"/>
          <p:nvPr/>
        </p:nvPicPr>
        <p:blipFill rotWithShape="1">
          <a:blip r:embed="rId2">
            <a:alphaModFix/>
          </a:blip>
          <a:srcRect/>
          <a:stretch/>
        </p:blipFill>
        <p:spPr>
          <a:xfrm>
            <a:off x="3276600" y="-1"/>
            <a:ext cx="8915400" cy="6858001"/>
          </a:xfrm>
          <a:prstGeom prst="rect">
            <a:avLst/>
          </a:prstGeom>
          <a:noFill/>
          <a:ln>
            <a:noFill/>
          </a:ln>
        </p:spPr>
      </p:pic>
      <p:sp>
        <p:nvSpPr>
          <p:cNvPr id="50" name="Google Shape;50;p9"/>
          <p:cNvSpPr/>
          <p:nvPr/>
        </p:nvSpPr>
        <p:spPr>
          <a:xfrm>
            <a:off x="-130627" y="0"/>
            <a:ext cx="4950278" cy="6911288"/>
          </a:xfrm>
          <a:custGeom>
            <a:avLst/>
            <a:gdLst/>
            <a:ahLst/>
            <a:cxnLst/>
            <a:rect l="l" t="t" r="r" b="b"/>
            <a:pathLst>
              <a:path w="4950278" h="6911288" extrusionOk="0">
                <a:moveTo>
                  <a:pt x="0" y="0"/>
                </a:moveTo>
                <a:lnTo>
                  <a:pt x="4950278" y="0"/>
                </a:lnTo>
                <a:lnTo>
                  <a:pt x="3426278" y="6911288"/>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
        <p:nvSpPr>
          <p:cNvPr id="51" name="Google Shape;51;p9"/>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9"/>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758489A7-DFBA-47C3-BC10-3F66FC3F490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3DA5F3F6-B7AF-4FA2-B3BC-CE874ACFA3C4}"/>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33A0BD11-1B94-E14A-A937-A6063F3EF74A}"/>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110433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1 Title and content" preserve="1">
  <p:cSld name="3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chemeClr val="accen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chemeClr val="accent1"/>
                </a:solidFill>
                <a:latin typeface="Century Gothic"/>
                <a:ea typeface="Century Gothic"/>
                <a:cs typeface="Century Gothic"/>
                <a:sym typeface="Century Gothic"/>
              </a:rPr>
              <a:t>‹#›</a:t>
            </a:fld>
            <a:endParaRPr sz="1000" b="0" i="0" u="none" strike="noStrike" cap="none">
              <a:solidFill>
                <a:schemeClr val="accent1"/>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p:nvPr/>
        </p:nvSpPr>
        <p:spPr>
          <a:xfrm>
            <a:off x="-171571" y="-40944"/>
            <a:ext cx="809221" cy="7020469"/>
          </a:xfrm>
          <a:custGeom>
            <a:avLst/>
            <a:gdLst/>
            <a:ahLst/>
            <a:cxnLst/>
            <a:rect l="l" t="t" r="r" b="b"/>
            <a:pathLst>
              <a:path w="5035200" h="7020469" extrusionOk="0">
                <a:moveTo>
                  <a:pt x="0" y="0"/>
                </a:moveTo>
                <a:lnTo>
                  <a:pt x="5035200" y="27296"/>
                </a:lnTo>
                <a:lnTo>
                  <a:pt x="1048510" y="7020469"/>
                </a:lnTo>
                <a:lnTo>
                  <a:pt x="0" y="6911288"/>
                </a:lnTo>
                <a:lnTo>
                  <a:pt x="0" y="0"/>
                </a:lnTo>
                <a:close/>
              </a:path>
            </a:pathLst>
          </a:custGeom>
          <a:gradFill>
            <a:gsLst>
              <a:gs pos="0">
                <a:srgbClr val="2A8BAA"/>
              </a:gs>
              <a:gs pos="100000">
                <a:srgbClr val="66EC95"/>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0"/>
              <a:buFont typeface="Arial"/>
              <a:buNone/>
            </a:pPr>
            <a:endParaRPr sz="800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8848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Title Slide" preserve="1">
  <p:cSld name="5_Title Slide">
    <p:spTree>
      <p:nvGrpSpPr>
        <p:cNvPr id="1" name="Shape 59"/>
        <p:cNvGrpSpPr/>
        <p:nvPr/>
      </p:nvGrpSpPr>
      <p:grpSpPr>
        <a:xfrm>
          <a:off x="0" y="0"/>
          <a:ext cx="0" cy="0"/>
          <a:chOff x="0" y="0"/>
          <a:chExt cx="0" cy="0"/>
        </a:xfrm>
      </p:grpSpPr>
      <p:pic>
        <p:nvPicPr>
          <p:cNvPr id="60" name="Google Shape;60;p11"/>
          <p:cNvPicPr preferRelativeResize="0"/>
          <p:nvPr/>
        </p:nvPicPr>
        <p:blipFill rotWithShape="1">
          <a:blip r:embed="rId2">
            <a:alphaModFix/>
          </a:blip>
          <a:srcRect/>
          <a:stretch/>
        </p:blipFill>
        <p:spPr>
          <a:xfrm>
            <a:off x="2453060" y="0"/>
            <a:ext cx="9738940" cy="6858000"/>
          </a:xfrm>
          <a:prstGeom prst="rect">
            <a:avLst/>
          </a:prstGeom>
          <a:noFill/>
          <a:ln>
            <a:noFill/>
          </a:ln>
        </p:spPr>
      </p:pic>
      <p:sp>
        <p:nvSpPr>
          <p:cNvPr id="7" name="Google Shape;67;p12">
            <a:extLst>
              <a:ext uri="{FF2B5EF4-FFF2-40B4-BE49-F238E27FC236}">
                <a16:creationId xmlns:a16="http://schemas.microsoft.com/office/drawing/2014/main" id="{AFFB6D02-C409-4C85-BEC3-0EBA8363F53F}"/>
              </a:ext>
            </a:extLst>
          </p:cNvPr>
          <p:cNvSpPr/>
          <p:nvPr userDrawn="1"/>
        </p:nvSpPr>
        <p:spPr>
          <a:xfrm>
            <a:off x="-385614" y="-70782"/>
            <a:ext cx="5234061" cy="6999563"/>
          </a:xfrm>
          <a:custGeom>
            <a:avLst/>
            <a:gdLst>
              <a:gd name="connsiteX0" fmla="*/ 0 w 4908944"/>
              <a:gd name="connsiteY0" fmla="*/ 6988931 h 6988931"/>
              <a:gd name="connsiteX1" fmla="*/ 1227236 w 4908944"/>
              <a:gd name="connsiteY1" fmla="*/ 0 h 6988931"/>
              <a:gd name="connsiteX2" fmla="*/ 4908944 w 4908944"/>
              <a:gd name="connsiteY2" fmla="*/ 0 h 6988931"/>
              <a:gd name="connsiteX3" fmla="*/ 3681708 w 4908944"/>
              <a:gd name="connsiteY3" fmla="*/ 6988931 h 6988931"/>
              <a:gd name="connsiteX4" fmla="*/ 0 w 4908944"/>
              <a:gd name="connsiteY4" fmla="*/ 6988931 h 6988931"/>
              <a:gd name="connsiteX0" fmla="*/ 6140 w 4915084"/>
              <a:gd name="connsiteY0" fmla="*/ 6999563 h 6999563"/>
              <a:gd name="connsiteX1" fmla="*/ 0 w 4915084"/>
              <a:gd name="connsiteY1" fmla="*/ 0 h 6999563"/>
              <a:gd name="connsiteX2" fmla="*/ 4915084 w 4915084"/>
              <a:gd name="connsiteY2" fmla="*/ 10632 h 6999563"/>
              <a:gd name="connsiteX3" fmla="*/ 3687848 w 4915084"/>
              <a:gd name="connsiteY3" fmla="*/ 6999563 h 6999563"/>
              <a:gd name="connsiteX4" fmla="*/ 6140 w 4915084"/>
              <a:gd name="connsiteY4" fmla="*/ 6999563 h 6999563"/>
              <a:gd name="connsiteX0" fmla="*/ 6140 w 5234061"/>
              <a:gd name="connsiteY0" fmla="*/ 6999563 h 6999563"/>
              <a:gd name="connsiteX1" fmla="*/ 0 w 5234061"/>
              <a:gd name="connsiteY1" fmla="*/ 0 h 6999563"/>
              <a:gd name="connsiteX2" fmla="*/ 5234061 w 5234061"/>
              <a:gd name="connsiteY2" fmla="*/ 31897 h 6999563"/>
              <a:gd name="connsiteX3" fmla="*/ 3687848 w 5234061"/>
              <a:gd name="connsiteY3" fmla="*/ 6999563 h 6999563"/>
              <a:gd name="connsiteX4" fmla="*/ 6140 w 5234061"/>
              <a:gd name="connsiteY4" fmla="*/ 6999563 h 6999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61" h="6999563">
                <a:moveTo>
                  <a:pt x="6140" y="6999563"/>
                </a:moveTo>
                <a:cubicBezTo>
                  <a:pt x="4093" y="4666375"/>
                  <a:pt x="2047" y="2333188"/>
                  <a:pt x="0" y="0"/>
                </a:cubicBezTo>
                <a:lnTo>
                  <a:pt x="5234061" y="31897"/>
                </a:lnTo>
                <a:lnTo>
                  <a:pt x="3687848" y="6999563"/>
                </a:lnTo>
                <a:lnTo>
                  <a:pt x="6140" y="6999563"/>
                </a:lnTo>
                <a:close/>
              </a:path>
            </a:pathLst>
          </a:cu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
        <p:nvSpPr>
          <p:cNvPr id="62" name="Google Shape;62;p11"/>
          <p:cNvSpPr txBox="1">
            <a:spLocks noGrp="1"/>
          </p:cNvSpPr>
          <p:nvPr>
            <p:ph type="subTitle" idx="1"/>
          </p:nvPr>
        </p:nvSpPr>
        <p:spPr>
          <a:xfrm>
            <a:off x="152701" y="3602038"/>
            <a:ext cx="437676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3" name="Google Shape;63;p11"/>
          <p:cNvSpPr txBox="1">
            <a:spLocks noGrp="1"/>
          </p:cNvSpPr>
          <p:nvPr>
            <p:ph type="ctrTitle"/>
          </p:nvPr>
        </p:nvSpPr>
        <p:spPr>
          <a:xfrm>
            <a:off x="152701" y="1122363"/>
            <a:ext cx="437676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 name="Image 11">
            <a:extLst>
              <a:ext uri="{FF2B5EF4-FFF2-40B4-BE49-F238E27FC236}">
                <a16:creationId xmlns:a16="http://schemas.microsoft.com/office/drawing/2014/main" id="{A1D99BDC-C910-4664-A882-70C61DC833D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9" name="Connecteur droit 7">
            <a:extLst>
              <a:ext uri="{FF2B5EF4-FFF2-40B4-BE49-F238E27FC236}">
                <a16:creationId xmlns:a16="http://schemas.microsoft.com/office/drawing/2014/main" id="{1632F665-6673-472B-9EED-279140E5994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10" name="Google Shape;125;p21">
            <a:extLst>
              <a:ext uri="{FF2B5EF4-FFF2-40B4-BE49-F238E27FC236}">
                <a16:creationId xmlns:a16="http://schemas.microsoft.com/office/drawing/2014/main" id="{B812DF08-9768-074C-95EF-A7E07E359710}"/>
              </a:ext>
            </a:extLst>
          </p:cNvPr>
          <p:cNvPicPr preferRelativeResize="0"/>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35062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1 Title and content" preserve="1">
  <p:cSld name="4_1 Title and conten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45127" y="319762"/>
            <a:ext cx="10851573" cy="722549"/>
          </a:xfrm>
          <a:prstGeom prst="rect">
            <a:avLst/>
          </a:prstGeom>
          <a:noFill/>
          <a:ln>
            <a:noFill/>
          </a:ln>
        </p:spPr>
        <p:txBody>
          <a:bodyPr spcFirstLastPara="1" wrap="square" lIns="91425" tIns="45700" rIns="91425" bIns="45700" anchor="ctr" anchorCtr="0"/>
          <a:lstStyle>
            <a:lvl1pPr lvl="0" algn="l">
              <a:lnSpc>
                <a:spcPct val="85000"/>
              </a:lnSpc>
              <a:spcBef>
                <a:spcPts val="0"/>
              </a:spcBef>
              <a:spcAft>
                <a:spcPts val="0"/>
              </a:spcAft>
              <a:buClr>
                <a:schemeClr val="accent1"/>
              </a:buClr>
              <a:buSzPts val="3200"/>
              <a:buFont typeface="Century Gothic"/>
              <a:buNone/>
              <a:defRPr sz="3200" b="1" i="0" u="none" strike="noStrike" cap="none">
                <a:solidFill>
                  <a:srgbClr val="7030A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0"/>
          <p:cNvSpPr txBox="1"/>
          <p:nvPr/>
        </p:nvSpPr>
        <p:spPr>
          <a:xfrm>
            <a:off x="91014" y="6465245"/>
            <a:ext cx="573932" cy="2214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30A0"/>
                </a:solidFill>
                <a:latin typeface="Century Gothic"/>
                <a:ea typeface="Century Gothic"/>
                <a:cs typeface="Century Gothic"/>
                <a:sym typeface="Century Gothic"/>
              </a:rPr>
              <a:t>‹#›</a:t>
            </a:fld>
            <a:endParaRPr sz="1000" b="0" i="0" u="none" strike="noStrike" cap="none" dirty="0">
              <a:solidFill>
                <a:srgbClr val="7030A0"/>
              </a:solidFill>
              <a:latin typeface="Century Gothic"/>
              <a:ea typeface="Century Gothic"/>
              <a:cs typeface="Century Gothic"/>
              <a:sym typeface="Century Gothic"/>
            </a:endParaRPr>
          </a:p>
        </p:txBody>
      </p:sp>
      <p:sp>
        <p:nvSpPr>
          <p:cNvPr id="57" name="Google Shape;57;p10"/>
          <p:cNvSpPr txBox="1">
            <a:spLocks noGrp="1"/>
          </p:cNvSpPr>
          <p:nvPr>
            <p:ph type="body" idx="1"/>
          </p:nvPr>
        </p:nvSpPr>
        <p:spPr>
          <a:xfrm>
            <a:off x="845127" y="1465942"/>
            <a:ext cx="10870623" cy="4388011"/>
          </a:xfrm>
          <a:prstGeom prst="rect">
            <a:avLst/>
          </a:prstGeom>
          <a:noFill/>
          <a:ln>
            <a:noFill/>
          </a:ln>
        </p:spPr>
        <p:txBody>
          <a:bodyPr spcFirstLastPara="1" wrap="square" lIns="91425" tIns="45700" rIns="91425" bIns="45700" anchor="t" anchorCtr="0"/>
          <a:lstStyle>
            <a:lvl1pPr marL="457200" lvl="0" indent="-381000" algn="l">
              <a:lnSpc>
                <a:spcPct val="90000"/>
              </a:lnSpc>
              <a:spcBef>
                <a:spcPts val="1000"/>
              </a:spcBef>
              <a:spcAft>
                <a:spcPts val="0"/>
              </a:spcAft>
              <a:buClr>
                <a:srgbClr val="7030A0"/>
              </a:buClr>
              <a:buSzPts val="2400"/>
              <a:buFont typeface="Arial"/>
              <a:buChar char="•"/>
              <a:defRPr/>
            </a:lvl1pPr>
            <a:lvl2pPr marL="914400" lvl="1" indent="-355600" algn="l">
              <a:lnSpc>
                <a:spcPct val="90000"/>
              </a:lnSpc>
              <a:spcBef>
                <a:spcPts val="500"/>
              </a:spcBef>
              <a:spcAft>
                <a:spcPts val="0"/>
              </a:spcAft>
              <a:buSzPts val="2000"/>
              <a:buFont typeface="Arial"/>
              <a:buChar char="•"/>
              <a:defRPr/>
            </a:lvl2pPr>
            <a:lvl3pPr marL="1371600" lvl="2" indent="-342900" algn="l">
              <a:lnSpc>
                <a:spcPct val="90000"/>
              </a:lnSpc>
              <a:spcBef>
                <a:spcPts val="500"/>
              </a:spcBef>
              <a:spcAft>
                <a:spcPts val="0"/>
              </a:spcAft>
              <a:buSzPts val="1800"/>
              <a:buFont typeface="Arial"/>
              <a:buChar char="•"/>
              <a:defRPr/>
            </a:lvl3pPr>
            <a:lvl4pPr marL="1828800" lvl="3" indent="-342900" algn="l">
              <a:lnSpc>
                <a:spcPct val="90000"/>
              </a:lnSpc>
              <a:spcBef>
                <a:spcPts val="500"/>
              </a:spcBef>
              <a:spcAft>
                <a:spcPts val="0"/>
              </a:spcAft>
              <a:buSzPts val="1800"/>
              <a:buFont typeface="Arial"/>
              <a:buChar char="•"/>
              <a:defRPr/>
            </a:lvl4pPr>
            <a:lvl5pPr marL="2286000" lvl="4" indent="-342900" algn="l">
              <a:lnSpc>
                <a:spcPct val="90000"/>
              </a:lnSpc>
              <a:spcBef>
                <a:spcPts val="500"/>
              </a:spcBef>
              <a:spcAft>
                <a:spcPts val="0"/>
              </a:spcAft>
              <a:buSzPts val="18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67;p12">
            <a:extLst>
              <a:ext uri="{FF2B5EF4-FFF2-40B4-BE49-F238E27FC236}">
                <a16:creationId xmlns:a16="http://schemas.microsoft.com/office/drawing/2014/main" id="{4AE6AF72-0B9B-4204-8ED1-F123E9330A95}"/>
              </a:ext>
            </a:extLst>
          </p:cNvPr>
          <p:cNvSpPr/>
          <p:nvPr userDrawn="1"/>
        </p:nvSpPr>
        <p:spPr>
          <a:xfrm>
            <a:off x="-29364" y="0"/>
            <a:ext cx="694309" cy="6882605"/>
          </a:xfrm>
          <a:custGeom>
            <a:avLst/>
            <a:gdLst/>
            <a:ahLst/>
            <a:cxnLst/>
            <a:rect l="l" t="t" r="r" b="b"/>
            <a:pathLst>
              <a:path w="694310" h="6882605" extrusionOk="0">
                <a:moveTo>
                  <a:pt x="0" y="0"/>
                </a:moveTo>
                <a:lnTo>
                  <a:pt x="694310" y="1117"/>
                </a:lnTo>
                <a:lnTo>
                  <a:pt x="24515" y="6882605"/>
                </a:lnTo>
                <a:cubicBezTo>
                  <a:pt x="22693" y="4559828"/>
                  <a:pt x="1822" y="2322777"/>
                  <a:pt x="0" y="0"/>
                </a:cubicBezTo>
                <a:close/>
              </a:path>
            </a:pathLst>
          </a:cu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463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145759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reserve="1" userDrawn="1">
  <p:cSld name="2_Section Header">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0" y="-55087"/>
            <a:ext cx="12192000" cy="6989288"/>
          </a:xfrm>
          <a:prstGeom prst="rect">
            <a:avLst/>
          </a:prstGeom>
          <a:noFill/>
          <a:ln>
            <a:noFill/>
          </a:ln>
        </p:spPr>
      </p:pic>
      <p:sp>
        <p:nvSpPr>
          <p:cNvPr id="82" name="Google Shape;82;p15"/>
          <p:cNvSpPr txBox="1">
            <a:spLocks noGrp="1"/>
          </p:cNvSpPr>
          <p:nvPr>
            <p:ph type="title"/>
          </p:nvPr>
        </p:nvSpPr>
        <p:spPr>
          <a:xfrm>
            <a:off x="651589"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5"/>
          <p:cNvSpPr txBox="1">
            <a:spLocks noGrp="1"/>
          </p:cNvSpPr>
          <p:nvPr>
            <p:ph type="subTitle" idx="2"/>
          </p:nvPr>
        </p:nvSpPr>
        <p:spPr>
          <a:xfrm>
            <a:off x="651588" y="4133567"/>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63E65E56-9619-4431-95CB-44BCA4D47418}"/>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4265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24E90CD-790E-43FB-B1E6-E6AF1946E1AA}"/>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2335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FFDFBCB9-2E12-48DA-8ADA-87E382768DD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98688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533B0CC4-D385-4B07-8488-42CF1ACFC315}"/>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47263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7D3C30-C1CC-42F2-BE6A-0512302B8BC1}"/>
              </a:ext>
            </a:extLst>
          </p:cNvPr>
          <p:cNvSpPr>
            <a:spLocks noGrp="1"/>
          </p:cNvSpPr>
          <p:nvPr>
            <p:ph type="sldNum" sz="quarter" idx="12"/>
          </p:nvPr>
        </p:nvSpPr>
        <p:spPr>
          <a:xfrm>
            <a:off x="838200" y="6335084"/>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239240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45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reserve="1" userDrawn="1">
  <p:cSld name="3_Section Header">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9" name="Google Shape;89;p16"/>
          <p:cNvSpPr txBox="1">
            <a:spLocks noGrp="1"/>
          </p:cNvSpPr>
          <p:nvPr>
            <p:ph type="title"/>
          </p:nvPr>
        </p:nvSpPr>
        <p:spPr>
          <a:xfrm>
            <a:off x="683487"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6"/>
          <p:cNvSpPr txBox="1">
            <a:spLocks noGrp="1"/>
          </p:cNvSpPr>
          <p:nvPr>
            <p:ph type="subTitle" idx="2"/>
          </p:nvPr>
        </p:nvSpPr>
        <p:spPr>
          <a:xfrm>
            <a:off x="662215" y="4122939"/>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3916461-5CA4-4380-9CC3-F32321270D63}"/>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8666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reserve="1" userDrawn="1">
  <p:cSld name="4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280D13F2-B6A7-4336-BE14-9C7CF15B63DC}"/>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14906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ection Header" preserve="1" userDrawn="1">
  <p:cSld name="6_Section Header">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6" name="Google Shape;96;p17"/>
          <p:cNvSpPr txBox="1">
            <a:spLocks noGrp="1"/>
          </p:cNvSpPr>
          <p:nvPr>
            <p:ph type="title"/>
          </p:nvPr>
        </p:nvSpPr>
        <p:spPr>
          <a:xfrm>
            <a:off x="683486"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17"/>
          <p:cNvSpPr txBox="1">
            <a:spLocks noGrp="1"/>
          </p:cNvSpPr>
          <p:nvPr>
            <p:ph type="subTitle" idx="2"/>
          </p:nvPr>
        </p:nvSpPr>
        <p:spPr>
          <a:xfrm>
            <a:off x="675283" y="4122935"/>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7" name="Picture 10">
            <a:extLst>
              <a:ext uri="{FF2B5EF4-FFF2-40B4-BE49-F238E27FC236}">
                <a16:creationId xmlns:a16="http://schemas.microsoft.com/office/drawing/2014/main" id="{93500620-B8BC-42D8-879C-D64BDF7337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942" y="364766"/>
            <a:ext cx="4228747" cy="167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56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ection Header" preserve="1" userDrawn="1">
  <p:cSld name="5_Section Header">
    <p:spTree>
      <p:nvGrpSpPr>
        <p:cNvPr id="1"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a:stretch/>
        </p:blipFill>
        <p:spPr>
          <a:xfrm>
            <a:off x="0" y="-67374"/>
            <a:ext cx="12192000" cy="6925374"/>
          </a:xfrm>
          <a:prstGeom prst="rect">
            <a:avLst/>
          </a:prstGeom>
          <a:noFill/>
          <a:ln>
            <a:noFill/>
          </a:ln>
        </p:spPr>
      </p:pic>
      <p:sp>
        <p:nvSpPr>
          <p:cNvPr id="103" name="Google Shape;103;p18"/>
          <p:cNvSpPr txBox="1">
            <a:spLocks noGrp="1"/>
          </p:cNvSpPr>
          <p:nvPr>
            <p:ph type="title"/>
          </p:nvPr>
        </p:nvSpPr>
        <p:spPr>
          <a:xfrm>
            <a:off x="694115" y="3593527"/>
            <a:ext cx="10515600" cy="518169"/>
          </a:xfrm>
          <a:prstGeom prst="rect">
            <a:avLst/>
          </a:prstGeom>
          <a:noFill/>
          <a:ln>
            <a:noFill/>
          </a:ln>
        </p:spPr>
        <p:txBody>
          <a:bodyPr spcFirstLastPara="1" wrap="square" lIns="91425" tIns="45700" rIns="91425" bIns="45700" anchor="t" anchorCtr="0"/>
          <a:lstStyle>
            <a:lvl1pPr lvl="0" algn="l">
              <a:lnSpc>
                <a:spcPct val="85000"/>
              </a:lnSpc>
              <a:spcBef>
                <a:spcPts val="0"/>
              </a:spcBef>
              <a:spcAft>
                <a:spcPts val="0"/>
              </a:spcAft>
              <a:buClr>
                <a:schemeClr val="lt1"/>
              </a:buClr>
              <a:buSzPts val="4000"/>
              <a:buFont typeface="Century Gothic"/>
              <a:buNone/>
              <a:defRPr sz="40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5" name="Google Shape;105;p18"/>
          <p:cNvSpPr txBox="1">
            <a:spLocks noGrp="1"/>
          </p:cNvSpPr>
          <p:nvPr>
            <p:ph type="subTitle" idx="2"/>
          </p:nvPr>
        </p:nvSpPr>
        <p:spPr>
          <a:xfrm>
            <a:off x="694116" y="4122930"/>
            <a:ext cx="10534436" cy="439758"/>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pic>
        <p:nvPicPr>
          <p:cNvPr id="8" name="Google Shape;19;p2">
            <a:extLst>
              <a:ext uri="{FF2B5EF4-FFF2-40B4-BE49-F238E27FC236}">
                <a16:creationId xmlns:a16="http://schemas.microsoft.com/office/drawing/2014/main" id="{4B5DC11E-7092-4E94-BD54-479D59DBF2EB}"/>
              </a:ext>
            </a:extLst>
          </p:cNvPr>
          <p:cNvPicPr preferRelativeResize="0"/>
          <p:nvPr userDrawn="1"/>
        </p:nvPicPr>
        <p:blipFill rotWithShape="1">
          <a:blip r:embed="rId3">
            <a:alphaModFix/>
          </a:blip>
          <a:srcRect/>
          <a:stretch/>
        </p:blipFill>
        <p:spPr>
          <a:xfrm>
            <a:off x="812943" y="330015"/>
            <a:ext cx="4188747" cy="1118049"/>
          </a:xfrm>
          <a:prstGeom prst="rect">
            <a:avLst/>
          </a:prstGeom>
          <a:noFill/>
          <a:ln>
            <a:noFill/>
          </a:ln>
        </p:spPr>
      </p:pic>
    </p:spTree>
    <p:extLst>
      <p:ext uri="{BB962C8B-B14F-4D97-AF65-F5344CB8AC3E}">
        <p14:creationId xmlns:p14="http://schemas.microsoft.com/office/powerpoint/2010/main" val="33567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spTree>
      <p:nvGrpSpPr>
        <p:cNvPr id="1" name="Shape 121"/>
        <p:cNvGrpSpPr/>
        <p:nvPr/>
      </p:nvGrpSpPr>
      <p:grpSpPr>
        <a:xfrm>
          <a:off x="0" y="0"/>
          <a:ext cx="0" cy="0"/>
          <a:chOff x="0" y="0"/>
          <a:chExt cx="0" cy="0"/>
        </a:xfrm>
      </p:grpSpPr>
      <p:sp>
        <p:nvSpPr>
          <p:cNvPr id="122" name="Google Shape;122;p21"/>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3" name="Google Shape;123;p21"/>
          <p:cNvSpPr txBox="1">
            <a:spLocks noGrp="1"/>
          </p:cNvSpPr>
          <p:nvPr>
            <p:ph type="subTitle" idx="1"/>
          </p:nvPr>
        </p:nvSpPr>
        <p:spPr>
          <a:xfrm>
            <a:off x="5194407" y="1122362"/>
            <a:ext cx="6136187" cy="4654323"/>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rgbClr val="FF9E00"/>
              </a:buClr>
              <a:buSzPts val="2800"/>
              <a:buFont typeface="Century Gothic"/>
              <a:buNone/>
              <a:defRPr sz="2800" b="1" cap="none">
                <a:solidFill>
                  <a:srgbClr val="FF9E00"/>
                </a:solidFill>
              </a:defRPr>
            </a:lvl1pPr>
            <a:lvl2pPr lvl="1" algn="ctr">
              <a:lnSpc>
                <a:spcPct val="90000"/>
              </a:lnSpc>
              <a:spcBef>
                <a:spcPts val="12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ctrTitle"/>
          </p:nvPr>
        </p:nvSpPr>
        <p:spPr>
          <a:xfrm>
            <a:off x="152701" y="1122363"/>
            <a:ext cx="3858365"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 name="Image 11">
            <a:extLst>
              <a:ext uri="{FF2B5EF4-FFF2-40B4-BE49-F238E27FC236}">
                <a16:creationId xmlns:a16="http://schemas.microsoft.com/office/drawing/2014/main" id="{B7E43629-7B2C-46AA-8FA8-7CC9FEFA51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970"/>
          <a:stretch/>
        </p:blipFill>
        <p:spPr>
          <a:xfrm rot="17016645">
            <a:off x="574821" y="2823970"/>
            <a:ext cx="8291407" cy="1104006"/>
          </a:xfrm>
          <a:prstGeom prst="rect">
            <a:avLst/>
          </a:prstGeom>
        </p:spPr>
      </p:pic>
      <p:sp>
        <p:nvSpPr>
          <p:cNvPr id="7" name="Connecteur droit 7">
            <a:extLst>
              <a:ext uri="{FF2B5EF4-FFF2-40B4-BE49-F238E27FC236}">
                <a16:creationId xmlns:a16="http://schemas.microsoft.com/office/drawing/2014/main" id="{D8D33CA6-39D6-4845-9779-4B0F90F9F5A4}"/>
              </a:ext>
            </a:extLst>
          </p:cNvPr>
          <p:cNvSpPr/>
          <p:nvPr userDrawn="1"/>
        </p:nvSpPr>
        <p:spPr>
          <a:xfrm flipH="1">
            <a:off x="31466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8" name="Google Shape;125;p21">
            <a:extLst>
              <a:ext uri="{FF2B5EF4-FFF2-40B4-BE49-F238E27FC236}">
                <a16:creationId xmlns:a16="http://schemas.microsoft.com/office/drawing/2014/main" id="{8A0F69F2-A109-9F49-9183-5C15DE32B235}"/>
              </a:ext>
            </a:extLst>
          </p:cNvPr>
          <p:cNvPicPr preferRelativeResize="0"/>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22488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reserve="1">
  <p:cSld name="2_Title Slide">
    <p:spTree>
      <p:nvGrpSpPr>
        <p:cNvPr id="1" name="Shape 126"/>
        <p:cNvGrpSpPr/>
        <p:nvPr/>
      </p:nvGrpSpPr>
      <p:grpSpPr>
        <a:xfrm>
          <a:off x="0" y="0"/>
          <a:ext cx="0" cy="0"/>
          <a:chOff x="0" y="0"/>
          <a:chExt cx="0" cy="0"/>
        </a:xfrm>
      </p:grpSpPr>
      <p:pic>
        <p:nvPicPr>
          <p:cNvPr id="127" name="Google Shape;127;p22"/>
          <p:cNvPicPr preferRelativeResize="0"/>
          <p:nvPr/>
        </p:nvPicPr>
        <p:blipFill rotWithShape="1">
          <a:blip r:embed="rId2">
            <a:alphaModFix/>
          </a:blip>
          <a:srcRect/>
          <a:stretch/>
        </p:blipFill>
        <p:spPr>
          <a:xfrm>
            <a:off x="3125973" y="-55087"/>
            <a:ext cx="10711514" cy="7131590"/>
          </a:xfrm>
          <a:prstGeom prst="rect">
            <a:avLst/>
          </a:prstGeom>
          <a:noFill/>
          <a:ln>
            <a:noFill/>
          </a:ln>
        </p:spPr>
      </p:pic>
      <p:sp>
        <p:nvSpPr>
          <p:cNvPr id="128" name="Google Shape;128;p22"/>
          <p:cNvSpPr/>
          <p:nvPr/>
        </p:nvSpPr>
        <p:spPr>
          <a:xfrm>
            <a:off x="-47592" y="-114300"/>
            <a:ext cx="4916371" cy="7048267"/>
          </a:xfrm>
          <a:custGeom>
            <a:avLst/>
            <a:gdLst/>
            <a:ahLst/>
            <a:cxnLst/>
            <a:rect l="l" t="t" r="r" b="b"/>
            <a:pathLst>
              <a:path w="4916371" h="6904136" extrusionOk="0">
                <a:moveTo>
                  <a:pt x="15965" y="6881813"/>
                </a:moveTo>
                <a:cubicBezTo>
                  <a:pt x="10643" y="4587875"/>
                  <a:pt x="5322" y="2293938"/>
                  <a:pt x="0" y="0"/>
                </a:cubicBezTo>
                <a:lnTo>
                  <a:pt x="4916371" y="19050"/>
                </a:lnTo>
                <a:lnTo>
                  <a:pt x="3339011" y="6904136"/>
                </a:lnTo>
                <a:lnTo>
                  <a:pt x="15965" y="6881813"/>
                </a:lnTo>
                <a:close/>
              </a:path>
            </a:pathLst>
          </a:custGeom>
          <a:gradFill>
            <a:gsLst>
              <a:gs pos="0">
                <a:srgbClr val="FF9E00"/>
              </a:gs>
              <a:gs pos="35000">
                <a:srgbClr val="FF9E00"/>
              </a:gs>
              <a:gs pos="65000">
                <a:srgbClr val="FFD100"/>
              </a:gs>
              <a:gs pos="100000">
                <a:srgbClr val="FFD100"/>
              </a:gs>
            </a:gsLst>
            <a:lin ang="9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29" name="Google Shape;129;p22"/>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0" name="Google Shape;130;p22"/>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92878B12-9B8F-44D3-ADCE-6FDA4179CA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36721" y="2823970"/>
            <a:ext cx="8291407" cy="1104006"/>
          </a:xfrm>
          <a:prstGeom prst="rect">
            <a:avLst/>
          </a:prstGeom>
        </p:spPr>
      </p:pic>
      <p:sp>
        <p:nvSpPr>
          <p:cNvPr id="8" name="Connecteur droit 7">
            <a:extLst>
              <a:ext uri="{FF2B5EF4-FFF2-40B4-BE49-F238E27FC236}">
                <a16:creationId xmlns:a16="http://schemas.microsoft.com/office/drawing/2014/main" id="{4EAF3703-3CC8-4099-BD9D-25728124B16B}"/>
              </a:ext>
            </a:extLst>
          </p:cNvPr>
          <p:cNvSpPr/>
          <p:nvPr userDrawn="1"/>
        </p:nvSpPr>
        <p:spPr>
          <a:xfrm flipH="1">
            <a:off x="310857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9" name="Google Shape;125;p21">
            <a:extLst>
              <a:ext uri="{FF2B5EF4-FFF2-40B4-BE49-F238E27FC236}">
                <a16:creationId xmlns:a16="http://schemas.microsoft.com/office/drawing/2014/main" id="{76A6C9F3-8060-CF4E-B76F-91DB0A0F24DA}"/>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366309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reserve="1">
  <p:cSld name="12_Title Slide">
    <p:spTree>
      <p:nvGrpSpPr>
        <p:cNvPr id="1" name="Shape 132"/>
        <p:cNvGrpSpPr/>
        <p:nvPr/>
      </p:nvGrpSpPr>
      <p:grpSpPr>
        <a:xfrm>
          <a:off x="0" y="0"/>
          <a:ext cx="0" cy="0"/>
          <a:chOff x="0" y="0"/>
          <a:chExt cx="0" cy="0"/>
        </a:xfrm>
      </p:grpSpPr>
      <p:pic>
        <p:nvPicPr>
          <p:cNvPr id="133" name="Google Shape;133;p23" descr="Image"/>
          <p:cNvPicPr preferRelativeResize="0"/>
          <p:nvPr/>
        </p:nvPicPr>
        <p:blipFill rotWithShape="1">
          <a:blip r:embed="rId2">
            <a:alphaModFix/>
          </a:blip>
          <a:srcRect/>
          <a:stretch/>
        </p:blipFill>
        <p:spPr>
          <a:xfrm>
            <a:off x="3314700" y="-1796992"/>
            <a:ext cx="9352333" cy="12365794"/>
          </a:xfrm>
          <a:prstGeom prst="rect">
            <a:avLst/>
          </a:prstGeom>
          <a:noFill/>
          <a:ln>
            <a:noFill/>
          </a:ln>
        </p:spPr>
      </p:pic>
      <p:sp>
        <p:nvSpPr>
          <p:cNvPr id="134" name="Google Shape;134;p23"/>
          <p:cNvSpPr/>
          <p:nvPr/>
        </p:nvSpPr>
        <p:spPr>
          <a:xfrm>
            <a:off x="-130628" y="-19962"/>
            <a:ext cx="4978103" cy="6911288"/>
          </a:xfrm>
          <a:custGeom>
            <a:avLst/>
            <a:gdLst/>
            <a:ahLst/>
            <a:cxnLst/>
            <a:rect l="l" t="t" r="r" b="b"/>
            <a:pathLst>
              <a:path w="13829" h="21470" extrusionOk="0">
                <a:moveTo>
                  <a:pt x="13829" y="32"/>
                </a:moveTo>
                <a:lnTo>
                  <a:pt x="9541" y="21470"/>
                </a:lnTo>
                <a:lnTo>
                  <a:pt x="162" y="21457"/>
                </a:lnTo>
                <a:lnTo>
                  <a:pt x="0" y="0"/>
                </a:lnTo>
                <a:lnTo>
                  <a:pt x="13829" y="32"/>
                </a:lnTo>
                <a:close/>
              </a:path>
            </a:pathLst>
          </a:custGeom>
          <a:gradFill>
            <a:gsLst>
              <a:gs pos="0">
                <a:srgbClr val="661F70"/>
              </a:gs>
              <a:gs pos="52496">
                <a:srgbClr val="E0252F"/>
              </a:gs>
              <a:gs pos="100000">
                <a:srgbClr val="F06E3A"/>
              </a:gs>
            </a:gsLst>
            <a:lin ang="0" scaled="0"/>
          </a:gradFill>
          <a:ln>
            <a:noFill/>
          </a:ln>
        </p:spPr>
        <p:txBody>
          <a:bodyPr spcFirstLastPara="1" wrap="square" lIns="79375" tIns="79375" rIns="79375" bIns="793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135" name="Google Shape;135;p23"/>
          <p:cNvSpPr txBox="1">
            <a:spLocks noGrp="1"/>
          </p:cNvSpPr>
          <p:nvPr>
            <p:ph type="subTitle" idx="1"/>
          </p:nvPr>
        </p:nvSpPr>
        <p:spPr>
          <a:xfrm>
            <a:off x="152701" y="3602038"/>
            <a:ext cx="4334239"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23"/>
          <p:cNvSpPr txBox="1">
            <a:spLocks noGrp="1"/>
          </p:cNvSpPr>
          <p:nvPr>
            <p:ph type="ctrTitle"/>
          </p:nvPr>
        </p:nvSpPr>
        <p:spPr>
          <a:xfrm>
            <a:off x="152701" y="1122363"/>
            <a:ext cx="4334239" cy="23876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 name="Image 11">
            <a:extLst>
              <a:ext uri="{FF2B5EF4-FFF2-40B4-BE49-F238E27FC236}">
                <a16:creationId xmlns:a16="http://schemas.microsoft.com/office/drawing/2014/main" id="{9E36B597-1293-4565-95DA-E7A926A8C1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970"/>
          <a:stretch/>
        </p:blipFill>
        <p:spPr>
          <a:xfrm rot="17016645">
            <a:off x="555771" y="2823970"/>
            <a:ext cx="8291407" cy="1104006"/>
          </a:xfrm>
          <a:prstGeom prst="rect">
            <a:avLst/>
          </a:prstGeom>
        </p:spPr>
      </p:pic>
      <p:sp>
        <p:nvSpPr>
          <p:cNvPr id="8" name="Connecteur droit 7">
            <a:extLst>
              <a:ext uri="{FF2B5EF4-FFF2-40B4-BE49-F238E27FC236}">
                <a16:creationId xmlns:a16="http://schemas.microsoft.com/office/drawing/2014/main" id="{288F1342-B2E9-4DFA-80FD-B07AEB1E6325}"/>
              </a:ext>
            </a:extLst>
          </p:cNvPr>
          <p:cNvSpPr/>
          <p:nvPr userDrawn="1"/>
        </p:nvSpPr>
        <p:spPr>
          <a:xfrm flipH="1">
            <a:off x="3127625" y="-1333500"/>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pic>
        <p:nvPicPr>
          <p:cNvPr id="10" name="Google Shape;125;p21">
            <a:extLst>
              <a:ext uri="{FF2B5EF4-FFF2-40B4-BE49-F238E27FC236}">
                <a16:creationId xmlns:a16="http://schemas.microsoft.com/office/drawing/2014/main" id="{B09C3F3D-0FAC-5D4E-84A0-68D279549E97}"/>
              </a:ext>
            </a:extLst>
          </p:cNvPr>
          <p:cNvPicPr preferRelativeResize="0"/>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04127" y="5649764"/>
            <a:ext cx="2331065" cy="1647251"/>
          </a:xfrm>
          <a:prstGeom prst="rect">
            <a:avLst/>
          </a:prstGeom>
          <a:noFill/>
          <a:ln>
            <a:noFill/>
          </a:ln>
        </p:spPr>
      </p:pic>
    </p:spTree>
    <p:extLst>
      <p:ext uri="{BB962C8B-B14F-4D97-AF65-F5344CB8AC3E}">
        <p14:creationId xmlns:p14="http://schemas.microsoft.com/office/powerpoint/2010/main" val="29428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EEB1DCD4-D045-4288-8691-133EC49334F0}"/>
              </a:ext>
            </a:extLst>
          </p:cNvPr>
          <p:cNvSpPr/>
          <p:nvPr userDrawn="1"/>
        </p:nvSpPr>
        <p:spPr>
          <a:xfrm>
            <a:off x="-599887" y="165339"/>
            <a:ext cx="366269" cy="366269"/>
          </a:xfrm>
          <a:prstGeom prst="rect">
            <a:avLst/>
          </a:prstGeom>
          <a:solidFill>
            <a:srgbClr val="24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EAAEBE-FC7B-4A27-9417-7FEA90210D15}"/>
              </a:ext>
            </a:extLst>
          </p:cNvPr>
          <p:cNvSpPr/>
          <p:nvPr userDrawn="1"/>
        </p:nvSpPr>
        <p:spPr>
          <a:xfrm>
            <a:off x="-599887" y="600792"/>
            <a:ext cx="366269" cy="366269"/>
          </a:xfrm>
          <a:prstGeom prst="rect">
            <a:avLst/>
          </a:prstGeom>
          <a:solidFill>
            <a:srgbClr val="00B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001CB4-997D-4779-B6EF-4D1434453D87}"/>
              </a:ext>
            </a:extLst>
          </p:cNvPr>
          <p:cNvSpPr/>
          <p:nvPr userDrawn="1"/>
        </p:nvSpPr>
        <p:spPr>
          <a:xfrm>
            <a:off x="-599887" y="1447232"/>
            <a:ext cx="366269" cy="366269"/>
          </a:xfrm>
          <a:prstGeom prst="rect">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D9C4D5-6A29-4C2C-9AF0-98523FB3C625}"/>
              </a:ext>
            </a:extLst>
          </p:cNvPr>
          <p:cNvSpPr/>
          <p:nvPr userDrawn="1"/>
        </p:nvSpPr>
        <p:spPr>
          <a:xfrm>
            <a:off x="-599888" y="3635025"/>
            <a:ext cx="366269" cy="366269"/>
          </a:xfrm>
          <a:prstGeom prst="rect">
            <a:avLst/>
          </a:prstGeom>
          <a:solidFill>
            <a:srgbClr val="F29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E5DBE5-1A79-4EA0-974E-4A17D2CF489B}"/>
              </a:ext>
            </a:extLst>
          </p:cNvPr>
          <p:cNvSpPr/>
          <p:nvPr userDrawn="1"/>
        </p:nvSpPr>
        <p:spPr>
          <a:xfrm>
            <a:off x="-599887" y="2322349"/>
            <a:ext cx="366269" cy="366269"/>
          </a:xfrm>
          <a:prstGeom prst="rect">
            <a:avLst/>
          </a:prstGeom>
          <a:solidFill>
            <a:srgbClr val="BBD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B5B825-6758-49CF-9F41-055EAEDB5BA1}"/>
              </a:ext>
            </a:extLst>
          </p:cNvPr>
          <p:cNvSpPr/>
          <p:nvPr userDrawn="1"/>
        </p:nvSpPr>
        <p:spPr>
          <a:xfrm>
            <a:off x="-599887" y="2759908"/>
            <a:ext cx="366269" cy="366269"/>
          </a:xfrm>
          <a:prstGeom prst="rect">
            <a:avLst/>
          </a:prstGeom>
          <a:solidFill>
            <a:srgbClr val="FDD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8B4AE9-5472-4AF1-A4CC-7A874D843246}"/>
              </a:ext>
            </a:extLst>
          </p:cNvPr>
          <p:cNvSpPr/>
          <p:nvPr userDrawn="1"/>
        </p:nvSpPr>
        <p:spPr>
          <a:xfrm>
            <a:off x="-599887" y="3197467"/>
            <a:ext cx="366269" cy="366269"/>
          </a:xfrm>
          <a:prstGeom prst="rect">
            <a:avLst/>
          </a:prstGeom>
          <a:solidFill>
            <a:srgbClr val="F7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22DF08-95D6-4DA0-8A80-BDA881761821}"/>
              </a:ext>
            </a:extLst>
          </p:cNvPr>
          <p:cNvSpPr/>
          <p:nvPr userDrawn="1"/>
        </p:nvSpPr>
        <p:spPr>
          <a:xfrm>
            <a:off x="-599887" y="1884791"/>
            <a:ext cx="366269" cy="366269"/>
          </a:xfrm>
          <a:prstGeom prst="rect">
            <a:avLst/>
          </a:prstGeom>
          <a:solidFill>
            <a:srgbClr val="5AB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 75">
            <a:extLst>
              <a:ext uri="{FF2B5EF4-FFF2-40B4-BE49-F238E27FC236}">
                <a16:creationId xmlns:a16="http://schemas.microsoft.com/office/drawing/2014/main" id="{68A51640-AB80-4E2F-B9EE-5E60BA6B0C2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606988" y="5655304"/>
            <a:ext cx="2137814" cy="1512485"/>
          </a:xfrm>
          <a:prstGeom prst="rect">
            <a:avLst/>
          </a:prstGeom>
        </p:spPr>
      </p:pic>
      <p:sp>
        <p:nvSpPr>
          <p:cNvPr id="15" name="Slide Number Placeholder 5">
            <a:extLst>
              <a:ext uri="{FF2B5EF4-FFF2-40B4-BE49-F238E27FC236}">
                <a16:creationId xmlns:a16="http://schemas.microsoft.com/office/drawing/2014/main" id="{8B377A37-EA0E-4496-ACB8-38ED2759ABCD}"/>
              </a:ext>
            </a:extLst>
          </p:cNvPr>
          <p:cNvSpPr>
            <a:spLocks noGrp="1"/>
          </p:cNvSpPr>
          <p:nvPr>
            <p:ph type="sldNum" sz="quarter" idx="4"/>
          </p:nvPr>
        </p:nvSpPr>
        <p:spPr>
          <a:xfrm>
            <a:off x="838200" y="6324451"/>
            <a:ext cx="2743200" cy="365125"/>
          </a:xfrm>
          <a:prstGeom prst="rect">
            <a:avLst/>
          </a:prstGeom>
        </p:spPr>
        <p:txBody>
          <a:bodyPr/>
          <a:lstStyle>
            <a:lvl1pPr>
              <a:defRPr sz="1200"/>
            </a:lvl1pPr>
          </a:lstStyle>
          <a:p>
            <a:fld id="{D7C7B924-411C-4AFF-A0D6-CF1A19706BE1}" type="slidenum">
              <a:rPr lang="en-US" smtClean="0"/>
              <a:pPr/>
              <a:t>‹#›</a:t>
            </a:fld>
            <a:endParaRPr lang="en-US" dirty="0"/>
          </a:p>
        </p:txBody>
      </p:sp>
    </p:spTree>
    <p:extLst>
      <p:ext uri="{BB962C8B-B14F-4D97-AF65-F5344CB8AC3E}">
        <p14:creationId xmlns:p14="http://schemas.microsoft.com/office/powerpoint/2010/main" val="955783382"/>
      </p:ext>
    </p:extLst>
  </p:cSld>
  <p:clrMap bg1="lt1" tx1="dk1" bg2="lt2" tx2="dk2" accent1="accent1" accent2="accent2" accent3="accent3" accent4="accent4" accent5="accent5" accent6="accent6" hlink="hlink" folHlink="folHlink"/>
  <p:sldLayoutIdLst>
    <p:sldLayoutId id="2147483745" r:id="rId1"/>
    <p:sldLayoutId id="2147483757" r:id="rId2"/>
    <p:sldLayoutId id="2147483758" r:id="rId3"/>
    <p:sldLayoutId id="2147483759" r:id="rId4"/>
    <p:sldLayoutId id="2147483768" r:id="rId5"/>
    <p:sldLayoutId id="2147483760" r:id="rId6"/>
    <p:sldLayoutId id="2147483763" r:id="rId7"/>
    <p:sldLayoutId id="2147483764" r:id="rId8"/>
    <p:sldLayoutId id="2147483765" r:id="rId9"/>
    <p:sldLayoutId id="2147483769" r:id="rId10"/>
    <p:sldLayoutId id="2147483755" r:id="rId11"/>
    <p:sldLayoutId id="2147483747" r:id="rId12"/>
    <p:sldLayoutId id="2147483749" r:id="rId13"/>
    <p:sldLayoutId id="2147483748" r:id="rId14"/>
    <p:sldLayoutId id="2147483750" r:id="rId15"/>
    <p:sldLayoutId id="2147483751" r:id="rId16"/>
    <p:sldLayoutId id="2147483752" r:id="rId17"/>
    <p:sldLayoutId id="2147483754" r:id="rId18"/>
    <p:sldLayoutId id="2147483662" r:id="rId19"/>
    <p:sldLayoutId id="2147483664" r:id="rId20"/>
    <p:sldLayoutId id="2147483665" r:id="rId21"/>
    <p:sldLayoutId id="2147483666" r:id="rId22"/>
    <p:sldLayoutId id="2147483667" r:id="rId23"/>
    <p:sldLayoutId id="2147483674" r:id="rId24"/>
    <p:sldLayoutId id="21474836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1" kern="1200">
          <a:solidFill>
            <a:srgbClr val="24366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24366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rgbClr val="24366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rgbClr val="24366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24366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3" Type="http://schemas.openxmlformats.org/officeDocument/2006/relationships/hyperlink" Target="http://www.transitions.com/prix"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7CAB8D-5800-4E97-8F5F-758D9BD587CD}"/>
              </a:ext>
            </a:extLst>
          </p:cNvPr>
          <p:cNvSpPr>
            <a:spLocks noGrp="1"/>
          </p:cNvSpPr>
          <p:nvPr>
            <p:ph type="title"/>
          </p:nvPr>
        </p:nvSpPr>
        <p:spPr>
          <a:xfrm>
            <a:off x="683486" y="3082413"/>
            <a:ext cx="10515600" cy="1029283"/>
          </a:xfrm>
        </p:spPr>
        <p:txBody>
          <a:bodyPr>
            <a:normAutofit fontScale="90000"/>
          </a:bodyPr>
          <a:lstStyle/>
          <a:p>
            <a:r>
              <a:rPr lang="fr-CA" altLang="fr-FR" dirty="0">
                <a:ea typeface="ＭＳ Ｐゴシック" panose="020B0600070205080204" pitchFamily="34" charset="-128"/>
              </a:rPr>
              <a:t>APERÇU ET GUIDE DE </a:t>
            </a:r>
            <a:br>
              <a:rPr lang="fr-CA" altLang="fr-FR" dirty="0">
                <a:ea typeface="ＭＳ Ｐゴシック" panose="020B0600070205080204" pitchFamily="34" charset="-128"/>
              </a:rPr>
            </a:br>
            <a:r>
              <a:rPr lang="fr-CA" altLang="fr-FR" dirty="0">
                <a:ea typeface="ＭＳ Ｐゴシック" panose="020B0600070205080204" pitchFamily="34" charset="-128"/>
              </a:rPr>
              <a:t>MISE EN CANDIDATURE</a:t>
            </a:r>
            <a:endParaRPr lang="en-US" dirty="0"/>
          </a:p>
        </p:txBody>
      </p:sp>
      <p:sp>
        <p:nvSpPr>
          <p:cNvPr id="7" name="Subtitle 6">
            <a:extLst>
              <a:ext uri="{FF2B5EF4-FFF2-40B4-BE49-F238E27FC236}">
                <a16:creationId xmlns:a16="http://schemas.microsoft.com/office/drawing/2014/main" id="{3BEC1BE1-3F7B-49B1-A8BC-BEB5A861D56A}"/>
              </a:ext>
            </a:extLst>
          </p:cNvPr>
          <p:cNvSpPr>
            <a:spLocks noGrp="1"/>
          </p:cNvSpPr>
          <p:nvPr>
            <p:ph type="subTitle" idx="2"/>
          </p:nvPr>
        </p:nvSpPr>
        <p:spPr>
          <a:xfrm>
            <a:off x="694117" y="4122935"/>
            <a:ext cx="10515601" cy="439758"/>
          </a:xfrm>
        </p:spPr>
        <p:txBody>
          <a:bodyPr>
            <a:normAutofit fontScale="85000" lnSpcReduction="20000"/>
          </a:bodyPr>
          <a:lstStyle/>
          <a:p>
            <a:r>
              <a:rPr lang="fr-CA" altLang="fr-FR" dirty="0">
                <a:ea typeface="ＭＳ Ｐゴシック" panose="020B0600070205080204" pitchFamily="34" charset="-128"/>
              </a:rPr>
              <a:t>ALLEZ À TRANSITIONS.COM/PRIX </a:t>
            </a:r>
          </a:p>
        </p:txBody>
      </p:sp>
    </p:spTree>
    <p:extLst>
      <p:ext uri="{BB962C8B-B14F-4D97-AF65-F5344CB8AC3E}">
        <p14:creationId xmlns:p14="http://schemas.microsoft.com/office/powerpoint/2010/main" val="21340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F7EE-EFFB-4159-8699-7F3FEA866ED2}"/>
              </a:ext>
            </a:extLst>
          </p:cNvPr>
          <p:cNvSpPr>
            <a:spLocks noGrp="1"/>
          </p:cNvSpPr>
          <p:nvPr>
            <p:ph type="title"/>
          </p:nvPr>
        </p:nvSpPr>
        <p:spPr/>
        <p:txBody>
          <a:bodyPr/>
          <a:lstStyle/>
          <a:p>
            <a:r>
              <a:rPr lang="fr-CA" altLang="fr-FR" dirty="0">
                <a:ea typeface="ＭＳ Ｐゴシック" panose="020B0600070205080204" pitchFamily="34" charset="-128"/>
              </a:rPr>
              <a:t>CONSEILS DES JUGES</a:t>
            </a:r>
            <a:endParaRPr lang="en-US" dirty="0"/>
          </a:p>
        </p:txBody>
      </p:sp>
      <p:sp>
        <p:nvSpPr>
          <p:cNvPr id="3" name="Text Placeholder 2">
            <a:extLst>
              <a:ext uri="{FF2B5EF4-FFF2-40B4-BE49-F238E27FC236}">
                <a16:creationId xmlns:a16="http://schemas.microsoft.com/office/drawing/2014/main" id="{33320321-3FF0-41FA-A70C-532EA1888E0E}"/>
              </a:ext>
            </a:extLst>
          </p:cNvPr>
          <p:cNvSpPr>
            <a:spLocks noGrp="1"/>
          </p:cNvSpPr>
          <p:nvPr>
            <p:ph type="body" idx="1"/>
          </p:nvPr>
        </p:nvSpPr>
        <p:spPr/>
        <p:txBody>
          <a:bodyPr>
            <a:normAutofit fontScale="85000" lnSpcReduction="20000"/>
          </a:bodyPr>
          <a:lstStyle/>
          <a:p>
            <a:r>
              <a:rPr lang="fr-CA" altLang="fr-FR" dirty="0">
                <a:ea typeface="ＭＳ Ｐゴシック" panose="020B0600070205080204" pitchFamily="34" charset="-128"/>
              </a:rPr>
              <a:t>Ne soumettez pas la même présentation pour différentes catégories. </a:t>
            </a:r>
          </a:p>
          <a:p>
            <a:r>
              <a:rPr lang="fr-CA" altLang="fr-FR" dirty="0">
                <a:ea typeface="ＭＳ Ｐゴシック" panose="020B0600070205080204" pitchFamily="34" charset="-128"/>
              </a:rPr>
              <a:t>Établissez des objectifs clairs et mesurables et montrez comment vos résultats s’alignent sur ceux-ci (même si vous ne les atteignez pas).</a:t>
            </a:r>
          </a:p>
          <a:p>
            <a:r>
              <a:rPr lang="fr-CA" altLang="fr-FR" dirty="0">
                <a:ea typeface="ＭＳ Ｐゴシック" panose="020B0600070205080204" pitchFamily="34" charset="-128"/>
              </a:rPr>
              <a:t>Tracez un graphique de vos indicateurs (résultats, données par rapport à l’année précédente).</a:t>
            </a:r>
          </a:p>
          <a:p>
            <a:r>
              <a:rPr lang="fr-CA" altLang="fr-FR" dirty="0">
                <a:ea typeface="ＭＳ Ｐゴシック" panose="020B0600070205080204" pitchFamily="34" charset="-128"/>
              </a:rPr>
              <a:t>Montrez des images de ce que vous avez fait pour atteindre vos objectifs. </a:t>
            </a:r>
          </a:p>
          <a:p>
            <a:pPr>
              <a:buClr>
                <a:srgbClr val="00B5E2"/>
              </a:buClr>
            </a:pPr>
            <a:r>
              <a:rPr lang="fr-CA" altLang="fr-FR" dirty="0">
                <a:solidFill>
                  <a:srgbClr val="000000"/>
                </a:solidFill>
                <a:ea typeface="ＭＳ Ｐゴシック" panose="020B0600070205080204" pitchFamily="34" charset="-128"/>
              </a:rPr>
              <a:t>Mettez l’accent sur les aspects auxquels les juges devraient porter une attention particulière.</a:t>
            </a:r>
          </a:p>
          <a:p>
            <a:pPr>
              <a:buClr>
                <a:srgbClr val="00B5E2"/>
              </a:buClr>
            </a:pPr>
            <a:r>
              <a:rPr lang="fr-CA" altLang="fr-FR" dirty="0">
                <a:solidFill>
                  <a:srgbClr val="000000"/>
                </a:solidFill>
                <a:ea typeface="ＭＳ Ｐゴシック" panose="020B0600070205080204" pitchFamily="34" charset="-128"/>
              </a:rPr>
              <a:t>Utilisez correctement les noms de produits, les logos et les images de la marque.</a:t>
            </a:r>
          </a:p>
          <a:p>
            <a:pPr>
              <a:buClr>
                <a:srgbClr val="00B5E2"/>
              </a:buClr>
            </a:pPr>
            <a:r>
              <a:rPr lang="fr-CA" altLang="fr-FR" dirty="0">
                <a:solidFill>
                  <a:srgbClr val="000000"/>
                </a:solidFill>
                <a:ea typeface="ＭＳ Ｐゴシック" panose="020B0600070205080204" pitchFamily="34" charset="-128"/>
              </a:rPr>
              <a:t>Essayez de soumettre une présentation n’excédant pas 10 diapositives.</a:t>
            </a:r>
          </a:p>
        </p:txBody>
      </p:sp>
    </p:spTree>
    <p:extLst>
      <p:ext uri="{BB962C8B-B14F-4D97-AF65-F5344CB8AC3E}">
        <p14:creationId xmlns:p14="http://schemas.microsoft.com/office/powerpoint/2010/main" val="2723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6F0FB6-D35E-46DB-8B4E-43E38EA9AF4C}"/>
              </a:ext>
            </a:extLst>
          </p:cNvPr>
          <p:cNvSpPr>
            <a:spLocks noGrp="1"/>
          </p:cNvSpPr>
          <p:nvPr>
            <p:ph type="subTitle" idx="1"/>
          </p:nvPr>
        </p:nvSpPr>
        <p:spPr>
          <a:xfrm>
            <a:off x="152701" y="3602038"/>
            <a:ext cx="3504899" cy="1655762"/>
          </a:xfrm>
        </p:spPr>
        <p:txBody>
          <a:bodyPr>
            <a:normAutofit fontScale="92500" lnSpcReduction="10000"/>
          </a:bodyPr>
          <a:lstStyle/>
          <a:p>
            <a:pPr marL="0"/>
            <a:r>
              <a:rPr lang="fr" dirty="0"/>
              <a:t>Utilisez ces diapositives et le guide de mise en candidature pour mettre sur pied votre plan.</a:t>
            </a:r>
          </a:p>
        </p:txBody>
      </p:sp>
      <p:sp>
        <p:nvSpPr>
          <p:cNvPr id="4" name="Title 3">
            <a:extLst>
              <a:ext uri="{FF2B5EF4-FFF2-40B4-BE49-F238E27FC236}">
                <a16:creationId xmlns:a16="http://schemas.microsoft.com/office/drawing/2014/main" id="{68F1AC31-411C-413D-88AD-5E3FE57902D9}"/>
              </a:ext>
            </a:extLst>
          </p:cNvPr>
          <p:cNvSpPr>
            <a:spLocks noGrp="1"/>
          </p:cNvSpPr>
          <p:nvPr>
            <p:ph type="ctrTitle"/>
          </p:nvPr>
        </p:nvSpPr>
        <p:spPr>
          <a:xfrm>
            <a:off x="152701" y="1208314"/>
            <a:ext cx="4334239" cy="2301649"/>
          </a:xfrm>
        </p:spPr>
        <p:txBody>
          <a:bodyPr anchor="b">
            <a:normAutofit/>
          </a:bodyPr>
          <a:lstStyle/>
          <a:p>
            <a:r>
              <a:rPr lang="fr-CA" altLang="fr-FR" sz="4300" dirty="0">
                <a:ea typeface="ＭＳ Ｐゴシック" panose="020B0600070205080204" pitchFamily="34" charset="-128"/>
              </a:rPr>
              <a:t>GUIDE DE </a:t>
            </a:r>
            <a:br>
              <a:rPr lang="fr-CA" altLang="fr-FR" sz="4300" dirty="0">
                <a:ea typeface="ＭＳ Ｐゴシック" panose="020B0600070205080204" pitchFamily="34" charset="-128"/>
              </a:rPr>
            </a:br>
            <a:r>
              <a:rPr lang="fr-CA" altLang="fr-FR" sz="4300" dirty="0">
                <a:ea typeface="ＭＳ Ｐゴシック" panose="020B0600070205080204" pitchFamily="34" charset="-128"/>
              </a:rPr>
              <a:t>MISE EN  CANDIDATURE</a:t>
            </a:r>
            <a:endParaRPr lang="en-US" sz="4300" dirty="0"/>
          </a:p>
        </p:txBody>
      </p:sp>
    </p:spTree>
    <p:extLst>
      <p:ext uri="{BB962C8B-B14F-4D97-AF65-F5344CB8AC3E}">
        <p14:creationId xmlns:p14="http://schemas.microsoft.com/office/powerpoint/2010/main" val="36961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88B9BF-CB47-4796-BF90-3E654A77A8C7}"/>
              </a:ext>
            </a:extLst>
          </p:cNvPr>
          <p:cNvSpPr>
            <a:spLocks noGrp="1"/>
          </p:cNvSpPr>
          <p:nvPr>
            <p:ph type="title"/>
          </p:nvPr>
        </p:nvSpPr>
        <p:spPr/>
        <p:txBody>
          <a:bodyPr>
            <a:normAutofit/>
          </a:bodyPr>
          <a:lstStyle/>
          <a:p>
            <a:r>
              <a:rPr lang="fr-CA" altLang="fr-FR" dirty="0">
                <a:ea typeface="ＭＳ Ｐゴシック" panose="020B0600070205080204" pitchFamily="34" charset="-128"/>
              </a:rPr>
              <a:t>ENGAGEMENT ET INSPIRATION</a:t>
            </a:r>
            <a:endParaRPr lang="en-US" dirty="0"/>
          </a:p>
        </p:txBody>
      </p:sp>
      <p:sp>
        <p:nvSpPr>
          <p:cNvPr id="5" name="Text Placeholder 4">
            <a:extLst>
              <a:ext uri="{FF2B5EF4-FFF2-40B4-BE49-F238E27FC236}">
                <a16:creationId xmlns:a16="http://schemas.microsoft.com/office/drawing/2014/main" id="{BA79F0A3-0393-4AE9-AB5D-D161A742383E}"/>
              </a:ext>
            </a:extLst>
          </p:cNvPr>
          <p:cNvSpPr>
            <a:spLocks noGrp="1"/>
          </p:cNvSpPr>
          <p:nvPr>
            <p:ph type="body" idx="1"/>
          </p:nvPr>
        </p:nvSpPr>
        <p:spPr/>
        <p:txBody>
          <a:bodyPr/>
          <a:lstStyle/>
          <a:p>
            <a:r>
              <a:rPr lang="fr-CA" altLang="fr-FR" dirty="0">
                <a:ea typeface="ＭＳ Ｐゴシック" panose="020B0600070205080204" pitchFamily="34" charset="-128"/>
              </a:rPr>
              <a:t>Qu’est-ce qui vous a incité à vous impliquer avec  la marque </a:t>
            </a:r>
            <a:r>
              <a:rPr lang="fr-CA" altLang="fr-FR" i="1" dirty="0">
                <a:ea typeface="ＭＳ Ｐゴシック" panose="020B0600070205080204" pitchFamily="34" charset="-128"/>
              </a:rPr>
              <a:t>Transitions</a:t>
            </a:r>
            <a:r>
              <a:rPr lang="en-US" altLang="fr-FR" baseline="30000" dirty="0">
                <a:ea typeface="ＭＳ Ｐゴシック" panose="020B0600070205080204" pitchFamily="34" charset="-128"/>
              </a:rPr>
              <a:t>®</a:t>
            </a:r>
            <a:r>
              <a:rPr lang="fr-CA" altLang="fr-FR" i="1" dirty="0">
                <a:ea typeface="ＭＳ Ｐゴシック" panose="020B0600070205080204" pitchFamily="34" charset="-128"/>
              </a:rPr>
              <a:t> </a:t>
            </a:r>
            <a:r>
              <a:rPr lang="fr-CA" altLang="fr-FR" dirty="0">
                <a:ea typeface="ＭＳ Ｐゴシック" panose="020B0600070205080204" pitchFamily="34" charset="-128"/>
              </a:rPr>
              <a:t>cette année? Qu’est-ce qui a inspiré votre travail? Désiriez-vous régler un problème existant ou vous étiez-vous fixé un nouvel objectif? </a:t>
            </a:r>
          </a:p>
          <a:p>
            <a:pPr marL="76200" indent="0">
              <a:buNone/>
            </a:pPr>
            <a:endParaRPr lang="fr-CA" altLang="fr-FR" dirty="0">
              <a:ea typeface="ＭＳ Ｐゴシック" panose="020B0600070205080204" pitchFamily="34" charset="-128"/>
            </a:endParaRP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Essayez de répondre à ces questions quand vous établissez votre objectif et votre plan.</a:t>
            </a:r>
          </a:p>
          <a:p>
            <a:endParaRPr lang="en-US" dirty="0"/>
          </a:p>
        </p:txBody>
      </p:sp>
    </p:spTree>
    <p:extLst>
      <p:ext uri="{BB962C8B-B14F-4D97-AF65-F5344CB8AC3E}">
        <p14:creationId xmlns:p14="http://schemas.microsoft.com/office/powerpoint/2010/main" val="22190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370E-13F4-4B5D-BEF6-FC7C099873B8}"/>
              </a:ext>
            </a:extLst>
          </p:cNvPr>
          <p:cNvSpPr>
            <a:spLocks noGrp="1"/>
          </p:cNvSpPr>
          <p:nvPr>
            <p:ph type="title"/>
          </p:nvPr>
        </p:nvSpPr>
        <p:spPr/>
        <p:txBody>
          <a:bodyPr/>
          <a:lstStyle/>
          <a:p>
            <a:r>
              <a:rPr lang="fr-CA" altLang="fr-FR" dirty="0">
                <a:ea typeface="ＭＳ Ｐゴシック" panose="020B0600070205080204" pitchFamily="34" charset="-128"/>
              </a:rPr>
              <a:t>OBJECTIFS</a:t>
            </a:r>
            <a:endParaRPr lang="en-US" dirty="0"/>
          </a:p>
        </p:txBody>
      </p:sp>
      <p:sp>
        <p:nvSpPr>
          <p:cNvPr id="3" name="Text Placeholder 2">
            <a:extLst>
              <a:ext uri="{FF2B5EF4-FFF2-40B4-BE49-F238E27FC236}">
                <a16:creationId xmlns:a16="http://schemas.microsoft.com/office/drawing/2014/main" id="{A3AA260E-84BE-477B-B5AB-D4C2A9E12938}"/>
              </a:ext>
            </a:extLst>
          </p:cNvPr>
          <p:cNvSpPr>
            <a:spLocks noGrp="1"/>
          </p:cNvSpPr>
          <p:nvPr>
            <p:ph type="body" idx="1"/>
          </p:nvPr>
        </p:nvSpPr>
        <p:spPr/>
        <p:txBody>
          <a:bodyPr/>
          <a:lstStyle/>
          <a:p>
            <a:r>
              <a:rPr lang="fr-CA" altLang="fr-FR" dirty="0">
                <a:ea typeface="ＭＳ Ｐゴシック" panose="020B0600070205080204" pitchFamily="34" charset="-128"/>
              </a:rPr>
              <a:t>Que désiriez-vous accomplir? Quelle clientèle visiez-vous et quel rôle ses besoins, ses préférences et ses opinions ont-ils joué? </a:t>
            </a:r>
          </a:p>
          <a:p>
            <a:endParaRPr lang="fr-CA" altLang="fr-FR" dirty="0">
              <a:ea typeface="ＭＳ Ｐゴシック" panose="020B0600070205080204" pitchFamily="34" charset="-128"/>
            </a:endParaRP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déterminez votre objectif en concordance avec le prix que vous désirez gagner et évaluez où vous vous situez présentement. </a:t>
            </a:r>
          </a:p>
        </p:txBody>
      </p:sp>
    </p:spTree>
    <p:extLst>
      <p:ext uri="{BB962C8B-B14F-4D97-AF65-F5344CB8AC3E}">
        <p14:creationId xmlns:p14="http://schemas.microsoft.com/office/powerpoint/2010/main" val="5811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4E9D-3E3E-4443-8BA5-E8541A9592DC}"/>
              </a:ext>
            </a:extLst>
          </p:cNvPr>
          <p:cNvSpPr>
            <a:spLocks noGrp="1"/>
          </p:cNvSpPr>
          <p:nvPr>
            <p:ph type="title"/>
          </p:nvPr>
        </p:nvSpPr>
        <p:spPr/>
        <p:txBody>
          <a:bodyPr/>
          <a:lstStyle/>
          <a:p>
            <a:r>
              <a:rPr lang="fr-CA" altLang="fr-FR" dirty="0">
                <a:ea typeface="ＭＳ Ｐゴシック" panose="020B0600070205080204" pitchFamily="34" charset="-128"/>
              </a:rPr>
              <a:t>PLANIFICATION ET CRÉATIVITÉ</a:t>
            </a:r>
            <a:endParaRPr lang="en-US" dirty="0"/>
          </a:p>
        </p:txBody>
      </p:sp>
      <p:sp>
        <p:nvSpPr>
          <p:cNvPr id="3" name="Text Placeholder 2">
            <a:extLst>
              <a:ext uri="{FF2B5EF4-FFF2-40B4-BE49-F238E27FC236}">
                <a16:creationId xmlns:a16="http://schemas.microsoft.com/office/drawing/2014/main" id="{3AE5D7F5-032B-41E1-8801-A99CDDDD030C}"/>
              </a:ext>
            </a:extLst>
          </p:cNvPr>
          <p:cNvSpPr>
            <a:spLocks noGrp="1"/>
          </p:cNvSpPr>
          <p:nvPr>
            <p:ph type="body" idx="1"/>
          </p:nvPr>
        </p:nvSpPr>
        <p:spPr/>
        <p:txBody>
          <a:bodyPr/>
          <a:lstStyle/>
          <a:p>
            <a:r>
              <a:rPr lang="fr-CA" altLang="fr-FR" dirty="0">
                <a:ea typeface="ＭＳ Ｐゴシック" panose="020B0600070205080204" pitchFamily="34" charset="-128"/>
              </a:rPr>
              <a:t>Comment avez-vous planifié atteindre vos objectifs? Quelles méthodes novatrices avez-vous adoptées pour y parvenir? Avez-vous utilisé une toute nouvelle approche, une tactique éprouvée ou un mélange des deux? Comment avez-vous intégré la marque ou les produits </a:t>
            </a:r>
            <a:r>
              <a:rPr lang="fr-CA" altLang="fr-FR" i="1" dirty="0">
                <a:ea typeface="ＭＳ Ｐゴシック" panose="020B0600070205080204" pitchFamily="34" charset="-128"/>
              </a:rPr>
              <a:t>Transitions</a:t>
            </a:r>
            <a:r>
              <a:rPr lang="fr-CA" altLang="fr-FR" dirty="0">
                <a:ea typeface="ＭＳ Ｐゴシック" panose="020B0600070205080204" pitchFamily="34" charset="-128"/>
              </a:rPr>
              <a:t> dans vos plans?</a:t>
            </a:r>
          </a:p>
          <a:p>
            <a:endParaRPr lang="fr-CA" altLang="fr-FR" dirty="0">
              <a:ea typeface="ＭＳ Ｐゴシック" panose="020B0600070205080204" pitchFamily="34" charset="-128"/>
            </a:endParaRP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gardez votre engagement élevé tout au long de l’année en actualisant vos actions tous les trimestres.</a:t>
            </a:r>
          </a:p>
        </p:txBody>
      </p:sp>
    </p:spTree>
    <p:extLst>
      <p:ext uri="{BB962C8B-B14F-4D97-AF65-F5344CB8AC3E}">
        <p14:creationId xmlns:p14="http://schemas.microsoft.com/office/powerpoint/2010/main" val="22132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2AD7-9B82-4F48-83B9-0A7A4F0F03D8}"/>
              </a:ext>
            </a:extLst>
          </p:cNvPr>
          <p:cNvSpPr>
            <a:spLocks noGrp="1"/>
          </p:cNvSpPr>
          <p:nvPr>
            <p:ph type="title"/>
          </p:nvPr>
        </p:nvSpPr>
        <p:spPr/>
        <p:txBody>
          <a:bodyPr/>
          <a:lstStyle/>
          <a:p>
            <a:r>
              <a:rPr lang="fr-CA" altLang="fr-FR" dirty="0">
                <a:ea typeface="ＭＳ Ｐゴシック" panose="020B0600070205080204" pitchFamily="34" charset="-128"/>
              </a:rPr>
              <a:t>Suivez vos progrès</a:t>
            </a:r>
            <a:endParaRPr lang="en-US" dirty="0"/>
          </a:p>
        </p:txBody>
      </p:sp>
      <p:sp>
        <p:nvSpPr>
          <p:cNvPr id="3" name="Text Placeholder 2">
            <a:extLst>
              <a:ext uri="{FF2B5EF4-FFF2-40B4-BE49-F238E27FC236}">
                <a16:creationId xmlns:a16="http://schemas.microsoft.com/office/drawing/2014/main" id="{B71DA245-9367-4D36-B5C6-8CE99C17ED12}"/>
              </a:ext>
            </a:extLst>
          </p:cNvPr>
          <p:cNvSpPr>
            <a:spLocks noGrp="1"/>
          </p:cNvSpPr>
          <p:nvPr>
            <p:ph type="body" idx="1"/>
          </p:nvPr>
        </p:nvSpPr>
        <p:spPr>
          <a:xfrm>
            <a:off x="835601" y="1322443"/>
            <a:ext cx="10870623" cy="1056541"/>
          </a:xfrm>
        </p:spPr>
        <p:txBody>
          <a:bodyPr/>
          <a:lstStyle/>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Prenez des photos ou donnez des exemples de vos actions tout au long de l’année.</a:t>
            </a:r>
          </a:p>
          <a:p>
            <a:endParaRPr lang="en-US" dirty="0"/>
          </a:p>
        </p:txBody>
      </p:sp>
      <p:graphicFrame>
        <p:nvGraphicFramePr>
          <p:cNvPr id="5" name="Table 4">
            <a:extLst>
              <a:ext uri="{FF2B5EF4-FFF2-40B4-BE49-F238E27FC236}">
                <a16:creationId xmlns:a16="http://schemas.microsoft.com/office/drawing/2014/main" id="{2DE95326-CDD7-FA4D-8EAF-F6E54F313553}"/>
              </a:ext>
            </a:extLst>
          </p:cNvPr>
          <p:cNvGraphicFramePr>
            <a:graphicFrameLocks noGrp="1"/>
          </p:cNvGraphicFramePr>
          <p:nvPr>
            <p:custDataLst>
              <p:tags r:id="rId1"/>
            </p:custDataLst>
            <p:extLst>
              <p:ext uri="{D42A27DB-BD31-4B8C-83A1-F6EECF244321}">
                <p14:modId xmlns:p14="http://schemas.microsoft.com/office/powerpoint/2010/main" val="2882286098"/>
              </p:ext>
            </p:extLst>
          </p:nvPr>
        </p:nvGraphicFramePr>
        <p:xfrm>
          <a:off x="2211974" y="2378984"/>
          <a:ext cx="7768052" cy="4259267"/>
        </p:xfrm>
        <a:graphic>
          <a:graphicData uri="http://schemas.openxmlformats.org/drawingml/2006/table">
            <a:tbl>
              <a:tblPr/>
              <a:tblGrid>
                <a:gridCol w="1327150">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gridCol w="630741">
                  <a:extLst>
                    <a:ext uri="{9D8B030D-6E8A-4147-A177-3AD203B41FA5}">
                      <a16:colId xmlns:a16="http://schemas.microsoft.com/office/drawing/2014/main" val="20002"/>
                    </a:ext>
                  </a:extLst>
                </a:gridCol>
                <a:gridCol w="1008404">
                  <a:extLst>
                    <a:ext uri="{9D8B030D-6E8A-4147-A177-3AD203B41FA5}">
                      <a16:colId xmlns:a16="http://schemas.microsoft.com/office/drawing/2014/main" val="20003"/>
                    </a:ext>
                  </a:extLst>
                </a:gridCol>
                <a:gridCol w="1008404">
                  <a:extLst>
                    <a:ext uri="{9D8B030D-6E8A-4147-A177-3AD203B41FA5}">
                      <a16:colId xmlns:a16="http://schemas.microsoft.com/office/drawing/2014/main" val="20004"/>
                    </a:ext>
                  </a:extLst>
                </a:gridCol>
                <a:gridCol w="760576">
                  <a:extLst>
                    <a:ext uri="{9D8B030D-6E8A-4147-A177-3AD203B41FA5}">
                      <a16:colId xmlns:a16="http://schemas.microsoft.com/office/drawing/2014/main" val="20005"/>
                    </a:ext>
                  </a:extLst>
                </a:gridCol>
                <a:gridCol w="811850">
                  <a:extLst>
                    <a:ext uri="{9D8B030D-6E8A-4147-A177-3AD203B41FA5}">
                      <a16:colId xmlns:a16="http://schemas.microsoft.com/office/drawing/2014/main" val="20006"/>
                    </a:ext>
                  </a:extLst>
                </a:gridCol>
                <a:gridCol w="786213">
                  <a:extLst>
                    <a:ext uri="{9D8B030D-6E8A-4147-A177-3AD203B41FA5}">
                      <a16:colId xmlns:a16="http://schemas.microsoft.com/office/drawing/2014/main" val="20007"/>
                    </a:ext>
                  </a:extLst>
                </a:gridCol>
                <a:gridCol w="529839">
                  <a:extLst>
                    <a:ext uri="{9D8B030D-6E8A-4147-A177-3AD203B41FA5}">
                      <a16:colId xmlns:a16="http://schemas.microsoft.com/office/drawing/2014/main" val="20008"/>
                    </a:ext>
                  </a:extLst>
                </a:gridCol>
              </a:tblGrid>
              <a:tr h="525779">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 </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rPr>
                        <a:t>Services de lunetterie</a:t>
                      </a: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Médias sociaux</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Renforcement d’équipe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Engagement de l’optométriste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Mesures incitatives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Promotions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Formation </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Autre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9B47"/>
                    </a:solidFill>
                  </a:tcPr>
                </a:tc>
                <a:extLst>
                  <a:ext uri="{0D108BD9-81ED-4DB2-BD59-A6C34878D82A}">
                    <a16:rowId xmlns:a16="http://schemas.microsoft.com/office/drawing/2014/main" val="10000"/>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Janvier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1"/>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Février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2"/>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Mars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3"/>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Avril</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4"/>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a:ln>
                            <a:noFill/>
                          </a:ln>
                          <a:solidFill>
                            <a:srgbClr val="FFFFFF"/>
                          </a:solidFill>
                          <a:effectLst/>
                          <a:latin typeface="Century Gothic" panose="020B0502020202020204" pitchFamily="34" charset="0"/>
                          <a:ea typeface="ＭＳ Ｐゴシック" panose="020B0600070205080204" pitchFamily="34" charset="-128"/>
                        </a:rPr>
                        <a:t>Mai</a:t>
                      </a:r>
                      <a:endParaRPr kumimoji="0" lang="fr-CA" altLang="fr-FR" sz="11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5"/>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Juin</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6"/>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Juillet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7"/>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Août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08"/>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Septembre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09"/>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Octobre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10"/>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Novembre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FCF"/>
                    </a:solidFill>
                  </a:tcPr>
                </a:tc>
                <a:extLst>
                  <a:ext uri="{0D108BD9-81ED-4DB2-BD59-A6C34878D82A}">
                    <a16:rowId xmlns:a16="http://schemas.microsoft.com/office/drawing/2014/main" val="10011"/>
                  </a:ext>
                </a:extLst>
              </a:tr>
              <a:tr h="311124">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Décembre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9B47"/>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1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endParaRPr kumimoji="0" lang="fr-CA" altLang="fr-FR"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EFE9"/>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993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7389-F942-4934-B4C8-26772B54BE73}"/>
              </a:ext>
            </a:extLst>
          </p:cNvPr>
          <p:cNvSpPr>
            <a:spLocks noGrp="1"/>
          </p:cNvSpPr>
          <p:nvPr>
            <p:ph type="title"/>
          </p:nvPr>
        </p:nvSpPr>
        <p:spPr/>
        <p:txBody>
          <a:bodyPr/>
          <a:lstStyle/>
          <a:p>
            <a:r>
              <a:rPr lang="fr-CA" altLang="fr-FR" dirty="0">
                <a:ea typeface="ＭＳ Ｐゴシック" panose="020B0600070205080204" pitchFamily="34" charset="-128"/>
              </a:rPr>
              <a:t>RÉPERCUSSIONS ET RÉSULTATS</a:t>
            </a:r>
            <a:endParaRPr lang="en-US" dirty="0"/>
          </a:p>
        </p:txBody>
      </p:sp>
      <p:sp>
        <p:nvSpPr>
          <p:cNvPr id="3" name="Text Placeholder 2">
            <a:extLst>
              <a:ext uri="{FF2B5EF4-FFF2-40B4-BE49-F238E27FC236}">
                <a16:creationId xmlns:a16="http://schemas.microsoft.com/office/drawing/2014/main" id="{9C65E403-BEC0-4FE2-92C5-7F327E403F76}"/>
              </a:ext>
            </a:extLst>
          </p:cNvPr>
          <p:cNvSpPr>
            <a:spLocks noGrp="1"/>
          </p:cNvSpPr>
          <p:nvPr>
            <p:ph type="body" idx="1"/>
          </p:nvPr>
        </p:nvSpPr>
        <p:spPr>
          <a:xfrm>
            <a:off x="845127" y="1254126"/>
            <a:ext cx="10870623" cy="2743270"/>
          </a:xfrm>
        </p:spPr>
        <p:txBody>
          <a:bodyPr>
            <a:normAutofit fontScale="77500" lnSpcReduction="20000"/>
          </a:bodyPr>
          <a:lstStyle/>
          <a:p>
            <a:r>
              <a:rPr lang="fr-CA" altLang="fr-FR" dirty="0">
                <a:ea typeface="ＭＳ Ｐゴシック" panose="020B0600070205080204" pitchFamily="34" charset="-128"/>
              </a:rPr>
              <a:t>Qu’est-ce qui s’est passé? Comment avez-vous évalué votre succès? Avez-vous atteint ou dépassé vos objectifs? Quelles leçons allez-vous tirer de votre succès? Quelles ont été les répercussions sur les ventes de verres </a:t>
            </a:r>
            <a:r>
              <a:rPr lang="fr-CA" altLang="fr-FR" i="1" dirty="0">
                <a:ea typeface="ＭＳ Ｐゴシック" panose="020B0600070205080204" pitchFamily="34" charset="-128"/>
              </a:rPr>
              <a:t>Transitions</a:t>
            </a:r>
            <a:r>
              <a:rPr lang="fr-CA" altLang="fr-FR" dirty="0">
                <a:ea typeface="ＭＳ Ｐゴシック" panose="020B0600070205080204" pitchFamily="34" charset="-128"/>
              </a:rPr>
              <a:t>? Assurez-vous d’inclure le détail de vos ventes de verres photochromiques (incluant la croissance et la part de marché des verres </a:t>
            </a:r>
            <a:r>
              <a:rPr lang="fr-CA" altLang="fr-FR" i="1" dirty="0">
                <a:ea typeface="ＭＳ Ｐゴシック" panose="020B0600070205080204" pitchFamily="34" charset="-128"/>
              </a:rPr>
              <a:t>Transitions</a:t>
            </a:r>
            <a:r>
              <a:rPr lang="fr-CA" altLang="fr-FR" dirty="0">
                <a:ea typeface="ＭＳ Ｐゴシック" panose="020B0600070205080204" pitchFamily="34" charset="-128"/>
              </a:rPr>
              <a:t> dans son ensemble), le cas échéant. </a:t>
            </a:r>
          </a:p>
          <a:p>
            <a:r>
              <a:rPr lang="fr-CA" altLang="fr-FR" b="1" i="1" dirty="0">
                <a:solidFill>
                  <a:schemeClr val="tx2"/>
                </a:solidFill>
                <a:ea typeface="ＭＳ Ｐゴシック" panose="020B0600070205080204" pitchFamily="34" charset="-128"/>
              </a:rPr>
              <a:t>Suggestions des juges : </a:t>
            </a:r>
            <a:r>
              <a:rPr lang="fr-CA" altLang="fr-FR" dirty="0">
                <a:ea typeface="ＭＳ Ｐゴシック" panose="020B0600070205080204" pitchFamily="34" charset="-128"/>
              </a:rPr>
              <a:t>Suivez vos progrès tous les mois ou chaque trimestre. Le succès ne se mesure pas uniquement par les ventes. Envisagez d’autres moyens pour évaluer vos répercussions, comme la satisfaction du personnel ou des clients.</a:t>
            </a:r>
          </a:p>
        </p:txBody>
      </p:sp>
      <p:graphicFrame>
        <p:nvGraphicFramePr>
          <p:cNvPr id="4" name="Content Placeholder 6">
            <a:extLst>
              <a:ext uri="{FF2B5EF4-FFF2-40B4-BE49-F238E27FC236}">
                <a16:creationId xmlns:a16="http://schemas.microsoft.com/office/drawing/2014/main" id="{ECDF364C-2FF5-433B-AD2A-8533F7377264}"/>
              </a:ext>
            </a:extLst>
          </p:cNvPr>
          <p:cNvGraphicFramePr>
            <a:graphicFrameLocks/>
          </p:cNvGraphicFramePr>
          <p:nvPr>
            <p:extLst>
              <p:ext uri="{D42A27DB-BD31-4B8C-83A1-F6EECF244321}">
                <p14:modId xmlns:p14="http://schemas.microsoft.com/office/powerpoint/2010/main" val="3684064702"/>
              </p:ext>
            </p:extLst>
          </p:nvPr>
        </p:nvGraphicFramePr>
        <p:xfrm>
          <a:off x="2236319" y="3997396"/>
          <a:ext cx="7719362" cy="2687802"/>
        </p:xfrm>
        <a:graphic>
          <a:graphicData uri="http://schemas.openxmlformats.org/drawingml/2006/table">
            <a:tbl>
              <a:tblPr firstRow="1" bandRow="1">
                <a:tableStyleId>{93296810-A885-4BE3-A3E7-6D5BEEA58F35}</a:tableStyleId>
              </a:tblPr>
              <a:tblGrid>
                <a:gridCol w="2337766">
                  <a:extLst>
                    <a:ext uri="{9D8B030D-6E8A-4147-A177-3AD203B41FA5}">
                      <a16:colId xmlns:a16="http://schemas.microsoft.com/office/drawing/2014/main" val="20000"/>
                    </a:ext>
                  </a:extLst>
                </a:gridCol>
                <a:gridCol w="1560710">
                  <a:extLst>
                    <a:ext uri="{9D8B030D-6E8A-4147-A177-3AD203B41FA5}">
                      <a16:colId xmlns:a16="http://schemas.microsoft.com/office/drawing/2014/main" val="20001"/>
                    </a:ext>
                  </a:extLst>
                </a:gridCol>
                <a:gridCol w="1567543">
                  <a:extLst>
                    <a:ext uri="{9D8B030D-6E8A-4147-A177-3AD203B41FA5}">
                      <a16:colId xmlns:a16="http://schemas.microsoft.com/office/drawing/2014/main" val="20002"/>
                    </a:ext>
                  </a:extLst>
                </a:gridCol>
                <a:gridCol w="2253343">
                  <a:extLst>
                    <a:ext uri="{9D8B030D-6E8A-4147-A177-3AD203B41FA5}">
                      <a16:colId xmlns:a16="http://schemas.microsoft.com/office/drawing/2014/main" val="20003"/>
                    </a:ext>
                  </a:extLst>
                </a:gridCol>
              </a:tblGrid>
              <a:tr h="370929">
                <a:tc>
                  <a:txBody>
                    <a:bodyPr/>
                    <a:lstStyle/>
                    <a:p>
                      <a:endParaRPr lang="en-US" sz="1800" dirty="0"/>
                    </a:p>
                  </a:txBody>
                  <a:tcPr marT="45731" marB="45731"/>
                </a:tc>
                <a:tc>
                  <a:txBody>
                    <a:bodyPr/>
                    <a:lstStyle/>
                    <a:p>
                      <a:r>
                        <a:rPr lang="en-US" sz="1800" dirty="0"/>
                        <a:t>2019</a:t>
                      </a:r>
                    </a:p>
                  </a:txBody>
                  <a:tcPr marT="45731" marB="45731"/>
                </a:tc>
                <a:tc>
                  <a:txBody>
                    <a:bodyPr/>
                    <a:lstStyle/>
                    <a:p>
                      <a:r>
                        <a:rPr lang="en-US" sz="1800" dirty="0"/>
                        <a:t>2020</a:t>
                      </a:r>
                    </a:p>
                  </a:txBody>
                  <a:tcPr marT="45731" marB="45731"/>
                </a:tc>
                <a:tc>
                  <a:txBody>
                    <a:bodyPr/>
                    <a:lstStyle/>
                    <a:p>
                      <a:r>
                        <a:rPr lang="en-US" sz="1800" dirty="0"/>
                        <a:t>% </a:t>
                      </a:r>
                      <a:r>
                        <a:rPr kumimoji="0" lang="fr-CA" altLang="fr-FR" sz="18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cs typeface="Arial" panose="020B0604020202020204" pitchFamily="34" charset="0"/>
                        </a:rPr>
                        <a:t>d’augmentation</a:t>
                      </a:r>
                      <a:endParaRPr lang="en-US" sz="1800" dirty="0"/>
                    </a:p>
                  </a:txBody>
                  <a:tcPr marT="45731" marB="45731"/>
                </a:tc>
                <a:extLst>
                  <a:ext uri="{0D108BD9-81ED-4DB2-BD59-A6C34878D82A}">
                    <a16:rowId xmlns:a16="http://schemas.microsoft.com/office/drawing/2014/main" val="10000"/>
                  </a:ext>
                </a:extLst>
              </a:tr>
              <a:tr h="1554851">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4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Paires de verres </a:t>
                      </a:r>
                      <a:r>
                        <a:rPr kumimoji="0" lang="fr-CA" altLang="fr-FR" sz="14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4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4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vendues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(Le cas échéant, diviser les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Signature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GEN 8™,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Signature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err="1">
                          <a:ln>
                            <a:noFill/>
                          </a:ln>
                          <a:solidFill>
                            <a:srgbClr val="000000"/>
                          </a:solidFill>
                          <a:effectLst/>
                          <a:latin typeface="Century Gothic" panose="020B0502020202020204" pitchFamily="34" charset="0"/>
                          <a:ea typeface="ＭＳ Ｐゴシック" panose="020B0600070205080204" pitchFamily="34" charset="-128"/>
                        </a:rPr>
                        <a:t>XTRActive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err="1">
                          <a:ln>
                            <a:noFill/>
                          </a:ln>
                          <a:solidFill>
                            <a:srgbClr val="000000"/>
                          </a:solidFill>
                          <a:effectLst/>
                          <a:latin typeface="Century Gothic" panose="020B0502020202020204" pitchFamily="34" charset="0"/>
                          <a:ea typeface="ＭＳ Ｐゴシック" panose="020B0600070205080204" pitchFamily="34" charset="-128"/>
                        </a:rPr>
                        <a:t>Vantage</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 </a:t>
                      </a:r>
                      <a:r>
                        <a:rPr kumimoji="0" lang="fr-CA" altLang="fr-FR" sz="1000" b="0" i="1" u="none" strike="noStrike" cap="none" normalizeH="0" baseline="0" dirty="0" err="1">
                          <a:ln>
                            <a:noFill/>
                          </a:ln>
                          <a:solidFill>
                            <a:srgbClr val="000000"/>
                          </a:solidFill>
                          <a:effectLst/>
                          <a:latin typeface="Century Gothic" panose="020B0502020202020204" pitchFamily="34" charset="0"/>
                          <a:ea typeface="ＭＳ Ｐゴシック" panose="020B0600070205080204" pitchFamily="34" charset="-128"/>
                        </a:rPr>
                        <a:t>Drivewear</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etc.)</a:t>
                      </a:r>
                    </a:p>
                  </a:txBody>
                  <a:tcPr marT="45731" marB="45731" horzOverflow="overflow"/>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a:p>
                  </a:txBody>
                  <a:tcPr marT="45731" marB="45731"/>
                </a:tc>
                <a:extLst>
                  <a:ext uri="{0D108BD9-81ED-4DB2-BD59-A6C34878D82A}">
                    <a16:rowId xmlns:a16="http://schemas.microsoft.com/office/drawing/2014/main" val="10001"/>
                  </a:ext>
                </a:extLst>
              </a:tr>
              <a:tr h="731695">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4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Part de ventes totales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 de vos ventes de verres totales qui constituent des verres </a:t>
                      </a:r>
                      <a:r>
                        <a:rPr kumimoji="0" lang="fr-CA" altLang="fr-FR" sz="1000" b="0" i="1"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Transitions</a:t>
                      </a:r>
                      <a:r>
                        <a:rPr kumimoji="0" lang="fr-CA" altLang="fr-FR" sz="1000" b="0" i="0" u="none" strike="noStrike" cap="none" normalizeH="0" baseline="30000" dirty="0">
                          <a:ln>
                            <a:noFill/>
                          </a:ln>
                          <a:solidFill>
                            <a:srgbClr val="000000"/>
                          </a:solidFill>
                          <a:effectLst/>
                          <a:latin typeface="Century Gothic" panose="020B0502020202020204" pitchFamily="34" charset="0"/>
                          <a:ea typeface="ＭＳ Ｐゴシック" panose="020B0600070205080204" pitchFamily="34" charset="-128"/>
                        </a:rPr>
                        <a:t>®</a:t>
                      </a:r>
                      <a:r>
                        <a:rPr kumimoji="0" lang="fr-CA" altLang="fr-FR" sz="1000" b="0" i="0" u="none" strike="noStrike" cap="none" normalizeH="0" baseline="0" dirty="0">
                          <a:ln>
                            <a:noFill/>
                          </a:ln>
                          <a:solidFill>
                            <a:srgbClr val="000000"/>
                          </a:solidFill>
                          <a:effectLst/>
                          <a:latin typeface="Century Gothic" panose="020B0502020202020204" pitchFamily="34" charset="0"/>
                          <a:ea typeface="ＭＳ Ｐゴシック" panose="020B0600070205080204" pitchFamily="34" charset="-128"/>
                        </a:rPr>
                        <a:t>)</a:t>
                      </a:r>
                    </a:p>
                  </a:txBody>
                  <a:tcPr marT="45731" marB="45731" horzOverflow="overflow"/>
                </a:tc>
                <a:tc>
                  <a:txBody>
                    <a:bodyPr/>
                    <a:lstStyle/>
                    <a:p>
                      <a:endParaRPr lang="en-US" sz="1800" dirty="0"/>
                    </a:p>
                  </a:txBody>
                  <a:tcPr marT="45731" marB="45731"/>
                </a:tc>
                <a:tc>
                  <a:txBody>
                    <a:bodyPr/>
                    <a:lstStyle/>
                    <a:p>
                      <a:endParaRPr lang="en-US" sz="1800" dirty="0"/>
                    </a:p>
                  </a:txBody>
                  <a:tcPr marT="45731" marB="45731"/>
                </a:tc>
                <a:tc>
                  <a:txBody>
                    <a:bodyPr/>
                    <a:lstStyle/>
                    <a:p>
                      <a:endParaRPr lang="en-US" sz="1800" dirty="0"/>
                    </a:p>
                  </a:txBody>
                  <a:tcPr marT="45731" marB="4573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9997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3CEAC-36E6-491E-A08F-25D5560AC23B}"/>
              </a:ext>
            </a:extLst>
          </p:cNvPr>
          <p:cNvSpPr>
            <a:spLocks noGrp="1"/>
          </p:cNvSpPr>
          <p:nvPr>
            <p:ph type="ctrTitle"/>
          </p:nvPr>
        </p:nvSpPr>
        <p:spPr/>
        <p:txBody>
          <a:bodyPr/>
          <a:lstStyle/>
          <a:p>
            <a:r>
              <a:rPr lang="fr-CA" altLang="fr-FR" dirty="0">
                <a:ea typeface="ＭＳ Ｐゴシック" panose="020B0600070205080204" pitchFamily="34" charset="-128"/>
              </a:rPr>
              <a:t>BONNE CHANCE!</a:t>
            </a:r>
            <a:endParaRPr lang="en-US" dirty="0"/>
          </a:p>
        </p:txBody>
      </p:sp>
    </p:spTree>
    <p:extLst>
      <p:ext uri="{BB962C8B-B14F-4D97-AF65-F5344CB8AC3E}">
        <p14:creationId xmlns:p14="http://schemas.microsoft.com/office/powerpoint/2010/main" val="34842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60C3B-FD4F-41FD-A42F-83E630771E38}"/>
              </a:ext>
            </a:extLst>
          </p:cNvPr>
          <p:cNvSpPr>
            <a:spLocks noGrp="1"/>
          </p:cNvSpPr>
          <p:nvPr>
            <p:ph type="title"/>
          </p:nvPr>
        </p:nvSpPr>
        <p:spPr/>
        <p:txBody>
          <a:bodyPr/>
          <a:lstStyle/>
          <a:p>
            <a:r>
              <a:rPr lang="fr" altLang="fr-FR" dirty="0">
                <a:ea typeface="ＭＳ Ｐゴシック" panose="020B0600070205080204" pitchFamily="34" charset="-128"/>
              </a:rPr>
              <a:t>QUI PEUT SOUMETTRE UNE CANDIDATURE?</a:t>
            </a:r>
            <a:endParaRPr lang="en-US" dirty="0"/>
          </a:p>
        </p:txBody>
      </p:sp>
      <p:sp>
        <p:nvSpPr>
          <p:cNvPr id="5" name="Text Placeholder 4">
            <a:extLst>
              <a:ext uri="{FF2B5EF4-FFF2-40B4-BE49-F238E27FC236}">
                <a16:creationId xmlns:a16="http://schemas.microsoft.com/office/drawing/2014/main" id="{8B92BB07-84F7-4912-9444-7BC44F59359A}"/>
              </a:ext>
            </a:extLst>
          </p:cNvPr>
          <p:cNvSpPr>
            <a:spLocks noGrp="1"/>
          </p:cNvSpPr>
          <p:nvPr>
            <p:ph type="body" idx="1"/>
          </p:nvPr>
        </p:nvSpPr>
        <p:spPr>
          <a:xfrm>
            <a:off x="845127" y="1465942"/>
            <a:ext cx="10870623" cy="2832789"/>
          </a:xfrm>
        </p:spPr>
        <p:txBody>
          <a:bodyPr>
            <a:normAutofit fontScale="92500" lnSpcReduction="10000"/>
          </a:bodyPr>
          <a:lstStyle/>
          <a:p>
            <a:r>
              <a:rPr lang="fr-CA" altLang="fr-FR" dirty="0">
                <a:ea typeface="ＭＳ Ｐゴシック" panose="020B0600070205080204" pitchFamily="34" charset="-128"/>
              </a:rPr>
              <a:t>Cliniques et professionnels de la vue indépendants</a:t>
            </a:r>
          </a:p>
          <a:p>
            <a:r>
              <a:rPr lang="fr-CA" altLang="fr-FR" dirty="0">
                <a:ea typeface="ＭＳ Ｐゴシック" panose="020B0600070205080204" pitchFamily="34" charset="-128"/>
              </a:rPr>
              <a:t>Professionnels et formateurs de l’industrie de l’optique</a:t>
            </a:r>
          </a:p>
          <a:p>
            <a:r>
              <a:rPr lang="fr-CA" altLang="fr-FR" dirty="0">
                <a:ea typeface="ＭＳ Ｐゴシック" panose="020B0600070205080204" pitchFamily="34" charset="-128"/>
              </a:rPr>
              <a:t>Détaillants nationaux et régionaux</a:t>
            </a:r>
          </a:p>
          <a:p>
            <a:r>
              <a:rPr lang="fr-CA" altLang="fr-FR" dirty="0">
                <a:ea typeface="ＭＳ Ｐゴシック" panose="020B0600070205080204" pitchFamily="34" charset="-128"/>
              </a:rPr>
              <a:t>Laboratoires d’optique</a:t>
            </a:r>
          </a:p>
          <a:p>
            <a:r>
              <a:rPr lang="fr-CA" altLang="fr-FR" dirty="0">
                <a:ea typeface="ＭＳ Ｐゴシック" panose="020B0600070205080204" pitchFamily="34" charset="-128"/>
              </a:rPr>
              <a:t>Entreprises de gestion de soins de la vue</a:t>
            </a:r>
          </a:p>
          <a:p>
            <a:r>
              <a:rPr lang="fr-CA" altLang="fr-FR" dirty="0">
                <a:ea typeface="ＭＳ Ｐゴシック" panose="020B0600070205080204" pitchFamily="34" charset="-128"/>
              </a:rPr>
              <a:t>Fabricants de verres et groupes d’achats</a:t>
            </a:r>
            <a:endParaRPr lang="en-US" dirty="0"/>
          </a:p>
        </p:txBody>
      </p:sp>
      <p:pic>
        <p:nvPicPr>
          <p:cNvPr id="2" name="Picture 1">
            <a:extLst>
              <a:ext uri="{FF2B5EF4-FFF2-40B4-BE49-F238E27FC236}">
                <a16:creationId xmlns:a16="http://schemas.microsoft.com/office/drawing/2014/main" id="{1456FAC9-68BD-6940-A170-E59CB71AEF1B}"/>
              </a:ext>
            </a:extLst>
          </p:cNvPr>
          <p:cNvPicPr>
            <a:picLocks noChangeAspect="1"/>
          </p:cNvPicPr>
          <p:nvPr/>
        </p:nvPicPr>
        <p:blipFill rotWithShape="1">
          <a:blip r:embed="rId3"/>
          <a:srcRect b="13335"/>
          <a:stretch/>
        </p:blipFill>
        <p:spPr>
          <a:xfrm>
            <a:off x="4267396" y="4480854"/>
            <a:ext cx="3657208" cy="2377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674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fr-CA" altLang="fr-FR" dirty="0">
                <a:ea typeface="ＭＳ Ｐゴシック" panose="020B0600070205080204" pitchFamily="34" charset="-128"/>
              </a:rPr>
              <a:t>LES CATÉGORIES</a:t>
            </a:r>
            <a:endParaRPr lang="en-US" dirty="0"/>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5737412" y="1465942"/>
            <a:ext cx="6203576" cy="4388011"/>
          </a:xfrm>
        </p:spPr>
        <p:txBody>
          <a:bodyPr>
            <a:normAutofit fontScale="92500" lnSpcReduction="10000"/>
          </a:bodyPr>
          <a:lstStyle/>
          <a:p>
            <a:r>
              <a:rPr lang="fr-CA" altLang="fr-FR" dirty="0">
                <a:ea typeface="ＭＳ Ｐゴシック" panose="020B0600070205080204" pitchFamily="34" charset="-128"/>
              </a:rPr>
              <a:t>Prix de l’ambassadeur de la marque Transitions</a:t>
            </a:r>
          </a:p>
          <a:p>
            <a:r>
              <a:rPr lang="fr-CA" altLang="fr-FR" dirty="0">
                <a:ea typeface="ＭＳ Ｐゴシック" panose="020B0600070205080204" pitchFamily="34" charset="-128"/>
              </a:rPr>
              <a:t>Prix du détaillant de l’année aux États-Unis et Prix du détaillant de l’année au Canada</a:t>
            </a:r>
          </a:p>
          <a:p>
            <a:r>
              <a:rPr lang="fr-CA" altLang="fr-FR" dirty="0">
                <a:ea typeface="ＭＳ Ｐゴシック" panose="020B0600070205080204" pitchFamily="34" charset="-128"/>
              </a:rPr>
              <a:t>Prix de la clinique de soins de la vue de l’année aux États-Unis  et Prix de la clinique de soins de la vue de l’année au Canada</a:t>
            </a:r>
          </a:p>
          <a:p>
            <a:r>
              <a:rPr lang="fr-CA" altLang="fr-FR" dirty="0">
                <a:ea typeface="ＭＳ Ｐゴシック" panose="020B0600070205080204" pitchFamily="34" charset="-128"/>
              </a:rPr>
              <a:t>Prix de la formation</a:t>
            </a:r>
          </a:p>
          <a:p>
            <a:r>
              <a:rPr lang="fr-CA" altLang="fr-FR" dirty="0">
                <a:ea typeface="ＭＳ Ｐゴシック" panose="020B0600070205080204" pitchFamily="34" charset="-128"/>
              </a:rPr>
              <a:t>Prix du marketing</a:t>
            </a:r>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a:extLst>
              <a:ext uri="{28A0092B-C50C-407E-A947-70E740481C1C}">
                <a14:useLocalDpi xmlns:a14="http://schemas.microsoft.com/office/drawing/2010/main" val="0"/>
              </a:ext>
            </a:extLst>
          </a:blip>
          <a:srcRect l="25265"/>
          <a:stretch/>
        </p:blipFill>
        <p:spPr>
          <a:xfrm>
            <a:off x="-2123087" y="-218751"/>
            <a:ext cx="8124494" cy="7250171"/>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234574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D4CA-7695-4EF4-99DB-7670353F323E}"/>
              </a:ext>
            </a:extLst>
          </p:cNvPr>
          <p:cNvSpPr>
            <a:spLocks noGrp="1"/>
          </p:cNvSpPr>
          <p:nvPr>
            <p:ph type="title"/>
          </p:nvPr>
        </p:nvSpPr>
        <p:spPr>
          <a:xfrm>
            <a:off x="6086798" y="319762"/>
            <a:ext cx="5609902" cy="722549"/>
          </a:xfrm>
        </p:spPr>
        <p:txBody>
          <a:bodyPr/>
          <a:lstStyle/>
          <a:p>
            <a:r>
              <a:rPr lang="fr-CA" altLang="fr-FR" dirty="0">
                <a:ea typeface="ＭＳ Ｐゴシック" panose="020B0600070205080204" pitchFamily="34" charset="-128"/>
              </a:rPr>
              <a:t>QUE GAGNEZ-VOUS?</a:t>
            </a:r>
            <a:endParaRPr lang="en-US" dirty="0"/>
          </a:p>
        </p:txBody>
      </p:sp>
      <p:sp>
        <p:nvSpPr>
          <p:cNvPr id="3" name="Text Placeholder 2">
            <a:extLst>
              <a:ext uri="{FF2B5EF4-FFF2-40B4-BE49-F238E27FC236}">
                <a16:creationId xmlns:a16="http://schemas.microsoft.com/office/drawing/2014/main" id="{148E85A5-CB88-4C3B-8A73-38325DB99828}"/>
              </a:ext>
            </a:extLst>
          </p:cNvPr>
          <p:cNvSpPr>
            <a:spLocks noGrp="1"/>
          </p:cNvSpPr>
          <p:nvPr>
            <p:ph type="body" idx="1"/>
          </p:nvPr>
        </p:nvSpPr>
        <p:spPr>
          <a:xfrm>
            <a:off x="5948130" y="1465942"/>
            <a:ext cx="6068646" cy="4388011"/>
          </a:xfrm>
        </p:spPr>
        <p:txBody>
          <a:bodyPr>
            <a:normAutofit/>
          </a:bodyPr>
          <a:lstStyle/>
          <a:p>
            <a:r>
              <a:rPr lang="fr-CA" altLang="fr-FR" dirty="0">
                <a:ea typeface="ＭＳ Ｐゴシック" panose="020B0600070205080204" pitchFamily="34" charset="-128"/>
              </a:rPr>
              <a:t>Un voyage pour deux pour assister au Transitions </a:t>
            </a:r>
            <a:r>
              <a:rPr lang="fr-CA" altLang="fr-FR" dirty="0" err="1">
                <a:ea typeface="ＭＳ Ｐゴシック" panose="020B0600070205080204" pitchFamily="34" charset="-128"/>
              </a:rPr>
              <a:t>Academy</a:t>
            </a:r>
            <a:r>
              <a:rPr lang="fr-CA" altLang="fr-FR" dirty="0">
                <a:ea typeface="ＭＳ Ｐゴシック" panose="020B0600070205080204" pitchFamily="34" charset="-128"/>
              </a:rPr>
              <a:t> 2021, à Orlando, en Floride*</a:t>
            </a:r>
          </a:p>
          <a:p>
            <a:r>
              <a:rPr lang="fr-CA" altLang="fr-FR" dirty="0">
                <a:ea typeface="ＭＳ Ｐゴシック" panose="020B0600070205080204" pitchFamily="34" charset="-128"/>
              </a:rPr>
              <a:t>Une reconnaissance au Transitions </a:t>
            </a:r>
            <a:r>
              <a:rPr lang="fr-CA" altLang="fr-FR" dirty="0" err="1">
                <a:ea typeface="ＭＳ Ｐゴシック" panose="020B0600070205080204" pitchFamily="34" charset="-128"/>
              </a:rPr>
              <a:t>Academy</a:t>
            </a:r>
            <a:endParaRPr lang="fr-CA" altLang="fr-FR" dirty="0">
              <a:ea typeface="ＭＳ Ｐゴシック" panose="020B0600070205080204" pitchFamily="34" charset="-128"/>
            </a:endParaRPr>
          </a:p>
          <a:p>
            <a:r>
              <a:rPr lang="fr-CA" altLang="fr-FR" dirty="0">
                <a:ea typeface="ＭＳ Ｐゴシック" panose="020B0600070205080204" pitchFamily="34" charset="-128"/>
              </a:rPr>
              <a:t>Un reportage dans les publications d’information spécialisées(exemples à suivre)</a:t>
            </a:r>
          </a:p>
          <a:p>
            <a:r>
              <a:rPr lang="fr-CA" altLang="fr-FR" dirty="0">
                <a:ea typeface="ＭＳ Ｐゴシック" panose="020B0600070205080204" pitchFamily="34" charset="-128"/>
              </a:rPr>
              <a:t>Un trophée brillant</a:t>
            </a:r>
          </a:p>
        </p:txBody>
      </p:sp>
      <p:pic>
        <p:nvPicPr>
          <p:cNvPr id="4" name="Google Shape;278;p52">
            <a:extLst>
              <a:ext uri="{FF2B5EF4-FFF2-40B4-BE49-F238E27FC236}">
                <a16:creationId xmlns:a16="http://schemas.microsoft.com/office/drawing/2014/main" id="{9E8F623C-A96A-4FB7-9021-AD0A8D84E6C2}"/>
              </a:ext>
            </a:extLst>
          </p:cNvPr>
          <p:cNvPicPr preferRelativeResize="0"/>
          <p:nvPr/>
        </p:nvPicPr>
        <p:blipFill rotWithShape="1">
          <a:blip r:embed="rId3" cstate="print">
            <a:extLst>
              <a:ext uri="{28A0092B-C50C-407E-A947-70E740481C1C}">
                <a14:useLocalDpi xmlns:a14="http://schemas.microsoft.com/office/drawing/2010/main" val="0"/>
              </a:ext>
            </a:extLst>
          </a:blip>
          <a:srcRect l="-7751" r="1"/>
          <a:stretch/>
        </p:blipFill>
        <p:spPr>
          <a:xfrm>
            <a:off x="-1805353" y="-168878"/>
            <a:ext cx="7753482" cy="7195755"/>
          </a:xfrm>
          <a:prstGeom prst="parallelogram">
            <a:avLst>
              <a:gd name="adj" fmla="val 24755"/>
            </a:avLst>
          </a:prstGeom>
          <a:noFill/>
          <a:ln>
            <a:noFill/>
          </a:ln>
        </p:spPr>
      </p:pic>
      <p:sp>
        <p:nvSpPr>
          <p:cNvPr id="5" name="Connecteur droit 7">
            <a:extLst>
              <a:ext uri="{FF2B5EF4-FFF2-40B4-BE49-F238E27FC236}">
                <a16:creationId xmlns:a16="http://schemas.microsoft.com/office/drawing/2014/main" id="{C465E7F4-FA5C-4F9C-A11F-8BC70C7971A7}"/>
              </a:ext>
            </a:extLst>
          </p:cNvPr>
          <p:cNvSpPr/>
          <p:nvPr/>
        </p:nvSpPr>
        <p:spPr>
          <a:xfrm flipH="1">
            <a:off x="4159567" y="-1214123"/>
            <a:ext cx="2089587" cy="8630515"/>
          </a:xfrm>
          <a:prstGeom prst="line">
            <a:avLst/>
          </a:prstGeom>
          <a:ln w="117475">
            <a:solidFill>
              <a:srgbClr val="FFFFFF"/>
            </a:solidFill>
            <a:miter/>
          </a:ln>
          <a:effectLst>
            <a:outerShdw blurRad="152400" dist="38100" algn="l" rotWithShape="0">
              <a:prstClr val="black">
                <a:alpha val="20000"/>
              </a:prstClr>
            </a:outerShdw>
          </a:effectLst>
        </p:spPr>
        <p:txBody>
          <a:bodyPr lIns="11948" rIns="11948"/>
          <a:lstStyle/>
          <a:p>
            <a:pPr defTabSz="119469" hangingPunct="0">
              <a:defRPr sz="1800">
                <a:latin typeface="Calibri"/>
                <a:ea typeface="Calibri"/>
                <a:cs typeface="Calibri"/>
                <a:sym typeface="Calibri"/>
              </a:defRPr>
            </a:pPr>
            <a:endParaRPr sz="900" kern="0" dirty="0">
              <a:solidFill>
                <a:srgbClr val="000000"/>
              </a:solidFill>
              <a:latin typeface="Calibri"/>
              <a:cs typeface="Calibri"/>
              <a:sym typeface="Calibri"/>
            </a:endParaRPr>
          </a:p>
        </p:txBody>
      </p:sp>
    </p:spTree>
    <p:extLst>
      <p:ext uri="{BB962C8B-B14F-4D97-AF65-F5344CB8AC3E}">
        <p14:creationId xmlns:p14="http://schemas.microsoft.com/office/powerpoint/2010/main" val="5177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48D63-D2F6-4B7A-99BF-ABA3370CD350}"/>
              </a:ext>
            </a:extLst>
          </p:cNvPr>
          <p:cNvSpPr>
            <a:spLocks noGrp="1"/>
          </p:cNvSpPr>
          <p:nvPr>
            <p:ph type="ctrTitle"/>
          </p:nvPr>
        </p:nvSpPr>
        <p:spPr/>
        <p:txBody>
          <a:bodyPr/>
          <a:lstStyle/>
          <a:p>
            <a:r>
              <a:rPr lang="fr-CA" altLang="fr-FR" dirty="0">
                <a:ea typeface="ＭＳ Ｐゴシック" panose="020B0600070205080204" pitchFamily="34" charset="-128"/>
              </a:rPr>
              <a:t>REPORTAGE DANS </a:t>
            </a:r>
            <a:r>
              <a:rPr lang="en-US" altLang="en-US" i="1" dirty="0"/>
              <a:t>OPTIK</a:t>
            </a:r>
            <a:endParaRPr lang="en-US" dirty="0"/>
          </a:p>
        </p:txBody>
      </p:sp>
      <p:pic>
        <p:nvPicPr>
          <p:cNvPr id="2" name="Picture 1">
            <a:extLst>
              <a:ext uri="{FF2B5EF4-FFF2-40B4-BE49-F238E27FC236}">
                <a16:creationId xmlns:a16="http://schemas.microsoft.com/office/drawing/2014/main" id="{A783D500-1538-D445-8B33-EFD10FF11134}"/>
              </a:ext>
            </a:extLst>
          </p:cNvPr>
          <p:cNvPicPr>
            <a:picLocks noChangeAspect="1"/>
          </p:cNvPicPr>
          <p:nvPr/>
        </p:nvPicPr>
        <p:blipFill>
          <a:blip r:embed="rId3"/>
          <a:stretch>
            <a:fillRect/>
          </a:stretch>
        </p:blipFill>
        <p:spPr>
          <a:xfrm>
            <a:off x="6935637" y="265210"/>
            <a:ext cx="3190123" cy="63275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8697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8A806-A9B0-422D-98AC-F66951410236}"/>
              </a:ext>
            </a:extLst>
          </p:cNvPr>
          <p:cNvSpPr>
            <a:spLocks noGrp="1"/>
          </p:cNvSpPr>
          <p:nvPr>
            <p:ph type="ctrTitle"/>
          </p:nvPr>
        </p:nvSpPr>
        <p:spPr/>
        <p:txBody>
          <a:bodyPr>
            <a:normAutofit/>
          </a:bodyPr>
          <a:lstStyle/>
          <a:p>
            <a:r>
              <a:rPr lang="fr" altLang="fr-FR" dirty="0">
                <a:ea typeface="ＭＳ Ｐゴシック" panose="020B0600070205080204" pitchFamily="34" charset="-128"/>
              </a:rPr>
              <a:t>REPORTAGE DANS </a:t>
            </a:r>
            <a:r>
              <a:rPr lang="fr" altLang="fr-FR" i="1" dirty="0">
                <a:ea typeface="ＭＳ Ｐゴシック" panose="020B0600070205080204" pitchFamily="34" charset="-128"/>
              </a:rPr>
              <a:t>OPTICAL PRISM</a:t>
            </a:r>
            <a:endParaRPr lang="en-US" dirty="0"/>
          </a:p>
        </p:txBody>
      </p:sp>
      <p:pic>
        <p:nvPicPr>
          <p:cNvPr id="6" name="Picture 5">
            <a:extLst>
              <a:ext uri="{FF2B5EF4-FFF2-40B4-BE49-F238E27FC236}">
                <a16:creationId xmlns:a16="http://schemas.microsoft.com/office/drawing/2014/main" id="{07417C5C-16E1-D241-AB7F-485016D12123}"/>
              </a:ext>
            </a:extLst>
          </p:cNvPr>
          <p:cNvPicPr>
            <a:picLocks noChangeAspect="1"/>
          </p:cNvPicPr>
          <p:nvPr/>
        </p:nvPicPr>
        <p:blipFill>
          <a:blip r:embed="rId3"/>
          <a:stretch>
            <a:fillRect/>
          </a:stretch>
        </p:blipFill>
        <p:spPr>
          <a:xfrm>
            <a:off x="5053119" y="642143"/>
            <a:ext cx="3405252" cy="573563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5826DAD4-31B3-BC4B-BB9C-5F9594A1AB31}"/>
              </a:ext>
            </a:extLst>
          </p:cNvPr>
          <p:cNvPicPr>
            <a:picLocks noChangeAspect="1"/>
          </p:cNvPicPr>
          <p:nvPr/>
        </p:nvPicPr>
        <p:blipFill>
          <a:blip r:embed="rId4"/>
          <a:stretch>
            <a:fillRect/>
          </a:stretch>
        </p:blipFill>
        <p:spPr>
          <a:xfrm>
            <a:off x="8621657" y="1384525"/>
            <a:ext cx="3273350" cy="42508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52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2C62A-A26C-406B-9345-B9502D12B4A9}"/>
              </a:ext>
            </a:extLst>
          </p:cNvPr>
          <p:cNvSpPr>
            <a:spLocks noGrp="1"/>
          </p:cNvSpPr>
          <p:nvPr>
            <p:ph type="title"/>
          </p:nvPr>
        </p:nvSpPr>
        <p:spPr/>
        <p:txBody>
          <a:bodyPr/>
          <a:lstStyle/>
          <a:p>
            <a:r>
              <a:rPr lang="fr-CA" altLang="fr-FR" dirty="0">
                <a:ea typeface="ＭＳ Ｐゴシック" panose="020B0600070205080204" pitchFamily="34" charset="-128"/>
              </a:rPr>
              <a:t>COMMENT PARTICIPER</a:t>
            </a:r>
            <a:endParaRPr lang="en-US" dirty="0"/>
          </a:p>
        </p:txBody>
      </p:sp>
      <p:sp>
        <p:nvSpPr>
          <p:cNvPr id="5" name="Text Placeholder 4">
            <a:extLst>
              <a:ext uri="{FF2B5EF4-FFF2-40B4-BE49-F238E27FC236}">
                <a16:creationId xmlns:a16="http://schemas.microsoft.com/office/drawing/2014/main" id="{C883E041-980B-416E-BE8F-A6C0A0AB1A28}"/>
              </a:ext>
            </a:extLst>
          </p:cNvPr>
          <p:cNvSpPr>
            <a:spLocks noGrp="1"/>
          </p:cNvSpPr>
          <p:nvPr>
            <p:ph type="body" idx="1"/>
          </p:nvPr>
        </p:nvSpPr>
        <p:spPr/>
        <p:txBody>
          <a:bodyPr/>
          <a:lstStyle/>
          <a:p>
            <a:pPr indent="-457200"/>
            <a:r>
              <a:rPr lang="fr-CA" altLang="fr-FR" dirty="0">
                <a:ea typeface="ＭＳ Ｐゴシック" panose="020B0600070205080204" pitchFamily="34" charset="-128"/>
              </a:rPr>
              <a:t>Les candidatures seront acceptées en ligne à </a:t>
            </a:r>
            <a:r>
              <a:rPr lang="fr-CA" altLang="fr-FR" b="1" u="sng" dirty="0">
                <a:ea typeface="ＭＳ Ｐゴシック" panose="020B0600070205080204" pitchFamily="34" charset="-128"/>
                <a:hlinkClick r:id="rId3"/>
              </a:rPr>
              <a:t>Transitions.com/Prix</a:t>
            </a:r>
            <a:r>
              <a:rPr lang="fr-CA" altLang="fr-FR" dirty="0">
                <a:ea typeface="ＭＳ Ｐゴシック" panose="020B0600070205080204" pitchFamily="34" charset="-128"/>
              </a:rPr>
              <a:t> </a:t>
            </a:r>
            <a:r>
              <a:rPr lang="fr-CA" altLang="fr-FR" dirty="0">
                <a:solidFill>
                  <a:srgbClr val="000000"/>
                </a:solidFill>
                <a:ea typeface="ＭＳ Ｐゴシック" panose="020B0600070205080204" pitchFamily="34" charset="-128"/>
              </a:rPr>
              <a:t>en </a:t>
            </a:r>
            <a:r>
              <a:rPr lang="fr-CA" altLang="fr-FR" b="1" dirty="0">
                <a:solidFill>
                  <a:srgbClr val="00B5E2"/>
                </a:solidFill>
                <a:ea typeface="ＭＳ Ｐゴシック" panose="020B0600070205080204" pitchFamily="34" charset="-128"/>
              </a:rPr>
              <a:t>janvier 2021</a:t>
            </a:r>
            <a:r>
              <a:rPr lang="fr-CA" altLang="fr-FR" b="1" dirty="0">
                <a:solidFill>
                  <a:srgbClr val="000000"/>
                </a:solidFill>
                <a:ea typeface="ＭＳ Ｐゴシック" panose="020B0600070205080204" pitchFamily="34" charset="-128"/>
              </a:rPr>
              <a:t>.</a:t>
            </a:r>
            <a:endParaRPr lang="fr-CA" altLang="fr-FR"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0100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2FBDC10-FA4B-4912-9227-DC04C87D96DA}"/>
              </a:ext>
            </a:extLst>
          </p:cNvPr>
          <p:cNvSpPr>
            <a:spLocks noGrp="1"/>
          </p:cNvSpPr>
          <p:nvPr>
            <p:ph type="subTitle" idx="1"/>
          </p:nvPr>
        </p:nvSpPr>
        <p:spPr/>
        <p:txBody>
          <a:bodyPr>
            <a:normAutofit/>
          </a:bodyPr>
          <a:lstStyle/>
          <a:p>
            <a:r>
              <a:rPr lang="fr-CA" altLang="fr-FR" sz="1800" dirty="0">
                <a:ea typeface="ＭＳ Ｐゴシック" panose="020B0600070205080204" pitchFamily="34" charset="-128"/>
              </a:rPr>
              <a:t>Allez à </a:t>
            </a:r>
            <a:r>
              <a:rPr lang="fr-CA" altLang="fr-FR" sz="1800" dirty="0" err="1">
                <a:ea typeface="ＭＳ Ｐゴシック" panose="020B0600070205080204" pitchFamily="34" charset="-128"/>
              </a:rPr>
              <a:t>Transitions.com</a:t>
            </a:r>
            <a:r>
              <a:rPr lang="fr-CA" altLang="fr-FR" sz="1800" dirty="0">
                <a:ea typeface="ＭＳ Ｐゴシック" panose="020B0600070205080204" pitchFamily="34" charset="-128"/>
              </a:rPr>
              <a:t>/Prix </a:t>
            </a:r>
          </a:p>
          <a:p>
            <a:endParaRPr lang="en-US" sz="1800" dirty="0"/>
          </a:p>
        </p:txBody>
      </p:sp>
      <p:sp>
        <p:nvSpPr>
          <p:cNvPr id="4" name="Title 3">
            <a:extLst>
              <a:ext uri="{FF2B5EF4-FFF2-40B4-BE49-F238E27FC236}">
                <a16:creationId xmlns:a16="http://schemas.microsoft.com/office/drawing/2014/main" id="{A2403833-F2A1-4B6E-976A-1D9BC36EF3A9}"/>
              </a:ext>
            </a:extLst>
          </p:cNvPr>
          <p:cNvSpPr>
            <a:spLocks noGrp="1"/>
          </p:cNvSpPr>
          <p:nvPr>
            <p:ph type="ctrTitle"/>
          </p:nvPr>
        </p:nvSpPr>
        <p:spPr/>
        <p:txBody>
          <a:bodyPr>
            <a:normAutofit fontScale="90000"/>
          </a:bodyPr>
          <a:lstStyle/>
          <a:p>
            <a:r>
              <a:rPr lang="fr-CA" altLang="fr-FR" dirty="0">
                <a:ea typeface="ＭＳ Ｐゴシック" panose="020B0600070205080204" pitchFamily="34" charset="-128"/>
              </a:rPr>
              <a:t>COMMENT SOUMETTRE UNE CANDIDATURE GAGNANTE</a:t>
            </a:r>
            <a:endParaRPr lang="en-US" dirty="0"/>
          </a:p>
        </p:txBody>
      </p:sp>
    </p:spTree>
    <p:extLst>
      <p:ext uri="{BB962C8B-B14F-4D97-AF65-F5344CB8AC3E}">
        <p14:creationId xmlns:p14="http://schemas.microsoft.com/office/powerpoint/2010/main" val="228703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14DC6E-E753-4A16-A2E5-C6A65AD70243}"/>
              </a:ext>
            </a:extLst>
          </p:cNvPr>
          <p:cNvSpPr>
            <a:spLocks noGrp="1"/>
          </p:cNvSpPr>
          <p:nvPr>
            <p:ph type="title"/>
          </p:nvPr>
        </p:nvSpPr>
        <p:spPr>
          <a:xfrm>
            <a:off x="845127" y="319762"/>
            <a:ext cx="10851573" cy="722549"/>
          </a:xfrm>
        </p:spPr>
        <p:txBody>
          <a:bodyPr/>
          <a:lstStyle/>
          <a:p>
            <a:r>
              <a:rPr lang="fr" altLang="fr-FR" dirty="0">
                <a:ea typeface="ＭＳ Ｐゴシック" panose="020B0600070205080204" pitchFamily="34" charset="-128"/>
              </a:rPr>
              <a:t>COMMENCEZ À PLANIFIER DÈS MAINTENANT!</a:t>
            </a:r>
            <a:endParaRPr lang="en-US" dirty="0"/>
          </a:p>
        </p:txBody>
      </p:sp>
      <p:sp>
        <p:nvSpPr>
          <p:cNvPr id="5" name="Text Placeholder 4">
            <a:extLst>
              <a:ext uri="{FF2B5EF4-FFF2-40B4-BE49-F238E27FC236}">
                <a16:creationId xmlns:a16="http://schemas.microsoft.com/office/drawing/2014/main" id="{52F12CE8-756B-471C-BB13-8EAD0C7CAC75}"/>
              </a:ext>
            </a:extLst>
          </p:cNvPr>
          <p:cNvSpPr>
            <a:spLocks noGrp="1"/>
          </p:cNvSpPr>
          <p:nvPr>
            <p:ph type="body" idx="1"/>
          </p:nvPr>
        </p:nvSpPr>
        <p:spPr>
          <a:xfrm>
            <a:off x="845127" y="1465942"/>
            <a:ext cx="8230293" cy="4388011"/>
          </a:xfrm>
        </p:spPr>
        <p:txBody>
          <a:bodyPr>
            <a:normAutofit fontScale="92500" lnSpcReduction="20000"/>
          </a:bodyPr>
          <a:lstStyle/>
          <a:p>
            <a:pPr marL="0" indent="0">
              <a:buNone/>
            </a:pPr>
            <a:r>
              <a:rPr lang="fr-CA" altLang="fr-FR" dirty="0">
                <a:ea typeface="ＭＳ Ｐゴシック" panose="020B0600070205080204" pitchFamily="34" charset="-128"/>
              </a:rPr>
              <a:t>Commencez par déterminer le(s) prix que vous désirez gagner et révisez les critères d’évaluation.</a:t>
            </a:r>
          </a:p>
          <a:p>
            <a:pPr marL="0" indent="0">
              <a:buFont typeface="Arial" charset="0"/>
              <a:buNone/>
              <a:defRPr/>
            </a:pPr>
            <a:endParaRPr lang="en-US" altLang="en-US" dirty="0"/>
          </a:p>
          <a:p>
            <a:pPr marL="0" indent="0"/>
            <a:r>
              <a:rPr lang="fr-CA" altLang="fr-FR" b="1" dirty="0">
                <a:solidFill>
                  <a:srgbClr val="00B5E2"/>
                </a:solidFill>
                <a:ea typeface="ＭＳ Ｐゴシック" panose="020B0600070205080204" pitchFamily="34" charset="-128"/>
              </a:rPr>
              <a:t>Fixez votre objectif </a:t>
            </a:r>
            <a:r>
              <a:rPr lang="fr-CA" altLang="fr-FR" dirty="0">
                <a:ea typeface="ＭＳ Ｐゴシック" panose="020B0600070205080204" pitchFamily="34" charset="-128"/>
              </a:rPr>
              <a:t>pour 2020 et évaluez où vous vous situez pour mesurer votre succès.</a:t>
            </a:r>
          </a:p>
          <a:p>
            <a:pPr marL="0" indent="0"/>
            <a:r>
              <a:rPr lang="fr-CA" altLang="fr-FR" b="1" dirty="0">
                <a:solidFill>
                  <a:srgbClr val="00B5E2"/>
                </a:solidFill>
                <a:ea typeface="ＭＳ Ｐゴシック" panose="020B0600070205080204" pitchFamily="34" charset="-128"/>
              </a:rPr>
              <a:t> Mettez un plan sur pied </a:t>
            </a:r>
            <a:r>
              <a:rPr lang="fr-CA" altLang="fr-FR" dirty="0">
                <a:ea typeface="ＭＳ Ｐゴシック" panose="020B0600070205080204" pitchFamily="34" charset="-128"/>
              </a:rPr>
              <a:t>pour vous aider à atteindre cet objectif. </a:t>
            </a:r>
          </a:p>
          <a:p>
            <a:pPr marL="0" indent="0"/>
            <a:r>
              <a:rPr lang="fr-CA" altLang="fr-FR" b="1" dirty="0">
                <a:solidFill>
                  <a:schemeClr val="tx2"/>
                </a:solidFill>
                <a:ea typeface="ＭＳ Ｐゴシック" panose="020B0600070205080204" pitchFamily="34" charset="-128"/>
              </a:rPr>
              <a:t> Commencez à suivre vos progrès dès maintenant!</a:t>
            </a:r>
          </a:p>
          <a:p>
            <a:pPr marL="0" indent="0"/>
            <a:endParaRPr lang="fr-CA" altLang="fr-FR" b="1" dirty="0">
              <a:solidFill>
                <a:schemeClr val="tx2"/>
              </a:solidFill>
              <a:ea typeface="ＭＳ Ｐゴシック" panose="020B0600070205080204" pitchFamily="34" charset="-128"/>
            </a:endParaRPr>
          </a:p>
          <a:p>
            <a:pPr marL="0" indent="0">
              <a:buNone/>
            </a:pPr>
            <a:r>
              <a:rPr lang="fr-CA" altLang="fr-FR" b="1" dirty="0">
                <a:solidFill>
                  <a:schemeClr val="tx2"/>
                </a:solidFill>
                <a:ea typeface="ＭＳ Ｐゴシック" panose="020B0600070205080204" pitchFamily="34" charset="-128"/>
              </a:rPr>
              <a:t>N’hésitez pas à consulter le guide de mise en candidature pour vous aider!</a:t>
            </a:r>
          </a:p>
        </p:txBody>
      </p:sp>
      <p:pic>
        <p:nvPicPr>
          <p:cNvPr id="6" name="Picture 6" descr="C:\Users\Michael.Battisti\Downloads\noun_875439_cc.png">
            <a:extLst>
              <a:ext uri="{FF2B5EF4-FFF2-40B4-BE49-F238E27FC236}">
                <a16:creationId xmlns:a16="http://schemas.microsoft.com/office/drawing/2014/main" id="{DFA61780-5AB5-4520-8786-C8FC4D52B2ED}"/>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5420" y="2290762"/>
            <a:ext cx="2641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2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Transitions">
      <a:dk1>
        <a:srgbClr val="24366B"/>
      </a:dk1>
      <a:lt1>
        <a:sysClr val="window" lastClr="FFFFFF"/>
      </a:lt1>
      <a:dk2>
        <a:srgbClr val="24366B"/>
      </a:dk2>
      <a:lt2>
        <a:srgbClr val="FFFFFF"/>
      </a:lt2>
      <a:accent1>
        <a:srgbClr val="00B2E2"/>
      </a:accent1>
      <a:accent2>
        <a:srgbClr val="009B9A"/>
      </a:accent2>
      <a:accent3>
        <a:srgbClr val="5AB564"/>
      </a:accent3>
      <a:accent4>
        <a:srgbClr val="BBD129"/>
      </a:accent4>
      <a:accent5>
        <a:srgbClr val="FDD808"/>
      </a:accent5>
      <a:accent6>
        <a:srgbClr val="F2992D"/>
      </a:accent6>
      <a:hlink>
        <a:srgbClr val="00B2E2"/>
      </a:hlink>
      <a:folHlink>
        <a:srgbClr val="F2992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11618</TotalTime>
  <Words>2210</Words>
  <Application>Microsoft Macintosh PowerPoint</Application>
  <PresentationFormat>Widescreen</PresentationFormat>
  <Paragraphs>242</Paragraphs>
  <Slides>17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Office Theme</vt:lpstr>
      <vt:lpstr>APERÇU ET GUIDE DE  MISE EN CANDIDATURE</vt:lpstr>
      <vt:lpstr>QUI PEUT SOUMETTRE UNE CANDIDATURE?</vt:lpstr>
      <vt:lpstr>LES CATÉGORIES</vt:lpstr>
      <vt:lpstr>QUE GAGNEZ-VOUS?</vt:lpstr>
      <vt:lpstr>REPORTAGE DANS OPTIK</vt:lpstr>
      <vt:lpstr>REPORTAGE DANS OPTICAL PRISM</vt:lpstr>
      <vt:lpstr>COMMENT PARTICIPER</vt:lpstr>
      <vt:lpstr>COMMENT SOUMETTRE UNE CANDIDATURE GAGNANTE</vt:lpstr>
      <vt:lpstr>COMMENCEZ À PLANIFIER DÈS MAINTENANT!</vt:lpstr>
      <vt:lpstr>CONSEILS DES JUGES</vt:lpstr>
      <vt:lpstr>GUIDE DE  MISE EN  CANDIDATURE</vt:lpstr>
      <vt:lpstr>ENGAGEMENT ET INSPIRATION</vt:lpstr>
      <vt:lpstr>OBJECTIFS</vt:lpstr>
      <vt:lpstr>PLANIFICATION ET CRÉATIVITÉ</vt:lpstr>
      <vt:lpstr>Suivez vos progrès</vt:lpstr>
      <vt:lpstr>RÉPERCUSSIONS ET RÉSULTATS</vt:lpstr>
      <vt:lpstr>BONNE CHANCE!</vt:lpstr>
    </vt:vector>
  </TitlesOfParts>
  <Company>Havas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HH-IT</dc:creator>
  <cp:lastModifiedBy>Christina Gregory</cp:lastModifiedBy>
  <cp:revision>334</cp:revision>
  <dcterms:created xsi:type="dcterms:W3CDTF">2018-02-23T15:20:23Z</dcterms:created>
  <dcterms:modified xsi:type="dcterms:W3CDTF">2020-09-25T16:34:50Z</dcterms:modified>
</cp:coreProperties>
</file>