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handoutMasterIdLst>
    <p:handoutMasterId r:id="rId28"/>
  </p:handoutMasterIdLst>
  <p:sldIdLst>
    <p:sldId id="373" r:id="rId2"/>
    <p:sldId id="374" r:id="rId3"/>
    <p:sldId id="375" r:id="rId4"/>
    <p:sldId id="377" r:id="rId5"/>
    <p:sldId id="378" r:id="rId6"/>
    <p:sldId id="379" r:id="rId7"/>
    <p:sldId id="380" r:id="rId8"/>
    <p:sldId id="381" r:id="rId9"/>
    <p:sldId id="382" r:id="rId10"/>
    <p:sldId id="383" r:id="rId11"/>
    <p:sldId id="384" r:id="rId12"/>
    <p:sldId id="385" r:id="rId13"/>
    <p:sldId id="392" r:id="rId14"/>
    <p:sldId id="393" r:id="rId15"/>
    <p:sldId id="394" r:id="rId16"/>
    <p:sldId id="404" r:id="rId17"/>
    <p:sldId id="395" r:id="rId18"/>
    <p:sldId id="396" r:id="rId19"/>
    <p:sldId id="397" r:id="rId20"/>
    <p:sldId id="398" r:id="rId21"/>
    <p:sldId id="399" r:id="rId22"/>
    <p:sldId id="400" r:id="rId23"/>
    <p:sldId id="401" r:id="rId24"/>
    <p:sldId id="402" r:id="rId25"/>
    <p:sldId id="403"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56" userDrawn="1">
          <p15:clr>
            <a:srgbClr val="A4A3A4"/>
          </p15:clr>
        </p15:guide>
        <p15:guide id="2" pos="40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366B"/>
    <a:srgbClr val="F2992D"/>
    <a:srgbClr val="FDD808"/>
    <a:srgbClr val="5AB564"/>
    <a:srgbClr val="000D70"/>
    <a:srgbClr val="78E7F4"/>
    <a:srgbClr val="000000"/>
    <a:srgbClr val="00B2E2"/>
    <a:srgbClr val="BBD129"/>
    <a:srgbClr val="F7B7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65" autoAdjust="0"/>
    <p:restoredTop sz="80569" autoAdjust="0"/>
  </p:normalViewPr>
  <p:slideViewPr>
    <p:cSldViewPr snapToGrid="0" showGuides="1">
      <p:cViewPr varScale="1">
        <p:scale>
          <a:sx n="87" d="100"/>
          <a:sy n="87" d="100"/>
        </p:scale>
        <p:origin x="1152" y="184"/>
      </p:cViewPr>
      <p:guideLst>
        <p:guide orient="horz" pos="1056"/>
        <p:guide pos="4056"/>
      </p:guideLst>
    </p:cSldViewPr>
  </p:slideViewPr>
  <p:outlineViewPr>
    <p:cViewPr>
      <p:scale>
        <a:sx n="33" d="100"/>
        <a:sy n="33" d="100"/>
      </p:scale>
      <p:origin x="0" y="-3222"/>
    </p:cViewPr>
  </p:outlineViewPr>
  <p:notesTextViewPr>
    <p:cViewPr>
      <p:scale>
        <a:sx n="3" d="2"/>
        <a:sy n="3" d="2"/>
      </p:scale>
      <p:origin x="0" y="0"/>
    </p:cViewPr>
  </p:notesTextViewPr>
  <p:sorterViewPr>
    <p:cViewPr varScale="1">
      <p:scale>
        <a:sx n="100" d="100"/>
        <a:sy n="100" d="100"/>
      </p:scale>
      <p:origin x="0" y="-1398"/>
    </p:cViewPr>
  </p:sorterViewPr>
  <p:notesViewPr>
    <p:cSldViewPr snapToGrid="0">
      <p:cViewPr varScale="1">
        <p:scale>
          <a:sx n="100" d="100"/>
          <a:sy n="100" d="100"/>
        </p:scale>
        <p:origin x="355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11005F-B084-4A2B-AF81-BEDFA90212AB}" type="datetimeFigureOut">
              <a:rPr lang="en-US" smtClean="0"/>
              <a:t>10/10/19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33AD39-2BC7-4A42-AAB5-FA662C63FD86}" type="slidenum">
              <a:rPr lang="en-US" smtClean="0"/>
              <a:t>‹#›</a:t>
            </a:fld>
            <a:endParaRPr lang="en-US"/>
          </a:p>
        </p:txBody>
      </p:sp>
    </p:spTree>
    <p:extLst>
      <p:ext uri="{BB962C8B-B14F-4D97-AF65-F5344CB8AC3E}">
        <p14:creationId xmlns:p14="http://schemas.microsoft.com/office/powerpoint/2010/main" val="5382252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41368-7101-4C58-AEF0-F054577EA52C}" type="datetimeFigureOut">
              <a:rPr lang="en-US" smtClean="0"/>
              <a:t>10/10/19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44E3B-B3DB-430D-83B5-C915085C15BE}" type="slidenum">
              <a:rPr lang="en-US" smtClean="0"/>
              <a:t>‹#›</a:t>
            </a:fld>
            <a:endParaRPr lang="en-US"/>
          </a:p>
        </p:txBody>
      </p:sp>
    </p:spTree>
    <p:extLst>
      <p:ext uri="{BB962C8B-B14F-4D97-AF65-F5344CB8AC3E}">
        <p14:creationId xmlns:p14="http://schemas.microsoft.com/office/powerpoint/2010/main" val="43645519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Transitions Innovation Awards program recognizes and celebrates loyal partners and individual optical industry professionals from Canada and the U.S. who have shown the highest level of commitment to growing its business with Transitions </a:t>
            </a:r>
            <a:r>
              <a:rPr lang="en-US" dirty="0" err="1"/>
              <a:t>Optical’s</a:t>
            </a:r>
            <a:r>
              <a:rPr lang="en-US" dirty="0"/>
              <a:t> family of products and programs over the past year.</a:t>
            </a:r>
          </a:p>
        </p:txBody>
      </p:sp>
      <p:sp>
        <p:nvSpPr>
          <p:cNvPr id="4" name="Slide Number Placeholder 3"/>
          <p:cNvSpPr>
            <a:spLocks noGrp="1"/>
          </p:cNvSpPr>
          <p:nvPr>
            <p:ph type="sldNum" sz="quarter" idx="5"/>
          </p:nvPr>
        </p:nvSpPr>
        <p:spPr/>
        <p:txBody>
          <a:bodyPr/>
          <a:lstStyle/>
          <a:p>
            <a:fld id="{B1A44E3B-B3DB-430D-83B5-C915085C15BE}" type="slidenum">
              <a:rPr lang="en-US" smtClean="0"/>
              <a:t>1</a:t>
            </a:fld>
            <a:endParaRPr lang="en-US"/>
          </a:p>
        </p:txBody>
      </p:sp>
    </p:spTree>
    <p:extLst>
      <p:ext uri="{BB962C8B-B14F-4D97-AF65-F5344CB8AC3E}">
        <p14:creationId xmlns:p14="http://schemas.microsoft.com/office/powerpoint/2010/main" val="946997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lnSpc>
                <a:spcPct val="90000"/>
              </a:lnSpc>
              <a:spcBef>
                <a:spcPct val="0"/>
              </a:spcBef>
              <a:spcAft>
                <a:spcPts val="1200"/>
              </a:spcAft>
              <a:buClr>
                <a:srgbClr val="00B5E2"/>
              </a:buClr>
              <a:buFont typeface="Arial" charset="0"/>
              <a:buNone/>
              <a:defRPr/>
            </a:pPr>
            <a:r>
              <a:rPr lang="en-US" altLang="en-US" sz="1200" dirty="0">
                <a:solidFill>
                  <a:prstClr val="black"/>
                </a:solidFill>
                <a:latin typeface="Century Gothic"/>
              </a:rPr>
              <a:t>Tips from the Judges:</a:t>
            </a:r>
          </a:p>
          <a:p>
            <a:pPr marL="342900" indent="-342900" defTabSz="914400">
              <a:lnSpc>
                <a:spcPct val="90000"/>
              </a:lnSpc>
              <a:spcBef>
                <a:spcPct val="0"/>
              </a:spcBef>
              <a:spcAft>
                <a:spcPts val="1200"/>
              </a:spcAft>
              <a:buClr>
                <a:srgbClr val="00B5E2"/>
              </a:buClr>
              <a:buFont typeface="Arial" charset="0"/>
              <a:buChar char="•"/>
              <a:defRPr/>
            </a:pPr>
            <a:r>
              <a:rPr lang="en-US" altLang="en-US" sz="1200" dirty="0">
                <a:solidFill>
                  <a:prstClr val="black"/>
                </a:solidFill>
                <a:latin typeface="Century Gothic"/>
              </a:rPr>
              <a:t>Don’t submit one PowerPoint presentation for multiple categories. Customize each submission to the category you are applying for.</a:t>
            </a:r>
          </a:p>
          <a:p>
            <a:pPr marL="342900" indent="-342900" defTabSz="914400">
              <a:lnSpc>
                <a:spcPct val="90000"/>
              </a:lnSpc>
              <a:spcBef>
                <a:spcPct val="0"/>
              </a:spcBef>
              <a:spcAft>
                <a:spcPts val="1200"/>
              </a:spcAft>
              <a:buClr>
                <a:srgbClr val="00B5E2"/>
              </a:buClr>
              <a:buFont typeface="Arial" charset="0"/>
              <a:buChar char="•"/>
              <a:defRPr/>
            </a:pPr>
            <a:r>
              <a:rPr lang="en-US" altLang="en-US" sz="1200" dirty="0">
                <a:solidFill>
                  <a:prstClr val="black"/>
                </a:solidFill>
                <a:latin typeface="Century Gothic"/>
              </a:rPr>
              <a:t>Establish clear measurable goals right now. Show how your results align with your goal. Even if you don’t achieve your goal, show how you made progress towards it.</a:t>
            </a:r>
          </a:p>
          <a:p>
            <a:pPr marL="342900" indent="-342900" defTabSz="914400">
              <a:lnSpc>
                <a:spcPct val="90000"/>
              </a:lnSpc>
              <a:spcBef>
                <a:spcPct val="0"/>
              </a:spcBef>
              <a:spcAft>
                <a:spcPts val="1200"/>
              </a:spcAft>
              <a:buClr>
                <a:srgbClr val="00B5E2"/>
              </a:buClr>
              <a:buFont typeface="Arial" charset="0"/>
              <a:buChar char="•"/>
              <a:defRPr/>
            </a:pPr>
            <a:r>
              <a:rPr lang="en-US" altLang="en-US" sz="1200" dirty="0">
                <a:solidFill>
                  <a:prstClr val="black"/>
                </a:solidFill>
                <a:latin typeface="Century Gothic"/>
              </a:rPr>
              <a:t>Report your metrics (results, YOY data) graphically.</a:t>
            </a:r>
          </a:p>
          <a:p>
            <a:pPr marL="342900" indent="-342900" defTabSz="914400">
              <a:lnSpc>
                <a:spcPct val="90000"/>
              </a:lnSpc>
              <a:spcBef>
                <a:spcPct val="0"/>
              </a:spcBef>
              <a:spcAft>
                <a:spcPts val="1200"/>
              </a:spcAft>
              <a:buClr>
                <a:srgbClr val="00B5E2"/>
              </a:buClr>
              <a:buFont typeface="Arial" charset="0"/>
              <a:buChar char="•"/>
              <a:defRPr/>
            </a:pPr>
            <a:r>
              <a:rPr lang="en-US" altLang="en-US" sz="1200" dirty="0">
                <a:solidFill>
                  <a:prstClr val="black"/>
                </a:solidFill>
                <a:latin typeface="Century Gothic"/>
              </a:rPr>
              <a:t>Take pictures, videos and show visuals of what you did to achieve your goals. Snapshots taken on a smart phone are perfectly acceptable.</a:t>
            </a:r>
          </a:p>
          <a:p>
            <a:pPr marL="342900" indent="-342900" defTabSz="914400">
              <a:lnSpc>
                <a:spcPct val="90000"/>
              </a:lnSpc>
              <a:spcBef>
                <a:spcPct val="0"/>
              </a:spcBef>
              <a:spcAft>
                <a:spcPts val="1200"/>
              </a:spcAft>
              <a:buClr>
                <a:srgbClr val="00B5E2"/>
              </a:buClr>
              <a:buFont typeface="Arial" charset="0"/>
              <a:buChar char="•"/>
              <a:defRPr/>
            </a:pPr>
            <a:r>
              <a:rPr lang="en-US" altLang="en-US" sz="1200" dirty="0">
                <a:solidFill>
                  <a:prstClr val="black"/>
                </a:solidFill>
                <a:latin typeface="Century Gothic"/>
              </a:rPr>
              <a:t>Highlight areas, through changed text/colors, that you want the judges to pay particular attention to.</a:t>
            </a:r>
          </a:p>
          <a:p>
            <a:pPr marL="342900" indent="-342900" defTabSz="914400">
              <a:lnSpc>
                <a:spcPct val="90000"/>
              </a:lnSpc>
              <a:spcBef>
                <a:spcPct val="0"/>
              </a:spcBef>
              <a:spcAft>
                <a:spcPts val="1200"/>
              </a:spcAft>
              <a:buClr>
                <a:srgbClr val="00B5E2"/>
              </a:buClr>
              <a:buFont typeface="Arial" charset="0"/>
              <a:buChar char="•"/>
              <a:defRPr/>
            </a:pPr>
            <a:r>
              <a:rPr lang="en-US" altLang="en-US" sz="1200" dirty="0">
                <a:solidFill>
                  <a:prstClr val="black"/>
                </a:solidFill>
                <a:latin typeface="Century Gothic"/>
              </a:rPr>
              <a:t>Correctly use branded product names, logos and images.</a:t>
            </a:r>
          </a:p>
          <a:p>
            <a:pPr marL="342900" indent="-342900" defTabSz="914400">
              <a:lnSpc>
                <a:spcPct val="90000"/>
              </a:lnSpc>
              <a:spcBef>
                <a:spcPct val="0"/>
              </a:spcBef>
              <a:spcAft>
                <a:spcPts val="1200"/>
              </a:spcAft>
              <a:buClr>
                <a:srgbClr val="00B5E2"/>
              </a:buClr>
              <a:buFont typeface="Arial" charset="0"/>
              <a:buChar char="•"/>
              <a:defRPr/>
            </a:pPr>
            <a:r>
              <a:rPr lang="en-US" altLang="en-US" sz="1200" dirty="0">
                <a:solidFill>
                  <a:prstClr val="black"/>
                </a:solidFill>
                <a:latin typeface="Century Gothic"/>
              </a:rPr>
              <a:t>Try to keep submission to 10 slides. Think critically about what information is needed and then only go over the limit if more slides are needed to communicate the information that is asked for.</a:t>
            </a:r>
          </a:p>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11</a:t>
            </a:fld>
            <a:endParaRPr lang="en-US"/>
          </a:p>
        </p:txBody>
      </p:sp>
    </p:spTree>
    <p:extLst>
      <p:ext uri="{BB962C8B-B14F-4D97-AF65-F5344CB8AC3E}">
        <p14:creationId xmlns:p14="http://schemas.microsoft.com/office/powerpoint/2010/main" val="3883461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Professional Eye Care Associates of America (PECAA) is an alliance group of about 3,400 forward-thinking independent eye care professionals.</a:t>
            </a:r>
          </a:p>
          <a:p>
            <a:endParaRPr lang="en-US" dirty="0"/>
          </a:p>
          <a:p>
            <a:r>
              <a:rPr lang="en-US" dirty="0"/>
              <a:t>This year</a:t>
            </a:r>
            <a:r>
              <a:rPr lang="en-US"/>
              <a:t>, PECAA </a:t>
            </a:r>
            <a:r>
              <a:rPr lang="en-US" dirty="0"/>
              <a:t>focused on educating members on the benefits of </a:t>
            </a:r>
            <a:r>
              <a:rPr lang="en-US" i="1" dirty="0"/>
              <a:t>Transitions</a:t>
            </a:r>
            <a:r>
              <a:rPr lang="en-US" i="1" baseline="30000" dirty="0"/>
              <a:t>®</a:t>
            </a:r>
            <a:r>
              <a:rPr lang="en-US" dirty="0"/>
              <a:t> lenses and the style colors and style mirrors products through high-impact in-person events and ongoing virtual trainings. PECAA hosted peer-to-peer training events in eight cities that leveraged the Jason Dorsey generational research, introduced the brand rejuvenation and demoed the new products. To create further awareness and excitement, PECAA featured the style colors at their annual meeting happy hour with four unique cocktails in color changing cups.</a:t>
            </a:r>
          </a:p>
          <a:p>
            <a:endParaRPr lang="en-US" dirty="0"/>
          </a:p>
          <a:p>
            <a:r>
              <a:rPr lang="en-US" dirty="0"/>
              <a:t>PECCA’s increased focus on education helped them achieve over 8 percent growth in </a:t>
            </a:r>
            <a:r>
              <a:rPr lang="en-US" i="1" dirty="0"/>
              <a:t>Transitions</a:t>
            </a:r>
            <a:r>
              <a:rPr lang="en-US" dirty="0"/>
              <a:t> lenses sales in 2018, bringing their total share to 17.8 percent.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0" kern="1200" dirty="0">
                <a:solidFill>
                  <a:schemeClr val="bg1"/>
                </a:solidFill>
                <a:latin typeface="+mn-lt"/>
                <a:ea typeface="+mn-ea"/>
                <a:cs typeface="Arial" charset="0"/>
              </a:rPr>
              <a:t>Comments from the judges: </a:t>
            </a:r>
            <a:r>
              <a:rPr lang="en-US" altLang="en-US" sz="1200" i="0" kern="1200" dirty="0">
                <a:solidFill>
                  <a:schemeClr val="bg1"/>
                </a:solidFill>
                <a:latin typeface="+mn-lt"/>
                <a:ea typeface="+mn-ea"/>
                <a:cs typeface="Arial" charset="0"/>
              </a:rPr>
              <a:t>Professional Eyecare Associates of America embraced their learnings from Transitions Academy in 2018 by providing all the resources their members needed to best recommend </a:t>
            </a:r>
            <a:r>
              <a:rPr lang="en-US" altLang="en-US" sz="1200" i="1" kern="1200" dirty="0">
                <a:solidFill>
                  <a:schemeClr val="bg1"/>
                </a:solidFill>
                <a:latin typeface="+mn-lt"/>
                <a:ea typeface="+mn-ea"/>
                <a:cs typeface="Arial" charset="0"/>
              </a:rPr>
              <a:t>Transitions</a:t>
            </a:r>
            <a:r>
              <a:rPr lang="en-US" altLang="en-US" sz="1200" i="0" kern="1200" dirty="0">
                <a:solidFill>
                  <a:schemeClr val="bg1"/>
                </a:solidFill>
                <a:latin typeface="+mn-lt"/>
                <a:ea typeface="+mn-ea"/>
                <a:cs typeface="Arial" charset="0"/>
              </a:rPr>
              <a:t> lenses. With in-person training events and continuous virtual education, PECAA has truly impressed us with their commitment to training their members on the benefits of</a:t>
            </a:r>
            <a:r>
              <a:rPr lang="en-US" altLang="en-US" sz="1200" i="1" kern="1200" dirty="0">
                <a:solidFill>
                  <a:schemeClr val="bg1"/>
                </a:solidFill>
                <a:latin typeface="+mn-lt"/>
                <a:ea typeface="+mn-ea"/>
                <a:cs typeface="Arial" charset="0"/>
              </a:rPr>
              <a:t> Transitions </a:t>
            </a:r>
            <a:r>
              <a:rPr lang="en-US" altLang="en-US" sz="1200" i="0" kern="1200" dirty="0">
                <a:solidFill>
                  <a:schemeClr val="bg1"/>
                </a:solidFill>
                <a:latin typeface="+mn-lt"/>
                <a:ea typeface="+mn-ea"/>
                <a:cs typeface="Arial" charset="0"/>
              </a:rPr>
              <a:t>lenses. </a:t>
            </a:r>
          </a:p>
          <a:p>
            <a:endParaRPr lang="en-US" i="0" dirty="0"/>
          </a:p>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13</a:t>
            </a:fld>
            <a:endParaRPr lang="en-US"/>
          </a:p>
        </p:txBody>
      </p:sp>
    </p:spTree>
    <p:extLst>
      <p:ext uri="{BB962C8B-B14F-4D97-AF65-F5344CB8AC3E}">
        <p14:creationId xmlns:p14="http://schemas.microsoft.com/office/powerpoint/2010/main" val="3863476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B5E2"/>
              </a:buClr>
            </a:pPr>
            <a:r>
              <a:rPr lang="en-US" altLang="en-US" dirty="0">
                <a:solidFill>
                  <a:srgbClr val="000000"/>
                </a:solidFill>
              </a:rPr>
              <a:t>Sheena Taff is a licensed Optician at Roberts &amp; Brown Opticians, an optical blogger and Transitions Change Agent. </a:t>
            </a:r>
          </a:p>
          <a:p>
            <a:pPr>
              <a:buClr>
                <a:srgbClr val="00B5E2"/>
              </a:buClr>
            </a:pPr>
            <a:endParaRPr lang="en-US" altLang="en-US" dirty="0">
              <a:solidFill>
                <a:srgbClr val="000000"/>
              </a:solidFill>
            </a:endParaRPr>
          </a:p>
          <a:p>
            <a:pPr>
              <a:buClr>
                <a:srgbClr val="00B5E2"/>
              </a:buClr>
            </a:pPr>
            <a:r>
              <a:rPr lang="en-US" altLang="en-US" dirty="0">
                <a:solidFill>
                  <a:srgbClr val="000000"/>
                </a:solidFill>
              </a:rPr>
              <a:t>To promote the launch of the </a:t>
            </a:r>
            <a:r>
              <a:rPr lang="en-US" altLang="en-US" i="1" dirty="0">
                <a:solidFill>
                  <a:srgbClr val="000000"/>
                </a:solidFill>
              </a:rPr>
              <a:t>Transitions® Signature® </a:t>
            </a:r>
            <a:r>
              <a:rPr lang="en-US" altLang="en-US" dirty="0">
                <a:solidFill>
                  <a:srgbClr val="000000"/>
                </a:solidFill>
              </a:rPr>
              <a:t>lenses style colors in 2018, Sheena created an embodiment of the style colors with bold imagery and product descriptions. Her unique approach to promoting the style colors was shared on social media as well as displayed in her storefront, resulting in an increase of customers starting the conversation about Transitions lenses. </a:t>
            </a:r>
          </a:p>
          <a:p>
            <a:pPr>
              <a:buClr>
                <a:srgbClr val="00B5E2"/>
              </a:buClr>
            </a:pPr>
            <a:endParaRPr lang="en-US" altLang="en-US" dirty="0">
              <a:solidFill>
                <a:srgbClr val="000000"/>
              </a:solidFill>
            </a:endParaRPr>
          </a:p>
          <a:p>
            <a:pPr>
              <a:buClr>
                <a:srgbClr val="00B5E2"/>
              </a:buClr>
            </a:pPr>
            <a:r>
              <a:rPr lang="en-US" altLang="en-US" dirty="0">
                <a:solidFill>
                  <a:srgbClr val="000000"/>
                </a:solidFill>
              </a:rPr>
              <a:t>Sheena also educated her staff on the portfolio of products by creating a "Transitions Bingo" game. This helped keep Transitions lenses top of mind and challenged her staff to recommend to all patients.</a:t>
            </a:r>
          </a:p>
          <a:p>
            <a:pPr>
              <a:buClr>
                <a:srgbClr val="00B5E2"/>
              </a:buClr>
            </a:pPr>
            <a:endParaRPr lang="en-US" altLang="en-US" b="1" i="1" dirty="0">
              <a:solidFill>
                <a:schemeClr val="tx2"/>
              </a:solidFill>
            </a:endParaRPr>
          </a:p>
          <a:p>
            <a:pPr>
              <a:buClr>
                <a:srgbClr val="00B5E2"/>
              </a:buClr>
            </a:pPr>
            <a:r>
              <a:rPr lang="en-US" altLang="en-US" b="1" i="1" dirty="0">
                <a:solidFill>
                  <a:schemeClr val="tx2"/>
                </a:solidFill>
              </a:rPr>
              <a:t>Comments from the judges: </a:t>
            </a:r>
            <a:r>
              <a:rPr lang="en-US" altLang="en-US" i="1" dirty="0"/>
              <a:t>Sheena Taff turned a challenge into success by creating her own marketing materials to support the launch of the Transitions Signature Style Colors. Sheena’s entrepreneurial spirit was demonstrated through the true ingenuity displayed in the assets that she created. Sheena is a shining example that you don’t need a large marketing budget to make an impact.</a:t>
            </a:r>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14</a:t>
            </a:fld>
            <a:endParaRPr lang="en-US"/>
          </a:p>
        </p:txBody>
      </p:sp>
    </p:spTree>
    <p:extLst>
      <p:ext uri="{BB962C8B-B14F-4D97-AF65-F5344CB8AC3E}">
        <p14:creationId xmlns:p14="http://schemas.microsoft.com/office/powerpoint/2010/main" val="3360891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Costco Optical is an eyecare center with locations inside its warehouse-club locations across Canada.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start off 2018, Costco set a new </a:t>
            </a:r>
            <a:r>
              <a:rPr lang="en-US" i="1" dirty="0"/>
              <a:t>Transitions</a:t>
            </a:r>
            <a:r>
              <a:rPr lang="en-US" i="1" baseline="30000" dirty="0"/>
              <a:t>®</a:t>
            </a:r>
            <a:r>
              <a:rPr lang="en-US" sz="1200" kern="1200" dirty="0">
                <a:solidFill>
                  <a:schemeClr val="tx1"/>
                </a:solidFill>
                <a:effectLst/>
                <a:latin typeface="+mn-lt"/>
                <a:ea typeface="+mn-ea"/>
                <a:cs typeface="+mn-cs"/>
              </a:rPr>
              <a:t> lens benchmark in their stores that exceeded the Canadian national average. To achieve their benchmark, Costco developed a new training program to educate stores and added new Transitions point of sale and style posters in 100 optical stores across Canada.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Costco Optical associates also focused on the Transitions benefits of UV protection and blue light filtering by sharing personal stories about how </a:t>
            </a:r>
            <a:r>
              <a:rPr lang="en-US" sz="1200" i="1" kern="1200" dirty="0">
                <a:solidFill>
                  <a:schemeClr val="tx1"/>
                </a:solidFill>
                <a:effectLst/>
                <a:latin typeface="+mn-lt"/>
                <a:ea typeface="+mn-ea"/>
                <a:cs typeface="+mn-cs"/>
              </a:rPr>
              <a:t>Transitions</a:t>
            </a:r>
            <a:r>
              <a:rPr lang="en-US" sz="1200" kern="1200" dirty="0">
                <a:solidFill>
                  <a:schemeClr val="tx1"/>
                </a:solidFill>
                <a:effectLst/>
                <a:latin typeface="+mn-lt"/>
                <a:ea typeface="+mn-ea"/>
                <a:cs typeface="+mn-cs"/>
              </a:rPr>
              <a:t> lenses keep Canadian members safe.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efforts helped Costco Optical achieve an overall share of 20 percent for </a:t>
            </a:r>
            <a:r>
              <a:rPr lang="en-US" sz="1200" i="1" kern="1200" dirty="0">
                <a:solidFill>
                  <a:schemeClr val="tx1"/>
                </a:solidFill>
                <a:effectLst/>
                <a:latin typeface="+mn-lt"/>
                <a:ea typeface="+mn-ea"/>
                <a:cs typeface="+mn-cs"/>
              </a:rPr>
              <a:t>Transitions</a:t>
            </a:r>
            <a:r>
              <a:rPr lang="en-US" sz="1200" kern="1200" dirty="0">
                <a:solidFill>
                  <a:schemeClr val="tx1"/>
                </a:solidFill>
                <a:effectLst/>
                <a:latin typeface="+mn-lt"/>
                <a:ea typeface="+mn-ea"/>
                <a:cs typeface="+mn-cs"/>
              </a:rPr>
              <a:t> lenses.</a:t>
            </a:r>
          </a:p>
          <a:p>
            <a:endParaRPr lang="en-US" dirty="0"/>
          </a:p>
          <a:p>
            <a:r>
              <a:rPr lang="en-US" altLang="en-US" b="1" i="1" dirty="0">
                <a:solidFill>
                  <a:schemeClr val="tx2"/>
                </a:solidFill>
              </a:rPr>
              <a:t>Comments from the judges: </a:t>
            </a:r>
            <a:r>
              <a:rPr lang="en-US" altLang="en-US" sz="1200" kern="1200" dirty="0">
                <a:solidFill>
                  <a:schemeClr val="bg1"/>
                </a:solidFill>
                <a:latin typeface="+mn-lt"/>
                <a:ea typeface="+mn-ea"/>
                <a:cs typeface="Arial" charset="0"/>
              </a:rPr>
              <a:t>Not only did Costco Optical create numerous unique training materials in order to educate their staff on the benefits of </a:t>
            </a:r>
            <a:r>
              <a:rPr lang="en-US" altLang="en-US" sz="1200" i="1" kern="1200" dirty="0">
                <a:solidFill>
                  <a:schemeClr val="bg1"/>
                </a:solidFill>
                <a:latin typeface="+mn-lt"/>
                <a:ea typeface="+mn-ea"/>
                <a:cs typeface="Arial" charset="0"/>
              </a:rPr>
              <a:t>Transitions </a:t>
            </a:r>
            <a:r>
              <a:rPr lang="en-US" altLang="en-US" sz="1200" kern="1200" dirty="0">
                <a:solidFill>
                  <a:schemeClr val="bg1"/>
                </a:solidFill>
                <a:latin typeface="+mn-lt"/>
                <a:ea typeface="+mn-ea"/>
                <a:cs typeface="Arial" charset="0"/>
              </a:rPr>
              <a:t>lenses, but they also set a new benchmark in their stores that exceeded the Canadian national average for the sale of </a:t>
            </a:r>
            <a:r>
              <a:rPr lang="en-US" altLang="en-US" sz="1200" i="1" kern="1200" dirty="0">
                <a:solidFill>
                  <a:schemeClr val="bg1"/>
                </a:solidFill>
                <a:latin typeface="+mn-lt"/>
                <a:ea typeface="+mn-ea"/>
                <a:cs typeface="Arial" charset="0"/>
              </a:rPr>
              <a:t>Transitions</a:t>
            </a:r>
            <a:r>
              <a:rPr lang="en-US" altLang="en-US" sz="1200" kern="1200" dirty="0">
                <a:solidFill>
                  <a:schemeClr val="bg1"/>
                </a:solidFill>
                <a:latin typeface="+mn-lt"/>
                <a:ea typeface="+mn-ea"/>
                <a:cs typeface="Arial" charset="0"/>
              </a:rPr>
              <a:t> lenses.</a:t>
            </a:r>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15</a:t>
            </a:fld>
            <a:endParaRPr lang="en-US"/>
          </a:p>
        </p:txBody>
      </p:sp>
    </p:spTree>
    <p:extLst>
      <p:ext uri="{BB962C8B-B14F-4D97-AF65-F5344CB8AC3E}">
        <p14:creationId xmlns:p14="http://schemas.microsoft.com/office/powerpoint/2010/main" val="684619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National Vision, Inc. (NVI) is a national retailer and a leader in the attractive value segment of the U.S. optical retail industry. To drive growth in 2018, NVI incentivized their team with three summer sales contests and recognized the top performing store in each region.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NVI is dedicated to education, and ensures their stores and brands are equipped with the latest tools and training materials. To encourage patients to try </a:t>
            </a:r>
            <a:r>
              <a:rPr lang="en-US" i="1" dirty="0"/>
              <a:t>Transitions</a:t>
            </a:r>
            <a:r>
              <a:rPr lang="en-US" i="1" baseline="30000" dirty="0"/>
              <a:t>®</a:t>
            </a:r>
            <a:r>
              <a:rPr lang="en-US" sz="1200" kern="1200" dirty="0">
                <a:solidFill>
                  <a:schemeClr val="tx1"/>
                </a:solidFill>
                <a:effectLst/>
                <a:latin typeface="+mn-lt"/>
                <a:ea typeface="+mn-ea"/>
                <a:cs typeface="+mn-cs"/>
              </a:rPr>
              <a:t> lenses, NVI ran promotions across its stores and brands and featured brand messaging on the sales floor and in the OD waiting areas, including a TV informational loop and wall signage. NVI helped patients understand the differences between the Transitions portfolio of products by creating new lens mats.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efforts helped NVI to increase their </a:t>
            </a:r>
            <a:r>
              <a:rPr lang="en-US" sz="1200" i="1" kern="1200" dirty="0">
                <a:solidFill>
                  <a:schemeClr val="tx1"/>
                </a:solidFill>
                <a:effectLst/>
                <a:latin typeface="+mn-lt"/>
                <a:ea typeface="+mn-ea"/>
                <a:cs typeface="+mn-cs"/>
              </a:rPr>
              <a:t>Transitions</a:t>
            </a:r>
            <a:r>
              <a:rPr lang="en-US" sz="1200" kern="1200" dirty="0">
                <a:solidFill>
                  <a:schemeClr val="tx1"/>
                </a:solidFill>
                <a:effectLst/>
                <a:latin typeface="+mn-lt"/>
                <a:ea typeface="+mn-ea"/>
                <a:cs typeface="+mn-cs"/>
              </a:rPr>
              <a:t> lens sales by 15.1 percent.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kern="1200" dirty="0">
                <a:solidFill>
                  <a:schemeClr val="bg1"/>
                </a:solidFill>
                <a:latin typeface="+mn-lt"/>
                <a:ea typeface="+mn-ea"/>
                <a:cs typeface="Arial" charset="0"/>
              </a:rPr>
              <a:t>Comments from the judges: </a:t>
            </a:r>
            <a:r>
              <a:rPr lang="en-US" altLang="en-US" sz="1200" dirty="0">
                <a:solidFill>
                  <a:schemeClr val="bg1"/>
                </a:solidFill>
                <a:cs typeface="Arial" charset="0"/>
              </a:rPr>
              <a:t>National Vision truly put their best foot forward this past year with targeted sales contests, quarterly training materials and </a:t>
            </a:r>
            <a:r>
              <a:rPr lang="en-US" altLang="en-US" sz="1200" i="1" dirty="0">
                <a:solidFill>
                  <a:schemeClr val="bg1"/>
                </a:solidFill>
                <a:cs typeface="Arial" charset="0"/>
              </a:rPr>
              <a:t>Transitions</a:t>
            </a:r>
            <a:r>
              <a:rPr lang="en-US" altLang="en-US" sz="1200" dirty="0">
                <a:solidFill>
                  <a:schemeClr val="bg1"/>
                </a:solidFill>
                <a:cs typeface="Arial" charset="0"/>
              </a:rPr>
              <a:t> lens messaging across various channels. We applaud National Vision’s unique solutions to educate patients and staff about the value of </a:t>
            </a:r>
            <a:r>
              <a:rPr lang="en-US" altLang="en-US" sz="1200" i="1" dirty="0">
                <a:solidFill>
                  <a:schemeClr val="bg1"/>
                </a:solidFill>
                <a:cs typeface="Arial" charset="0"/>
              </a:rPr>
              <a:t>Transitions</a:t>
            </a:r>
            <a:r>
              <a:rPr lang="en-US" altLang="en-US" sz="1200" dirty="0">
                <a:solidFill>
                  <a:schemeClr val="bg1"/>
                </a:solidFill>
                <a:cs typeface="Arial" charset="0"/>
              </a:rPr>
              <a:t> lenses through brand new point-of-sale tools and incentives.</a:t>
            </a:r>
            <a:endParaRPr lang="en-US" altLang="en-US" sz="1200" kern="1200" dirty="0">
              <a:solidFill>
                <a:schemeClr val="bg1"/>
              </a:solidFill>
              <a:latin typeface="+mn-lt"/>
              <a:ea typeface="+mn-ea"/>
              <a:cs typeface="Arial" charset="0"/>
            </a:endParaRPr>
          </a:p>
        </p:txBody>
      </p:sp>
      <p:sp>
        <p:nvSpPr>
          <p:cNvPr id="4" name="Slide Number Placeholder 3"/>
          <p:cNvSpPr>
            <a:spLocks noGrp="1"/>
          </p:cNvSpPr>
          <p:nvPr>
            <p:ph type="sldNum" sz="quarter" idx="5"/>
          </p:nvPr>
        </p:nvSpPr>
        <p:spPr/>
        <p:txBody>
          <a:bodyPr/>
          <a:lstStyle/>
          <a:p>
            <a:fld id="{B1A44E3B-B3DB-430D-83B5-C915085C15BE}" type="slidenum">
              <a:rPr lang="en-US" smtClean="0"/>
              <a:t>16</a:t>
            </a:fld>
            <a:endParaRPr lang="en-US"/>
          </a:p>
        </p:txBody>
      </p:sp>
    </p:spTree>
    <p:extLst>
      <p:ext uri="{BB962C8B-B14F-4D97-AF65-F5344CB8AC3E}">
        <p14:creationId xmlns:p14="http://schemas.microsoft.com/office/powerpoint/2010/main" val="2264132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Weaver Eye Associates is an independent practice with four locations in Pennsylvania. </a:t>
            </a:r>
          </a:p>
          <a:p>
            <a:endParaRPr lang="en-US" dirty="0"/>
          </a:p>
          <a:p>
            <a:r>
              <a:rPr lang="en-US" dirty="0"/>
              <a:t>To start off 2018, Weaver Eye Associates closed all four of their offices and brought all 100+ staff together for a training on the importance of eye health with Transitions. The staff training helped "knock down the walls" for their staff members on their misconceptions about </a:t>
            </a:r>
            <a:r>
              <a:rPr lang="en-US" i="1" dirty="0"/>
              <a:t>Transitions</a:t>
            </a:r>
            <a:r>
              <a:rPr lang="en-US" i="1" baseline="30000" dirty="0"/>
              <a:t>®</a:t>
            </a:r>
            <a:r>
              <a:rPr lang="en-US" dirty="0"/>
              <a:t> lenses and focused on providing more patient education as well. </a:t>
            </a:r>
          </a:p>
          <a:p>
            <a:endParaRPr lang="en-US" dirty="0"/>
          </a:p>
          <a:p>
            <a:r>
              <a:rPr lang="en-US" dirty="0"/>
              <a:t>They created a “Transition Tuesday” on Facebook, which is a Q&amp;A post sent out every week educating patients on the importance of Transitions for everyone. They also played a video about the harmful effects of blue light and the importance of harmful blue light protection in the exam room while the patients waited for the doctor.</a:t>
            </a:r>
          </a:p>
          <a:p>
            <a:endParaRPr lang="en-US" dirty="0"/>
          </a:p>
          <a:p>
            <a:r>
              <a:rPr lang="en-US" dirty="0"/>
              <a:t>Through these efforts, Weaver Eye was able to increase their </a:t>
            </a:r>
            <a:r>
              <a:rPr lang="en-US" i="1" dirty="0"/>
              <a:t>Transitions</a:t>
            </a:r>
            <a:r>
              <a:rPr lang="en-US" dirty="0"/>
              <a:t> lens sales by 22 percent.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i="1" dirty="0">
                <a:solidFill>
                  <a:schemeClr val="tx2"/>
                </a:solidFill>
              </a:rPr>
              <a:t>Comments from the judges: </a:t>
            </a:r>
            <a:r>
              <a:rPr lang="en-US" altLang="en-US" sz="1200" kern="1200" dirty="0">
                <a:solidFill>
                  <a:schemeClr val="bg1"/>
                </a:solidFill>
                <a:latin typeface="+mn-lt"/>
                <a:ea typeface="+mn-ea"/>
                <a:cs typeface="Arial" charset="0"/>
              </a:rPr>
              <a:t>Weaver Eye Associates’ investment in education really paid off! Once their staff began prescribing instead of recommending, they were able to significantly increase their </a:t>
            </a:r>
            <a:r>
              <a:rPr lang="en-US" altLang="en-US" sz="1200" i="1" kern="1200" dirty="0">
                <a:solidFill>
                  <a:schemeClr val="bg1"/>
                </a:solidFill>
                <a:latin typeface="+mn-lt"/>
                <a:ea typeface="+mn-ea"/>
                <a:cs typeface="Arial" charset="0"/>
              </a:rPr>
              <a:t>Transitions</a:t>
            </a:r>
            <a:r>
              <a:rPr lang="en-US" altLang="en-US" sz="1200" kern="1200" dirty="0">
                <a:solidFill>
                  <a:schemeClr val="bg1"/>
                </a:solidFill>
                <a:latin typeface="+mn-lt"/>
                <a:ea typeface="+mn-ea"/>
                <a:cs typeface="Arial" charset="0"/>
              </a:rPr>
              <a:t> lens sales.</a:t>
            </a:r>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17</a:t>
            </a:fld>
            <a:endParaRPr lang="en-US"/>
          </a:p>
        </p:txBody>
      </p:sp>
    </p:spTree>
    <p:extLst>
      <p:ext uri="{BB962C8B-B14F-4D97-AF65-F5344CB8AC3E}">
        <p14:creationId xmlns:p14="http://schemas.microsoft.com/office/powerpoint/2010/main" val="1727253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Dr. Amanda Rights is a primary care optometrist, Transitions Change Agent and founder of </a:t>
            </a:r>
            <a:r>
              <a:rPr lang="en-US" sz="1200" kern="1200" dirty="0" err="1">
                <a:solidFill>
                  <a:schemeClr val="tx1"/>
                </a:solidFill>
                <a:effectLst/>
                <a:latin typeface="+mn-lt"/>
                <a:ea typeface="+mn-ea"/>
                <a:cs typeface="+mn-cs"/>
              </a:rPr>
              <a:t>OptomEyesLife</a:t>
            </a:r>
            <a:r>
              <a:rPr lang="en-US" sz="1200" kern="1200" dirty="0">
                <a:solidFill>
                  <a:schemeClr val="tx1"/>
                </a:solidFill>
                <a:effectLst/>
                <a:latin typeface="+mn-lt"/>
                <a:ea typeface="+mn-ea"/>
                <a:cs typeface="+mn-cs"/>
              </a:rPr>
              <a:t>, an ocular health and wellness website specializing in eye care, eyewear, and nutrition. Dr. Rights demonstrates a passion for Transitions lenses both inside and outside the practice. She drives conversations around the brand in industry publications and on her blog and social media pages. Dr. Rights also hosted a "takeover" of New Grad Optometry's Instagram, sharing the benefits of Transitions lenses. Additionally, she contributed to developing content for Transitions Academy 2017 &amp; 2018.</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Dr. Rights was key in helping to change perceptions around Transitions lenses among other eye care professionals at her practice by leading training sessions and fitting staff with a pair.</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Comments from the judges: </a:t>
            </a:r>
            <a:r>
              <a:rPr lang="en-US" altLang="en-US" sz="1200" i="0" kern="1200" dirty="0">
                <a:solidFill>
                  <a:schemeClr val="bg1"/>
                </a:solidFill>
                <a:latin typeface="+mn-lt"/>
                <a:ea typeface="+mn-ea"/>
                <a:cs typeface="Arial" charset="0"/>
              </a:rPr>
              <a:t>Dr. Rights’ commitment to promote lifelong ocular wellness truly embodies the spirit of a Transitions Brand Ambassador. She not only advocates for the brand in her practice, but she educates other eyecare professionals and students through her blog and social media channels.</a:t>
            </a: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1A44E3B-B3DB-430D-83B5-C915085C15BE}" type="slidenum">
              <a:rPr lang="en-US" smtClean="0"/>
              <a:t>18</a:t>
            </a:fld>
            <a:endParaRPr lang="en-US"/>
          </a:p>
        </p:txBody>
      </p:sp>
    </p:spTree>
    <p:extLst>
      <p:ext uri="{BB962C8B-B14F-4D97-AF65-F5344CB8AC3E}">
        <p14:creationId xmlns:p14="http://schemas.microsoft.com/office/powerpoint/2010/main" val="2925842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19</a:t>
            </a:fld>
            <a:endParaRPr lang="en-US"/>
          </a:p>
        </p:txBody>
      </p:sp>
    </p:spTree>
    <p:extLst>
      <p:ext uri="{BB962C8B-B14F-4D97-AF65-F5344CB8AC3E}">
        <p14:creationId xmlns:p14="http://schemas.microsoft.com/office/powerpoint/2010/main" val="3396337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20</a:t>
            </a:fld>
            <a:endParaRPr lang="en-US"/>
          </a:p>
        </p:txBody>
      </p:sp>
    </p:spTree>
    <p:extLst>
      <p:ext uri="{BB962C8B-B14F-4D97-AF65-F5344CB8AC3E}">
        <p14:creationId xmlns:p14="http://schemas.microsoft.com/office/powerpoint/2010/main" val="50129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Determine your S.M.A.R.T. (specific, measurable, attainable, relevant, time-bound) goal(s)</a:t>
            </a:r>
          </a:p>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21</a:t>
            </a:fld>
            <a:endParaRPr lang="en-US"/>
          </a:p>
        </p:txBody>
      </p:sp>
    </p:spTree>
    <p:extLst>
      <p:ext uri="{BB962C8B-B14F-4D97-AF65-F5344CB8AC3E}">
        <p14:creationId xmlns:p14="http://schemas.microsoft.com/office/powerpoint/2010/main" val="2402445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Transitions Brand Ambassador: </a:t>
            </a:r>
            <a:r>
              <a:rPr lang="en-US" altLang="en-US" dirty="0"/>
              <a:t>This award goes to the </a:t>
            </a:r>
            <a:r>
              <a:rPr lang="en-US" altLang="en-US" b="1" u="sng" dirty="0"/>
              <a:t>individual </a:t>
            </a:r>
            <a:r>
              <a:rPr lang="en-US" altLang="en-US" dirty="0"/>
              <a:t>who best showcases their dedication to being an influential advocate of the Transitions</a:t>
            </a:r>
            <a:r>
              <a:rPr lang="en-US" altLang="en-US" baseline="30000" dirty="0"/>
              <a:t>®</a:t>
            </a:r>
            <a:r>
              <a:rPr lang="en-US" altLang="en-US" dirty="0"/>
              <a:t> brand, whether amplifying peer-to-peer conversations, social media or having an unparalleled commitment to incorporating Transitions</a:t>
            </a:r>
            <a:r>
              <a:rPr lang="en-US" altLang="en-US" i="1" baseline="30000" dirty="0"/>
              <a:t>®</a:t>
            </a:r>
            <a:r>
              <a:rPr lang="en-US" altLang="en-US" dirty="0"/>
              <a:t> lens products into their business goals, patient interactions, training efforts or promotion of healthy vision in their community. </a:t>
            </a:r>
          </a:p>
          <a:p>
            <a:endParaRPr lang="en-US" altLang="en-US" dirty="0"/>
          </a:p>
          <a:p>
            <a:pPr>
              <a:lnSpc>
                <a:spcPct val="90000"/>
              </a:lnSpc>
              <a:spcBef>
                <a:spcPct val="0"/>
              </a:spcBef>
              <a:spcAft>
                <a:spcPts val="1200"/>
              </a:spcAft>
              <a:buClr>
                <a:srgbClr val="00B5E2"/>
              </a:buClr>
            </a:pPr>
            <a:r>
              <a:rPr lang="en-US" altLang="en-US" b="1" dirty="0"/>
              <a:t>Retailer of the Year U.S., Retailer of the Year Canada: </a:t>
            </a:r>
            <a:r>
              <a:rPr lang="en-US" altLang="en-US" sz="1200" dirty="0">
                <a:solidFill>
                  <a:srgbClr val="000000"/>
                </a:solidFill>
                <a:latin typeface="Century Gothic" panose="020B0502020202020204" pitchFamily="34" charset="0"/>
              </a:rPr>
              <a:t>Awarded to a </a:t>
            </a:r>
            <a:r>
              <a:rPr lang="en-US" altLang="en-US" sz="1200" b="1" u="sng" dirty="0">
                <a:solidFill>
                  <a:srgbClr val="000000"/>
                </a:solidFill>
                <a:latin typeface="Century Gothic" panose="020B0502020202020204" pitchFamily="34" charset="0"/>
              </a:rPr>
              <a:t>retailer</a:t>
            </a:r>
            <a:r>
              <a:rPr lang="en-US" altLang="en-US" sz="1200" dirty="0">
                <a:solidFill>
                  <a:srgbClr val="000000"/>
                </a:solidFill>
                <a:latin typeface="Century Gothic" panose="020B0502020202020204" pitchFamily="34" charset="0"/>
              </a:rPr>
              <a:t> for actively supporting the </a:t>
            </a:r>
            <a:r>
              <a:rPr lang="en-US" altLang="en-US" sz="1200" i="1" dirty="0">
                <a:solidFill>
                  <a:srgbClr val="000000"/>
                </a:solidFill>
                <a:latin typeface="Century Gothic" panose="020B0502020202020204" pitchFamily="34" charset="0"/>
              </a:rPr>
              <a:t>Transitions</a:t>
            </a:r>
            <a:r>
              <a:rPr lang="en-US" altLang="en-US" sz="1200" dirty="0">
                <a:solidFill>
                  <a:srgbClr val="000000"/>
                </a:solidFill>
                <a:latin typeface="Century Gothic" panose="020B0502020202020204" pitchFamily="34" charset="0"/>
              </a:rPr>
              <a:t> brand and demonstrating a commitment to enhancing the vision of their customers and communities.  U.S. and Canadian retailers with 20 or more locations are eligible for this award. The award will be presented to one retailer from the US and one retailer from Canada. Nominees are judged on several factors, including overall photochromic growth; efforts to support the </a:t>
            </a:r>
            <a:r>
              <a:rPr lang="en-US" altLang="en-US" sz="1200" i="1" dirty="0">
                <a:solidFill>
                  <a:srgbClr val="000000"/>
                </a:solidFill>
                <a:latin typeface="Century Gothic" panose="020B0502020202020204" pitchFamily="34" charset="0"/>
              </a:rPr>
              <a:t>Transitions</a:t>
            </a:r>
            <a:r>
              <a:rPr lang="en-US" altLang="en-US" sz="1200" dirty="0">
                <a:solidFill>
                  <a:srgbClr val="000000"/>
                </a:solidFill>
                <a:latin typeface="Century Gothic" panose="020B0502020202020204" pitchFamily="34" charset="0"/>
              </a:rPr>
              <a:t> brand through marketing programs and promotions; quality of education provided to optical employees; efforts to promote healthy sight in their local community and support and involvement with public service programs; and an overall commitment to educating customers about the importance of healthy sight and benefits of </a:t>
            </a:r>
            <a:r>
              <a:rPr lang="en-US" altLang="en-US" sz="1200" i="1" dirty="0">
                <a:solidFill>
                  <a:srgbClr val="000000"/>
                </a:solidFill>
                <a:latin typeface="Century Gothic" panose="020B0502020202020204" pitchFamily="34" charset="0"/>
              </a:rPr>
              <a:t>Transitions</a:t>
            </a:r>
            <a:r>
              <a:rPr lang="en-US" altLang="en-US" sz="1200" dirty="0">
                <a:solidFill>
                  <a:srgbClr val="000000"/>
                </a:solidFill>
                <a:latin typeface="Century Gothic" panose="020B0502020202020204" pitchFamily="34" charset="0"/>
              </a:rPr>
              <a:t> lenses.</a:t>
            </a:r>
          </a:p>
          <a:p>
            <a:endParaRPr lang="en-US" altLang="en-US" b="1" dirty="0"/>
          </a:p>
          <a:p>
            <a:pPr>
              <a:lnSpc>
                <a:spcPct val="90000"/>
              </a:lnSpc>
              <a:spcBef>
                <a:spcPct val="0"/>
              </a:spcBef>
              <a:spcAft>
                <a:spcPts val="1200"/>
              </a:spcAft>
              <a:buClr>
                <a:srgbClr val="00B5E2"/>
              </a:buClr>
            </a:pPr>
            <a:r>
              <a:rPr lang="en-US" altLang="en-US" b="1" dirty="0"/>
              <a:t>Eyecare Practice of the Year U.S., Eyecare Practice of the Year Canada: </a:t>
            </a:r>
            <a:r>
              <a:rPr lang="en-US" altLang="en-US" sz="1200" dirty="0">
                <a:solidFill>
                  <a:srgbClr val="000000"/>
                </a:solidFill>
                <a:latin typeface="Century Gothic" panose="020B0502020202020204" pitchFamily="34" charset="0"/>
              </a:rPr>
              <a:t>The Eyecare Practice of the Year Award recognizes </a:t>
            </a:r>
            <a:r>
              <a:rPr lang="en-US" altLang="en-US" sz="1200" b="1" u="sng" dirty="0">
                <a:solidFill>
                  <a:srgbClr val="000000"/>
                </a:solidFill>
                <a:latin typeface="Century Gothic" panose="020B0502020202020204" pitchFamily="34" charset="0"/>
              </a:rPr>
              <a:t>independent eyecare practices</a:t>
            </a:r>
            <a:r>
              <a:rPr lang="en-US" altLang="en-US" sz="1200" dirty="0">
                <a:solidFill>
                  <a:srgbClr val="000000"/>
                </a:solidFill>
                <a:latin typeface="Century Gothic" panose="020B0502020202020204" pitchFamily="34" charset="0"/>
              </a:rPr>
              <a:t> and </a:t>
            </a:r>
            <a:r>
              <a:rPr lang="en-US" altLang="en-US" b="1" u="sng" dirty="0"/>
              <a:t>retailers with less than 20 locations</a:t>
            </a:r>
            <a:r>
              <a:rPr lang="en-US" altLang="en-US" dirty="0"/>
              <a:t> </a:t>
            </a:r>
            <a:r>
              <a:rPr lang="en-US" altLang="en-US" dirty="0">
                <a:latin typeface="Century Gothic" panose="020B0502020202020204" pitchFamily="34" charset="0"/>
              </a:rPr>
              <a:t>in the U.S. and Canada </a:t>
            </a:r>
            <a:r>
              <a:rPr lang="en-US" altLang="en-US" sz="1200" dirty="0">
                <a:solidFill>
                  <a:srgbClr val="000000"/>
                </a:solidFill>
                <a:latin typeface="Century Gothic" panose="020B0502020202020204" pitchFamily="34" charset="0"/>
              </a:rPr>
              <a:t>that are actively promoting healthy sight to their patients and within their local communities, and who have demonstrated excellence in supporting the </a:t>
            </a:r>
            <a:r>
              <a:rPr lang="en-US" altLang="en-US" sz="1200" i="1" dirty="0">
                <a:solidFill>
                  <a:srgbClr val="000000"/>
                </a:solidFill>
                <a:latin typeface="Century Gothic" panose="020B0502020202020204" pitchFamily="34" charset="0"/>
              </a:rPr>
              <a:t>Transitions</a:t>
            </a:r>
            <a:r>
              <a:rPr lang="en-US" altLang="en-US" sz="1200" dirty="0">
                <a:solidFill>
                  <a:srgbClr val="000000"/>
                </a:solidFill>
                <a:latin typeface="Century Gothic" panose="020B0502020202020204" pitchFamily="34" charset="0"/>
              </a:rPr>
              <a:t> brand. The award will be presented to one retailer from the US and one retailer from Canada. All nominees are evaluated on their performance in several factors, including commitment to photochromic growth; alignment to Transitions Optical and participation in programs and promotions; marketing initiatives; education and training efforts; and community involvement.</a:t>
            </a:r>
          </a:p>
          <a:p>
            <a:endParaRPr lang="en-US" altLang="en-US" b="1" dirty="0"/>
          </a:p>
          <a:p>
            <a:pPr>
              <a:lnSpc>
                <a:spcPct val="90000"/>
              </a:lnSpc>
              <a:spcBef>
                <a:spcPct val="0"/>
              </a:spcBef>
              <a:spcAft>
                <a:spcPts val="1200"/>
              </a:spcAft>
              <a:buClr>
                <a:srgbClr val="00B5E2"/>
              </a:buClr>
            </a:pPr>
            <a:r>
              <a:rPr lang="en-US" altLang="en-US" b="1" dirty="0"/>
              <a:t>Best in Training: </a:t>
            </a:r>
            <a:r>
              <a:rPr lang="en-US" altLang="en-US" sz="1200" dirty="0">
                <a:solidFill>
                  <a:srgbClr val="000000"/>
                </a:solidFill>
                <a:latin typeface="Century Gothic" panose="020B0502020202020204" pitchFamily="34" charset="0"/>
              </a:rPr>
              <a:t>Presented to an </a:t>
            </a:r>
            <a:r>
              <a:rPr lang="en-US" altLang="en-US" sz="1200" b="1" u="sng" dirty="0">
                <a:solidFill>
                  <a:srgbClr val="000000"/>
                </a:solidFill>
                <a:latin typeface="Century Gothic" panose="020B0502020202020204" pitchFamily="34" charset="0"/>
              </a:rPr>
              <a:t>individual, company or educator </a:t>
            </a:r>
            <a:r>
              <a:rPr lang="en-US" altLang="en-US" sz="1200" dirty="0">
                <a:solidFill>
                  <a:srgbClr val="000000"/>
                </a:solidFill>
                <a:latin typeface="Century Gothic" panose="020B0502020202020204" pitchFamily="34" charset="0"/>
              </a:rPr>
              <a:t>that has shown creativity in developing or offering training and education opportunities that include dispensing </a:t>
            </a:r>
            <a:r>
              <a:rPr lang="en-US" altLang="en-US" sz="1200" dirty="0" err="1">
                <a:solidFill>
                  <a:srgbClr val="000000"/>
                </a:solidFill>
                <a:latin typeface="Century Gothic" panose="020B0502020202020204" pitchFamily="34" charset="0"/>
              </a:rPr>
              <a:t>photochromics</a:t>
            </a:r>
            <a:r>
              <a:rPr lang="en-US" altLang="en-US" sz="1200" dirty="0">
                <a:solidFill>
                  <a:srgbClr val="000000"/>
                </a:solidFill>
                <a:latin typeface="Century Gothic" panose="020B0502020202020204" pitchFamily="34" charset="0"/>
              </a:rPr>
              <a:t>, the </a:t>
            </a:r>
            <a:r>
              <a:rPr lang="en-US" altLang="en-US" sz="1200" i="1" dirty="0">
                <a:solidFill>
                  <a:srgbClr val="000000"/>
                </a:solidFill>
                <a:latin typeface="Century Gothic" panose="020B0502020202020204" pitchFamily="34" charset="0"/>
              </a:rPr>
              <a:t>Transitions</a:t>
            </a:r>
            <a:r>
              <a:rPr lang="en-US" altLang="en-US" sz="1200" dirty="0">
                <a:solidFill>
                  <a:srgbClr val="000000"/>
                </a:solidFill>
                <a:latin typeface="Century Gothic" panose="020B0502020202020204" pitchFamily="34" charset="0"/>
              </a:rPr>
              <a:t> brand or family of products. This could include integrating Transitions </a:t>
            </a:r>
            <a:r>
              <a:rPr lang="en-US" altLang="en-US" sz="1200" dirty="0" err="1">
                <a:solidFill>
                  <a:srgbClr val="000000"/>
                </a:solidFill>
                <a:latin typeface="Century Gothic" panose="020B0502020202020204" pitchFamily="34" charset="0"/>
              </a:rPr>
              <a:t>Optical’s</a:t>
            </a:r>
            <a:r>
              <a:rPr lang="en-US" altLang="en-US" sz="1200" dirty="0">
                <a:solidFill>
                  <a:srgbClr val="000000"/>
                </a:solidFill>
                <a:latin typeface="Century Gothic" panose="020B0502020202020204" pitchFamily="34" charset="0"/>
              </a:rPr>
              <a:t> messaging or education resources into staff or industry training efforts, or helping to increase participation in training events that include Transitions Optical (such as CE training seminars, education and other training offered through lab and/or lens manufacturer partners).</a:t>
            </a:r>
          </a:p>
          <a:p>
            <a:endParaRPr lang="en-US" altLang="en-US" dirty="0"/>
          </a:p>
          <a:p>
            <a:pPr>
              <a:lnSpc>
                <a:spcPct val="90000"/>
              </a:lnSpc>
              <a:spcBef>
                <a:spcPct val="0"/>
              </a:spcBef>
              <a:spcAft>
                <a:spcPts val="1200"/>
              </a:spcAft>
              <a:buClr>
                <a:srgbClr val="00B5E2"/>
              </a:buClr>
            </a:pPr>
            <a:r>
              <a:rPr lang="en-US" altLang="en-US" b="1" dirty="0"/>
              <a:t>Best in Marketing: </a:t>
            </a:r>
            <a:r>
              <a:rPr lang="en-US" altLang="en-US" sz="1200" dirty="0">
                <a:solidFill>
                  <a:srgbClr val="000000"/>
                </a:solidFill>
                <a:latin typeface="Century Gothic" panose="020B0502020202020204" pitchFamily="34" charset="0"/>
              </a:rPr>
              <a:t>Awarded to an</a:t>
            </a:r>
            <a:r>
              <a:rPr lang="en-US" altLang="en-US" sz="1200" b="1" dirty="0">
                <a:solidFill>
                  <a:srgbClr val="000000"/>
                </a:solidFill>
                <a:latin typeface="Century Gothic" panose="020B0502020202020204" pitchFamily="34" charset="0"/>
              </a:rPr>
              <a:t> </a:t>
            </a:r>
            <a:r>
              <a:rPr lang="en-US" altLang="en-US" sz="1200" b="1" u="sng" dirty="0">
                <a:solidFill>
                  <a:srgbClr val="000000"/>
                </a:solidFill>
                <a:latin typeface="Century Gothic" panose="020B0502020202020204" pitchFamily="34" charset="0"/>
              </a:rPr>
              <a:t>individual or company</a:t>
            </a:r>
            <a:r>
              <a:rPr lang="en-US" altLang="en-US" sz="1200" dirty="0">
                <a:solidFill>
                  <a:srgbClr val="000000"/>
                </a:solidFill>
                <a:latin typeface="Century Gothic" panose="020B0502020202020204" pitchFamily="34" charset="0"/>
              </a:rPr>
              <a:t> for employing creative and strategic marketing tactics to effectively promote the </a:t>
            </a:r>
            <a:r>
              <a:rPr lang="en-US" altLang="en-US" sz="1200" i="1" dirty="0">
                <a:solidFill>
                  <a:srgbClr val="000000"/>
                </a:solidFill>
                <a:latin typeface="Century Gothic" panose="020B0502020202020204" pitchFamily="34" charset="0"/>
              </a:rPr>
              <a:t>Transitions</a:t>
            </a:r>
            <a:r>
              <a:rPr lang="en-US" altLang="en-US" sz="1200" dirty="0">
                <a:solidFill>
                  <a:srgbClr val="000000"/>
                </a:solidFill>
                <a:latin typeface="Century Gothic" panose="020B0502020202020204" pitchFamily="34" charset="0"/>
              </a:rPr>
              <a:t> brand or family of products among customers or within their communities. Marketing initiatives could include incorporating the </a:t>
            </a:r>
            <a:r>
              <a:rPr lang="en-US" altLang="en-US" sz="1200" i="1" dirty="0">
                <a:solidFill>
                  <a:srgbClr val="000000"/>
                </a:solidFill>
                <a:latin typeface="Century Gothic" panose="020B0502020202020204" pitchFamily="34" charset="0"/>
              </a:rPr>
              <a:t>Transitions</a:t>
            </a:r>
            <a:r>
              <a:rPr lang="en-US" altLang="en-US" sz="1200" dirty="0">
                <a:solidFill>
                  <a:srgbClr val="000000"/>
                </a:solidFill>
                <a:latin typeface="Century Gothic" panose="020B0502020202020204" pitchFamily="34" charset="0"/>
              </a:rPr>
              <a:t> brand within marketing and advertising campaigns, sales/staff promotions, point-of-sale, in-office materials, or digital communications (email, website, social media, </a:t>
            </a:r>
            <a:r>
              <a:rPr lang="en-US" altLang="en-US" sz="1200" dirty="0" err="1">
                <a:solidFill>
                  <a:srgbClr val="000000"/>
                </a:solidFill>
                <a:latin typeface="Century Gothic" panose="020B0502020202020204" pitchFamily="34" charset="0"/>
              </a:rPr>
              <a:t>etc</a:t>
            </a:r>
            <a:r>
              <a:rPr lang="en-US" altLang="en-US" sz="1200" dirty="0">
                <a:solidFill>
                  <a:srgbClr val="000000"/>
                </a:solidFill>
                <a:latin typeface="Century Gothic" panose="020B0502020202020204" pitchFamily="34" charset="0"/>
              </a:rPr>
              <a:t>). Nominees should also demonstrate how the execution of the marketing tactics helped to “break through the clutter” and add value to their business objectives. </a:t>
            </a:r>
          </a:p>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3</a:t>
            </a:fld>
            <a:endParaRPr lang="en-US"/>
          </a:p>
        </p:txBody>
      </p:sp>
    </p:spTree>
    <p:extLst>
      <p:ext uri="{BB962C8B-B14F-4D97-AF65-F5344CB8AC3E}">
        <p14:creationId xmlns:p14="http://schemas.microsoft.com/office/powerpoint/2010/main" val="1422664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relevant, be sure to include your photochromic lens sales (including pair growth and share of overall mix).</a:t>
            </a:r>
          </a:p>
        </p:txBody>
      </p:sp>
      <p:sp>
        <p:nvSpPr>
          <p:cNvPr id="4" name="Slide Number Placeholder 3"/>
          <p:cNvSpPr>
            <a:spLocks noGrp="1"/>
          </p:cNvSpPr>
          <p:nvPr>
            <p:ph type="sldNum" sz="quarter" idx="5"/>
          </p:nvPr>
        </p:nvSpPr>
        <p:spPr/>
        <p:txBody>
          <a:bodyPr/>
          <a:lstStyle/>
          <a:p>
            <a:fld id="{B1A44E3B-B3DB-430D-83B5-C915085C15BE}" type="slidenum">
              <a:rPr lang="en-US" smtClean="0"/>
              <a:t>24</a:t>
            </a:fld>
            <a:endParaRPr lang="en-US"/>
          </a:p>
        </p:txBody>
      </p:sp>
    </p:spTree>
    <p:extLst>
      <p:ext uri="{BB962C8B-B14F-4D97-AF65-F5344CB8AC3E}">
        <p14:creationId xmlns:p14="http://schemas.microsoft.com/office/powerpoint/2010/main" val="4110938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25</a:t>
            </a:fld>
            <a:endParaRPr lang="en-US"/>
          </a:p>
        </p:txBody>
      </p:sp>
    </p:spTree>
    <p:extLst>
      <p:ext uri="{BB962C8B-B14F-4D97-AF65-F5344CB8AC3E}">
        <p14:creationId xmlns:p14="http://schemas.microsoft.com/office/powerpoint/2010/main" val="2372014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i="1" kern="1200" dirty="0">
                <a:solidFill>
                  <a:schemeClr val="tx1"/>
                </a:solidFill>
                <a:effectLst/>
                <a:latin typeface="+mn-lt"/>
                <a:ea typeface="+mn-ea"/>
                <a:cs typeface="+mn-cs"/>
              </a:rPr>
              <a:t>Some restrictions may apply.  Eyecare professionals are invited to consult their professional code of ethics.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4</a:t>
            </a:fld>
            <a:endParaRPr lang="en-US"/>
          </a:p>
        </p:txBody>
      </p:sp>
    </p:spTree>
    <p:extLst>
      <p:ext uri="{BB962C8B-B14F-4D97-AF65-F5344CB8AC3E}">
        <p14:creationId xmlns:p14="http://schemas.microsoft.com/office/powerpoint/2010/main" val="3235550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http://www.visionmonday.com/latest-news/article/transitions-optical-names-the-winners-of-transitions-innovation-awards/</a:t>
            </a:r>
          </a:p>
        </p:txBody>
      </p:sp>
      <p:sp>
        <p:nvSpPr>
          <p:cNvPr id="4" name="Slide Number Placeholder 3"/>
          <p:cNvSpPr>
            <a:spLocks noGrp="1"/>
          </p:cNvSpPr>
          <p:nvPr>
            <p:ph type="sldNum" sz="quarter" idx="5"/>
          </p:nvPr>
        </p:nvSpPr>
        <p:spPr/>
        <p:txBody>
          <a:bodyPr/>
          <a:lstStyle/>
          <a:p>
            <a:fld id="{B1A44E3B-B3DB-430D-83B5-C915085C15BE}" type="slidenum">
              <a:rPr lang="en-US" smtClean="0"/>
              <a:t>5</a:t>
            </a:fld>
            <a:endParaRPr lang="en-US"/>
          </a:p>
        </p:txBody>
      </p:sp>
    </p:spTree>
    <p:extLst>
      <p:ext uri="{BB962C8B-B14F-4D97-AF65-F5344CB8AC3E}">
        <p14:creationId xmlns:p14="http://schemas.microsoft.com/office/powerpoint/2010/main" val="2982905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https://opticalprism.ca/transitions-optical-announces-2018-transitions-innovation-award-finalists/</a:t>
            </a:r>
          </a:p>
          <a:p>
            <a:endParaRPr lang="en-US" dirty="0"/>
          </a:p>
          <a:p>
            <a:r>
              <a:rPr lang="en-US" dirty="0"/>
              <a:t>https://optiknow.ca/2019/02/19/transitions-names-sheena-taff-as-the-winner-of-the-2018-best-in-marketing-award/</a:t>
            </a:r>
          </a:p>
        </p:txBody>
      </p:sp>
      <p:sp>
        <p:nvSpPr>
          <p:cNvPr id="4" name="Slide Number Placeholder 3"/>
          <p:cNvSpPr>
            <a:spLocks noGrp="1"/>
          </p:cNvSpPr>
          <p:nvPr>
            <p:ph type="sldNum" sz="quarter" idx="5"/>
          </p:nvPr>
        </p:nvSpPr>
        <p:spPr/>
        <p:txBody>
          <a:bodyPr/>
          <a:lstStyle/>
          <a:p>
            <a:fld id="{B1A44E3B-B3DB-430D-83B5-C915085C15BE}" type="slidenum">
              <a:rPr lang="en-US" smtClean="0"/>
              <a:t>6</a:t>
            </a:fld>
            <a:endParaRPr lang="en-US"/>
          </a:p>
        </p:txBody>
      </p:sp>
    </p:spTree>
    <p:extLst>
      <p:ext uri="{BB962C8B-B14F-4D97-AF65-F5344CB8AC3E}">
        <p14:creationId xmlns:p14="http://schemas.microsoft.com/office/powerpoint/2010/main" val="1258038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Nominations will be accepted online at </a:t>
            </a:r>
            <a:r>
              <a:rPr lang="en-US" dirty="0" err="1"/>
              <a:t>Transitions.com</a:t>
            </a:r>
            <a:r>
              <a:rPr lang="en-US" dirty="0"/>
              <a:t>/Awards from October 1 - 31, 2019.</a:t>
            </a:r>
          </a:p>
          <a:p>
            <a:endParaRPr lang="en-US" dirty="0"/>
          </a:p>
          <a:p>
            <a:r>
              <a:rPr lang="en-US" dirty="0"/>
              <a:t>To enter, candidates must complete a nomination form and detail their 2019 efforts in the following evaluation areas: commitment and inspiration, goals, plan and creativity, and impact and results. </a:t>
            </a:r>
          </a:p>
          <a:p>
            <a:endParaRPr lang="en-US" dirty="0"/>
          </a:p>
          <a:p>
            <a:r>
              <a:rPr lang="en-US" dirty="0"/>
              <a:t>Nominees are welcome to enter more than one category and can self-enter, or can be nominated by a lab, lens manufacturer, industry colleague or other industry organization representative. </a:t>
            </a:r>
          </a:p>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7</a:t>
            </a:fld>
            <a:endParaRPr lang="en-US"/>
          </a:p>
        </p:txBody>
      </p:sp>
    </p:spTree>
    <p:extLst>
      <p:ext uri="{BB962C8B-B14F-4D97-AF65-F5344CB8AC3E}">
        <p14:creationId xmlns:p14="http://schemas.microsoft.com/office/powerpoint/2010/main" val="3822014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8</a:t>
            </a:fld>
            <a:endParaRPr lang="en-US"/>
          </a:p>
        </p:txBody>
      </p:sp>
    </p:spTree>
    <p:extLst>
      <p:ext uri="{BB962C8B-B14F-4D97-AF65-F5344CB8AC3E}">
        <p14:creationId xmlns:p14="http://schemas.microsoft.com/office/powerpoint/2010/main" val="2749113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9</a:t>
            </a:fld>
            <a:endParaRPr lang="en-US"/>
          </a:p>
        </p:txBody>
      </p:sp>
    </p:spTree>
    <p:extLst>
      <p:ext uri="{BB962C8B-B14F-4D97-AF65-F5344CB8AC3E}">
        <p14:creationId xmlns:p14="http://schemas.microsoft.com/office/powerpoint/2010/main" val="743238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lnSpc>
                <a:spcPct val="90000"/>
              </a:lnSpc>
              <a:spcBef>
                <a:spcPct val="0"/>
              </a:spcBef>
              <a:spcAft>
                <a:spcPts val="1200"/>
              </a:spcAft>
              <a:buClr>
                <a:srgbClr val="00B5E2"/>
              </a:buClr>
              <a:buFont typeface="Arial" charset="0"/>
              <a:buNone/>
              <a:defRPr/>
            </a:pPr>
            <a:r>
              <a:rPr lang="en-US" altLang="en-US" sz="1200" dirty="0">
                <a:solidFill>
                  <a:srgbClr val="00B5E2"/>
                </a:solidFill>
                <a:latin typeface="Century Gothic"/>
              </a:rPr>
              <a:t>Start by deciding which specific award(s) you want to win and review the evaluation areas</a:t>
            </a:r>
          </a:p>
          <a:p>
            <a:pPr defTabSz="914400">
              <a:lnSpc>
                <a:spcPct val="90000"/>
              </a:lnSpc>
              <a:spcBef>
                <a:spcPct val="0"/>
              </a:spcBef>
              <a:spcAft>
                <a:spcPts val="1200"/>
              </a:spcAft>
              <a:buClr>
                <a:srgbClr val="00B5E2"/>
              </a:buClr>
              <a:buFont typeface="Arial" charset="0"/>
              <a:buNone/>
              <a:defRPr/>
            </a:pPr>
            <a:endParaRPr lang="en-US" altLang="en-US" sz="1200" b="1" dirty="0">
              <a:solidFill>
                <a:srgbClr val="00B5E2"/>
              </a:solidFill>
              <a:latin typeface="Century Gothic"/>
            </a:endParaRPr>
          </a:p>
          <a:p>
            <a:pPr defTabSz="914400">
              <a:lnSpc>
                <a:spcPct val="90000"/>
              </a:lnSpc>
              <a:spcBef>
                <a:spcPct val="0"/>
              </a:spcBef>
              <a:spcAft>
                <a:spcPts val="1200"/>
              </a:spcAft>
              <a:buClr>
                <a:srgbClr val="00B5E2"/>
              </a:buClr>
              <a:buFont typeface="Arial" charset="0"/>
              <a:buNone/>
              <a:defRPr/>
            </a:pPr>
            <a:r>
              <a:rPr lang="en-US" altLang="en-US" sz="1200" b="1" dirty="0">
                <a:solidFill>
                  <a:srgbClr val="00B5E2"/>
                </a:solidFill>
                <a:latin typeface="Century Gothic"/>
              </a:rPr>
              <a:t>Set your goal </a:t>
            </a:r>
            <a:r>
              <a:rPr lang="en-US" altLang="en-US" sz="1200" dirty="0">
                <a:solidFill>
                  <a:prstClr val="black"/>
                </a:solidFill>
                <a:latin typeface="Century Gothic"/>
              </a:rPr>
              <a:t>for 2019 and benchmark where you are to measure your success</a:t>
            </a:r>
          </a:p>
          <a:p>
            <a:pPr marL="742950" lvl="1" indent="-285750" defTabSz="914400">
              <a:lnSpc>
                <a:spcPct val="90000"/>
              </a:lnSpc>
              <a:spcBef>
                <a:spcPct val="0"/>
              </a:spcBef>
              <a:spcAft>
                <a:spcPts val="1200"/>
              </a:spcAft>
              <a:buClr>
                <a:srgbClr val="00B5E2"/>
              </a:buClr>
              <a:buFont typeface="Arial" charset="0"/>
              <a:buChar char="–"/>
              <a:defRPr/>
            </a:pPr>
            <a:r>
              <a:rPr lang="en-US" altLang="en-US" sz="1200" dirty="0">
                <a:solidFill>
                  <a:prstClr val="black"/>
                </a:solidFill>
                <a:latin typeface="Century Gothic"/>
              </a:rPr>
              <a:t>TIP: Align your goal(s) with the award you want to enter. For example, if you are seeking the Best in Training award your goal might be to increase staff knowledge and recommendations. Benchmark where you are by testing their product knowledge now and at the end of the year to show your progress</a:t>
            </a:r>
          </a:p>
          <a:p>
            <a:pPr marL="742950" lvl="1" indent="-285750" defTabSz="914400">
              <a:lnSpc>
                <a:spcPct val="90000"/>
              </a:lnSpc>
              <a:spcBef>
                <a:spcPct val="0"/>
              </a:spcBef>
              <a:spcAft>
                <a:spcPts val="1200"/>
              </a:spcAft>
              <a:buClr>
                <a:srgbClr val="00B5E2"/>
              </a:buClr>
              <a:buFont typeface="Arial" charset="0"/>
              <a:buChar char="–"/>
              <a:defRPr/>
            </a:pPr>
            <a:endParaRPr lang="en-US" altLang="en-US" sz="1700" dirty="0">
              <a:solidFill>
                <a:prstClr val="black"/>
              </a:solidFill>
              <a:latin typeface="Century Gothic"/>
            </a:endParaRPr>
          </a:p>
          <a:p>
            <a:pPr>
              <a:buFont typeface="Arial" charset="0"/>
              <a:buNone/>
              <a:defRPr/>
            </a:pPr>
            <a:r>
              <a:rPr lang="en-US" altLang="en-US" b="1" dirty="0">
                <a:solidFill>
                  <a:srgbClr val="00B5E2"/>
                </a:solidFill>
              </a:rPr>
              <a:t>Put a plan in place</a:t>
            </a:r>
            <a:r>
              <a:rPr lang="en-US" altLang="en-US" dirty="0"/>
              <a:t> to help achieve that goal. </a:t>
            </a:r>
          </a:p>
          <a:p>
            <a:pPr lvl="1">
              <a:buFont typeface="Arial" charset="0"/>
              <a:buChar char="–"/>
              <a:defRPr/>
            </a:pPr>
            <a:r>
              <a:rPr lang="en-US" altLang="en-US" dirty="0"/>
              <a:t>Whatever your goal is, make sure you are taking action now and throughout the year to help achieve it.</a:t>
            </a:r>
          </a:p>
          <a:p>
            <a:pPr lvl="1">
              <a:buFont typeface="Arial" charset="0"/>
              <a:buChar char="–"/>
              <a:defRPr/>
            </a:pPr>
            <a:endParaRPr lang="en-US" altLang="en-US" dirty="0"/>
          </a:p>
          <a:p>
            <a:pPr>
              <a:buFont typeface="Arial" charset="0"/>
              <a:buNone/>
              <a:defRPr/>
            </a:pPr>
            <a:r>
              <a:rPr lang="en-US" altLang="en-US" b="1" dirty="0">
                <a:solidFill>
                  <a:schemeClr val="tx2"/>
                </a:solidFill>
              </a:rPr>
              <a:t>Start tracking now!</a:t>
            </a:r>
          </a:p>
          <a:p>
            <a:pPr lvl="1">
              <a:buFont typeface="Arial" charset="0"/>
              <a:buChar char="–"/>
              <a:defRPr/>
            </a:pPr>
            <a:r>
              <a:rPr lang="en-US" altLang="en-US" dirty="0"/>
              <a:t>You’ve established your goal and your plans for achieving it. Now you need to keep track of the actions you are taking and your progress towards your goal along the way.</a:t>
            </a:r>
          </a:p>
          <a:p>
            <a:pPr lvl="1">
              <a:buFont typeface="Arial" charset="0"/>
              <a:buChar char="–"/>
              <a:defRPr/>
            </a:pPr>
            <a:r>
              <a:rPr lang="en-US" altLang="en-US" dirty="0"/>
              <a:t>It can be difficult to remember all that you did at the end of the year, so we’ve included slides in this guide for you to document your journey along the way.</a:t>
            </a:r>
          </a:p>
        </p:txBody>
      </p:sp>
      <p:sp>
        <p:nvSpPr>
          <p:cNvPr id="4" name="Slide Number Placeholder 3"/>
          <p:cNvSpPr>
            <a:spLocks noGrp="1"/>
          </p:cNvSpPr>
          <p:nvPr>
            <p:ph type="sldNum" sz="quarter" idx="5"/>
          </p:nvPr>
        </p:nvSpPr>
        <p:spPr/>
        <p:txBody>
          <a:bodyPr/>
          <a:lstStyle/>
          <a:p>
            <a:fld id="{B1A44E3B-B3DB-430D-83B5-C915085C15BE}" type="slidenum">
              <a:rPr lang="en-US" smtClean="0"/>
              <a:t>10</a:t>
            </a:fld>
            <a:endParaRPr lang="en-US"/>
          </a:p>
        </p:txBody>
      </p:sp>
    </p:spTree>
    <p:extLst>
      <p:ext uri="{BB962C8B-B14F-4D97-AF65-F5344CB8AC3E}">
        <p14:creationId xmlns:p14="http://schemas.microsoft.com/office/powerpoint/2010/main" val="15375018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Section Header" preserve="1" userDrawn="1">
  <p:cSld name="1_Section Header">
    <p:spTree>
      <p:nvGrpSpPr>
        <p:cNvPr id="1" name="Shape 13"/>
        <p:cNvGrpSpPr/>
        <p:nvPr/>
      </p:nvGrpSpPr>
      <p:grpSpPr>
        <a:xfrm>
          <a:off x="0" y="0"/>
          <a:ext cx="0" cy="0"/>
          <a:chOff x="0" y="0"/>
          <a:chExt cx="0" cy="0"/>
        </a:xfrm>
      </p:grpSpPr>
      <p:pic>
        <p:nvPicPr>
          <p:cNvPr id="14" name="Google Shape;14;p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 name="Google Shape;16;p2"/>
          <p:cNvSpPr txBox="1">
            <a:spLocks noGrp="1"/>
          </p:cNvSpPr>
          <p:nvPr>
            <p:ph type="title"/>
          </p:nvPr>
        </p:nvSpPr>
        <p:spPr>
          <a:xfrm>
            <a:off x="662215" y="3593527"/>
            <a:ext cx="10515600" cy="518169"/>
          </a:xfrm>
          <a:prstGeom prst="rect">
            <a:avLst/>
          </a:prstGeom>
          <a:noFill/>
          <a:ln>
            <a:noFill/>
          </a:ln>
        </p:spPr>
        <p:txBody>
          <a:bodyPr spcFirstLastPara="1" wrap="square" lIns="91425" tIns="45700" rIns="91425" bIns="45700" anchor="t" anchorCtr="0"/>
          <a:lstStyle>
            <a:lvl1pPr lvl="0" algn="l">
              <a:lnSpc>
                <a:spcPct val="85000"/>
              </a:lnSpc>
              <a:spcBef>
                <a:spcPts val="0"/>
              </a:spcBef>
              <a:spcAft>
                <a:spcPts val="0"/>
              </a:spcAft>
              <a:buClr>
                <a:schemeClr val="lt1"/>
              </a:buClr>
              <a:buSzPts val="4000"/>
              <a:buFont typeface="Century Gothic"/>
              <a:buNone/>
              <a:defRPr sz="4000" b="1"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
          <p:cNvSpPr txBox="1">
            <a:spLocks noGrp="1"/>
          </p:cNvSpPr>
          <p:nvPr>
            <p:ph type="subTitle" idx="2"/>
          </p:nvPr>
        </p:nvSpPr>
        <p:spPr>
          <a:xfrm>
            <a:off x="662215" y="4133568"/>
            <a:ext cx="10534436" cy="439758"/>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19" name="Google Shape;19;p2"/>
          <p:cNvPicPr preferRelativeResize="0"/>
          <p:nvPr/>
        </p:nvPicPr>
        <p:blipFill rotWithShape="1">
          <a:blip r:embed="rId3">
            <a:alphaModFix/>
          </a:blip>
          <a:srcRect/>
          <a:stretch/>
        </p:blipFill>
        <p:spPr>
          <a:xfrm>
            <a:off x="812943" y="330015"/>
            <a:ext cx="4188747" cy="1118049"/>
          </a:xfrm>
          <a:prstGeom prst="rect">
            <a:avLst/>
          </a:prstGeom>
          <a:noFill/>
          <a:ln>
            <a:noFill/>
          </a:ln>
        </p:spPr>
      </p:pic>
    </p:spTree>
    <p:extLst>
      <p:ext uri="{BB962C8B-B14F-4D97-AF65-F5344CB8AC3E}">
        <p14:creationId xmlns:p14="http://schemas.microsoft.com/office/powerpoint/2010/main" val="215155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Slide" preserve="1">
  <p:cSld name="1_Title Slide">
    <p:spTree>
      <p:nvGrpSpPr>
        <p:cNvPr id="1" name="Shape 121"/>
        <p:cNvGrpSpPr/>
        <p:nvPr/>
      </p:nvGrpSpPr>
      <p:grpSpPr>
        <a:xfrm>
          <a:off x="0" y="0"/>
          <a:ext cx="0" cy="0"/>
          <a:chOff x="0" y="0"/>
          <a:chExt cx="0" cy="0"/>
        </a:xfrm>
      </p:grpSpPr>
      <p:sp>
        <p:nvSpPr>
          <p:cNvPr id="8" name="Google Shape;134;p23">
            <a:extLst>
              <a:ext uri="{FF2B5EF4-FFF2-40B4-BE49-F238E27FC236}">
                <a16:creationId xmlns:a16="http://schemas.microsoft.com/office/drawing/2014/main" id="{C91E642A-0921-43FA-8483-727B0649C85D}"/>
              </a:ext>
            </a:extLst>
          </p:cNvPr>
          <p:cNvSpPr/>
          <p:nvPr userDrawn="1"/>
        </p:nvSpPr>
        <p:spPr>
          <a:xfrm>
            <a:off x="-130628" y="-19962"/>
            <a:ext cx="4978103" cy="6911288"/>
          </a:xfrm>
          <a:custGeom>
            <a:avLst/>
            <a:gdLst/>
            <a:ahLst/>
            <a:cxnLst/>
            <a:rect l="l" t="t" r="r" b="b"/>
            <a:pathLst>
              <a:path w="13829" h="21470" extrusionOk="0">
                <a:moveTo>
                  <a:pt x="13829" y="32"/>
                </a:moveTo>
                <a:lnTo>
                  <a:pt x="9541" y="21470"/>
                </a:lnTo>
                <a:lnTo>
                  <a:pt x="162" y="21457"/>
                </a:lnTo>
                <a:lnTo>
                  <a:pt x="0" y="0"/>
                </a:lnTo>
                <a:lnTo>
                  <a:pt x="13829" y="32"/>
                </a:lnTo>
                <a:close/>
              </a:path>
            </a:pathLst>
          </a:custGeom>
          <a:gradFill>
            <a:gsLst>
              <a:gs pos="0">
                <a:srgbClr val="661F70"/>
              </a:gs>
              <a:gs pos="52496">
                <a:srgbClr val="E0252F"/>
              </a:gs>
              <a:gs pos="100000">
                <a:srgbClr val="F06E3A"/>
              </a:gs>
            </a:gsLst>
            <a:lin ang="0" scaled="0"/>
          </a:gradFill>
          <a:ln>
            <a:noFill/>
          </a:ln>
        </p:spPr>
        <p:txBody>
          <a:bodyPr spcFirstLastPara="1" wrap="square" lIns="79375" tIns="79375" rIns="79375" bIns="793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23" name="Google Shape;123;p21"/>
          <p:cNvSpPr txBox="1">
            <a:spLocks noGrp="1"/>
          </p:cNvSpPr>
          <p:nvPr>
            <p:ph type="subTitle" idx="1"/>
          </p:nvPr>
        </p:nvSpPr>
        <p:spPr>
          <a:xfrm>
            <a:off x="5194407" y="1122362"/>
            <a:ext cx="6136187" cy="4654323"/>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FF9E00"/>
              </a:buClr>
              <a:buSzPts val="2800"/>
              <a:buFont typeface="Century Gothic"/>
              <a:buNone/>
              <a:defRPr sz="2800" b="1" cap="none">
                <a:solidFill>
                  <a:schemeClr val="tx1"/>
                </a:solidFill>
              </a:defRPr>
            </a:lvl1pPr>
            <a:lvl2pPr lvl="1" algn="ctr">
              <a:lnSpc>
                <a:spcPct val="90000"/>
              </a:lnSpc>
              <a:spcBef>
                <a:spcPts val="12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24" name="Google Shape;124;p21"/>
          <p:cNvSpPr txBox="1">
            <a:spLocks noGrp="1"/>
          </p:cNvSpPr>
          <p:nvPr>
            <p:ph type="ctrTitle"/>
          </p:nvPr>
        </p:nvSpPr>
        <p:spPr>
          <a:xfrm>
            <a:off x="152701" y="1122363"/>
            <a:ext cx="3858365"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5" name="Google Shape;125;p21"/>
          <p:cNvPicPr preferRelativeResize="0"/>
          <p:nvPr/>
        </p:nvPicPr>
        <p:blipFill rotWithShape="1">
          <a:blip r:embed="rId2">
            <a:alphaModFix/>
          </a:blip>
          <a:srcRect/>
          <a:stretch/>
        </p:blipFill>
        <p:spPr>
          <a:xfrm>
            <a:off x="152701" y="6296297"/>
            <a:ext cx="1464945" cy="406777"/>
          </a:xfrm>
          <a:prstGeom prst="rect">
            <a:avLst/>
          </a:prstGeom>
          <a:noFill/>
          <a:ln>
            <a:noFill/>
          </a:ln>
        </p:spPr>
      </p:pic>
      <p:pic>
        <p:nvPicPr>
          <p:cNvPr id="6" name="Image 11">
            <a:extLst>
              <a:ext uri="{FF2B5EF4-FFF2-40B4-BE49-F238E27FC236}">
                <a16:creationId xmlns:a16="http://schemas.microsoft.com/office/drawing/2014/main" id="{B7E43629-7B2C-46AA-8FA8-7CC9FEFA518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7970"/>
          <a:stretch/>
        </p:blipFill>
        <p:spPr>
          <a:xfrm rot="17016645">
            <a:off x="574821" y="2823970"/>
            <a:ext cx="8291407" cy="1104006"/>
          </a:xfrm>
          <a:prstGeom prst="rect">
            <a:avLst/>
          </a:prstGeom>
        </p:spPr>
      </p:pic>
      <p:sp>
        <p:nvSpPr>
          <p:cNvPr id="7" name="Connecteur droit 7">
            <a:extLst>
              <a:ext uri="{FF2B5EF4-FFF2-40B4-BE49-F238E27FC236}">
                <a16:creationId xmlns:a16="http://schemas.microsoft.com/office/drawing/2014/main" id="{D8D33CA6-39D6-4845-9779-4B0F90F9F5A4}"/>
              </a:ext>
            </a:extLst>
          </p:cNvPr>
          <p:cNvSpPr/>
          <p:nvPr userDrawn="1"/>
        </p:nvSpPr>
        <p:spPr>
          <a:xfrm flipH="1">
            <a:off x="314667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324328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1 Title and content" preserve="1">
  <p:cSld name="2_1 Title and content">
    <p:spTree>
      <p:nvGrpSpPr>
        <p:cNvPr id="1" name="Shape 68"/>
        <p:cNvGrpSpPr/>
        <p:nvPr/>
      </p:nvGrpSpPr>
      <p:grpSpPr>
        <a:xfrm>
          <a:off x="0" y="0"/>
          <a:ext cx="0" cy="0"/>
          <a:chOff x="0" y="0"/>
          <a:chExt cx="0" cy="0"/>
        </a:xfrm>
      </p:grpSpPr>
      <p:sp>
        <p:nvSpPr>
          <p:cNvPr id="69" name="Google Shape;69;p13"/>
          <p:cNvSpPr/>
          <p:nvPr/>
        </p:nvSpPr>
        <p:spPr>
          <a:xfrm>
            <a:off x="-12245" y="-28901"/>
            <a:ext cx="676282" cy="7030117"/>
          </a:xfrm>
          <a:custGeom>
            <a:avLst/>
            <a:gdLst/>
            <a:ahLst/>
            <a:cxnLst/>
            <a:rect l="l" t="t" r="r" b="b"/>
            <a:pathLst>
              <a:path w="10923" h="9986" extrusionOk="0">
                <a:moveTo>
                  <a:pt x="10923" y="0"/>
                </a:moveTo>
                <a:lnTo>
                  <a:pt x="785" y="9852"/>
                </a:lnTo>
                <a:lnTo>
                  <a:pt x="68" y="9986"/>
                </a:lnTo>
                <a:cubicBezTo>
                  <a:pt x="-152" y="6649"/>
                  <a:pt x="248" y="3350"/>
                  <a:pt x="29" y="13"/>
                </a:cubicBezTo>
                <a:lnTo>
                  <a:pt x="10923" y="0"/>
                </a:lnTo>
                <a:close/>
              </a:path>
            </a:pathLst>
          </a:custGeom>
          <a:gradFill>
            <a:gsLst>
              <a:gs pos="0">
                <a:srgbClr val="661F70"/>
              </a:gs>
              <a:gs pos="52496">
                <a:srgbClr val="E0252F"/>
              </a:gs>
              <a:gs pos="100000">
                <a:srgbClr val="F06E3A"/>
              </a:gs>
            </a:gsLst>
            <a:lin ang="0" scaled="0"/>
          </a:gradFill>
          <a:ln>
            <a:noFill/>
          </a:ln>
        </p:spPr>
        <p:txBody>
          <a:bodyPr spcFirstLastPara="1" wrap="square" lIns="79375" tIns="79375" rIns="79375" bIns="793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70" name="Google Shape;70;p13"/>
          <p:cNvSpPr txBox="1">
            <a:spLocks noGrp="1"/>
          </p:cNvSpPr>
          <p:nvPr>
            <p:ph type="title"/>
          </p:nvPr>
        </p:nvSpPr>
        <p:spPr>
          <a:xfrm>
            <a:off x="845127" y="319762"/>
            <a:ext cx="10851573" cy="722549"/>
          </a:xfrm>
          <a:prstGeom prst="rect">
            <a:avLst/>
          </a:prstGeom>
          <a:noFill/>
          <a:ln>
            <a:noFill/>
          </a:ln>
        </p:spPr>
        <p:txBody>
          <a:bodyPr spcFirstLastPara="1" wrap="square" lIns="91425" tIns="45700" rIns="91425" bIns="45700" anchor="ctr" anchorCtr="0"/>
          <a:lstStyle>
            <a:lvl1pPr lvl="0" algn="l">
              <a:lnSpc>
                <a:spcPct val="85000"/>
              </a:lnSpc>
              <a:spcBef>
                <a:spcPts val="0"/>
              </a:spcBef>
              <a:spcAft>
                <a:spcPts val="0"/>
              </a:spcAft>
              <a:buClr>
                <a:schemeClr val="dk1"/>
              </a:buClr>
              <a:buSzPts val="3200"/>
              <a:buFont typeface="Century Gothic"/>
              <a:buNone/>
              <a:defRPr sz="3200" b="1" i="0" u="none" strike="noStrike"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3"/>
          <p:cNvSpPr txBox="1"/>
          <p:nvPr/>
        </p:nvSpPr>
        <p:spPr>
          <a:xfrm>
            <a:off x="91014" y="6465245"/>
            <a:ext cx="573932" cy="2214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dk1"/>
                </a:solidFill>
                <a:latin typeface="Century Gothic"/>
                <a:ea typeface="Century Gothic"/>
                <a:cs typeface="Century Gothic"/>
                <a:sym typeface="Century Gothic"/>
              </a:rPr>
              <a:t>‹#›</a:t>
            </a:fld>
            <a:endParaRPr sz="1000" b="0" i="0" u="none" strike="noStrike" cap="none">
              <a:solidFill>
                <a:schemeClr val="dk1"/>
              </a:solidFill>
              <a:latin typeface="Century Gothic"/>
              <a:ea typeface="Century Gothic"/>
              <a:cs typeface="Century Gothic"/>
              <a:sym typeface="Century Gothic"/>
            </a:endParaRPr>
          </a:p>
        </p:txBody>
      </p:sp>
      <p:sp>
        <p:nvSpPr>
          <p:cNvPr id="72" name="Google Shape;72;p13"/>
          <p:cNvSpPr txBox="1">
            <a:spLocks noGrp="1"/>
          </p:cNvSpPr>
          <p:nvPr>
            <p:ph type="body" idx="1"/>
          </p:nvPr>
        </p:nvSpPr>
        <p:spPr>
          <a:xfrm>
            <a:off x="845127" y="1465942"/>
            <a:ext cx="10870623" cy="4388011"/>
          </a:xfrm>
          <a:prstGeom prst="rect">
            <a:avLst/>
          </a:prstGeom>
          <a:noFill/>
          <a:ln>
            <a:noFill/>
          </a:ln>
        </p:spPr>
        <p:txBody>
          <a:bodyPr spcFirstLastPara="1" wrap="square" lIns="91425" tIns="45700" rIns="91425" bIns="45700" anchor="t" anchorCtr="0"/>
          <a:lstStyle>
            <a:lvl1pPr marL="457200" lvl="0" indent="-381000" algn="l">
              <a:lnSpc>
                <a:spcPct val="90000"/>
              </a:lnSpc>
              <a:spcBef>
                <a:spcPts val="1000"/>
              </a:spcBef>
              <a:spcAft>
                <a:spcPts val="0"/>
              </a:spcAft>
              <a:buClr>
                <a:srgbClr val="C00000"/>
              </a:buClr>
              <a:buSzPts val="2400"/>
              <a:buFont typeface="Arial"/>
              <a:buChar char="•"/>
              <a:defRPr/>
            </a:lvl1pPr>
            <a:lvl2pPr marL="914400" lvl="1" indent="-355600" algn="l">
              <a:lnSpc>
                <a:spcPct val="90000"/>
              </a:lnSpc>
              <a:spcBef>
                <a:spcPts val="500"/>
              </a:spcBef>
              <a:spcAft>
                <a:spcPts val="0"/>
              </a:spcAft>
              <a:buSzPts val="2000"/>
              <a:buFont typeface="Arial"/>
              <a:buChar char="•"/>
              <a:defRPr/>
            </a:lvl2pPr>
            <a:lvl3pPr marL="1371600" lvl="2" indent="-342900" algn="l">
              <a:lnSpc>
                <a:spcPct val="90000"/>
              </a:lnSpc>
              <a:spcBef>
                <a:spcPts val="500"/>
              </a:spcBef>
              <a:spcAft>
                <a:spcPts val="0"/>
              </a:spcAft>
              <a:buSzPts val="1800"/>
              <a:buFont typeface="Arial"/>
              <a:buChar char="•"/>
              <a:defRPr/>
            </a:lvl3pPr>
            <a:lvl4pPr marL="1828800" lvl="3" indent="-342900" algn="l">
              <a:lnSpc>
                <a:spcPct val="90000"/>
              </a:lnSpc>
              <a:spcBef>
                <a:spcPts val="500"/>
              </a:spcBef>
              <a:spcAft>
                <a:spcPts val="0"/>
              </a:spcAft>
              <a:buSzPts val="1800"/>
              <a:buFont typeface="Arial"/>
              <a:buChar char="•"/>
              <a:defRPr/>
            </a:lvl4pPr>
            <a:lvl5pPr marL="2286000" lvl="4" indent="-342900" algn="l">
              <a:lnSpc>
                <a:spcPct val="90000"/>
              </a:lnSpc>
              <a:spcBef>
                <a:spcPts val="500"/>
              </a:spcBef>
              <a:spcAft>
                <a:spcPts val="0"/>
              </a:spcAft>
              <a:buSzPts val="18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417189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Title Slide" preserve="1">
  <p:cSld name="4_Title Slide">
    <p:spTree>
      <p:nvGrpSpPr>
        <p:cNvPr id="1" name="Shape 25"/>
        <p:cNvGrpSpPr/>
        <p:nvPr/>
      </p:nvGrpSpPr>
      <p:grpSpPr>
        <a:xfrm>
          <a:off x="0" y="0"/>
          <a:ext cx="0" cy="0"/>
          <a:chOff x="0" y="0"/>
          <a:chExt cx="0" cy="0"/>
        </a:xfrm>
      </p:grpSpPr>
      <p:pic>
        <p:nvPicPr>
          <p:cNvPr id="26" name="Google Shape;26;p4"/>
          <p:cNvPicPr preferRelativeResize="0"/>
          <p:nvPr/>
        </p:nvPicPr>
        <p:blipFill rotWithShape="1">
          <a:blip r:embed="rId2">
            <a:alphaModFix/>
          </a:blip>
          <a:srcRect/>
          <a:stretch/>
        </p:blipFill>
        <p:spPr>
          <a:xfrm>
            <a:off x="1972077" y="-114301"/>
            <a:ext cx="10219923" cy="7039675"/>
          </a:xfrm>
          <a:prstGeom prst="rect">
            <a:avLst/>
          </a:prstGeom>
          <a:noFill/>
          <a:ln>
            <a:noFill/>
          </a:ln>
        </p:spPr>
      </p:pic>
      <p:sp>
        <p:nvSpPr>
          <p:cNvPr id="27" name="Google Shape;27;p4"/>
          <p:cNvSpPr/>
          <p:nvPr/>
        </p:nvSpPr>
        <p:spPr>
          <a:xfrm>
            <a:off x="-47592" y="-114300"/>
            <a:ext cx="4916371" cy="7048267"/>
          </a:xfrm>
          <a:custGeom>
            <a:avLst/>
            <a:gdLst/>
            <a:ahLst/>
            <a:cxnLst/>
            <a:rect l="l" t="t" r="r" b="b"/>
            <a:pathLst>
              <a:path w="4916371" h="6904136" extrusionOk="0">
                <a:moveTo>
                  <a:pt x="15965" y="6881813"/>
                </a:moveTo>
                <a:cubicBezTo>
                  <a:pt x="10643" y="4587875"/>
                  <a:pt x="5322" y="2293938"/>
                  <a:pt x="0" y="0"/>
                </a:cubicBezTo>
                <a:lnTo>
                  <a:pt x="4916371" y="19050"/>
                </a:lnTo>
                <a:lnTo>
                  <a:pt x="3339011" y="6904136"/>
                </a:lnTo>
                <a:lnTo>
                  <a:pt x="15965" y="6881813"/>
                </a:lnTo>
                <a:close/>
              </a:path>
            </a:pathLst>
          </a:custGeom>
          <a:gradFill>
            <a:gsLst>
              <a:gs pos="0">
                <a:srgbClr val="FF9E00"/>
              </a:gs>
              <a:gs pos="35000">
                <a:srgbClr val="FF9E00"/>
              </a:gs>
              <a:gs pos="65000">
                <a:srgbClr val="FFD100"/>
              </a:gs>
              <a:gs pos="100000">
                <a:srgbClr val="FFD100"/>
              </a:gs>
            </a:gsLst>
            <a:lin ang="9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28" name="Google Shape;28;p4"/>
          <p:cNvSpPr txBox="1">
            <a:spLocks noGrp="1"/>
          </p:cNvSpPr>
          <p:nvPr>
            <p:ph type="subTitle" idx="1"/>
          </p:nvPr>
        </p:nvSpPr>
        <p:spPr>
          <a:xfrm>
            <a:off x="152702" y="3602038"/>
            <a:ext cx="4142852"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4"/>
          <p:cNvSpPr txBox="1">
            <a:spLocks noGrp="1"/>
          </p:cNvSpPr>
          <p:nvPr>
            <p:ph type="ctrTitle"/>
          </p:nvPr>
        </p:nvSpPr>
        <p:spPr>
          <a:xfrm>
            <a:off x="152701" y="1122363"/>
            <a:ext cx="4142852"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0" name="Google Shape;30;p4"/>
          <p:cNvPicPr preferRelativeResize="0"/>
          <p:nvPr/>
        </p:nvPicPr>
        <p:blipFill rotWithShape="1">
          <a:blip r:embed="rId3">
            <a:alphaModFix/>
          </a:blip>
          <a:srcRect/>
          <a:stretch/>
        </p:blipFill>
        <p:spPr>
          <a:xfrm>
            <a:off x="152701" y="6296297"/>
            <a:ext cx="1464945" cy="406777"/>
          </a:xfrm>
          <a:prstGeom prst="rect">
            <a:avLst/>
          </a:prstGeom>
          <a:noFill/>
          <a:ln>
            <a:noFill/>
          </a:ln>
        </p:spPr>
      </p:pic>
      <p:pic>
        <p:nvPicPr>
          <p:cNvPr id="7" name="Image 11">
            <a:extLst>
              <a:ext uri="{FF2B5EF4-FFF2-40B4-BE49-F238E27FC236}">
                <a16:creationId xmlns:a16="http://schemas.microsoft.com/office/drawing/2014/main" id="{33737AEB-F246-491B-8B13-7F4ED784DF2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7970"/>
          <a:stretch/>
        </p:blipFill>
        <p:spPr>
          <a:xfrm rot="17016645">
            <a:off x="555771" y="2823970"/>
            <a:ext cx="8291407" cy="1104006"/>
          </a:xfrm>
          <a:prstGeom prst="rect">
            <a:avLst/>
          </a:prstGeom>
        </p:spPr>
      </p:pic>
      <p:sp>
        <p:nvSpPr>
          <p:cNvPr id="8" name="Connecteur droit 7">
            <a:extLst>
              <a:ext uri="{FF2B5EF4-FFF2-40B4-BE49-F238E27FC236}">
                <a16:creationId xmlns:a16="http://schemas.microsoft.com/office/drawing/2014/main" id="{F9DE98C6-40B1-47EC-BD34-0052D85417EB}"/>
              </a:ext>
            </a:extLst>
          </p:cNvPr>
          <p:cNvSpPr/>
          <p:nvPr userDrawn="1"/>
        </p:nvSpPr>
        <p:spPr>
          <a:xfrm flipH="1">
            <a:off x="312762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1515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Title Slide" preserve="1">
  <p:cSld name="3_Title Slide">
    <p:spTree>
      <p:nvGrpSpPr>
        <p:cNvPr id="1" name="Shape 41"/>
        <p:cNvGrpSpPr/>
        <p:nvPr/>
      </p:nvGrpSpPr>
      <p:grpSpPr>
        <a:xfrm>
          <a:off x="0" y="0"/>
          <a:ext cx="0" cy="0"/>
          <a:chOff x="0" y="0"/>
          <a:chExt cx="0" cy="0"/>
        </a:xfrm>
      </p:grpSpPr>
      <p:pic>
        <p:nvPicPr>
          <p:cNvPr id="42" name="Google Shape;42;p7"/>
          <p:cNvPicPr preferRelativeResize="0"/>
          <p:nvPr/>
        </p:nvPicPr>
        <p:blipFill rotWithShape="1">
          <a:blip r:embed="rId2">
            <a:alphaModFix/>
          </a:blip>
          <a:srcRect/>
          <a:stretch/>
        </p:blipFill>
        <p:spPr>
          <a:xfrm>
            <a:off x="3104707" y="-114300"/>
            <a:ext cx="9087293" cy="8354770"/>
          </a:xfrm>
          <a:prstGeom prst="rect">
            <a:avLst/>
          </a:prstGeom>
          <a:noFill/>
          <a:ln>
            <a:noFill/>
          </a:ln>
        </p:spPr>
      </p:pic>
      <p:sp>
        <p:nvSpPr>
          <p:cNvPr id="43" name="Google Shape;43;p7"/>
          <p:cNvSpPr/>
          <p:nvPr/>
        </p:nvSpPr>
        <p:spPr>
          <a:xfrm>
            <a:off x="-47592" y="-114300"/>
            <a:ext cx="4916371" cy="7048267"/>
          </a:xfrm>
          <a:custGeom>
            <a:avLst/>
            <a:gdLst/>
            <a:ahLst/>
            <a:cxnLst/>
            <a:rect l="l" t="t" r="r" b="b"/>
            <a:pathLst>
              <a:path w="4916371" h="6904136" extrusionOk="0">
                <a:moveTo>
                  <a:pt x="15965" y="6881813"/>
                </a:moveTo>
                <a:cubicBezTo>
                  <a:pt x="10643" y="4587875"/>
                  <a:pt x="5322" y="2293938"/>
                  <a:pt x="0" y="0"/>
                </a:cubicBezTo>
                <a:lnTo>
                  <a:pt x="4916371" y="19050"/>
                </a:lnTo>
                <a:lnTo>
                  <a:pt x="3339011" y="6904136"/>
                </a:lnTo>
                <a:lnTo>
                  <a:pt x="15965" y="6881813"/>
                </a:lnTo>
                <a:close/>
              </a:path>
            </a:pathLst>
          </a:custGeom>
          <a:gradFill>
            <a:gsLst>
              <a:gs pos="0">
                <a:srgbClr val="FF9E00"/>
              </a:gs>
              <a:gs pos="35000">
                <a:srgbClr val="FF9E00"/>
              </a:gs>
              <a:gs pos="65000">
                <a:srgbClr val="FFD100"/>
              </a:gs>
              <a:gs pos="100000">
                <a:srgbClr val="FFD100"/>
              </a:gs>
            </a:gsLst>
            <a:lin ang="9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44" name="Google Shape;44;p7"/>
          <p:cNvSpPr txBox="1">
            <a:spLocks noGrp="1"/>
          </p:cNvSpPr>
          <p:nvPr>
            <p:ph type="subTitle" idx="1"/>
          </p:nvPr>
        </p:nvSpPr>
        <p:spPr>
          <a:xfrm>
            <a:off x="152701" y="3602038"/>
            <a:ext cx="4461829"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5" name="Google Shape;45;p7"/>
          <p:cNvSpPr txBox="1">
            <a:spLocks noGrp="1"/>
          </p:cNvSpPr>
          <p:nvPr>
            <p:ph type="ctrTitle"/>
          </p:nvPr>
        </p:nvSpPr>
        <p:spPr>
          <a:xfrm>
            <a:off x="152701" y="1122363"/>
            <a:ext cx="4461829"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6" name="Google Shape;46;p7"/>
          <p:cNvPicPr preferRelativeResize="0"/>
          <p:nvPr/>
        </p:nvPicPr>
        <p:blipFill rotWithShape="1">
          <a:blip r:embed="rId3">
            <a:alphaModFix/>
          </a:blip>
          <a:srcRect/>
          <a:stretch/>
        </p:blipFill>
        <p:spPr>
          <a:xfrm>
            <a:off x="152701" y="6296297"/>
            <a:ext cx="1464945" cy="406777"/>
          </a:xfrm>
          <a:prstGeom prst="rect">
            <a:avLst/>
          </a:prstGeom>
          <a:noFill/>
          <a:ln>
            <a:noFill/>
          </a:ln>
        </p:spPr>
      </p:pic>
      <p:pic>
        <p:nvPicPr>
          <p:cNvPr id="7" name="Image 11">
            <a:extLst>
              <a:ext uri="{FF2B5EF4-FFF2-40B4-BE49-F238E27FC236}">
                <a16:creationId xmlns:a16="http://schemas.microsoft.com/office/drawing/2014/main" id="{9151465A-0143-4FA1-9F77-E558A93148C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7970"/>
          <a:stretch/>
        </p:blipFill>
        <p:spPr>
          <a:xfrm rot="17016645">
            <a:off x="555771" y="2823970"/>
            <a:ext cx="8291407" cy="1104006"/>
          </a:xfrm>
          <a:prstGeom prst="rect">
            <a:avLst/>
          </a:prstGeom>
        </p:spPr>
      </p:pic>
      <p:sp>
        <p:nvSpPr>
          <p:cNvPr id="8" name="Connecteur droit 7">
            <a:extLst>
              <a:ext uri="{FF2B5EF4-FFF2-40B4-BE49-F238E27FC236}">
                <a16:creationId xmlns:a16="http://schemas.microsoft.com/office/drawing/2014/main" id="{4ABF8DD8-ABFE-4E89-8759-209355EC136E}"/>
              </a:ext>
            </a:extLst>
          </p:cNvPr>
          <p:cNvSpPr/>
          <p:nvPr userDrawn="1"/>
        </p:nvSpPr>
        <p:spPr>
          <a:xfrm flipH="1">
            <a:off x="312762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1047961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1 Title and content" preserve="1">
  <p:cSld name="1_1 Title and content">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45127" y="319762"/>
            <a:ext cx="10851573" cy="722549"/>
          </a:xfrm>
          <a:prstGeom prst="rect">
            <a:avLst/>
          </a:prstGeom>
          <a:noFill/>
          <a:ln>
            <a:noFill/>
          </a:ln>
        </p:spPr>
        <p:txBody>
          <a:bodyPr spcFirstLastPara="1" wrap="square" lIns="91425" tIns="45700" rIns="91425" bIns="45700" anchor="ctr" anchorCtr="0"/>
          <a:lstStyle>
            <a:lvl1pPr lvl="0" algn="l">
              <a:lnSpc>
                <a:spcPct val="85000"/>
              </a:lnSpc>
              <a:spcBef>
                <a:spcPts val="0"/>
              </a:spcBef>
              <a:spcAft>
                <a:spcPts val="0"/>
              </a:spcAft>
              <a:buClr>
                <a:srgbClr val="FF9E00"/>
              </a:buClr>
              <a:buSzPts val="3200"/>
              <a:buFont typeface="Century Gothic"/>
              <a:buNone/>
              <a:defRPr sz="3200" b="1" i="0" u="none" strike="noStrike" cap="none">
                <a:solidFill>
                  <a:srgbClr val="FF9E0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p:nvPr/>
        </p:nvSpPr>
        <p:spPr>
          <a:xfrm>
            <a:off x="91014" y="6465245"/>
            <a:ext cx="573932" cy="2214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FF9E00"/>
                </a:solidFill>
                <a:latin typeface="Century Gothic"/>
                <a:ea typeface="Century Gothic"/>
                <a:cs typeface="Century Gothic"/>
                <a:sym typeface="Century Gothic"/>
              </a:rPr>
              <a:t>‹#›</a:t>
            </a:fld>
            <a:endParaRPr sz="1000" b="0" i="0" u="none" strike="noStrike" cap="none">
              <a:solidFill>
                <a:srgbClr val="FF9E00"/>
              </a:solidFill>
              <a:latin typeface="Century Gothic"/>
              <a:ea typeface="Century Gothic"/>
              <a:cs typeface="Century Gothic"/>
              <a:sym typeface="Century Gothic"/>
            </a:endParaRPr>
          </a:p>
        </p:txBody>
      </p:sp>
      <p:sp>
        <p:nvSpPr>
          <p:cNvPr id="34" name="Google Shape;34;p5"/>
          <p:cNvSpPr txBox="1">
            <a:spLocks noGrp="1"/>
          </p:cNvSpPr>
          <p:nvPr>
            <p:ph type="body" idx="1"/>
          </p:nvPr>
        </p:nvSpPr>
        <p:spPr>
          <a:xfrm>
            <a:off x="845127" y="1465942"/>
            <a:ext cx="10870623" cy="4388011"/>
          </a:xfrm>
          <a:prstGeom prst="rect">
            <a:avLst/>
          </a:prstGeom>
          <a:noFill/>
          <a:ln>
            <a:noFill/>
          </a:ln>
        </p:spPr>
        <p:txBody>
          <a:bodyPr spcFirstLastPara="1" wrap="square" lIns="91425" tIns="45700" rIns="91425" bIns="45700" anchor="t" anchorCtr="0"/>
          <a:lstStyle>
            <a:lvl1pPr marL="457200" lvl="0" indent="-381000" algn="l">
              <a:lnSpc>
                <a:spcPct val="90000"/>
              </a:lnSpc>
              <a:spcBef>
                <a:spcPts val="1000"/>
              </a:spcBef>
              <a:spcAft>
                <a:spcPts val="0"/>
              </a:spcAft>
              <a:buClr>
                <a:schemeClr val="accent6"/>
              </a:buClr>
              <a:buSzPts val="2400"/>
              <a:buFont typeface="Arial"/>
              <a:buChar char="•"/>
              <a:defRPr/>
            </a:lvl1pPr>
            <a:lvl2pPr marL="914400" lvl="1" indent="-355600" algn="l">
              <a:lnSpc>
                <a:spcPct val="90000"/>
              </a:lnSpc>
              <a:spcBef>
                <a:spcPts val="500"/>
              </a:spcBef>
              <a:spcAft>
                <a:spcPts val="0"/>
              </a:spcAft>
              <a:buSzPts val="2000"/>
              <a:buFont typeface="Arial"/>
              <a:buChar char="•"/>
              <a:defRPr/>
            </a:lvl2pPr>
            <a:lvl3pPr marL="1371600" lvl="2" indent="-342900" algn="l">
              <a:lnSpc>
                <a:spcPct val="90000"/>
              </a:lnSpc>
              <a:spcBef>
                <a:spcPts val="500"/>
              </a:spcBef>
              <a:spcAft>
                <a:spcPts val="0"/>
              </a:spcAft>
              <a:buSzPts val="1800"/>
              <a:buFont typeface="Arial"/>
              <a:buChar char="•"/>
              <a:defRPr/>
            </a:lvl3pPr>
            <a:lvl4pPr marL="1828800" lvl="3" indent="-342900" algn="l">
              <a:lnSpc>
                <a:spcPct val="90000"/>
              </a:lnSpc>
              <a:spcBef>
                <a:spcPts val="500"/>
              </a:spcBef>
              <a:spcAft>
                <a:spcPts val="0"/>
              </a:spcAft>
              <a:buSzPts val="1800"/>
              <a:buFont typeface="Arial"/>
              <a:buChar char="•"/>
              <a:defRPr/>
            </a:lvl4pPr>
            <a:lvl5pPr marL="2286000" lvl="4" indent="-342900" algn="l">
              <a:lnSpc>
                <a:spcPct val="90000"/>
              </a:lnSpc>
              <a:spcBef>
                <a:spcPts val="500"/>
              </a:spcBef>
              <a:spcAft>
                <a:spcPts val="0"/>
              </a:spcAft>
              <a:buSzPts val="18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5" name="Google Shape;35;p5"/>
          <p:cNvSpPr/>
          <p:nvPr/>
        </p:nvSpPr>
        <p:spPr>
          <a:xfrm>
            <a:off x="0" y="-9503"/>
            <a:ext cx="654497" cy="6880693"/>
          </a:xfrm>
          <a:custGeom>
            <a:avLst/>
            <a:gdLst/>
            <a:ahLst/>
            <a:cxnLst/>
            <a:rect l="l" t="t" r="r" b="b"/>
            <a:pathLst>
              <a:path w="654497" h="6880693" extrusionOk="0">
                <a:moveTo>
                  <a:pt x="0" y="2352"/>
                </a:moveTo>
                <a:lnTo>
                  <a:pt x="654497" y="0"/>
                </a:lnTo>
                <a:lnTo>
                  <a:pt x="9170" y="6880693"/>
                </a:lnTo>
                <a:lnTo>
                  <a:pt x="0" y="6880350"/>
                </a:lnTo>
                <a:lnTo>
                  <a:pt x="0" y="2352"/>
                </a:lnTo>
                <a:close/>
              </a:path>
            </a:pathLst>
          </a:custGeom>
          <a:gradFill>
            <a:gsLst>
              <a:gs pos="0">
                <a:srgbClr val="FF9E00"/>
              </a:gs>
              <a:gs pos="35000">
                <a:srgbClr val="FF9E00"/>
              </a:gs>
              <a:gs pos="65000">
                <a:srgbClr val="FFD100"/>
              </a:gs>
              <a:gs pos="100000">
                <a:srgbClr val="FFD100"/>
              </a:gs>
            </a:gsLst>
            <a:lin ang="9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44596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1_Title Slide" preserve="1">
  <p:cSld name="11_Title Slide">
    <p:spTree>
      <p:nvGrpSpPr>
        <p:cNvPr id="1" name="Shape 48"/>
        <p:cNvGrpSpPr/>
        <p:nvPr/>
      </p:nvGrpSpPr>
      <p:grpSpPr>
        <a:xfrm>
          <a:off x="0" y="0"/>
          <a:ext cx="0" cy="0"/>
          <a:chOff x="0" y="0"/>
          <a:chExt cx="0" cy="0"/>
        </a:xfrm>
      </p:grpSpPr>
      <p:pic>
        <p:nvPicPr>
          <p:cNvPr id="49" name="Google Shape;49;p9" descr="Image"/>
          <p:cNvPicPr preferRelativeResize="0"/>
          <p:nvPr/>
        </p:nvPicPr>
        <p:blipFill rotWithShape="1">
          <a:blip r:embed="rId2">
            <a:alphaModFix/>
          </a:blip>
          <a:srcRect/>
          <a:stretch/>
        </p:blipFill>
        <p:spPr>
          <a:xfrm>
            <a:off x="3276600" y="-1"/>
            <a:ext cx="8915400" cy="6858001"/>
          </a:xfrm>
          <a:prstGeom prst="rect">
            <a:avLst/>
          </a:prstGeom>
          <a:noFill/>
          <a:ln>
            <a:noFill/>
          </a:ln>
        </p:spPr>
      </p:pic>
      <p:sp>
        <p:nvSpPr>
          <p:cNvPr id="50" name="Google Shape;50;p9"/>
          <p:cNvSpPr/>
          <p:nvPr/>
        </p:nvSpPr>
        <p:spPr>
          <a:xfrm>
            <a:off x="-130627" y="0"/>
            <a:ext cx="4950278" cy="6911288"/>
          </a:xfrm>
          <a:custGeom>
            <a:avLst/>
            <a:gdLst/>
            <a:ahLst/>
            <a:cxnLst/>
            <a:rect l="l" t="t" r="r" b="b"/>
            <a:pathLst>
              <a:path w="4950278" h="6911288" extrusionOk="0">
                <a:moveTo>
                  <a:pt x="0" y="0"/>
                </a:moveTo>
                <a:lnTo>
                  <a:pt x="4950278" y="0"/>
                </a:lnTo>
                <a:lnTo>
                  <a:pt x="3426278" y="6911288"/>
                </a:lnTo>
                <a:lnTo>
                  <a:pt x="0" y="6911288"/>
                </a:lnTo>
                <a:lnTo>
                  <a:pt x="0" y="0"/>
                </a:lnTo>
                <a:close/>
              </a:path>
            </a:pathLst>
          </a:custGeom>
          <a:gradFill>
            <a:gsLst>
              <a:gs pos="0">
                <a:srgbClr val="2A8BAA"/>
              </a:gs>
              <a:gs pos="100000">
                <a:srgbClr val="66EC95"/>
              </a:gs>
            </a:gsLst>
            <a:lin ang="189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0"/>
              <a:buFont typeface="Arial"/>
              <a:buNone/>
            </a:pPr>
            <a:endParaRPr sz="8000" b="0" i="0" u="none" strike="noStrike" cap="none">
              <a:solidFill>
                <a:schemeClr val="lt1"/>
              </a:solidFill>
              <a:latin typeface="Century Gothic"/>
              <a:ea typeface="Century Gothic"/>
              <a:cs typeface="Century Gothic"/>
              <a:sym typeface="Century Gothic"/>
            </a:endParaRPr>
          </a:p>
        </p:txBody>
      </p:sp>
      <p:sp>
        <p:nvSpPr>
          <p:cNvPr id="51" name="Google Shape;51;p9"/>
          <p:cNvSpPr txBox="1">
            <a:spLocks noGrp="1"/>
          </p:cNvSpPr>
          <p:nvPr>
            <p:ph type="subTitle" idx="1"/>
          </p:nvPr>
        </p:nvSpPr>
        <p:spPr>
          <a:xfrm>
            <a:off x="152701" y="3602038"/>
            <a:ext cx="4334239"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2" name="Google Shape;52;p9"/>
          <p:cNvSpPr txBox="1">
            <a:spLocks noGrp="1"/>
          </p:cNvSpPr>
          <p:nvPr>
            <p:ph type="ctrTitle"/>
          </p:nvPr>
        </p:nvSpPr>
        <p:spPr>
          <a:xfrm>
            <a:off x="152701" y="1122363"/>
            <a:ext cx="4334239"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3" name="Google Shape;53;p9"/>
          <p:cNvPicPr preferRelativeResize="0"/>
          <p:nvPr/>
        </p:nvPicPr>
        <p:blipFill rotWithShape="1">
          <a:blip r:embed="rId3">
            <a:alphaModFix/>
          </a:blip>
          <a:srcRect/>
          <a:stretch/>
        </p:blipFill>
        <p:spPr>
          <a:xfrm>
            <a:off x="152701" y="6296297"/>
            <a:ext cx="1464945" cy="406777"/>
          </a:xfrm>
          <a:prstGeom prst="rect">
            <a:avLst/>
          </a:prstGeom>
          <a:noFill/>
          <a:ln>
            <a:noFill/>
          </a:ln>
        </p:spPr>
      </p:pic>
      <p:pic>
        <p:nvPicPr>
          <p:cNvPr id="7" name="Image 11">
            <a:extLst>
              <a:ext uri="{FF2B5EF4-FFF2-40B4-BE49-F238E27FC236}">
                <a16:creationId xmlns:a16="http://schemas.microsoft.com/office/drawing/2014/main" id="{758489A7-DFBA-47C3-BC10-3F66FC3F490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7970"/>
          <a:stretch/>
        </p:blipFill>
        <p:spPr>
          <a:xfrm rot="17016645">
            <a:off x="555771" y="2823970"/>
            <a:ext cx="8291407" cy="1104006"/>
          </a:xfrm>
          <a:prstGeom prst="rect">
            <a:avLst/>
          </a:prstGeom>
        </p:spPr>
      </p:pic>
      <p:sp>
        <p:nvSpPr>
          <p:cNvPr id="8" name="Connecteur droit 7">
            <a:extLst>
              <a:ext uri="{FF2B5EF4-FFF2-40B4-BE49-F238E27FC236}">
                <a16:creationId xmlns:a16="http://schemas.microsoft.com/office/drawing/2014/main" id="{3DA5F3F6-B7AF-4FA2-B3BC-CE874ACFA3C4}"/>
              </a:ext>
            </a:extLst>
          </p:cNvPr>
          <p:cNvSpPr/>
          <p:nvPr userDrawn="1"/>
        </p:nvSpPr>
        <p:spPr>
          <a:xfrm flipH="1">
            <a:off x="312762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110433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1 Title and content" preserve="1">
  <p:cSld name="3_1 Title and content">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845127" y="319762"/>
            <a:ext cx="10851573" cy="722549"/>
          </a:xfrm>
          <a:prstGeom prst="rect">
            <a:avLst/>
          </a:prstGeom>
          <a:noFill/>
          <a:ln>
            <a:noFill/>
          </a:ln>
        </p:spPr>
        <p:txBody>
          <a:bodyPr spcFirstLastPara="1" wrap="square" lIns="91425" tIns="45700" rIns="91425" bIns="45700" anchor="ctr" anchorCtr="0"/>
          <a:lstStyle>
            <a:lvl1pPr lvl="0" algn="l">
              <a:lnSpc>
                <a:spcPct val="85000"/>
              </a:lnSpc>
              <a:spcBef>
                <a:spcPts val="0"/>
              </a:spcBef>
              <a:spcAft>
                <a:spcPts val="0"/>
              </a:spcAft>
              <a:buClr>
                <a:schemeClr val="accent1"/>
              </a:buClr>
              <a:buSzPts val="3200"/>
              <a:buFont typeface="Century Gothic"/>
              <a:buNone/>
              <a:defRPr sz="3200" b="1" i="0" u="none" strike="noStrike" cap="none">
                <a:solidFill>
                  <a:schemeClr val="accen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6" name="Google Shape;56;p10"/>
          <p:cNvSpPr txBox="1"/>
          <p:nvPr/>
        </p:nvSpPr>
        <p:spPr>
          <a:xfrm>
            <a:off x="91014" y="6465245"/>
            <a:ext cx="573932" cy="2214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accent1"/>
                </a:solidFill>
                <a:latin typeface="Century Gothic"/>
                <a:ea typeface="Century Gothic"/>
                <a:cs typeface="Century Gothic"/>
                <a:sym typeface="Century Gothic"/>
              </a:rPr>
              <a:t>‹#›</a:t>
            </a:fld>
            <a:endParaRPr sz="1000" b="0" i="0" u="none" strike="noStrike" cap="none">
              <a:solidFill>
                <a:schemeClr val="accent1"/>
              </a:solidFill>
              <a:latin typeface="Century Gothic"/>
              <a:ea typeface="Century Gothic"/>
              <a:cs typeface="Century Gothic"/>
              <a:sym typeface="Century Gothic"/>
            </a:endParaRPr>
          </a:p>
        </p:txBody>
      </p:sp>
      <p:sp>
        <p:nvSpPr>
          <p:cNvPr id="57" name="Google Shape;57;p10"/>
          <p:cNvSpPr txBox="1">
            <a:spLocks noGrp="1"/>
          </p:cNvSpPr>
          <p:nvPr>
            <p:ph type="body" idx="1"/>
          </p:nvPr>
        </p:nvSpPr>
        <p:spPr>
          <a:xfrm>
            <a:off x="845127" y="1465942"/>
            <a:ext cx="10870623" cy="4388011"/>
          </a:xfrm>
          <a:prstGeom prst="rect">
            <a:avLst/>
          </a:prstGeom>
          <a:noFill/>
          <a:ln>
            <a:noFill/>
          </a:ln>
        </p:spPr>
        <p:txBody>
          <a:bodyPr spcFirstLastPara="1" wrap="square" lIns="91425" tIns="45700" rIns="91425" bIns="45700" anchor="t" anchorCtr="0"/>
          <a:lstStyle>
            <a:lvl1pPr marL="457200" lvl="0" indent="-381000" algn="l">
              <a:lnSpc>
                <a:spcPct val="90000"/>
              </a:lnSpc>
              <a:spcBef>
                <a:spcPts val="1000"/>
              </a:spcBef>
              <a:spcAft>
                <a:spcPts val="0"/>
              </a:spcAft>
              <a:buSzPts val="2400"/>
              <a:buFont typeface="Arial"/>
              <a:buChar char="•"/>
              <a:defRPr/>
            </a:lvl1pPr>
            <a:lvl2pPr marL="914400" lvl="1" indent="-355600" algn="l">
              <a:lnSpc>
                <a:spcPct val="90000"/>
              </a:lnSpc>
              <a:spcBef>
                <a:spcPts val="500"/>
              </a:spcBef>
              <a:spcAft>
                <a:spcPts val="0"/>
              </a:spcAft>
              <a:buSzPts val="2000"/>
              <a:buFont typeface="Arial"/>
              <a:buChar char="•"/>
              <a:defRPr/>
            </a:lvl2pPr>
            <a:lvl3pPr marL="1371600" lvl="2" indent="-342900" algn="l">
              <a:lnSpc>
                <a:spcPct val="90000"/>
              </a:lnSpc>
              <a:spcBef>
                <a:spcPts val="500"/>
              </a:spcBef>
              <a:spcAft>
                <a:spcPts val="0"/>
              </a:spcAft>
              <a:buSzPts val="1800"/>
              <a:buFont typeface="Arial"/>
              <a:buChar char="•"/>
              <a:defRPr/>
            </a:lvl3pPr>
            <a:lvl4pPr marL="1828800" lvl="3" indent="-342900" algn="l">
              <a:lnSpc>
                <a:spcPct val="90000"/>
              </a:lnSpc>
              <a:spcBef>
                <a:spcPts val="500"/>
              </a:spcBef>
              <a:spcAft>
                <a:spcPts val="0"/>
              </a:spcAft>
              <a:buSzPts val="1800"/>
              <a:buFont typeface="Arial"/>
              <a:buChar char="•"/>
              <a:defRPr/>
            </a:lvl4pPr>
            <a:lvl5pPr marL="2286000" lvl="4" indent="-342900" algn="l">
              <a:lnSpc>
                <a:spcPct val="90000"/>
              </a:lnSpc>
              <a:spcBef>
                <a:spcPts val="500"/>
              </a:spcBef>
              <a:spcAft>
                <a:spcPts val="0"/>
              </a:spcAft>
              <a:buSzPts val="18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0"/>
          <p:cNvSpPr/>
          <p:nvPr/>
        </p:nvSpPr>
        <p:spPr>
          <a:xfrm>
            <a:off x="-171571" y="-40944"/>
            <a:ext cx="809221" cy="7020469"/>
          </a:xfrm>
          <a:custGeom>
            <a:avLst/>
            <a:gdLst/>
            <a:ahLst/>
            <a:cxnLst/>
            <a:rect l="l" t="t" r="r" b="b"/>
            <a:pathLst>
              <a:path w="5035200" h="7020469" extrusionOk="0">
                <a:moveTo>
                  <a:pt x="0" y="0"/>
                </a:moveTo>
                <a:lnTo>
                  <a:pt x="5035200" y="27296"/>
                </a:lnTo>
                <a:lnTo>
                  <a:pt x="1048510" y="7020469"/>
                </a:lnTo>
                <a:lnTo>
                  <a:pt x="0" y="6911288"/>
                </a:lnTo>
                <a:lnTo>
                  <a:pt x="0" y="0"/>
                </a:lnTo>
                <a:close/>
              </a:path>
            </a:pathLst>
          </a:custGeom>
          <a:gradFill>
            <a:gsLst>
              <a:gs pos="0">
                <a:srgbClr val="2A8BAA"/>
              </a:gs>
              <a:gs pos="100000">
                <a:srgbClr val="66EC95"/>
              </a:gs>
            </a:gsLst>
            <a:lin ang="189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0"/>
              <a:buFont typeface="Arial"/>
              <a:buNone/>
            </a:pPr>
            <a:endParaRPr sz="8000" b="0" i="0" u="none" strike="noStrike" cap="none">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88482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_Title Slide" preserve="1">
  <p:cSld name="5_Title Slide">
    <p:spTree>
      <p:nvGrpSpPr>
        <p:cNvPr id="1" name="Shape 59"/>
        <p:cNvGrpSpPr/>
        <p:nvPr/>
      </p:nvGrpSpPr>
      <p:grpSpPr>
        <a:xfrm>
          <a:off x="0" y="0"/>
          <a:ext cx="0" cy="0"/>
          <a:chOff x="0" y="0"/>
          <a:chExt cx="0" cy="0"/>
        </a:xfrm>
      </p:grpSpPr>
      <p:pic>
        <p:nvPicPr>
          <p:cNvPr id="60" name="Google Shape;60;p11"/>
          <p:cNvPicPr preferRelativeResize="0"/>
          <p:nvPr/>
        </p:nvPicPr>
        <p:blipFill rotWithShape="1">
          <a:blip r:embed="rId2">
            <a:alphaModFix/>
          </a:blip>
          <a:srcRect/>
          <a:stretch/>
        </p:blipFill>
        <p:spPr>
          <a:xfrm>
            <a:off x="2453060" y="0"/>
            <a:ext cx="9738940" cy="6858000"/>
          </a:xfrm>
          <a:prstGeom prst="rect">
            <a:avLst/>
          </a:prstGeom>
          <a:noFill/>
          <a:ln>
            <a:noFill/>
          </a:ln>
        </p:spPr>
      </p:pic>
      <p:sp>
        <p:nvSpPr>
          <p:cNvPr id="7" name="Google Shape;67;p12">
            <a:extLst>
              <a:ext uri="{FF2B5EF4-FFF2-40B4-BE49-F238E27FC236}">
                <a16:creationId xmlns:a16="http://schemas.microsoft.com/office/drawing/2014/main" id="{AFFB6D02-C409-4C85-BEC3-0EBA8363F53F}"/>
              </a:ext>
            </a:extLst>
          </p:cNvPr>
          <p:cNvSpPr/>
          <p:nvPr userDrawn="1"/>
        </p:nvSpPr>
        <p:spPr>
          <a:xfrm>
            <a:off x="-385614" y="-70782"/>
            <a:ext cx="5234061" cy="6999563"/>
          </a:xfrm>
          <a:custGeom>
            <a:avLst/>
            <a:gdLst>
              <a:gd name="connsiteX0" fmla="*/ 0 w 4908944"/>
              <a:gd name="connsiteY0" fmla="*/ 6988931 h 6988931"/>
              <a:gd name="connsiteX1" fmla="*/ 1227236 w 4908944"/>
              <a:gd name="connsiteY1" fmla="*/ 0 h 6988931"/>
              <a:gd name="connsiteX2" fmla="*/ 4908944 w 4908944"/>
              <a:gd name="connsiteY2" fmla="*/ 0 h 6988931"/>
              <a:gd name="connsiteX3" fmla="*/ 3681708 w 4908944"/>
              <a:gd name="connsiteY3" fmla="*/ 6988931 h 6988931"/>
              <a:gd name="connsiteX4" fmla="*/ 0 w 4908944"/>
              <a:gd name="connsiteY4" fmla="*/ 6988931 h 6988931"/>
              <a:gd name="connsiteX0" fmla="*/ 6140 w 4915084"/>
              <a:gd name="connsiteY0" fmla="*/ 6999563 h 6999563"/>
              <a:gd name="connsiteX1" fmla="*/ 0 w 4915084"/>
              <a:gd name="connsiteY1" fmla="*/ 0 h 6999563"/>
              <a:gd name="connsiteX2" fmla="*/ 4915084 w 4915084"/>
              <a:gd name="connsiteY2" fmla="*/ 10632 h 6999563"/>
              <a:gd name="connsiteX3" fmla="*/ 3687848 w 4915084"/>
              <a:gd name="connsiteY3" fmla="*/ 6999563 h 6999563"/>
              <a:gd name="connsiteX4" fmla="*/ 6140 w 4915084"/>
              <a:gd name="connsiteY4" fmla="*/ 6999563 h 6999563"/>
              <a:gd name="connsiteX0" fmla="*/ 6140 w 5234061"/>
              <a:gd name="connsiteY0" fmla="*/ 6999563 h 6999563"/>
              <a:gd name="connsiteX1" fmla="*/ 0 w 5234061"/>
              <a:gd name="connsiteY1" fmla="*/ 0 h 6999563"/>
              <a:gd name="connsiteX2" fmla="*/ 5234061 w 5234061"/>
              <a:gd name="connsiteY2" fmla="*/ 31897 h 6999563"/>
              <a:gd name="connsiteX3" fmla="*/ 3687848 w 5234061"/>
              <a:gd name="connsiteY3" fmla="*/ 6999563 h 6999563"/>
              <a:gd name="connsiteX4" fmla="*/ 6140 w 5234061"/>
              <a:gd name="connsiteY4" fmla="*/ 6999563 h 6999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4061" h="6999563">
                <a:moveTo>
                  <a:pt x="6140" y="6999563"/>
                </a:moveTo>
                <a:cubicBezTo>
                  <a:pt x="4093" y="4666375"/>
                  <a:pt x="2047" y="2333188"/>
                  <a:pt x="0" y="0"/>
                </a:cubicBezTo>
                <a:lnTo>
                  <a:pt x="5234061" y="31897"/>
                </a:lnTo>
                <a:lnTo>
                  <a:pt x="3687848" y="6999563"/>
                </a:lnTo>
                <a:lnTo>
                  <a:pt x="6140" y="6999563"/>
                </a:lnTo>
                <a:close/>
              </a:path>
            </a:pathLst>
          </a:cu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chemeClr val="dk1"/>
              </a:solidFill>
              <a:latin typeface="Century Gothic"/>
              <a:ea typeface="Century Gothic"/>
              <a:cs typeface="Century Gothic"/>
              <a:sym typeface="Century Gothic"/>
            </a:endParaRPr>
          </a:p>
        </p:txBody>
      </p:sp>
      <p:sp>
        <p:nvSpPr>
          <p:cNvPr id="62" name="Google Shape;62;p11"/>
          <p:cNvSpPr txBox="1">
            <a:spLocks noGrp="1"/>
          </p:cNvSpPr>
          <p:nvPr>
            <p:ph type="subTitle" idx="1"/>
          </p:nvPr>
        </p:nvSpPr>
        <p:spPr>
          <a:xfrm>
            <a:off x="152701" y="3602038"/>
            <a:ext cx="4376769"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3" name="Google Shape;63;p11"/>
          <p:cNvSpPr txBox="1">
            <a:spLocks noGrp="1"/>
          </p:cNvSpPr>
          <p:nvPr>
            <p:ph type="ctrTitle"/>
          </p:nvPr>
        </p:nvSpPr>
        <p:spPr>
          <a:xfrm>
            <a:off x="152701" y="1122363"/>
            <a:ext cx="4376769"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4" name="Google Shape;64;p11"/>
          <p:cNvPicPr preferRelativeResize="0"/>
          <p:nvPr/>
        </p:nvPicPr>
        <p:blipFill rotWithShape="1">
          <a:blip r:embed="rId4">
            <a:alphaModFix/>
          </a:blip>
          <a:srcRect/>
          <a:stretch/>
        </p:blipFill>
        <p:spPr>
          <a:xfrm>
            <a:off x="152701" y="6296297"/>
            <a:ext cx="1464945" cy="406777"/>
          </a:xfrm>
          <a:prstGeom prst="rect">
            <a:avLst/>
          </a:prstGeom>
          <a:noFill/>
          <a:ln>
            <a:noFill/>
          </a:ln>
        </p:spPr>
      </p:pic>
      <p:pic>
        <p:nvPicPr>
          <p:cNvPr id="8" name="Image 11">
            <a:extLst>
              <a:ext uri="{FF2B5EF4-FFF2-40B4-BE49-F238E27FC236}">
                <a16:creationId xmlns:a16="http://schemas.microsoft.com/office/drawing/2014/main" id="{A1D99BDC-C910-4664-A882-70C61DC833D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7970"/>
          <a:stretch/>
        </p:blipFill>
        <p:spPr>
          <a:xfrm rot="17016645">
            <a:off x="555771" y="2823970"/>
            <a:ext cx="8291407" cy="1104006"/>
          </a:xfrm>
          <a:prstGeom prst="rect">
            <a:avLst/>
          </a:prstGeom>
        </p:spPr>
      </p:pic>
      <p:sp>
        <p:nvSpPr>
          <p:cNvPr id="9" name="Connecteur droit 7">
            <a:extLst>
              <a:ext uri="{FF2B5EF4-FFF2-40B4-BE49-F238E27FC236}">
                <a16:creationId xmlns:a16="http://schemas.microsoft.com/office/drawing/2014/main" id="{1632F665-6673-472B-9EED-279140E59945}"/>
              </a:ext>
            </a:extLst>
          </p:cNvPr>
          <p:cNvSpPr/>
          <p:nvPr userDrawn="1"/>
        </p:nvSpPr>
        <p:spPr>
          <a:xfrm flipH="1">
            <a:off x="312762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350626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1 Title and content" preserve="1">
  <p:cSld name="4_1 Title and content">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845127" y="319762"/>
            <a:ext cx="10851573" cy="722549"/>
          </a:xfrm>
          <a:prstGeom prst="rect">
            <a:avLst/>
          </a:prstGeom>
          <a:noFill/>
          <a:ln>
            <a:noFill/>
          </a:ln>
        </p:spPr>
        <p:txBody>
          <a:bodyPr spcFirstLastPara="1" wrap="square" lIns="91425" tIns="45700" rIns="91425" bIns="45700" anchor="ctr" anchorCtr="0"/>
          <a:lstStyle>
            <a:lvl1pPr lvl="0" algn="l">
              <a:lnSpc>
                <a:spcPct val="85000"/>
              </a:lnSpc>
              <a:spcBef>
                <a:spcPts val="0"/>
              </a:spcBef>
              <a:spcAft>
                <a:spcPts val="0"/>
              </a:spcAft>
              <a:buClr>
                <a:schemeClr val="accent1"/>
              </a:buClr>
              <a:buSzPts val="3200"/>
              <a:buFont typeface="Century Gothic"/>
              <a:buNone/>
              <a:defRPr sz="3200" b="1" i="0" u="none" strike="noStrike" cap="none">
                <a:solidFill>
                  <a:srgbClr val="7030A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6" name="Google Shape;56;p10"/>
          <p:cNvSpPr txBox="1"/>
          <p:nvPr/>
        </p:nvSpPr>
        <p:spPr>
          <a:xfrm>
            <a:off x="91014" y="6465245"/>
            <a:ext cx="573932" cy="2214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7030A0"/>
                </a:solidFill>
                <a:latin typeface="Century Gothic"/>
                <a:ea typeface="Century Gothic"/>
                <a:cs typeface="Century Gothic"/>
                <a:sym typeface="Century Gothic"/>
              </a:rPr>
              <a:t>‹#›</a:t>
            </a:fld>
            <a:endParaRPr sz="1000" b="0" i="0" u="none" strike="noStrike" cap="none" dirty="0">
              <a:solidFill>
                <a:srgbClr val="7030A0"/>
              </a:solidFill>
              <a:latin typeface="Century Gothic"/>
              <a:ea typeface="Century Gothic"/>
              <a:cs typeface="Century Gothic"/>
              <a:sym typeface="Century Gothic"/>
            </a:endParaRPr>
          </a:p>
        </p:txBody>
      </p:sp>
      <p:sp>
        <p:nvSpPr>
          <p:cNvPr id="57" name="Google Shape;57;p10"/>
          <p:cNvSpPr txBox="1">
            <a:spLocks noGrp="1"/>
          </p:cNvSpPr>
          <p:nvPr>
            <p:ph type="body" idx="1"/>
          </p:nvPr>
        </p:nvSpPr>
        <p:spPr>
          <a:xfrm>
            <a:off x="845127" y="1465942"/>
            <a:ext cx="10870623" cy="4388011"/>
          </a:xfrm>
          <a:prstGeom prst="rect">
            <a:avLst/>
          </a:prstGeom>
          <a:noFill/>
          <a:ln>
            <a:noFill/>
          </a:ln>
        </p:spPr>
        <p:txBody>
          <a:bodyPr spcFirstLastPara="1" wrap="square" lIns="91425" tIns="45700" rIns="91425" bIns="45700" anchor="t" anchorCtr="0"/>
          <a:lstStyle>
            <a:lvl1pPr marL="457200" lvl="0" indent="-381000" algn="l">
              <a:lnSpc>
                <a:spcPct val="90000"/>
              </a:lnSpc>
              <a:spcBef>
                <a:spcPts val="1000"/>
              </a:spcBef>
              <a:spcAft>
                <a:spcPts val="0"/>
              </a:spcAft>
              <a:buClr>
                <a:srgbClr val="7030A0"/>
              </a:buClr>
              <a:buSzPts val="2400"/>
              <a:buFont typeface="Arial"/>
              <a:buChar char="•"/>
              <a:defRPr/>
            </a:lvl1pPr>
            <a:lvl2pPr marL="914400" lvl="1" indent="-355600" algn="l">
              <a:lnSpc>
                <a:spcPct val="90000"/>
              </a:lnSpc>
              <a:spcBef>
                <a:spcPts val="500"/>
              </a:spcBef>
              <a:spcAft>
                <a:spcPts val="0"/>
              </a:spcAft>
              <a:buSzPts val="2000"/>
              <a:buFont typeface="Arial"/>
              <a:buChar char="•"/>
              <a:defRPr/>
            </a:lvl2pPr>
            <a:lvl3pPr marL="1371600" lvl="2" indent="-342900" algn="l">
              <a:lnSpc>
                <a:spcPct val="90000"/>
              </a:lnSpc>
              <a:spcBef>
                <a:spcPts val="500"/>
              </a:spcBef>
              <a:spcAft>
                <a:spcPts val="0"/>
              </a:spcAft>
              <a:buSzPts val="1800"/>
              <a:buFont typeface="Arial"/>
              <a:buChar char="•"/>
              <a:defRPr/>
            </a:lvl3pPr>
            <a:lvl4pPr marL="1828800" lvl="3" indent="-342900" algn="l">
              <a:lnSpc>
                <a:spcPct val="90000"/>
              </a:lnSpc>
              <a:spcBef>
                <a:spcPts val="500"/>
              </a:spcBef>
              <a:spcAft>
                <a:spcPts val="0"/>
              </a:spcAft>
              <a:buSzPts val="1800"/>
              <a:buFont typeface="Arial"/>
              <a:buChar char="•"/>
              <a:defRPr/>
            </a:lvl4pPr>
            <a:lvl5pPr marL="2286000" lvl="4" indent="-342900" algn="l">
              <a:lnSpc>
                <a:spcPct val="90000"/>
              </a:lnSpc>
              <a:spcBef>
                <a:spcPts val="500"/>
              </a:spcBef>
              <a:spcAft>
                <a:spcPts val="0"/>
              </a:spcAft>
              <a:buSzPts val="18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67;p12">
            <a:extLst>
              <a:ext uri="{FF2B5EF4-FFF2-40B4-BE49-F238E27FC236}">
                <a16:creationId xmlns:a16="http://schemas.microsoft.com/office/drawing/2014/main" id="{4AE6AF72-0B9B-4204-8ED1-F123E9330A95}"/>
              </a:ext>
            </a:extLst>
          </p:cNvPr>
          <p:cNvSpPr/>
          <p:nvPr userDrawn="1"/>
        </p:nvSpPr>
        <p:spPr>
          <a:xfrm>
            <a:off x="-29364" y="0"/>
            <a:ext cx="694309" cy="6882605"/>
          </a:xfrm>
          <a:custGeom>
            <a:avLst/>
            <a:gdLst/>
            <a:ahLst/>
            <a:cxnLst/>
            <a:rect l="l" t="t" r="r" b="b"/>
            <a:pathLst>
              <a:path w="694310" h="6882605" extrusionOk="0">
                <a:moveTo>
                  <a:pt x="0" y="0"/>
                </a:moveTo>
                <a:lnTo>
                  <a:pt x="694310" y="1117"/>
                </a:lnTo>
                <a:lnTo>
                  <a:pt x="24515" y="6882605"/>
                </a:lnTo>
                <a:cubicBezTo>
                  <a:pt x="22693" y="4559828"/>
                  <a:pt x="1822" y="2322777"/>
                  <a:pt x="0" y="0"/>
                </a:cubicBezTo>
                <a:close/>
              </a:path>
            </a:pathLst>
          </a:cu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74635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38200" y="6335084"/>
            <a:ext cx="2743200" cy="365125"/>
          </a:xfrm>
          <a:prstGeom prst="rect">
            <a:avLst/>
          </a:prstGeom>
        </p:spPr>
        <p:txBody>
          <a:bodyPr/>
          <a:lstStyle>
            <a:lvl1pPr>
              <a:defRPr sz="1200"/>
            </a:lvl1pPr>
          </a:lstStyle>
          <a:p>
            <a:fld id="{D7C7B924-411C-4AFF-A0D6-CF1A19706BE1}" type="slidenum">
              <a:rPr lang="en-US" smtClean="0"/>
              <a:pPr/>
              <a:t>‹#›</a:t>
            </a:fld>
            <a:endParaRPr lang="en-US" dirty="0"/>
          </a:p>
        </p:txBody>
      </p:sp>
    </p:spTree>
    <p:extLst>
      <p:ext uri="{BB962C8B-B14F-4D97-AF65-F5344CB8AC3E}">
        <p14:creationId xmlns:p14="http://schemas.microsoft.com/office/powerpoint/2010/main" val="145759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Section Header" preserve="1" userDrawn="1">
  <p:cSld name="2_Section Header">
    <p:spTree>
      <p:nvGrpSpPr>
        <p:cNvPr id="1" name="Shape 79"/>
        <p:cNvGrpSpPr/>
        <p:nvPr/>
      </p:nvGrpSpPr>
      <p:grpSpPr>
        <a:xfrm>
          <a:off x="0" y="0"/>
          <a:ext cx="0" cy="0"/>
          <a:chOff x="0" y="0"/>
          <a:chExt cx="0" cy="0"/>
        </a:xfrm>
      </p:grpSpPr>
      <p:pic>
        <p:nvPicPr>
          <p:cNvPr id="80" name="Google Shape;80;p15"/>
          <p:cNvPicPr preferRelativeResize="0"/>
          <p:nvPr/>
        </p:nvPicPr>
        <p:blipFill rotWithShape="1">
          <a:blip r:embed="rId2">
            <a:alphaModFix/>
          </a:blip>
          <a:srcRect/>
          <a:stretch/>
        </p:blipFill>
        <p:spPr>
          <a:xfrm>
            <a:off x="0" y="-55087"/>
            <a:ext cx="12192000" cy="6989288"/>
          </a:xfrm>
          <a:prstGeom prst="rect">
            <a:avLst/>
          </a:prstGeom>
          <a:noFill/>
          <a:ln>
            <a:noFill/>
          </a:ln>
        </p:spPr>
      </p:pic>
      <p:sp>
        <p:nvSpPr>
          <p:cNvPr id="82" name="Google Shape;82;p15"/>
          <p:cNvSpPr txBox="1">
            <a:spLocks noGrp="1"/>
          </p:cNvSpPr>
          <p:nvPr>
            <p:ph type="title"/>
          </p:nvPr>
        </p:nvSpPr>
        <p:spPr>
          <a:xfrm>
            <a:off x="651589" y="3593527"/>
            <a:ext cx="10515600" cy="518169"/>
          </a:xfrm>
          <a:prstGeom prst="rect">
            <a:avLst/>
          </a:prstGeom>
          <a:noFill/>
          <a:ln>
            <a:noFill/>
          </a:ln>
        </p:spPr>
        <p:txBody>
          <a:bodyPr spcFirstLastPara="1" wrap="square" lIns="91425" tIns="45700" rIns="91425" bIns="45700" anchor="t" anchorCtr="0"/>
          <a:lstStyle>
            <a:lvl1pPr lvl="0" algn="l">
              <a:lnSpc>
                <a:spcPct val="85000"/>
              </a:lnSpc>
              <a:spcBef>
                <a:spcPts val="0"/>
              </a:spcBef>
              <a:spcAft>
                <a:spcPts val="0"/>
              </a:spcAft>
              <a:buClr>
                <a:schemeClr val="lt1"/>
              </a:buClr>
              <a:buSzPts val="4000"/>
              <a:buFont typeface="Century Gothic"/>
              <a:buNone/>
              <a:defRPr sz="4000" b="1"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15"/>
          <p:cNvSpPr txBox="1">
            <a:spLocks noGrp="1"/>
          </p:cNvSpPr>
          <p:nvPr>
            <p:ph type="subTitle" idx="2"/>
          </p:nvPr>
        </p:nvSpPr>
        <p:spPr>
          <a:xfrm>
            <a:off x="651588" y="4133567"/>
            <a:ext cx="10534436" cy="439758"/>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8" name="Google Shape;19;p2">
            <a:extLst>
              <a:ext uri="{FF2B5EF4-FFF2-40B4-BE49-F238E27FC236}">
                <a16:creationId xmlns:a16="http://schemas.microsoft.com/office/drawing/2014/main" id="{63E65E56-9619-4431-95CB-44BCA4D47418}"/>
              </a:ext>
            </a:extLst>
          </p:cNvPr>
          <p:cNvPicPr preferRelativeResize="0"/>
          <p:nvPr userDrawn="1"/>
        </p:nvPicPr>
        <p:blipFill rotWithShape="1">
          <a:blip r:embed="rId3">
            <a:alphaModFix/>
          </a:blip>
          <a:srcRect/>
          <a:stretch/>
        </p:blipFill>
        <p:spPr>
          <a:xfrm>
            <a:off x="812943" y="330015"/>
            <a:ext cx="4188747" cy="1118049"/>
          </a:xfrm>
          <a:prstGeom prst="rect">
            <a:avLst/>
          </a:prstGeom>
          <a:noFill/>
          <a:ln>
            <a:noFill/>
          </a:ln>
        </p:spPr>
      </p:pic>
    </p:spTree>
    <p:extLst>
      <p:ext uri="{BB962C8B-B14F-4D97-AF65-F5344CB8AC3E}">
        <p14:creationId xmlns:p14="http://schemas.microsoft.com/office/powerpoint/2010/main" val="342652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4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424E90CD-790E-43FB-B1E6-E6AF1946E1AA}"/>
              </a:ext>
            </a:extLst>
          </p:cNvPr>
          <p:cNvSpPr>
            <a:spLocks noGrp="1"/>
          </p:cNvSpPr>
          <p:nvPr>
            <p:ph type="sldNum" sz="quarter" idx="12"/>
          </p:nvPr>
        </p:nvSpPr>
        <p:spPr>
          <a:xfrm>
            <a:off x="838200" y="6335084"/>
            <a:ext cx="2743200" cy="365125"/>
          </a:xfrm>
          <a:prstGeom prst="rect">
            <a:avLst/>
          </a:prstGeom>
        </p:spPr>
        <p:txBody>
          <a:bodyPr/>
          <a:lstStyle>
            <a:lvl1pPr>
              <a:defRPr sz="1200"/>
            </a:lvl1pPr>
          </a:lstStyle>
          <a:p>
            <a:fld id="{D7C7B924-411C-4AFF-A0D6-CF1A19706BE1}" type="slidenum">
              <a:rPr lang="en-US" smtClean="0"/>
              <a:pPr/>
              <a:t>‹#›</a:t>
            </a:fld>
            <a:endParaRPr lang="en-US" dirty="0"/>
          </a:p>
        </p:txBody>
      </p:sp>
    </p:spTree>
    <p:extLst>
      <p:ext uri="{BB962C8B-B14F-4D97-AF65-F5344CB8AC3E}">
        <p14:creationId xmlns:p14="http://schemas.microsoft.com/office/powerpoint/2010/main" val="2233585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FFDFBCB9-2E12-48DA-8ADA-87E382768DD5}"/>
              </a:ext>
            </a:extLst>
          </p:cNvPr>
          <p:cNvSpPr>
            <a:spLocks noGrp="1"/>
          </p:cNvSpPr>
          <p:nvPr>
            <p:ph type="sldNum" sz="quarter" idx="12"/>
          </p:nvPr>
        </p:nvSpPr>
        <p:spPr>
          <a:xfrm>
            <a:off x="838200" y="6335084"/>
            <a:ext cx="2743200" cy="365125"/>
          </a:xfrm>
          <a:prstGeom prst="rect">
            <a:avLst/>
          </a:prstGeom>
        </p:spPr>
        <p:txBody>
          <a:bodyPr/>
          <a:lstStyle>
            <a:lvl1pPr>
              <a:defRPr sz="1200"/>
            </a:lvl1pPr>
          </a:lstStyle>
          <a:p>
            <a:fld id="{D7C7B924-411C-4AFF-A0D6-CF1A19706BE1}" type="slidenum">
              <a:rPr lang="en-US" smtClean="0"/>
              <a:pPr/>
              <a:t>‹#›</a:t>
            </a:fld>
            <a:endParaRPr lang="en-US" dirty="0"/>
          </a:p>
        </p:txBody>
      </p:sp>
    </p:spTree>
    <p:extLst>
      <p:ext uri="{BB962C8B-B14F-4D97-AF65-F5344CB8AC3E}">
        <p14:creationId xmlns:p14="http://schemas.microsoft.com/office/powerpoint/2010/main" val="298688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Slide Number Placeholder 5">
            <a:extLst>
              <a:ext uri="{FF2B5EF4-FFF2-40B4-BE49-F238E27FC236}">
                <a16:creationId xmlns:a16="http://schemas.microsoft.com/office/drawing/2014/main" id="{533B0CC4-D385-4B07-8488-42CF1ACFC315}"/>
              </a:ext>
            </a:extLst>
          </p:cNvPr>
          <p:cNvSpPr>
            <a:spLocks noGrp="1"/>
          </p:cNvSpPr>
          <p:nvPr>
            <p:ph type="sldNum" sz="quarter" idx="12"/>
          </p:nvPr>
        </p:nvSpPr>
        <p:spPr>
          <a:xfrm>
            <a:off x="838200" y="6335084"/>
            <a:ext cx="2743200" cy="365125"/>
          </a:xfrm>
          <a:prstGeom prst="rect">
            <a:avLst/>
          </a:prstGeom>
        </p:spPr>
        <p:txBody>
          <a:bodyPr/>
          <a:lstStyle>
            <a:lvl1pPr>
              <a:defRPr sz="1200"/>
            </a:lvl1pPr>
          </a:lstStyle>
          <a:p>
            <a:fld id="{D7C7B924-411C-4AFF-A0D6-CF1A19706BE1}" type="slidenum">
              <a:rPr lang="en-US" smtClean="0"/>
              <a:pPr/>
              <a:t>‹#›</a:t>
            </a:fld>
            <a:endParaRPr lang="en-US" dirty="0"/>
          </a:p>
        </p:txBody>
      </p:sp>
    </p:spTree>
    <p:extLst>
      <p:ext uri="{BB962C8B-B14F-4D97-AF65-F5344CB8AC3E}">
        <p14:creationId xmlns:p14="http://schemas.microsoft.com/office/powerpoint/2010/main" val="247263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D7D3C30-C1CC-42F2-BE6A-0512302B8BC1}"/>
              </a:ext>
            </a:extLst>
          </p:cNvPr>
          <p:cNvSpPr>
            <a:spLocks noGrp="1"/>
          </p:cNvSpPr>
          <p:nvPr>
            <p:ph type="sldNum" sz="quarter" idx="12"/>
          </p:nvPr>
        </p:nvSpPr>
        <p:spPr>
          <a:xfrm>
            <a:off x="838200" y="6335084"/>
            <a:ext cx="2743200" cy="365125"/>
          </a:xfrm>
          <a:prstGeom prst="rect">
            <a:avLst/>
          </a:prstGeom>
        </p:spPr>
        <p:txBody>
          <a:bodyPr/>
          <a:lstStyle>
            <a:lvl1pPr>
              <a:defRPr sz="1200"/>
            </a:lvl1pPr>
          </a:lstStyle>
          <a:p>
            <a:fld id="{D7C7B924-411C-4AFF-A0D6-CF1A19706BE1}" type="slidenum">
              <a:rPr lang="en-US" smtClean="0"/>
              <a:pPr/>
              <a:t>‹#›</a:t>
            </a:fld>
            <a:endParaRPr lang="en-US" dirty="0"/>
          </a:p>
        </p:txBody>
      </p:sp>
    </p:spTree>
    <p:extLst>
      <p:ext uri="{BB962C8B-B14F-4D97-AF65-F5344CB8AC3E}">
        <p14:creationId xmlns:p14="http://schemas.microsoft.com/office/powerpoint/2010/main" val="239240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145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90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Section Header" preserve="1" userDrawn="1">
  <p:cSld name="3_Section Header">
    <p:spTree>
      <p:nvGrpSpPr>
        <p:cNvPr id="1" name="Shape 86"/>
        <p:cNvGrpSpPr/>
        <p:nvPr/>
      </p:nvGrpSpPr>
      <p:grpSpPr>
        <a:xfrm>
          <a:off x="0" y="0"/>
          <a:ext cx="0" cy="0"/>
          <a:chOff x="0" y="0"/>
          <a:chExt cx="0" cy="0"/>
        </a:xfrm>
      </p:grpSpPr>
      <p:pic>
        <p:nvPicPr>
          <p:cNvPr id="87" name="Google Shape;87;p1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9" name="Google Shape;89;p16"/>
          <p:cNvSpPr txBox="1">
            <a:spLocks noGrp="1"/>
          </p:cNvSpPr>
          <p:nvPr>
            <p:ph type="title"/>
          </p:nvPr>
        </p:nvSpPr>
        <p:spPr>
          <a:xfrm>
            <a:off x="683487" y="3593527"/>
            <a:ext cx="10515600" cy="518169"/>
          </a:xfrm>
          <a:prstGeom prst="rect">
            <a:avLst/>
          </a:prstGeom>
          <a:noFill/>
          <a:ln>
            <a:noFill/>
          </a:ln>
        </p:spPr>
        <p:txBody>
          <a:bodyPr spcFirstLastPara="1" wrap="square" lIns="91425" tIns="45700" rIns="91425" bIns="45700" anchor="t" anchorCtr="0"/>
          <a:lstStyle>
            <a:lvl1pPr lvl="0" algn="l">
              <a:lnSpc>
                <a:spcPct val="85000"/>
              </a:lnSpc>
              <a:spcBef>
                <a:spcPts val="0"/>
              </a:spcBef>
              <a:spcAft>
                <a:spcPts val="0"/>
              </a:spcAft>
              <a:buClr>
                <a:schemeClr val="lt1"/>
              </a:buClr>
              <a:buSzPts val="4000"/>
              <a:buFont typeface="Century Gothic"/>
              <a:buNone/>
              <a:defRPr sz="4000" b="1"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6"/>
          <p:cNvSpPr txBox="1">
            <a:spLocks noGrp="1"/>
          </p:cNvSpPr>
          <p:nvPr>
            <p:ph type="subTitle" idx="2"/>
          </p:nvPr>
        </p:nvSpPr>
        <p:spPr>
          <a:xfrm>
            <a:off x="662215" y="4122939"/>
            <a:ext cx="10534436" cy="439758"/>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8" name="Google Shape;19;p2">
            <a:extLst>
              <a:ext uri="{FF2B5EF4-FFF2-40B4-BE49-F238E27FC236}">
                <a16:creationId xmlns:a16="http://schemas.microsoft.com/office/drawing/2014/main" id="{43916461-5CA4-4380-9CC3-F32321270D63}"/>
              </a:ext>
            </a:extLst>
          </p:cNvPr>
          <p:cNvPicPr preferRelativeResize="0"/>
          <p:nvPr userDrawn="1"/>
        </p:nvPicPr>
        <p:blipFill rotWithShape="1">
          <a:blip r:embed="rId3">
            <a:alphaModFix/>
          </a:blip>
          <a:srcRect/>
          <a:stretch/>
        </p:blipFill>
        <p:spPr>
          <a:xfrm>
            <a:off x="812943" y="330015"/>
            <a:ext cx="4188747" cy="1118049"/>
          </a:xfrm>
          <a:prstGeom prst="rect">
            <a:avLst/>
          </a:prstGeom>
          <a:noFill/>
          <a:ln>
            <a:noFill/>
          </a:ln>
        </p:spPr>
      </p:pic>
    </p:spTree>
    <p:extLst>
      <p:ext uri="{BB962C8B-B14F-4D97-AF65-F5344CB8AC3E}">
        <p14:creationId xmlns:p14="http://schemas.microsoft.com/office/powerpoint/2010/main" val="86669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0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Section Header" preserve="1" userDrawn="1">
  <p:cSld name="4_Section Header">
    <p:spTree>
      <p:nvGrpSpPr>
        <p:cNvPr id="1" name="Shape 93"/>
        <p:cNvGrpSpPr/>
        <p:nvPr/>
      </p:nvGrpSpPr>
      <p:grpSpPr>
        <a:xfrm>
          <a:off x="0" y="0"/>
          <a:ext cx="0" cy="0"/>
          <a:chOff x="0" y="0"/>
          <a:chExt cx="0" cy="0"/>
        </a:xfrm>
      </p:grpSpPr>
      <p:pic>
        <p:nvPicPr>
          <p:cNvPr id="94" name="Google Shape;94;p1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6" name="Google Shape;96;p17"/>
          <p:cNvSpPr txBox="1">
            <a:spLocks noGrp="1"/>
          </p:cNvSpPr>
          <p:nvPr>
            <p:ph type="title"/>
          </p:nvPr>
        </p:nvSpPr>
        <p:spPr>
          <a:xfrm>
            <a:off x="683486" y="3593527"/>
            <a:ext cx="10515600" cy="518169"/>
          </a:xfrm>
          <a:prstGeom prst="rect">
            <a:avLst/>
          </a:prstGeom>
          <a:noFill/>
          <a:ln>
            <a:noFill/>
          </a:ln>
        </p:spPr>
        <p:txBody>
          <a:bodyPr spcFirstLastPara="1" wrap="square" lIns="91425" tIns="45700" rIns="91425" bIns="45700" anchor="t" anchorCtr="0"/>
          <a:lstStyle>
            <a:lvl1pPr lvl="0" algn="l">
              <a:lnSpc>
                <a:spcPct val="85000"/>
              </a:lnSpc>
              <a:spcBef>
                <a:spcPts val="0"/>
              </a:spcBef>
              <a:spcAft>
                <a:spcPts val="0"/>
              </a:spcAft>
              <a:buClr>
                <a:schemeClr val="lt1"/>
              </a:buClr>
              <a:buSzPts val="4000"/>
              <a:buFont typeface="Century Gothic"/>
              <a:buNone/>
              <a:defRPr sz="4000" b="1"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8" name="Google Shape;98;p17"/>
          <p:cNvSpPr txBox="1">
            <a:spLocks noGrp="1"/>
          </p:cNvSpPr>
          <p:nvPr>
            <p:ph type="subTitle" idx="2"/>
          </p:nvPr>
        </p:nvSpPr>
        <p:spPr>
          <a:xfrm>
            <a:off x="675283" y="4122935"/>
            <a:ext cx="10534436" cy="439758"/>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8" name="Google Shape;19;p2">
            <a:extLst>
              <a:ext uri="{FF2B5EF4-FFF2-40B4-BE49-F238E27FC236}">
                <a16:creationId xmlns:a16="http://schemas.microsoft.com/office/drawing/2014/main" id="{280D13F2-B6A7-4336-BE14-9C7CF15B63DC}"/>
              </a:ext>
            </a:extLst>
          </p:cNvPr>
          <p:cNvPicPr preferRelativeResize="0"/>
          <p:nvPr userDrawn="1"/>
        </p:nvPicPr>
        <p:blipFill rotWithShape="1">
          <a:blip r:embed="rId3">
            <a:alphaModFix/>
          </a:blip>
          <a:srcRect/>
          <a:stretch/>
        </p:blipFill>
        <p:spPr>
          <a:xfrm>
            <a:off x="812943" y="330015"/>
            <a:ext cx="4188747" cy="1118049"/>
          </a:xfrm>
          <a:prstGeom prst="rect">
            <a:avLst/>
          </a:prstGeom>
          <a:noFill/>
          <a:ln>
            <a:noFill/>
          </a:ln>
        </p:spPr>
      </p:pic>
    </p:spTree>
    <p:extLst>
      <p:ext uri="{BB962C8B-B14F-4D97-AF65-F5344CB8AC3E}">
        <p14:creationId xmlns:p14="http://schemas.microsoft.com/office/powerpoint/2010/main" val="149065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0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Section Header" preserve="1" userDrawn="1">
  <p:cSld name="6_Section Header">
    <p:spTree>
      <p:nvGrpSpPr>
        <p:cNvPr id="1" name="Shape 93"/>
        <p:cNvGrpSpPr/>
        <p:nvPr/>
      </p:nvGrpSpPr>
      <p:grpSpPr>
        <a:xfrm>
          <a:off x="0" y="0"/>
          <a:ext cx="0" cy="0"/>
          <a:chOff x="0" y="0"/>
          <a:chExt cx="0" cy="0"/>
        </a:xfrm>
      </p:grpSpPr>
      <p:pic>
        <p:nvPicPr>
          <p:cNvPr id="94" name="Google Shape;94;p1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6" name="Google Shape;96;p17"/>
          <p:cNvSpPr txBox="1">
            <a:spLocks noGrp="1"/>
          </p:cNvSpPr>
          <p:nvPr>
            <p:ph type="title"/>
          </p:nvPr>
        </p:nvSpPr>
        <p:spPr>
          <a:xfrm>
            <a:off x="683486" y="3593527"/>
            <a:ext cx="10515600" cy="518169"/>
          </a:xfrm>
          <a:prstGeom prst="rect">
            <a:avLst/>
          </a:prstGeom>
          <a:noFill/>
          <a:ln>
            <a:noFill/>
          </a:ln>
        </p:spPr>
        <p:txBody>
          <a:bodyPr spcFirstLastPara="1" wrap="square" lIns="91425" tIns="45700" rIns="91425" bIns="45700" anchor="t" anchorCtr="0"/>
          <a:lstStyle>
            <a:lvl1pPr lvl="0" algn="l">
              <a:lnSpc>
                <a:spcPct val="85000"/>
              </a:lnSpc>
              <a:spcBef>
                <a:spcPts val="0"/>
              </a:spcBef>
              <a:spcAft>
                <a:spcPts val="0"/>
              </a:spcAft>
              <a:buClr>
                <a:schemeClr val="lt1"/>
              </a:buClr>
              <a:buSzPts val="4000"/>
              <a:buFont typeface="Century Gothic"/>
              <a:buNone/>
              <a:defRPr sz="4000" b="1"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8" name="Google Shape;98;p17"/>
          <p:cNvSpPr txBox="1">
            <a:spLocks noGrp="1"/>
          </p:cNvSpPr>
          <p:nvPr>
            <p:ph type="subTitle" idx="2"/>
          </p:nvPr>
        </p:nvSpPr>
        <p:spPr>
          <a:xfrm>
            <a:off x="675283" y="4122935"/>
            <a:ext cx="10534436" cy="439758"/>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7" name="Picture 10">
            <a:extLst>
              <a:ext uri="{FF2B5EF4-FFF2-40B4-BE49-F238E27FC236}">
                <a16:creationId xmlns:a16="http://schemas.microsoft.com/office/drawing/2014/main" id="{93500620-B8BC-42D8-879C-D64BDF73375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2942" y="330015"/>
            <a:ext cx="4228747" cy="1743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956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0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Section Header" preserve="1" userDrawn="1">
  <p:cSld name="5_Section Header">
    <p:spTree>
      <p:nvGrpSpPr>
        <p:cNvPr id="1" name="Shape 100"/>
        <p:cNvGrpSpPr/>
        <p:nvPr/>
      </p:nvGrpSpPr>
      <p:grpSpPr>
        <a:xfrm>
          <a:off x="0" y="0"/>
          <a:ext cx="0" cy="0"/>
          <a:chOff x="0" y="0"/>
          <a:chExt cx="0" cy="0"/>
        </a:xfrm>
      </p:grpSpPr>
      <p:pic>
        <p:nvPicPr>
          <p:cNvPr id="101" name="Google Shape;101;p18"/>
          <p:cNvPicPr preferRelativeResize="0"/>
          <p:nvPr/>
        </p:nvPicPr>
        <p:blipFill rotWithShape="1">
          <a:blip r:embed="rId2">
            <a:alphaModFix/>
          </a:blip>
          <a:srcRect/>
          <a:stretch/>
        </p:blipFill>
        <p:spPr>
          <a:xfrm>
            <a:off x="0" y="-67374"/>
            <a:ext cx="12192000" cy="6925374"/>
          </a:xfrm>
          <a:prstGeom prst="rect">
            <a:avLst/>
          </a:prstGeom>
          <a:noFill/>
          <a:ln>
            <a:noFill/>
          </a:ln>
        </p:spPr>
      </p:pic>
      <p:sp>
        <p:nvSpPr>
          <p:cNvPr id="103" name="Google Shape;103;p18"/>
          <p:cNvSpPr txBox="1">
            <a:spLocks noGrp="1"/>
          </p:cNvSpPr>
          <p:nvPr>
            <p:ph type="title"/>
          </p:nvPr>
        </p:nvSpPr>
        <p:spPr>
          <a:xfrm>
            <a:off x="694115" y="3593527"/>
            <a:ext cx="10515600" cy="518169"/>
          </a:xfrm>
          <a:prstGeom prst="rect">
            <a:avLst/>
          </a:prstGeom>
          <a:noFill/>
          <a:ln>
            <a:noFill/>
          </a:ln>
        </p:spPr>
        <p:txBody>
          <a:bodyPr spcFirstLastPara="1" wrap="square" lIns="91425" tIns="45700" rIns="91425" bIns="45700" anchor="t" anchorCtr="0"/>
          <a:lstStyle>
            <a:lvl1pPr lvl="0" algn="l">
              <a:lnSpc>
                <a:spcPct val="85000"/>
              </a:lnSpc>
              <a:spcBef>
                <a:spcPts val="0"/>
              </a:spcBef>
              <a:spcAft>
                <a:spcPts val="0"/>
              </a:spcAft>
              <a:buClr>
                <a:schemeClr val="lt1"/>
              </a:buClr>
              <a:buSzPts val="4000"/>
              <a:buFont typeface="Century Gothic"/>
              <a:buNone/>
              <a:defRPr sz="4000" b="1"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5" name="Google Shape;105;p18"/>
          <p:cNvSpPr txBox="1">
            <a:spLocks noGrp="1"/>
          </p:cNvSpPr>
          <p:nvPr>
            <p:ph type="subTitle" idx="2"/>
          </p:nvPr>
        </p:nvSpPr>
        <p:spPr>
          <a:xfrm>
            <a:off x="694116" y="4122930"/>
            <a:ext cx="10534436" cy="439758"/>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8" name="Google Shape;19;p2">
            <a:extLst>
              <a:ext uri="{FF2B5EF4-FFF2-40B4-BE49-F238E27FC236}">
                <a16:creationId xmlns:a16="http://schemas.microsoft.com/office/drawing/2014/main" id="{4B5DC11E-7092-4E94-BD54-479D59DBF2EB}"/>
              </a:ext>
            </a:extLst>
          </p:cNvPr>
          <p:cNvPicPr preferRelativeResize="0"/>
          <p:nvPr userDrawn="1"/>
        </p:nvPicPr>
        <p:blipFill rotWithShape="1">
          <a:blip r:embed="rId3">
            <a:alphaModFix/>
          </a:blip>
          <a:srcRect/>
          <a:stretch/>
        </p:blipFill>
        <p:spPr>
          <a:xfrm>
            <a:off x="812943" y="330015"/>
            <a:ext cx="4188747" cy="1118049"/>
          </a:xfrm>
          <a:prstGeom prst="rect">
            <a:avLst/>
          </a:prstGeom>
          <a:noFill/>
          <a:ln>
            <a:noFill/>
          </a:ln>
        </p:spPr>
      </p:pic>
    </p:spTree>
    <p:extLst>
      <p:ext uri="{BB962C8B-B14F-4D97-AF65-F5344CB8AC3E}">
        <p14:creationId xmlns:p14="http://schemas.microsoft.com/office/powerpoint/2010/main" val="335679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0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preserve="1">
  <p:cSld name="1_Title Slide">
    <p:spTree>
      <p:nvGrpSpPr>
        <p:cNvPr id="1" name="Shape 121"/>
        <p:cNvGrpSpPr/>
        <p:nvPr/>
      </p:nvGrpSpPr>
      <p:grpSpPr>
        <a:xfrm>
          <a:off x="0" y="0"/>
          <a:ext cx="0" cy="0"/>
          <a:chOff x="0" y="0"/>
          <a:chExt cx="0" cy="0"/>
        </a:xfrm>
      </p:grpSpPr>
      <p:sp>
        <p:nvSpPr>
          <p:cNvPr id="122" name="Google Shape;122;p21"/>
          <p:cNvSpPr/>
          <p:nvPr/>
        </p:nvSpPr>
        <p:spPr>
          <a:xfrm>
            <a:off x="-47592" y="-114300"/>
            <a:ext cx="4916371" cy="7048267"/>
          </a:xfrm>
          <a:custGeom>
            <a:avLst/>
            <a:gdLst/>
            <a:ahLst/>
            <a:cxnLst/>
            <a:rect l="l" t="t" r="r" b="b"/>
            <a:pathLst>
              <a:path w="4916371" h="6904136" extrusionOk="0">
                <a:moveTo>
                  <a:pt x="15965" y="6881813"/>
                </a:moveTo>
                <a:cubicBezTo>
                  <a:pt x="10643" y="4587875"/>
                  <a:pt x="5322" y="2293938"/>
                  <a:pt x="0" y="0"/>
                </a:cubicBezTo>
                <a:lnTo>
                  <a:pt x="4916371" y="19050"/>
                </a:lnTo>
                <a:lnTo>
                  <a:pt x="3339011" y="6904136"/>
                </a:lnTo>
                <a:lnTo>
                  <a:pt x="15965" y="6881813"/>
                </a:lnTo>
                <a:close/>
              </a:path>
            </a:pathLst>
          </a:custGeom>
          <a:gradFill>
            <a:gsLst>
              <a:gs pos="0">
                <a:srgbClr val="FF9E00"/>
              </a:gs>
              <a:gs pos="35000">
                <a:srgbClr val="FF9E00"/>
              </a:gs>
              <a:gs pos="65000">
                <a:srgbClr val="FFD100"/>
              </a:gs>
              <a:gs pos="100000">
                <a:srgbClr val="FFD100"/>
              </a:gs>
            </a:gsLst>
            <a:lin ang="9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123" name="Google Shape;123;p21"/>
          <p:cNvSpPr txBox="1">
            <a:spLocks noGrp="1"/>
          </p:cNvSpPr>
          <p:nvPr>
            <p:ph type="subTitle" idx="1"/>
          </p:nvPr>
        </p:nvSpPr>
        <p:spPr>
          <a:xfrm>
            <a:off x="5194407" y="1122362"/>
            <a:ext cx="6136187" cy="4654323"/>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FF9E00"/>
              </a:buClr>
              <a:buSzPts val="2800"/>
              <a:buFont typeface="Century Gothic"/>
              <a:buNone/>
              <a:defRPr sz="2800" b="1" cap="none">
                <a:solidFill>
                  <a:srgbClr val="FF9E00"/>
                </a:solidFill>
              </a:defRPr>
            </a:lvl1pPr>
            <a:lvl2pPr lvl="1" algn="ctr">
              <a:lnSpc>
                <a:spcPct val="90000"/>
              </a:lnSpc>
              <a:spcBef>
                <a:spcPts val="12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4" name="Google Shape;124;p21"/>
          <p:cNvSpPr txBox="1">
            <a:spLocks noGrp="1"/>
          </p:cNvSpPr>
          <p:nvPr>
            <p:ph type="ctrTitle"/>
          </p:nvPr>
        </p:nvSpPr>
        <p:spPr>
          <a:xfrm>
            <a:off x="152701" y="1122363"/>
            <a:ext cx="3858365"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5" name="Google Shape;125;p21"/>
          <p:cNvPicPr preferRelativeResize="0"/>
          <p:nvPr/>
        </p:nvPicPr>
        <p:blipFill rotWithShape="1">
          <a:blip r:embed="rId2">
            <a:alphaModFix/>
          </a:blip>
          <a:srcRect/>
          <a:stretch/>
        </p:blipFill>
        <p:spPr>
          <a:xfrm>
            <a:off x="152701" y="6296297"/>
            <a:ext cx="1464945" cy="406777"/>
          </a:xfrm>
          <a:prstGeom prst="rect">
            <a:avLst/>
          </a:prstGeom>
          <a:noFill/>
          <a:ln>
            <a:noFill/>
          </a:ln>
        </p:spPr>
      </p:pic>
      <p:pic>
        <p:nvPicPr>
          <p:cNvPr id="6" name="Image 11">
            <a:extLst>
              <a:ext uri="{FF2B5EF4-FFF2-40B4-BE49-F238E27FC236}">
                <a16:creationId xmlns:a16="http://schemas.microsoft.com/office/drawing/2014/main" id="{B7E43629-7B2C-46AA-8FA8-7CC9FEFA518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7970"/>
          <a:stretch/>
        </p:blipFill>
        <p:spPr>
          <a:xfrm rot="17016645">
            <a:off x="574821" y="2823970"/>
            <a:ext cx="8291407" cy="1104006"/>
          </a:xfrm>
          <a:prstGeom prst="rect">
            <a:avLst/>
          </a:prstGeom>
        </p:spPr>
      </p:pic>
      <p:sp>
        <p:nvSpPr>
          <p:cNvPr id="7" name="Connecteur droit 7">
            <a:extLst>
              <a:ext uri="{FF2B5EF4-FFF2-40B4-BE49-F238E27FC236}">
                <a16:creationId xmlns:a16="http://schemas.microsoft.com/office/drawing/2014/main" id="{D8D33CA6-39D6-4845-9779-4B0F90F9F5A4}"/>
              </a:ext>
            </a:extLst>
          </p:cNvPr>
          <p:cNvSpPr/>
          <p:nvPr userDrawn="1"/>
        </p:nvSpPr>
        <p:spPr>
          <a:xfrm flipH="1">
            <a:off x="314667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224883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itle Slide" preserve="1">
  <p:cSld name="2_Title Slide">
    <p:spTree>
      <p:nvGrpSpPr>
        <p:cNvPr id="1" name="Shape 126"/>
        <p:cNvGrpSpPr/>
        <p:nvPr/>
      </p:nvGrpSpPr>
      <p:grpSpPr>
        <a:xfrm>
          <a:off x="0" y="0"/>
          <a:ext cx="0" cy="0"/>
          <a:chOff x="0" y="0"/>
          <a:chExt cx="0" cy="0"/>
        </a:xfrm>
      </p:grpSpPr>
      <p:pic>
        <p:nvPicPr>
          <p:cNvPr id="127" name="Google Shape;127;p22"/>
          <p:cNvPicPr preferRelativeResize="0"/>
          <p:nvPr/>
        </p:nvPicPr>
        <p:blipFill rotWithShape="1">
          <a:blip r:embed="rId2">
            <a:alphaModFix/>
          </a:blip>
          <a:srcRect/>
          <a:stretch/>
        </p:blipFill>
        <p:spPr>
          <a:xfrm>
            <a:off x="3125973" y="-55087"/>
            <a:ext cx="10711514" cy="7131590"/>
          </a:xfrm>
          <a:prstGeom prst="rect">
            <a:avLst/>
          </a:prstGeom>
          <a:noFill/>
          <a:ln>
            <a:noFill/>
          </a:ln>
        </p:spPr>
      </p:pic>
      <p:sp>
        <p:nvSpPr>
          <p:cNvPr id="128" name="Google Shape;128;p22"/>
          <p:cNvSpPr/>
          <p:nvPr/>
        </p:nvSpPr>
        <p:spPr>
          <a:xfrm>
            <a:off x="-47592" y="-114300"/>
            <a:ext cx="4916371" cy="7048267"/>
          </a:xfrm>
          <a:custGeom>
            <a:avLst/>
            <a:gdLst/>
            <a:ahLst/>
            <a:cxnLst/>
            <a:rect l="l" t="t" r="r" b="b"/>
            <a:pathLst>
              <a:path w="4916371" h="6904136" extrusionOk="0">
                <a:moveTo>
                  <a:pt x="15965" y="6881813"/>
                </a:moveTo>
                <a:cubicBezTo>
                  <a:pt x="10643" y="4587875"/>
                  <a:pt x="5322" y="2293938"/>
                  <a:pt x="0" y="0"/>
                </a:cubicBezTo>
                <a:lnTo>
                  <a:pt x="4916371" y="19050"/>
                </a:lnTo>
                <a:lnTo>
                  <a:pt x="3339011" y="6904136"/>
                </a:lnTo>
                <a:lnTo>
                  <a:pt x="15965" y="6881813"/>
                </a:lnTo>
                <a:close/>
              </a:path>
            </a:pathLst>
          </a:custGeom>
          <a:gradFill>
            <a:gsLst>
              <a:gs pos="0">
                <a:srgbClr val="FF9E00"/>
              </a:gs>
              <a:gs pos="35000">
                <a:srgbClr val="FF9E00"/>
              </a:gs>
              <a:gs pos="65000">
                <a:srgbClr val="FFD100"/>
              </a:gs>
              <a:gs pos="100000">
                <a:srgbClr val="FFD100"/>
              </a:gs>
            </a:gsLst>
            <a:lin ang="9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129" name="Google Shape;129;p22"/>
          <p:cNvSpPr txBox="1">
            <a:spLocks noGrp="1"/>
          </p:cNvSpPr>
          <p:nvPr>
            <p:ph type="subTitle" idx="1"/>
          </p:nvPr>
        </p:nvSpPr>
        <p:spPr>
          <a:xfrm>
            <a:off x="152701" y="3602038"/>
            <a:ext cx="4334239"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0" name="Google Shape;130;p22"/>
          <p:cNvSpPr txBox="1">
            <a:spLocks noGrp="1"/>
          </p:cNvSpPr>
          <p:nvPr>
            <p:ph type="ctrTitle"/>
          </p:nvPr>
        </p:nvSpPr>
        <p:spPr>
          <a:xfrm>
            <a:off x="152701" y="1122363"/>
            <a:ext cx="4334239"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1" name="Google Shape;131;p22"/>
          <p:cNvPicPr preferRelativeResize="0"/>
          <p:nvPr/>
        </p:nvPicPr>
        <p:blipFill rotWithShape="1">
          <a:blip r:embed="rId3">
            <a:alphaModFix/>
          </a:blip>
          <a:srcRect/>
          <a:stretch/>
        </p:blipFill>
        <p:spPr>
          <a:xfrm>
            <a:off x="152701" y="6296297"/>
            <a:ext cx="1464945" cy="406777"/>
          </a:xfrm>
          <a:prstGeom prst="rect">
            <a:avLst/>
          </a:prstGeom>
          <a:noFill/>
          <a:ln>
            <a:noFill/>
          </a:ln>
        </p:spPr>
      </p:pic>
      <p:pic>
        <p:nvPicPr>
          <p:cNvPr id="7" name="Image 11">
            <a:extLst>
              <a:ext uri="{FF2B5EF4-FFF2-40B4-BE49-F238E27FC236}">
                <a16:creationId xmlns:a16="http://schemas.microsoft.com/office/drawing/2014/main" id="{92878B12-9B8F-44D3-ADCE-6FDA4179CA3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7970"/>
          <a:stretch/>
        </p:blipFill>
        <p:spPr>
          <a:xfrm rot="17016645">
            <a:off x="536721" y="2823970"/>
            <a:ext cx="8291407" cy="1104006"/>
          </a:xfrm>
          <a:prstGeom prst="rect">
            <a:avLst/>
          </a:prstGeom>
        </p:spPr>
      </p:pic>
      <p:sp>
        <p:nvSpPr>
          <p:cNvPr id="8" name="Connecteur droit 7">
            <a:extLst>
              <a:ext uri="{FF2B5EF4-FFF2-40B4-BE49-F238E27FC236}">
                <a16:creationId xmlns:a16="http://schemas.microsoft.com/office/drawing/2014/main" id="{4EAF3703-3CC8-4099-BD9D-25728124B16B}"/>
              </a:ext>
            </a:extLst>
          </p:cNvPr>
          <p:cNvSpPr/>
          <p:nvPr userDrawn="1"/>
        </p:nvSpPr>
        <p:spPr>
          <a:xfrm flipH="1">
            <a:off x="310857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366309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0_Title Slide" preserve="1">
  <p:cSld name="12_Title Slide">
    <p:spTree>
      <p:nvGrpSpPr>
        <p:cNvPr id="1" name="Shape 132"/>
        <p:cNvGrpSpPr/>
        <p:nvPr/>
      </p:nvGrpSpPr>
      <p:grpSpPr>
        <a:xfrm>
          <a:off x="0" y="0"/>
          <a:ext cx="0" cy="0"/>
          <a:chOff x="0" y="0"/>
          <a:chExt cx="0" cy="0"/>
        </a:xfrm>
      </p:grpSpPr>
      <p:pic>
        <p:nvPicPr>
          <p:cNvPr id="133" name="Google Shape;133;p23" descr="Image"/>
          <p:cNvPicPr preferRelativeResize="0"/>
          <p:nvPr/>
        </p:nvPicPr>
        <p:blipFill rotWithShape="1">
          <a:blip r:embed="rId2">
            <a:alphaModFix/>
          </a:blip>
          <a:srcRect/>
          <a:stretch/>
        </p:blipFill>
        <p:spPr>
          <a:xfrm>
            <a:off x="3314700" y="-1796992"/>
            <a:ext cx="9352333" cy="12365794"/>
          </a:xfrm>
          <a:prstGeom prst="rect">
            <a:avLst/>
          </a:prstGeom>
          <a:noFill/>
          <a:ln>
            <a:noFill/>
          </a:ln>
        </p:spPr>
      </p:pic>
      <p:sp>
        <p:nvSpPr>
          <p:cNvPr id="134" name="Google Shape;134;p23"/>
          <p:cNvSpPr/>
          <p:nvPr/>
        </p:nvSpPr>
        <p:spPr>
          <a:xfrm>
            <a:off x="-130628" y="-19962"/>
            <a:ext cx="4978103" cy="6911288"/>
          </a:xfrm>
          <a:custGeom>
            <a:avLst/>
            <a:gdLst/>
            <a:ahLst/>
            <a:cxnLst/>
            <a:rect l="l" t="t" r="r" b="b"/>
            <a:pathLst>
              <a:path w="13829" h="21470" extrusionOk="0">
                <a:moveTo>
                  <a:pt x="13829" y="32"/>
                </a:moveTo>
                <a:lnTo>
                  <a:pt x="9541" y="21470"/>
                </a:lnTo>
                <a:lnTo>
                  <a:pt x="162" y="21457"/>
                </a:lnTo>
                <a:lnTo>
                  <a:pt x="0" y="0"/>
                </a:lnTo>
                <a:lnTo>
                  <a:pt x="13829" y="32"/>
                </a:lnTo>
                <a:close/>
              </a:path>
            </a:pathLst>
          </a:custGeom>
          <a:gradFill>
            <a:gsLst>
              <a:gs pos="0">
                <a:srgbClr val="661F70"/>
              </a:gs>
              <a:gs pos="52496">
                <a:srgbClr val="E0252F"/>
              </a:gs>
              <a:gs pos="100000">
                <a:srgbClr val="F06E3A"/>
              </a:gs>
            </a:gsLst>
            <a:lin ang="0" scaled="0"/>
          </a:gradFill>
          <a:ln>
            <a:noFill/>
          </a:ln>
        </p:spPr>
        <p:txBody>
          <a:bodyPr spcFirstLastPara="1" wrap="square" lIns="79375" tIns="79375" rIns="79375" bIns="793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35" name="Google Shape;135;p23"/>
          <p:cNvSpPr txBox="1">
            <a:spLocks noGrp="1"/>
          </p:cNvSpPr>
          <p:nvPr>
            <p:ph type="subTitle" idx="1"/>
          </p:nvPr>
        </p:nvSpPr>
        <p:spPr>
          <a:xfrm>
            <a:off x="152701" y="3602038"/>
            <a:ext cx="4334239"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6" name="Google Shape;136;p23"/>
          <p:cNvSpPr txBox="1">
            <a:spLocks noGrp="1"/>
          </p:cNvSpPr>
          <p:nvPr>
            <p:ph type="ctrTitle"/>
          </p:nvPr>
        </p:nvSpPr>
        <p:spPr>
          <a:xfrm>
            <a:off x="152701" y="1122363"/>
            <a:ext cx="4334239"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7" name="Google Shape;137;p23"/>
          <p:cNvPicPr preferRelativeResize="0"/>
          <p:nvPr/>
        </p:nvPicPr>
        <p:blipFill rotWithShape="1">
          <a:blip r:embed="rId3">
            <a:alphaModFix/>
          </a:blip>
          <a:srcRect/>
          <a:stretch/>
        </p:blipFill>
        <p:spPr>
          <a:xfrm>
            <a:off x="152701" y="6296297"/>
            <a:ext cx="1464945" cy="406777"/>
          </a:xfrm>
          <a:prstGeom prst="rect">
            <a:avLst/>
          </a:prstGeom>
          <a:noFill/>
          <a:ln>
            <a:noFill/>
          </a:ln>
        </p:spPr>
      </p:pic>
      <p:pic>
        <p:nvPicPr>
          <p:cNvPr id="7" name="Image 11">
            <a:extLst>
              <a:ext uri="{FF2B5EF4-FFF2-40B4-BE49-F238E27FC236}">
                <a16:creationId xmlns:a16="http://schemas.microsoft.com/office/drawing/2014/main" id="{9E36B597-1293-4565-95DA-E7A926A8C1E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7970"/>
          <a:stretch/>
        </p:blipFill>
        <p:spPr>
          <a:xfrm rot="17016645">
            <a:off x="555771" y="2823970"/>
            <a:ext cx="8291407" cy="1104006"/>
          </a:xfrm>
          <a:prstGeom prst="rect">
            <a:avLst/>
          </a:prstGeom>
        </p:spPr>
      </p:pic>
      <p:sp>
        <p:nvSpPr>
          <p:cNvPr id="8" name="Connecteur droit 7">
            <a:extLst>
              <a:ext uri="{FF2B5EF4-FFF2-40B4-BE49-F238E27FC236}">
                <a16:creationId xmlns:a16="http://schemas.microsoft.com/office/drawing/2014/main" id="{288F1342-B2E9-4DFA-80FD-B07AEB1E6325}"/>
              </a:ext>
            </a:extLst>
          </p:cNvPr>
          <p:cNvSpPr/>
          <p:nvPr userDrawn="1"/>
        </p:nvSpPr>
        <p:spPr>
          <a:xfrm flipH="1">
            <a:off x="312762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294287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EEB1DCD4-D045-4288-8691-133EC49334F0}"/>
              </a:ext>
            </a:extLst>
          </p:cNvPr>
          <p:cNvSpPr/>
          <p:nvPr userDrawn="1"/>
        </p:nvSpPr>
        <p:spPr>
          <a:xfrm>
            <a:off x="-599887" y="165339"/>
            <a:ext cx="366269" cy="366269"/>
          </a:xfrm>
          <a:prstGeom prst="rect">
            <a:avLst/>
          </a:prstGeom>
          <a:solidFill>
            <a:srgbClr val="243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6EAAEBE-FC7B-4A27-9417-7FEA90210D15}"/>
              </a:ext>
            </a:extLst>
          </p:cNvPr>
          <p:cNvSpPr/>
          <p:nvPr userDrawn="1"/>
        </p:nvSpPr>
        <p:spPr>
          <a:xfrm>
            <a:off x="-599887" y="600792"/>
            <a:ext cx="366269" cy="366269"/>
          </a:xfrm>
          <a:prstGeom prst="rect">
            <a:avLst/>
          </a:prstGeom>
          <a:solidFill>
            <a:srgbClr val="00B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A001CB4-997D-4779-B6EF-4D1434453D87}"/>
              </a:ext>
            </a:extLst>
          </p:cNvPr>
          <p:cNvSpPr/>
          <p:nvPr userDrawn="1"/>
        </p:nvSpPr>
        <p:spPr>
          <a:xfrm>
            <a:off x="-599887" y="1447232"/>
            <a:ext cx="366269" cy="366269"/>
          </a:xfrm>
          <a:prstGeom prst="rect">
            <a:avLst/>
          </a:prstGeom>
          <a:solidFill>
            <a:srgbClr val="009B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4D9C4D5-6A29-4C2C-9AF0-98523FB3C625}"/>
              </a:ext>
            </a:extLst>
          </p:cNvPr>
          <p:cNvSpPr/>
          <p:nvPr userDrawn="1"/>
        </p:nvSpPr>
        <p:spPr>
          <a:xfrm>
            <a:off x="-599888" y="3635025"/>
            <a:ext cx="366269" cy="366269"/>
          </a:xfrm>
          <a:prstGeom prst="rect">
            <a:avLst/>
          </a:prstGeom>
          <a:solidFill>
            <a:srgbClr val="F29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E5DBE5-1A79-4EA0-974E-4A17D2CF489B}"/>
              </a:ext>
            </a:extLst>
          </p:cNvPr>
          <p:cNvSpPr/>
          <p:nvPr userDrawn="1"/>
        </p:nvSpPr>
        <p:spPr>
          <a:xfrm>
            <a:off x="-599887" y="2322349"/>
            <a:ext cx="366269" cy="366269"/>
          </a:xfrm>
          <a:prstGeom prst="rect">
            <a:avLst/>
          </a:prstGeom>
          <a:solidFill>
            <a:srgbClr val="BBD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9B5B825-6758-49CF-9F41-055EAEDB5BA1}"/>
              </a:ext>
            </a:extLst>
          </p:cNvPr>
          <p:cNvSpPr/>
          <p:nvPr userDrawn="1"/>
        </p:nvSpPr>
        <p:spPr>
          <a:xfrm>
            <a:off x="-599887" y="2759908"/>
            <a:ext cx="366269" cy="366269"/>
          </a:xfrm>
          <a:prstGeom prst="rect">
            <a:avLst/>
          </a:prstGeom>
          <a:solidFill>
            <a:srgbClr val="FDD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F8B4AE9-5472-4AF1-A4CC-7A874D843246}"/>
              </a:ext>
            </a:extLst>
          </p:cNvPr>
          <p:cNvSpPr/>
          <p:nvPr userDrawn="1"/>
        </p:nvSpPr>
        <p:spPr>
          <a:xfrm>
            <a:off x="-599887" y="3197467"/>
            <a:ext cx="366269" cy="366269"/>
          </a:xfrm>
          <a:prstGeom prst="rect">
            <a:avLst/>
          </a:prstGeom>
          <a:solidFill>
            <a:srgbClr val="F7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722DF08-95D6-4DA0-8A80-BDA881761821}"/>
              </a:ext>
            </a:extLst>
          </p:cNvPr>
          <p:cNvSpPr/>
          <p:nvPr userDrawn="1"/>
        </p:nvSpPr>
        <p:spPr>
          <a:xfrm>
            <a:off x="-599887" y="1884791"/>
            <a:ext cx="366269" cy="366269"/>
          </a:xfrm>
          <a:prstGeom prst="rect">
            <a:avLst/>
          </a:prstGeom>
          <a:solidFill>
            <a:srgbClr val="5AB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 75">
            <a:extLst>
              <a:ext uri="{FF2B5EF4-FFF2-40B4-BE49-F238E27FC236}">
                <a16:creationId xmlns:a16="http://schemas.microsoft.com/office/drawing/2014/main" id="{68A51640-AB80-4E2F-B9EE-5E60BA6B0C2C}"/>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0226842" y="6095143"/>
            <a:ext cx="1584158" cy="437502"/>
          </a:xfrm>
          <a:prstGeom prst="rect">
            <a:avLst/>
          </a:prstGeom>
        </p:spPr>
      </p:pic>
      <p:sp>
        <p:nvSpPr>
          <p:cNvPr id="15" name="Slide Number Placeholder 5">
            <a:extLst>
              <a:ext uri="{FF2B5EF4-FFF2-40B4-BE49-F238E27FC236}">
                <a16:creationId xmlns:a16="http://schemas.microsoft.com/office/drawing/2014/main" id="{8B377A37-EA0E-4496-ACB8-38ED2759ABCD}"/>
              </a:ext>
            </a:extLst>
          </p:cNvPr>
          <p:cNvSpPr>
            <a:spLocks noGrp="1"/>
          </p:cNvSpPr>
          <p:nvPr>
            <p:ph type="sldNum" sz="quarter" idx="4"/>
          </p:nvPr>
        </p:nvSpPr>
        <p:spPr>
          <a:xfrm>
            <a:off x="838200" y="6324451"/>
            <a:ext cx="2743200" cy="365125"/>
          </a:xfrm>
          <a:prstGeom prst="rect">
            <a:avLst/>
          </a:prstGeom>
        </p:spPr>
        <p:txBody>
          <a:bodyPr/>
          <a:lstStyle>
            <a:lvl1pPr>
              <a:defRPr sz="1200"/>
            </a:lvl1pPr>
          </a:lstStyle>
          <a:p>
            <a:fld id="{D7C7B924-411C-4AFF-A0D6-CF1A19706BE1}" type="slidenum">
              <a:rPr lang="en-US" smtClean="0"/>
              <a:pPr/>
              <a:t>‹#›</a:t>
            </a:fld>
            <a:endParaRPr lang="en-US" dirty="0"/>
          </a:p>
        </p:txBody>
      </p:sp>
    </p:spTree>
    <p:extLst>
      <p:ext uri="{BB962C8B-B14F-4D97-AF65-F5344CB8AC3E}">
        <p14:creationId xmlns:p14="http://schemas.microsoft.com/office/powerpoint/2010/main" val="955783382"/>
      </p:ext>
    </p:extLst>
  </p:cSld>
  <p:clrMap bg1="lt1" tx1="dk1" bg2="lt2" tx2="dk2" accent1="accent1" accent2="accent2" accent3="accent3" accent4="accent4" accent5="accent5" accent6="accent6" hlink="hlink" folHlink="folHlink"/>
  <p:sldLayoutIdLst>
    <p:sldLayoutId id="2147483745" r:id="rId1"/>
    <p:sldLayoutId id="2147483757" r:id="rId2"/>
    <p:sldLayoutId id="2147483758" r:id="rId3"/>
    <p:sldLayoutId id="2147483759" r:id="rId4"/>
    <p:sldLayoutId id="2147483768" r:id="rId5"/>
    <p:sldLayoutId id="2147483760" r:id="rId6"/>
    <p:sldLayoutId id="2147483763" r:id="rId7"/>
    <p:sldLayoutId id="2147483764" r:id="rId8"/>
    <p:sldLayoutId id="2147483765" r:id="rId9"/>
    <p:sldLayoutId id="2147483769" r:id="rId10"/>
    <p:sldLayoutId id="2147483755" r:id="rId11"/>
    <p:sldLayoutId id="2147483747" r:id="rId12"/>
    <p:sldLayoutId id="2147483749" r:id="rId13"/>
    <p:sldLayoutId id="2147483748" r:id="rId14"/>
    <p:sldLayoutId id="2147483750" r:id="rId15"/>
    <p:sldLayoutId id="2147483751" r:id="rId16"/>
    <p:sldLayoutId id="2147483752" r:id="rId17"/>
    <p:sldLayoutId id="2147483754" r:id="rId18"/>
    <p:sldLayoutId id="2147483662" r:id="rId19"/>
    <p:sldLayoutId id="2147483664" r:id="rId20"/>
    <p:sldLayoutId id="2147483665" r:id="rId21"/>
    <p:sldLayoutId id="2147483666" r:id="rId22"/>
    <p:sldLayoutId id="2147483667" r:id="rId23"/>
    <p:sldLayoutId id="2147483674" r:id="rId24"/>
    <p:sldLayoutId id="2147483673"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b="1" kern="1200">
          <a:solidFill>
            <a:srgbClr val="24366B"/>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24366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rgbClr val="24366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rgbClr val="24366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24366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24366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hyperlink" Target="http://www.transitions.com/Awards"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7CAB8D-5800-4E97-8F5F-758D9BD587CD}"/>
              </a:ext>
            </a:extLst>
          </p:cNvPr>
          <p:cNvSpPr>
            <a:spLocks noGrp="1"/>
          </p:cNvSpPr>
          <p:nvPr>
            <p:ph type="title"/>
          </p:nvPr>
        </p:nvSpPr>
        <p:spPr/>
        <p:txBody>
          <a:bodyPr>
            <a:normAutofit fontScale="90000"/>
          </a:bodyPr>
          <a:lstStyle/>
          <a:p>
            <a:r>
              <a:rPr lang="en-US" dirty="0"/>
              <a:t>OVERVIEW AND ENTRY GUIDE</a:t>
            </a:r>
          </a:p>
        </p:txBody>
      </p:sp>
      <p:sp>
        <p:nvSpPr>
          <p:cNvPr id="7" name="Subtitle 6">
            <a:extLst>
              <a:ext uri="{FF2B5EF4-FFF2-40B4-BE49-F238E27FC236}">
                <a16:creationId xmlns:a16="http://schemas.microsoft.com/office/drawing/2014/main" id="{3BEC1BE1-3F7B-49B1-A8BC-BEB5A861D56A}"/>
              </a:ext>
            </a:extLst>
          </p:cNvPr>
          <p:cNvSpPr>
            <a:spLocks noGrp="1"/>
          </p:cNvSpPr>
          <p:nvPr>
            <p:ph type="subTitle" idx="2"/>
          </p:nvPr>
        </p:nvSpPr>
        <p:spPr>
          <a:xfrm>
            <a:off x="694117" y="4122935"/>
            <a:ext cx="10515601" cy="439758"/>
          </a:xfrm>
        </p:spPr>
        <p:txBody>
          <a:bodyPr>
            <a:normAutofit fontScale="85000" lnSpcReduction="20000"/>
          </a:bodyPr>
          <a:lstStyle/>
          <a:p>
            <a:r>
              <a:rPr lang="en-US" dirty="0"/>
              <a:t>VISIT TRANSITIONS.COM/AWARDS</a:t>
            </a:r>
          </a:p>
        </p:txBody>
      </p:sp>
    </p:spTree>
    <p:extLst>
      <p:ext uri="{BB962C8B-B14F-4D97-AF65-F5344CB8AC3E}">
        <p14:creationId xmlns:p14="http://schemas.microsoft.com/office/powerpoint/2010/main" val="213406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14DC6E-E753-4A16-A2E5-C6A65AD70243}"/>
              </a:ext>
            </a:extLst>
          </p:cNvPr>
          <p:cNvSpPr>
            <a:spLocks noGrp="1"/>
          </p:cNvSpPr>
          <p:nvPr>
            <p:ph type="title"/>
          </p:nvPr>
        </p:nvSpPr>
        <p:spPr/>
        <p:txBody>
          <a:bodyPr/>
          <a:lstStyle/>
          <a:p>
            <a:r>
              <a:rPr lang="en-US" dirty="0"/>
              <a:t>START PLANNING NOW!</a:t>
            </a:r>
          </a:p>
        </p:txBody>
      </p:sp>
      <p:sp>
        <p:nvSpPr>
          <p:cNvPr id="5" name="Text Placeholder 4">
            <a:extLst>
              <a:ext uri="{FF2B5EF4-FFF2-40B4-BE49-F238E27FC236}">
                <a16:creationId xmlns:a16="http://schemas.microsoft.com/office/drawing/2014/main" id="{52F12CE8-756B-471C-BB13-8EAD0C7CAC75}"/>
              </a:ext>
            </a:extLst>
          </p:cNvPr>
          <p:cNvSpPr>
            <a:spLocks noGrp="1"/>
          </p:cNvSpPr>
          <p:nvPr>
            <p:ph type="body" idx="1"/>
          </p:nvPr>
        </p:nvSpPr>
        <p:spPr>
          <a:xfrm>
            <a:off x="845127" y="1465942"/>
            <a:ext cx="8230293" cy="4388011"/>
          </a:xfrm>
        </p:spPr>
        <p:txBody>
          <a:bodyPr>
            <a:normAutofit fontScale="92500"/>
          </a:bodyPr>
          <a:lstStyle/>
          <a:p>
            <a:pPr marL="0" indent="0">
              <a:buFont typeface="Arial" charset="0"/>
              <a:buNone/>
              <a:defRPr/>
            </a:pPr>
            <a:r>
              <a:rPr lang="en-US" altLang="en-US" dirty="0"/>
              <a:t>Start by deciding which specific award(s) you want to win and review the evaluation areas.</a:t>
            </a:r>
          </a:p>
          <a:p>
            <a:pPr marL="0" indent="0">
              <a:buFont typeface="Arial" charset="0"/>
              <a:buNone/>
              <a:defRPr/>
            </a:pPr>
            <a:endParaRPr lang="en-US" altLang="en-US" dirty="0"/>
          </a:p>
          <a:p>
            <a:pPr>
              <a:buFont typeface="Arial" charset="0"/>
              <a:buChar char="•"/>
              <a:defRPr/>
            </a:pPr>
            <a:r>
              <a:rPr lang="en-US" altLang="en-US" b="1" dirty="0">
                <a:solidFill>
                  <a:schemeClr val="tx1"/>
                </a:solidFill>
              </a:rPr>
              <a:t>Set your goal </a:t>
            </a:r>
            <a:r>
              <a:rPr lang="en-US" altLang="en-US" dirty="0"/>
              <a:t>for 2019 and benchmark where you are to measure your success.</a:t>
            </a:r>
          </a:p>
          <a:p>
            <a:pPr>
              <a:buFont typeface="Arial" charset="0"/>
              <a:buChar char="•"/>
              <a:defRPr/>
            </a:pPr>
            <a:r>
              <a:rPr lang="en-US" altLang="en-US" b="1" dirty="0">
                <a:solidFill>
                  <a:schemeClr val="tx1"/>
                </a:solidFill>
              </a:rPr>
              <a:t>Put a plan in place</a:t>
            </a:r>
            <a:r>
              <a:rPr lang="en-US" altLang="en-US" dirty="0">
                <a:solidFill>
                  <a:schemeClr val="tx1"/>
                </a:solidFill>
              </a:rPr>
              <a:t> </a:t>
            </a:r>
            <a:r>
              <a:rPr lang="en-US" altLang="en-US" dirty="0"/>
              <a:t>to help achieve that goal. </a:t>
            </a:r>
          </a:p>
          <a:p>
            <a:pPr>
              <a:buFont typeface="Arial" charset="0"/>
              <a:buChar char="•"/>
              <a:defRPr/>
            </a:pPr>
            <a:r>
              <a:rPr lang="en-US" altLang="en-US" b="1" dirty="0">
                <a:solidFill>
                  <a:schemeClr val="tx2"/>
                </a:solidFill>
              </a:rPr>
              <a:t>Start tracking now!</a:t>
            </a:r>
          </a:p>
          <a:p>
            <a:pPr>
              <a:buFont typeface="Arial" charset="0"/>
              <a:buChar char="•"/>
              <a:defRPr/>
            </a:pPr>
            <a:endParaRPr lang="en-US" altLang="en-US" b="1" dirty="0">
              <a:solidFill>
                <a:schemeClr val="tx2"/>
              </a:solidFill>
            </a:endParaRPr>
          </a:p>
          <a:p>
            <a:pPr marL="0" indent="0">
              <a:buFont typeface="Arial" charset="0"/>
              <a:buNone/>
              <a:defRPr/>
            </a:pPr>
            <a:r>
              <a:rPr lang="en-US" altLang="en-US" b="1" dirty="0">
                <a:solidFill>
                  <a:schemeClr val="tx2"/>
                </a:solidFill>
              </a:rPr>
              <a:t>Use the Entry Guide and Workbook to Help!</a:t>
            </a:r>
            <a:endParaRPr lang="en-US" dirty="0"/>
          </a:p>
        </p:txBody>
      </p:sp>
      <p:pic>
        <p:nvPicPr>
          <p:cNvPr id="6" name="Picture 6" descr="C:\Users\Michael.Battisti\Downloads\noun_875439_cc.png">
            <a:extLst>
              <a:ext uri="{FF2B5EF4-FFF2-40B4-BE49-F238E27FC236}">
                <a16:creationId xmlns:a16="http://schemas.microsoft.com/office/drawing/2014/main" id="{DFA61780-5AB5-4520-8786-C8FC4D52B2ED}"/>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75420" y="2290762"/>
            <a:ext cx="26416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0272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2F7EE-EFFB-4159-8699-7F3FEA866ED2}"/>
              </a:ext>
            </a:extLst>
          </p:cNvPr>
          <p:cNvSpPr>
            <a:spLocks noGrp="1"/>
          </p:cNvSpPr>
          <p:nvPr>
            <p:ph type="title"/>
          </p:nvPr>
        </p:nvSpPr>
        <p:spPr/>
        <p:txBody>
          <a:bodyPr/>
          <a:lstStyle/>
          <a:p>
            <a:r>
              <a:rPr lang="en-US" dirty="0"/>
              <a:t>TIPS FROM THE JUDGES</a:t>
            </a:r>
          </a:p>
        </p:txBody>
      </p:sp>
      <p:sp>
        <p:nvSpPr>
          <p:cNvPr id="3" name="Text Placeholder 2">
            <a:extLst>
              <a:ext uri="{FF2B5EF4-FFF2-40B4-BE49-F238E27FC236}">
                <a16:creationId xmlns:a16="http://schemas.microsoft.com/office/drawing/2014/main" id="{33320321-3FF0-41FA-A70C-532EA1888E0E}"/>
              </a:ext>
            </a:extLst>
          </p:cNvPr>
          <p:cNvSpPr>
            <a:spLocks noGrp="1"/>
          </p:cNvSpPr>
          <p:nvPr>
            <p:ph type="body" idx="1"/>
          </p:nvPr>
        </p:nvSpPr>
        <p:spPr/>
        <p:txBody>
          <a:bodyPr/>
          <a:lstStyle/>
          <a:p>
            <a:r>
              <a:rPr lang="en-US" dirty="0"/>
              <a:t>Establish clear, measurable goals and show how your results align (even if you don’t achieve your goal).</a:t>
            </a:r>
          </a:p>
          <a:p>
            <a:r>
              <a:rPr lang="en-US" dirty="0"/>
              <a:t>Report your metrics (results, YOY data) graphically.</a:t>
            </a:r>
          </a:p>
          <a:p>
            <a:r>
              <a:rPr lang="en-US" b="1" dirty="0"/>
              <a:t>Show visuals of what you did to achieve your goals. </a:t>
            </a:r>
          </a:p>
          <a:p>
            <a:r>
              <a:rPr lang="en-US" dirty="0"/>
              <a:t>Highlight areas that you want the judges to pay particular attention to.</a:t>
            </a:r>
          </a:p>
          <a:p>
            <a:r>
              <a:rPr lang="en-US" dirty="0"/>
              <a:t>Correctly use branded product names, logos and images.</a:t>
            </a:r>
          </a:p>
          <a:p>
            <a:r>
              <a:rPr lang="en-US" dirty="0"/>
              <a:t>Try to keep submission to 10 slides.</a:t>
            </a:r>
          </a:p>
          <a:p>
            <a:endParaRPr lang="en-US" dirty="0"/>
          </a:p>
        </p:txBody>
      </p:sp>
    </p:spTree>
    <p:extLst>
      <p:ext uri="{BB962C8B-B14F-4D97-AF65-F5344CB8AC3E}">
        <p14:creationId xmlns:p14="http://schemas.microsoft.com/office/powerpoint/2010/main" val="27236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C65D6C83-E73A-4870-818E-55D3BD6457B5}"/>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68F1AC31-411C-413D-88AD-5E3FE57902D9}"/>
              </a:ext>
            </a:extLst>
          </p:cNvPr>
          <p:cNvSpPr>
            <a:spLocks noGrp="1"/>
          </p:cNvSpPr>
          <p:nvPr>
            <p:ph type="ctrTitle"/>
          </p:nvPr>
        </p:nvSpPr>
        <p:spPr/>
        <p:txBody>
          <a:bodyPr/>
          <a:lstStyle/>
          <a:p>
            <a:r>
              <a:rPr lang="en-US" dirty="0"/>
              <a:t>PAST WINNER PROFILES</a:t>
            </a:r>
          </a:p>
        </p:txBody>
      </p:sp>
    </p:spTree>
    <p:extLst>
      <p:ext uri="{BB962C8B-B14F-4D97-AF65-F5344CB8AC3E}">
        <p14:creationId xmlns:p14="http://schemas.microsoft.com/office/powerpoint/2010/main" val="203713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1FDDAFB5-3077-4E2C-8C82-5877F4B53CE9}"/>
              </a:ext>
            </a:extLst>
          </p:cNvPr>
          <p:cNvSpPr txBox="1">
            <a:spLocks/>
          </p:cNvSpPr>
          <p:nvPr/>
        </p:nvSpPr>
        <p:spPr>
          <a:xfrm>
            <a:off x="845127" y="1465941"/>
            <a:ext cx="5444513" cy="5081111"/>
          </a:xfrm>
          <a:prstGeom prst="rect">
            <a:avLst/>
          </a:prstGeom>
          <a:noFill/>
          <a:ln>
            <a:noFill/>
          </a:ln>
        </p:spPr>
        <p:txBody>
          <a:bodyPr spcFirstLastPara="1" vert="horz" wrap="square" lIns="91425" tIns="45700" rIns="91425" bIns="45700" rtlCol="0" anchor="t" anchorCtr="0">
            <a:normAutofit lnSpcReduction="10000"/>
          </a:bodyPr>
          <a:lstStyle>
            <a:lvl1pPr marL="457200" lvl="0" indent="-381000" algn="l" defTabSz="914400" rtl="0" eaLnBrk="1" latinLnBrk="0" hangingPunct="1">
              <a:lnSpc>
                <a:spcPct val="90000"/>
              </a:lnSpc>
              <a:spcBef>
                <a:spcPts val="1000"/>
              </a:spcBef>
              <a:spcAft>
                <a:spcPts val="0"/>
              </a:spcAft>
              <a:buClr>
                <a:srgbClr val="7030A0"/>
              </a:buClr>
              <a:buSzPts val="2400"/>
              <a:buFont typeface="Arial"/>
              <a:buChar char="•"/>
              <a:defRPr sz="2800" kern="1200">
                <a:solidFill>
                  <a:srgbClr val="24366B"/>
                </a:solidFill>
                <a:latin typeface="Century Gothic" panose="020B0502020202020204" pitchFamily="34" charset="0"/>
                <a:ea typeface="+mn-ea"/>
                <a:cs typeface="+mn-cs"/>
              </a:defRPr>
            </a:lvl1pPr>
            <a:lvl2pPr marL="914400" lvl="1" indent="-355600" algn="l" defTabSz="914400" rtl="0" eaLnBrk="1" latinLnBrk="0" hangingPunct="1">
              <a:lnSpc>
                <a:spcPct val="90000"/>
              </a:lnSpc>
              <a:spcBef>
                <a:spcPts val="500"/>
              </a:spcBef>
              <a:spcAft>
                <a:spcPts val="0"/>
              </a:spcAft>
              <a:buClr>
                <a:schemeClr val="accent1"/>
              </a:buClr>
              <a:buSzPts val="2000"/>
              <a:buFont typeface="Arial"/>
              <a:buChar char="•"/>
              <a:defRPr sz="2400" kern="1200">
                <a:solidFill>
                  <a:srgbClr val="24366B"/>
                </a:solidFill>
                <a:latin typeface="Century Gothic" panose="020B0502020202020204" pitchFamily="34" charset="0"/>
                <a:ea typeface="+mn-ea"/>
                <a:cs typeface="+mn-cs"/>
              </a:defRPr>
            </a:lvl2pPr>
            <a:lvl3pPr marL="1371600" lvl="2" indent="-342900" algn="l" defTabSz="914400" rtl="0" eaLnBrk="1" latinLnBrk="0" hangingPunct="1">
              <a:lnSpc>
                <a:spcPct val="90000"/>
              </a:lnSpc>
              <a:spcBef>
                <a:spcPts val="500"/>
              </a:spcBef>
              <a:spcAft>
                <a:spcPts val="0"/>
              </a:spcAft>
              <a:buClr>
                <a:schemeClr val="accent1"/>
              </a:buClr>
              <a:buSzPts val="1800"/>
              <a:buFont typeface="Arial"/>
              <a:buChar char="•"/>
              <a:defRPr sz="2000" kern="1200">
                <a:solidFill>
                  <a:srgbClr val="24366B"/>
                </a:solidFill>
                <a:latin typeface="Century Gothic" panose="020B0502020202020204" pitchFamily="34" charset="0"/>
                <a:ea typeface="+mn-ea"/>
                <a:cs typeface="+mn-cs"/>
              </a:defRPr>
            </a:lvl3pPr>
            <a:lvl4pPr marL="1828800" lvl="3" indent="-342900" algn="l" defTabSz="914400" rtl="0" eaLnBrk="1" latinLnBrk="0" hangingPunct="1">
              <a:lnSpc>
                <a:spcPct val="90000"/>
              </a:lnSpc>
              <a:spcBef>
                <a:spcPts val="500"/>
              </a:spcBef>
              <a:spcAft>
                <a:spcPts val="0"/>
              </a:spcAft>
              <a:buClr>
                <a:schemeClr val="accent1"/>
              </a:buClr>
              <a:buSzPts val="1800"/>
              <a:buFont typeface="Arial"/>
              <a:buChar char="•"/>
              <a:defRPr sz="1800" kern="1200">
                <a:solidFill>
                  <a:srgbClr val="24366B"/>
                </a:solidFill>
                <a:latin typeface="Century Gothic" panose="020B0502020202020204" pitchFamily="34" charset="0"/>
                <a:ea typeface="+mn-ea"/>
                <a:cs typeface="+mn-cs"/>
              </a:defRPr>
            </a:lvl4pPr>
            <a:lvl5pPr marL="2286000" lvl="4" indent="-342900" algn="l" defTabSz="914400" rtl="0" eaLnBrk="1" latinLnBrk="0" hangingPunct="1">
              <a:lnSpc>
                <a:spcPct val="90000"/>
              </a:lnSpc>
              <a:spcBef>
                <a:spcPts val="500"/>
              </a:spcBef>
              <a:spcAft>
                <a:spcPts val="0"/>
              </a:spcAft>
              <a:buClr>
                <a:schemeClr val="accent1"/>
              </a:buClr>
              <a:buSzPts val="1800"/>
              <a:buFont typeface="Arial"/>
              <a:buChar char="•"/>
              <a:defRPr sz="1800" kern="1200">
                <a:solidFill>
                  <a:srgbClr val="24366B"/>
                </a:solidFill>
                <a:latin typeface="Century Gothic" panose="020B0502020202020204" pitchFamily="34" charset="0"/>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r>
              <a:rPr lang="en-US" sz="2400" dirty="0"/>
              <a:t>Alliance group of about 3,400 forward-thinking independent eye care professionals</a:t>
            </a:r>
          </a:p>
          <a:p>
            <a:r>
              <a:rPr lang="en-US" sz="2400" dirty="0"/>
              <a:t>Focused on educating members on the benefits of </a:t>
            </a:r>
            <a:r>
              <a:rPr lang="en-US" sz="2400" i="1" dirty="0"/>
              <a:t>Transitions</a:t>
            </a:r>
            <a:r>
              <a:rPr lang="en-US" sz="2400" baseline="30000" dirty="0"/>
              <a:t>®</a:t>
            </a:r>
            <a:r>
              <a:rPr lang="en-US" sz="2400" dirty="0"/>
              <a:t> lenses through high-impact in-person events and ongoing virtual trainings</a:t>
            </a:r>
          </a:p>
          <a:p>
            <a:r>
              <a:rPr lang="en-US" sz="2400" dirty="0"/>
              <a:t>Hosted peer-to-peer training events in eight cities </a:t>
            </a:r>
          </a:p>
          <a:p>
            <a:r>
              <a:rPr lang="en-US" sz="2400" dirty="0"/>
              <a:t>An increased focus on education helped PECAA achieve over 8% growth in </a:t>
            </a:r>
            <a:r>
              <a:rPr lang="en-US" sz="2400" i="1" dirty="0"/>
              <a:t>Transitions</a:t>
            </a:r>
            <a:r>
              <a:rPr lang="en-US" sz="2400" dirty="0"/>
              <a:t> lenses sales in 2018.</a:t>
            </a:r>
          </a:p>
        </p:txBody>
      </p:sp>
      <p:sp>
        <p:nvSpPr>
          <p:cNvPr id="9" name="Rectangle 4">
            <a:extLst>
              <a:ext uri="{FF2B5EF4-FFF2-40B4-BE49-F238E27FC236}">
                <a16:creationId xmlns:a16="http://schemas.microsoft.com/office/drawing/2014/main" id="{595814C4-7603-42A5-A503-D92BF9E17D64}"/>
              </a:ext>
            </a:extLst>
          </p:cNvPr>
          <p:cNvSpPr/>
          <p:nvPr/>
        </p:nvSpPr>
        <p:spPr>
          <a:xfrm>
            <a:off x="6289640" y="3428998"/>
            <a:ext cx="5902359" cy="3429002"/>
          </a:xfrm>
          <a:custGeom>
            <a:avLst/>
            <a:gdLst>
              <a:gd name="connsiteX0" fmla="*/ 0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0 w 5902359"/>
              <a:gd name="connsiteY4" fmla="*/ 0 h 3428999"/>
              <a:gd name="connsiteX0" fmla="*/ 346842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346842 w 5902359"/>
              <a:gd name="connsiteY4" fmla="*/ 0 h 3428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359" h="3428999">
                <a:moveTo>
                  <a:pt x="346842" y="0"/>
                </a:moveTo>
                <a:lnTo>
                  <a:pt x="5902359" y="0"/>
                </a:lnTo>
                <a:lnTo>
                  <a:pt x="5902359" y="3428999"/>
                </a:lnTo>
                <a:lnTo>
                  <a:pt x="0" y="3428999"/>
                </a:lnTo>
                <a:lnTo>
                  <a:pt x="346842" y="0"/>
                </a:lnTo>
                <a:close/>
              </a:path>
            </a:pathLst>
          </a:custGeom>
          <a:blipFill rotWithShape="1">
            <a:blip r:embed="rId3">
              <a:alphaModFix/>
            </a:blip>
            <a:stretch>
              <a:fillRect r="-10534"/>
            </a:stretch>
          </a:blipFill>
          <a:ln>
            <a:noFill/>
          </a:ln>
        </p:spPr>
        <p:txBody>
          <a:bodyPr spcFirstLastPara="1" wrap="square" lIns="0" tIns="0" rIns="0" bIns="0" anchor="t" anchorCtr="0">
            <a:noAutofit/>
          </a:bodyPr>
          <a:lstStyle/>
          <a:p>
            <a:pPr>
              <a:buClr>
                <a:schemeClr val="dk1"/>
              </a:buClr>
              <a:buSzPts val="2000"/>
            </a:pPr>
            <a:endParaRPr lang="en-US" sz="2000" dirty="0">
              <a:solidFill>
                <a:schemeClr val="dk1"/>
              </a:solidFill>
              <a:latin typeface="Century Gothic"/>
            </a:endParaRPr>
          </a:p>
        </p:txBody>
      </p:sp>
      <p:pic>
        <p:nvPicPr>
          <p:cNvPr id="7" name="Google Shape;278;p52">
            <a:extLst>
              <a:ext uri="{FF2B5EF4-FFF2-40B4-BE49-F238E27FC236}">
                <a16:creationId xmlns:a16="http://schemas.microsoft.com/office/drawing/2014/main" id="{F9B3DB46-E19E-42B7-AA10-622A4E8C3943}"/>
              </a:ext>
            </a:extLst>
          </p:cNvPr>
          <p:cNvPicPr preferRelativeResize="0"/>
          <p:nvPr/>
        </p:nvPicPr>
        <p:blipFill rotWithShape="1">
          <a:blip r:embed="rId4" cstate="print">
            <a:extLst>
              <a:ext uri="{28A0092B-C50C-407E-A947-70E740481C1C}">
                <a14:useLocalDpi xmlns:a14="http://schemas.microsoft.com/office/drawing/2010/main" val="0"/>
              </a:ext>
            </a:extLst>
          </a:blip>
          <a:srcRect l="21612" t="17299" r="5847" b="28953"/>
          <a:stretch/>
        </p:blipFill>
        <p:spPr>
          <a:xfrm>
            <a:off x="6611007" y="0"/>
            <a:ext cx="6043448" cy="3428999"/>
          </a:xfrm>
          <a:prstGeom prst="parallelogram">
            <a:avLst>
              <a:gd name="adj" fmla="val 10655"/>
            </a:avLst>
          </a:prstGeom>
          <a:noFill/>
          <a:ln>
            <a:noFill/>
          </a:ln>
        </p:spPr>
      </p:pic>
      <p:sp>
        <p:nvSpPr>
          <p:cNvPr id="4" name="Rectangle 3">
            <a:extLst>
              <a:ext uri="{FF2B5EF4-FFF2-40B4-BE49-F238E27FC236}">
                <a16:creationId xmlns:a16="http://schemas.microsoft.com/office/drawing/2014/main" id="{B7002DFE-ED4B-4B12-AF34-2ED980381F04}"/>
              </a:ext>
            </a:extLst>
          </p:cNvPr>
          <p:cNvSpPr/>
          <p:nvPr/>
        </p:nvSpPr>
        <p:spPr>
          <a:xfrm>
            <a:off x="7003174" y="3542768"/>
            <a:ext cx="4820964" cy="2554545"/>
          </a:xfrm>
          <a:prstGeom prst="rect">
            <a:avLst/>
          </a:prstGeom>
        </p:spPr>
        <p:txBody>
          <a:bodyPr wrap="square">
            <a:spAutoFit/>
          </a:bodyPr>
          <a:lstStyle/>
          <a:p>
            <a:pPr>
              <a:defRPr/>
            </a:pPr>
            <a:r>
              <a:rPr lang="en-US" altLang="en-US" sz="1600" b="1" i="1" dirty="0">
                <a:solidFill>
                  <a:schemeClr val="bg1"/>
                </a:solidFill>
                <a:latin typeface="+mj-lt"/>
                <a:cs typeface="Arial" charset="0"/>
              </a:rPr>
              <a:t>Comments from the judges: </a:t>
            </a:r>
            <a:r>
              <a:rPr lang="en-US" altLang="en-US" sz="1600" dirty="0">
                <a:solidFill>
                  <a:schemeClr val="bg1"/>
                </a:solidFill>
                <a:latin typeface="+mj-lt"/>
                <a:cs typeface="Arial" charset="0"/>
              </a:rPr>
              <a:t>Professional Eyecare Associates of America embraced their learnings from Transitions Academy in 2018 by providing all the resources their members needed to best recommend </a:t>
            </a:r>
            <a:r>
              <a:rPr lang="en-US" altLang="en-US" sz="1600" i="1" dirty="0">
                <a:solidFill>
                  <a:schemeClr val="bg1"/>
                </a:solidFill>
                <a:latin typeface="+mj-lt"/>
                <a:cs typeface="Arial" charset="0"/>
              </a:rPr>
              <a:t>Transitions</a:t>
            </a:r>
            <a:r>
              <a:rPr lang="en-US" altLang="en-US" sz="1600" dirty="0">
                <a:solidFill>
                  <a:schemeClr val="bg1"/>
                </a:solidFill>
                <a:latin typeface="+mj-lt"/>
                <a:cs typeface="Arial" charset="0"/>
              </a:rPr>
              <a:t> lenses. With in-person training events and continuous virtual education, PECAA has truly impressed us with their commitment to training their members on the benefits of </a:t>
            </a:r>
            <a:r>
              <a:rPr lang="en-US" altLang="en-US" sz="1600" i="1" dirty="0">
                <a:solidFill>
                  <a:schemeClr val="bg1"/>
                </a:solidFill>
                <a:latin typeface="+mj-lt"/>
                <a:cs typeface="Arial" charset="0"/>
              </a:rPr>
              <a:t>Transitions</a:t>
            </a:r>
            <a:r>
              <a:rPr lang="en-US" altLang="en-US" sz="1600" dirty="0">
                <a:solidFill>
                  <a:schemeClr val="bg1"/>
                </a:solidFill>
                <a:latin typeface="+mj-lt"/>
                <a:cs typeface="Arial" charset="0"/>
              </a:rPr>
              <a:t> lenses. </a:t>
            </a:r>
          </a:p>
        </p:txBody>
      </p:sp>
      <p:sp>
        <p:nvSpPr>
          <p:cNvPr id="6" name="Connecteur droit 7">
            <a:extLst>
              <a:ext uri="{FF2B5EF4-FFF2-40B4-BE49-F238E27FC236}">
                <a16:creationId xmlns:a16="http://schemas.microsoft.com/office/drawing/2014/main" id="{29B7D7B6-7EB9-4044-9EC9-E277904F6444}"/>
              </a:ext>
            </a:extLst>
          </p:cNvPr>
          <p:cNvSpPr/>
          <p:nvPr/>
        </p:nvSpPr>
        <p:spPr>
          <a:xfrm flipH="1">
            <a:off x="6280438" y="-1545021"/>
            <a:ext cx="845127" cy="8583040"/>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8" name="Picture 7">
            <a:extLst>
              <a:ext uri="{FF2B5EF4-FFF2-40B4-BE49-F238E27FC236}">
                <a16:creationId xmlns:a16="http://schemas.microsoft.com/office/drawing/2014/main" id="{74F667BB-69DE-44EB-B4D9-EBD5B998EB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5572" y="6097314"/>
            <a:ext cx="1608566" cy="449739"/>
          </a:xfrm>
          <a:prstGeom prst="rect">
            <a:avLst/>
          </a:prstGeom>
        </p:spPr>
      </p:pic>
      <p:sp>
        <p:nvSpPr>
          <p:cNvPr id="12" name="Title 1">
            <a:extLst>
              <a:ext uri="{FF2B5EF4-FFF2-40B4-BE49-F238E27FC236}">
                <a16:creationId xmlns:a16="http://schemas.microsoft.com/office/drawing/2014/main" id="{5675CFFE-A8A8-4172-85BE-E1E78082EB0D}"/>
              </a:ext>
            </a:extLst>
          </p:cNvPr>
          <p:cNvSpPr txBox="1">
            <a:spLocks/>
          </p:cNvSpPr>
          <p:nvPr/>
        </p:nvSpPr>
        <p:spPr>
          <a:xfrm>
            <a:off x="845127" y="319762"/>
            <a:ext cx="5765880" cy="1146178"/>
          </a:xfrm>
          <a:prstGeom prst="rect">
            <a:avLst/>
          </a:prstGeom>
          <a:noFill/>
          <a:ln>
            <a:noFill/>
          </a:ln>
        </p:spPr>
        <p:txBody>
          <a:bodyPr spcFirstLastPara="1" vert="horz" wrap="square" lIns="91425" tIns="45700" rIns="91425" bIns="45700" rtlCol="0" anchor="ctr" anchorCtr="0">
            <a:normAutofit fontScale="37500" lnSpcReduction="20000"/>
          </a:bodyPr>
          <a:lstStyle>
            <a:lvl1pPr lvl="0" algn="l" defTabSz="914400" rtl="0" eaLnBrk="1" latinLnBrk="0" hangingPunct="1">
              <a:lnSpc>
                <a:spcPct val="85000"/>
              </a:lnSpc>
              <a:spcBef>
                <a:spcPts val="0"/>
              </a:spcBef>
              <a:spcAft>
                <a:spcPts val="0"/>
              </a:spcAft>
              <a:buClr>
                <a:schemeClr val="accent1"/>
              </a:buClr>
              <a:buSzPts val="3200"/>
              <a:buFont typeface="Century Gothic"/>
              <a:buNone/>
              <a:defRPr sz="3200" b="1" i="0" u="none" strike="noStrike" kern="1200" cap="none">
                <a:solidFill>
                  <a:srgbClr val="7030A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8500" dirty="0"/>
              <a:t>PROFESSIONAL EYECARE ASSOCIATES OF AMERICA</a:t>
            </a:r>
            <a:br>
              <a:rPr lang="en-US" sz="8500" dirty="0"/>
            </a:br>
            <a:r>
              <a:rPr lang="en-US" sz="6400" b="0" i="1" dirty="0"/>
              <a:t>BEST IN TRAINING</a:t>
            </a:r>
          </a:p>
        </p:txBody>
      </p:sp>
    </p:spTree>
    <p:extLst>
      <p:ext uri="{BB962C8B-B14F-4D97-AF65-F5344CB8AC3E}">
        <p14:creationId xmlns:p14="http://schemas.microsoft.com/office/powerpoint/2010/main" val="78370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67BEB32F-4515-4696-B643-2AF0ED9FACD6}"/>
              </a:ext>
            </a:extLst>
          </p:cNvPr>
          <p:cNvSpPr/>
          <p:nvPr/>
        </p:nvSpPr>
        <p:spPr>
          <a:xfrm>
            <a:off x="6289640" y="3428998"/>
            <a:ext cx="5902359" cy="3429002"/>
          </a:xfrm>
          <a:custGeom>
            <a:avLst/>
            <a:gdLst>
              <a:gd name="connsiteX0" fmla="*/ 0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0 w 5902359"/>
              <a:gd name="connsiteY4" fmla="*/ 0 h 3428999"/>
              <a:gd name="connsiteX0" fmla="*/ 346842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346842 w 5902359"/>
              <a:gd name="connsiteY4" fmla="*/ 0 h 3428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359" h="3428999">
                <a:moveTo>
                  <a:pt x="346842" y="0"/>
                </a:moveTo>
                <a:lnTo>
                  <a:pt x="5902359" y="0"/>
                </a:lnTo>
                <a:lnTo>
                  <a:pt x="5902359" y="3428999"/>
                </a:lnTo>
                <a:lnTo>
                  <a:pt x="0" y="3428999"/>
                </a:lnTo>
                <a:lnTo>
                  <a:pt x="346842" y="0"/>
                </a:lnTo>
                <a:close/>
              </a:path>
            </a:pathLst>
          </a:custGeom>
          <a:blipFill rotWithShape="1">
            <a:blip r:embed="rId3">
              <a:alphaModFix/>
            </a:blip>
            <a:stretch>
              <a:fillRect r="-10534"/>
            </a:stretch>
          </a:blipFill>
          <a:ln>
            <a:noFill/>
          </a:ln>
        </p:spPr>
        <p:txBody>
          <a:bodyPr spcFirstLastPara="1" wrap="square" lIns="0" tIns="0" rIns="0" bIns="0" anchor="t" anchorCtr="0">
            <a:noAutofit/>
          </a:bodyPr>
          <a:lstStyle/>
          <a:p>
            <a:pPr>
              <a:buClr>
                <a:schemeClr val="dk1"/>
              </a:buClr>
              <a:buSzPts val="2000"/>
            </a:pPr>
            <a:endParaRPr lang="en-US" sz="2000" dirty="0">
              <a:solidFill>
                <a:schemeClr val="dk1"/>
              </a:solidFill>
              <a:latin typeface="Century Gothic"/>
            </a:endParaRPr>
          </a:p>
        </p:txBody>
      </p:sp>
      <p:pic>
        <p:nvPicPr>
          <p:cNvPr id="7" name="Google Shape;278;p52">
            <a:extLst>
              <a:ext uri="{FF2B5EF4-FFF2-40B4-BE49-F238E27FC236}">
                <a16:creationId xmlns:a16="http://schemas.microsoft.com/office/drawing/2014/main" id="{F9B3DB46-E19E-42B7-AA10-622A4E8C3943}"/>
              </a:ext>
            </a:extLst>
          </p:cNvPr>
          <p:cNvPicPr preferRelativeResize="0"/>
          <p:nvPr/>
        </p:nvPicPr>
        <p:blipFill rotWithShape="1">
          <a:blip r:embed="rId4" cstate="print">
            <a:extLst>
              <a:ext uri="{28A0092B-C50C-407E-A947-70E740481C1C}">
                <a14:useLocalDpi xmlns:a14="http://schemas.microsoft.com/office/drawing/2010/main" val="0"/>
              </a:ext>
            </a:extLst>
          </a:blip>
          <a:srcRect l="-381" t="6452" r="-7402" b="31642"/>
          <a:stretch/>
        </p:blipFill>
        <p:spPr>
          <a:xfrm>
            <a:off x="6632029" y="0"/>
            <a:ext cx="5969874" cy="3428999"/>
          </a:xfrm>
          <a:prstGeom prst="parallelogram">
            <a:avLst>
              <a:gd name="adj" fmla="val 10655"/>
            </a:avLst>
          </a:prstGeom>
          <a:noFill/>
          <a:ln>
            <a:noFill/>
          </a:ln>
        </p:spPr>
      </p:pic>
      <p:sp>
        <p:nvSpPr>
          <p:cNvPr id="2" name="Title 1">
            <a:extLst>
              <a:ext uri="{FF2B5EF4-FFF2-40B4-BE49-F238E27FC236}">
                <a16:creationId xmlns:a16="http://schemas.microsoft.com/office/drawing/2014/main" id="{89DE2AD5-9B4D-4E47-BA67-9ED88354B9C9}"/>
              </a:ext>
            </a:extLst>
          </p:cNvPr>
          <p:cNvSpPr>
            <a:spLocks noGrp="1"/>
          </p:cNvSpPr>
          <p:nvPr>
            <p:ph type="title"/>
          </p:nvPr>
        </p:nvSpPr>
        <p:spPr>
          <a:xfrm>
            <a:off x="845127" y="319762"/>
            <a:ext cx="5241671" cy="722549"/>
          </a:xfrm>
        </p:spPr>
        <p:txBody>
          <a:bodyPr>
            <a:normAutofit fontScale="90000"/>
          </a:bodyPr>
          <a:lstStyle/>
          <a:p>
            <a:r>
              <a:rPr lang="en-US" sz="3600" dirty="0"/>
              <a:t>SHEENA TAFF </a:t>
            </a:r>
            <a:br>
              <a:rPr lang="en-US" dirty="0"/>
            </a:br>
            <a:r>
              <a:rPr lang="en-US" sz="2700" b="0" i="1" dirty="0"/>
              <a:t>BEST IN MARKETING</a:t>
            </a:r>
            <a:endParaRPr lang="en-US" b="0" i="1" dirty="0"/>
          </a:p>
        </p:txBody>
      </p:sp>
      <p:sp>
        <p:nvSpPr>
          <p:cNvPr id="3" name="Text Placeholder 2">
            <a:extLst>
              <a:ext uri="{FF2B5EF4-FFF2-40B4-BE49-F238E27FC236}">
                <a16:creationId xmlns:a16="http://schemas.microsoft.com/office/drawing/2014/main" id="{23C7A378-D589-453A-AE6D-C48EFA13BA27}"/>
              </a:ext>
            </a:extLst>
          </p:cNvPr>
          <p:cNvSpPr>
            <a:spLocks noGrp="1"/>
          </p:cNvSpPr>
          <p:nvPr>
            <p:ph type="body" idx="1"/>
          </p:nvPr>
        </p:nvSpPr>
        <p:spPr>
          <a:xfrm>
            <a:off x="845127" y="1465942"/>
            <a:ext cx="5444513" cy="4785350"/>
          </a:xfrm>
        </p:spPr>
        <p:txBody>
          <a:bodyPr>
            <a:normAutofit fontScale="85000" lnSpcReduction="10000"/>
          </a:bodyPr>
          <a:lstStyle/>
          <a:p>
            <a:r>
              <a:rPr lang="en-US" dirty="0"/>
              <a:t>A licensed Optician at Roberts &amp; Brown Opticians, an optical blogger and Transitions Change Agent</a:t>
            </a:r>
          </a:p>
          <a:p>
            <a:r>
              <a:rPr lang="en-US" dirty="0"/>
              <a:t>Created an embodiment of the style colors with bold imagery and product descriptions</a:t>
            </a:r>
          </a:p>
          <a:p>
            <a:r>
              <a:rPr lang="en-US" dirty="0"/>
              <a:t>Educated her staff on the portfolio of products by creating a "Transitions Bingo" game</a:t>
            </a:r>
          </a:p>
          <a:p>
            <a:r>
              <a:rPr lang="en-US" dirty="0"/>
              <a:t>Achieved a 17.3% gain in overall Transitions lens sales in 2018 (32.2% of lenses sold are Transitions)</a:t>
            </a:r>
          </a:p>
          <a:p>
            <a:endParaRPr lang="en-US" dirty="0"/>
          </a:p>
        </p:txBody>
      </p:sp>
      <p:sp>
        <p:nvSpPr>
          <p:cNvPr id="4" name="Rectangle 3">
            <a:extLst>
              <a:ext uri="{FF2B5EF4-FFF2-40B4-BE49-F238E27FC236}">
                <a16:creationId xmlns:a16="http://schemas.microsoft.com/office/drawing/2014/main" id="{B7002DFE-ED4B-4B12-AF34-2ED980381F04}"/>
              </a:ext>
            </a:extLst>
          </p:cNvPr>
          <p:cNvSpPr/>
          <p:nvPr/>
        </p:nvSpPr>
        <p:spPr>
          <a:xfrm>
            <a:off x="7125565" y="3696747"/>
            <a:ext cx="4820964" cy="2554545"/>
          </a:xfrm>
          <a:prstGeom prst="rect">
            <a:avLst/>
          </a:prstGeom>
        </p:spPr>
        <p:txBody>
          <a:bodyPr wrap="square">
            <a:spAutoFit/>
          </a:bodyPr>
          <a:lstStyle/>
          <a:p>
            <a:pPr>
              <a:defRPr/>
            </a:pPr>
            <a:r>
              <a:rPr lang="en-US" altLang="en-US" sz="1600" b="1" i="1" dirty="0">
                <a:solidFill>
                  <a:schemeClr val="bg1"/>
                </a:solidFill>
                <a:latin typeface="+mj-lt"/>
                <a:cs typeface="Arial" charset="0"/>
              </a:rPr>
              <a:t>Comments from the judges: </a:t>
            </a:r>
            <a:r>
              <a:rPr lang="en-US" altLang="en-US" sz="1600" dirty="0">
                <a:solidFill>
                  <a:schemeClr val="bg1"/>
                </a:solidFill>
                <a:latin typeface="+mj-lt"/>
                <a:cs typeface="Arial" charset="0"/>
              </a:rPr>
              <a:t>Sheena Taff turned a challenge into success by creating her own marketing materials to support the launch of the </a:t>
            </a:r>
            <a:r>
              <a:rPr lang="en-US" altLang="en-US" sz="1600" i="1" dirty="0">
                <a:solidFill>
                  <a:schemeClr val="bg1"/>
                </a:solidFill>
                <a:latin typeface="+mj-lt"/>
                <a:cs typeface="Arial" charset="0"/>
              </a:rPr>
              <a:t>Transitions</a:t>
            </a:r>
            <a:r>
              <a:rPr lang="en-US" altLang="en-US" sz="1600" i="1" baseline="30000" dirty="0">
                <a:solidFill>
                  <a:schemeClr val="bg1"/>
                </a:solidFill>
                <a:latin typeface="+mj-lt"/>
                <a:cs typeface="Arial" charset="0"/>
              </a:rPr>
              <a:t>®</a:t>
            </a:r>
            <a:r>
              <a:rPr lang="en-US" altLang="en-US" sz="1600" i="1" dirty="0">
                <a:solidFill>
                  <a:schemeClr val="bg1"/>
                </a:solidFill>
                <a:latin typeface="+mj-lt"/>
                <a:cs typeface="Arial" charset="0"/>
              </a:rPr>
              <a:t> Signature</a:t>
            </a:r>
            <a:r>
              <a:rPr lang="en-US" altLang="en-US" sz="1600" i="1" baseline="30000" dirty="0">
                <a:solidFill>
                  <a:schemeClr val="bg1"/>
                </a:solidFill>
                <a:latin typeface="+mj-lt"/>
                <a:cs typeface="Arial" charset="0"/>
              </a:rPr>
              <a:t>®</a:t>
            </a:r>
            <a:r>
              <a:rPr lang="en-US" altLang="en-US" sz="1600" dirty="0">
                <a:solidFill>
                  <a:schemeClr val="bg1"/>
                </a:solidFill>
                <a:latin typeface="+mj-lt"/>
                <a:cs typeface="Arial" charset="0"/>
              </a:rPr>
              <a:t> Style Colors. Sheena’s entrepreneurial spirit was demonstrated through the true ingenuity displayed in the assets that she created. Sheena is a shining example that you don’t need a large marketing budget to make an impact.</a:t>
            </a:r>
          </a:p>
        </p:txBody>
      </p:sp>
      <p:sp>
        <p:nvSpPr>
          <p:cNvPr id="6" name="Connecteur droit 7">
            <a:extLst>
              <a:ext uri="{FF2B5EF4-FFF2-40B4-BE49-F238E27FC236}">
                <a16:creationId xmlns:a16="http://schemas.microsoft.com/office/drawing/2014/main" id="{29B7D7B6-7EB9-4044-9EC9-E277904F6444}"/>
              </a:ext>
            </a:extLst>
          </p:cNvPr>
          <p:cNvSpPr/>
          <p:nvPr/>
        </p:nvSpPr>
        <p:spPr>
          <a:xfrm flipH="1">
            <a:off x="6280438" y="-1545021"/>
            <a:ext cx="845127" cy="8583040"/>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8" name="Picture 7">
            <a:extLst>
              <a:ext uri="{FF2B5EF4-FFF2-40B4-BE49-F238E27FC236}">
                <a16:creationId xmlns:a16="http://schemas.microsoft.com/office/drawing/2014/main" id="{A1A92B09-A6B8-429F-8DD6-A70F80C2B1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5572" y="6097314"/>
            <a:ext cx="1608566" cy="449739"/>
          </a:xfrm>
          <a:prstGeom prst="rect">
            <a:avLst/>
          </a:prstGeom>
        </p:spPr>
      </p:pic>
    </p:spTree>
    <p:extLst>
      <p:ext uri="{BB962C8B-B14F-4D97-AF65-F5344CB8AC3E}">
        <p14:creationId xmlns:p14="http://schemas.microsoft.com/office/powerpoint/2010/main" val="385470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3A7AEC-1DB1-4CF8-AD48-BAC595051BDD}"/>
              </a:ext>
            </a:extLst>
          </p:cNvPr>
          <p:cNvSpPr/>
          <p:nvPr/>
        </p:nvSpPr>
        <p:spPr>
          <a:xfrm>
            <a:off x="6289640" y="3428998"/>
            <a:ext cx="5902359" cy="3429002"/>
          </a:xfrm>
          <a:custGeom>
            <a:avLst/>
            <a:gdLst>
              <a:gd name="connsiteX0" fmla="*/ 0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0 w 5902359"/>
              <a:gd name="connsiteY4" fmla="*/ 0 h 3428999"/>
              <a:gd name="connsiteX0" fmla="*/ 346842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346842 w 5902359"/>
              <a:gd name="connsiteY4" fmla="*/ 0 h 3428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359" h="3428999">
                <a:moveTo>
                  <a:pt x="346842" y="0"/>
                </a:moveTo>
                <a:lnTo>
                  <a:pt x="5902359" y="0"/>
                </a:lnTo>
                <a:lnTo>
                  <a:pt x="5902359" y="3428999"/>
                </a:lnTo>
                <a:lnTo>
                  <a:pt x="0" y="3428999"/>
                </a:lnTo>
                <a:lnTo>
                  <a:pt x="346842" y="0"/>
                </a:lnTo>
                <a:close/>
              </a:path>
            </a:pathLst>
          </a:custGeom>
          <a:blipFill rotWithShape="1">
            <a:blip r:embed="rId3">
              <a:alphaModFix/>
            </a:blip>
            <a:stretch>
              <a:fillRect r="-10534"/>
            </a:stretch>
          </a:blipFill>
          <a:ln>
            <a:noFill/>
          </a:ln>
        </p:spPr>
        <p:txBody>
          <a:bodyPr spcFirstLastPara="1" wrap="square" lIns="0" tIns="0" rIns="0" bIns="0" anchor="t" anchorCtr="0">
            <a:noAutofit/>
          </a:bodyPr>
          <a:lstStyle/>
          <a:p>
            <a:pPr>
              <a:buClr>
                <a:schemeClr val="dk1"/>
              </a:buClr>
              <a:buSzPts val="2000"/>
            </a:pPr>
            <a:endParaRPr lang="en-US" sz="2000" dirty="0">
              <a:solidFill>
                <a:schemeClr val="dk1"/>
              </a:solidFill>
              <a:latin typeface="Century Gothic"/>
            </a:endParaRPr>
          </a:p>
        </p:txBody>
      </p:sp>
      <p:pic>
        <p:nvPicPr>
          <p:cNvPr id="7" name="Google Shape;278;p52">
            <a:extLst>
              <a:ext uri="{FF2B5EF4-FFF2-40B4-BE49-F238E27FC236}">
                <a16:creationId xmlns:a16="http://schemas.microsoft.com/office/drawing/2014/main" id="{F9B3DB46-E19E-42B7-AA10-622A4E8C3943}"/>
              </a:ext>
            </a:extLst>
          </p:cNvPr>
          <p:cNvPicPr preferRelativeResize="0"/>
          <p:nvPr/>
        </p:nvPicPr>
        <p:blipFill rotWithShape="1">
          <a:blip r:embed="rId4" cstate="print">
            <a:extLst>
              <a:ext uri="{28A0092B-C50C-407E-A947-70E740481C1C}">
                <a14:useLocalDpi xmlns:a14="http://schemas.microsoft.com/office/drawing/2010/main" val="0"/>
              </a:ext>
            </a:extLst>
          </a:blip>
          <a:srcRect l="3629" t="11555" r="12066" b="16345"/>
          <a:stretch/>
        </p:blipFill>
        <p:spPr>
          <a:xfrm>
            <a:off x="6621516" y="0"/>
            <a:ext cx="6011917" cy="3428999"/>
          </a:xfrm>
          <a:prstGeom prst="parallelogram">
            <a:avLst>
              <a:gd name="adj" fmla="val 10655"/>
            </a:avLst>
          </a:prstGeom>
          <a:noFill/>
          <a:ln>
            <a:noFill/>
          </a:ln>
        </p:spPr>
      </p:pic>
      <p:sp>
        <p:nvSpPr>
          <p:cNvPr id="2" name="Title 1">
            <a:extLst>
              <a:ext uri="{FF2B5EF4-FFF2-40B4-BE49-F238E27FC236}">
                <a16:creationId xmlns:a16="http://schemas.microsoft.com/office/drawing/2014/main" id="{89DE2AD5-9B4D-4E47-BA67-9ED88354B9C9}"/>
              </a:ext>
            </a:extLst>
          </p:cNvPr>
          <p:cNvSpPr>
            <a:spLocks noGrp="1"/>
          </p:cNvSpPr>
          <p:nvPr>
            <p:ph type="title"/>
          </p:nvPr>
        </p:nvSpPr>
        <p:spPr>
          <a:xfrm>
            <a:off x="845127" y="319762"/>
            <a:ext cx="5776389" cy="722549"/>
          </a:xfrm>
        </p:spPr>
        <p:txBody>
          <a:bodyPr>
            <a:normAutofit fontScale="90000"/>
          </a:bodyPr>
          <a:lstStyle/>
          <a:p>
            <a:r>
              <a:rPr lang="en-US" sz="3600" dirty="0"/>
              <a:t>COSTCO OPTICAL</a:t>
            </a:r>
            <a:br>
              <a:rPr lang="en-US" dirty="0"/>
            </a:br>
            <a:r>
              <a:rPr lang="en-US" sz="2700" b="0" i="1" dirty="0"/>
              <a:t>CANADA RETAILER OF THE YEAR</a:t>
            </a:r>
            <a:endParaRPr lang="en-US" b="0" i="1" dirty="0"/>
          </a:p>
        </p:txBody>
      </p:sp>
      <p:sp>
        <p:nvSpPr>
          <p:cNvPr id="3" name="Text Placeholder 2">
            <a:extLst>
              <a:ext uri="{FF2B5EF4-FFF2-40B4-BE49-F238E27FC236}">
                <a16:creationId xmlns:a16="http://schemas.microsoft.com/office/drawing/2014/main" id="{23C7A378-D589-453A-AE6D-C48EFA13BA27}"/>
              </a:ext>
            </a:extLst>
          </p:cNvPr>
          <p:cNvSpPr>
            <a:spLocks noGrp="1"/>
          </p:cNvSpPr>
          <p:nvPr>
            <p:ph type="body" idx="1"/>
          </p:nvPr>
        </p:nvSpPr>
        <p:spPr>
          <a:xfrm>
            <a:off x="845127" y="1465942"/>
            <a:ext cx="5444513" cy="5072296"/>
          </a:xfrm>
        </p:spPr>
        <p:txBody>
          <a:bodyPr>
            <a:normAutofit fontScale="92500" lnSpcReduction="10000"/>
          </a:bodyPr>
          <a:lstStyle/>
          <a:p>
            <a:r>
              <a:rPr lang="en-US" sz="2600" dirty="0"/>
              <a:t>An eyecare center with locations inside its warehouse-club locations across Canada</a:t>
            </a:r>
          </a:p>
          <a:p>
            <a:r>
              <a:rPr lang="en-US" sz="2600" dirty="0"/>
              <a:t>Set a new </a:t>
            </a:r>
            <a:r>
              <a:rPr lang="en-US" sz="2600" i="1" dirty="0"/>
              <a:t>Transitions</a:t>
            </a:r>
            <a:r>
              <a:rPr lang="en-US" sz="2600" baseline="30000" dirty="0"/>
              <a:t>®</a:t>
            </a:r>
            <a:r>
              <a:rPr lang="en-US" sz="2600" dirty="0"/>
              <a:t> lens benchmark in their stores</a:t>
            </a:r>
          </a:p>
          <a:p>
            <a:r>
              <a:rPr lang="en-US" sz="2600" dirty="0"/>
              <a:t>Developed a new training program and added new POS to stores</a:t>
            </a:r>
          </a:p>
          <a:p>
            <a:r>
              <a:rPr lang="en-US" sz="2600" dirty="0"/>
              <a:t>Associates focused on the Transitions benefits of UV protection and blue light filtering</a:t>
            </a:r>
          </a:p>
          <a:p>
            <a:r>
              <a:rPr lang="en-US" dirty="0"/>
              <a:t>Of overall lenses sold, 20% are </a:t>
            </a:r>
            <a:r>
              <a:rPr lang="en-US" i="1" dirty="0"/>
              <a:t>Transitions</a:t>
            </a:r>
            <a:r>
              <a:rPr lang="en-US" dirty="0"/>
              <a:t> lenses.</a:t>
            </a:r>
          </a:p>
        </p:txBody>
      </p:sp>
      <p:sp>
        <p:nvSpPr>
          <p:cNvPr id="4" name="Rectangle 3">
            <a:extLst>
              <a:ext uri="{FF2B5EF4-FFF2-40B4-BE49-F238E27FC236}">
                <a16:creationId xmlns:a16="http://schemas.microsoft.com/office/drawing/2014/main" id="{B7002DFE-ED4B-4B12-AF34-2ED980381F04}"/>
              </a:ext>
            </a:extLst>
          </p:cNvPr>
          <p:cNvSpPr/>
          <p:nvPr/>
        </p:nvSpPr>
        <p:spPr>
          <a:xfrm>
            <a:off x="7125565" y="3873280"/>
            <a:ext cx="4820964" cy="1815882"/>
          </a:xfrm>
          <a:prstGeom prst="rect">
            <a:avLst/>
          </a:prstGeom>
        </p:spPr>
        <p:txBody>
          <a:bodyPr wrap="square">
            <a:spAutoFit/>
          </a:bodyPr>
          <a:lstStyle/>
          <a:p>
            <a:pPr>
              <a:defRPr/>
            </a:pPr>
            <a:r>
              <a:rPr lang="en-US" altLang="en-US" sz="1600" b="1" i="1" dirty="0">
                <a:solidFill>
                  <a:schemeClr val="bg1"/>
                </a:solidFill>
                <a:latin typeface="+mj-lt"/>
                <a:cs typeface="Arial" charset="0"/>
              </a:rPr>
              <a:t>Comments from the judges: </a:t>
            </a:r>
            <a:r>
              <a:rPr lang="en-US" altLang="en-US" sz="1600" dirty="0">
                <a:solidFill>
                  <a:schemeClr val="bg1"/>
                </a:solidFill>
                <a:latin typeface="+mj-lt"/>
                <a:cs typeface="Arial" charset="0"/>
              </a:rPr>
              <a:t>Not only did Costco Optical create numerous unique training materials in order to educate their staff on the benefits of </a:t>
            </a:r>
            <a:r>
              <a:rPr lang="en-US" altLang="en-US" sz="1600" i="1" dirty="0">
                <a:solidFill>
                  <a:schemeClr val="bg1"/>
                </a:solidFill>
                <a:latin typeface="+mj-lt"/>
                <a:cs typeface="Arial" charset="0"/>
              </a:rPr>
              <a:t>Transitions </a:t>
            </a:r>
            <a:r>
              <a:rPr lang="en-US" altLang="en-US" sz="1600" dirty="0">
                <a:solidFill>
                  <a:schemeClr val="bg1"/>
                </a:solidFill>
                <a:latin typeface="+mj-lt"/>
                <a:cs typeface="Arial" charset="0"/>
              </a:rPr>
              <a:t>lenses, but they also set a new benchmark in their stores that exceeded the Canadian national average for the sale of </a:t>
            </a:r>
            <a:r>
              <a:rPr lang="en-US" altLang="en-US" sz="1600" i="1" dirty="0">
                <a:solidFill>
                  <a:schemeClr val="bg1"/>
                </a:solidFill>
                <a:latin typeface="+mj-lt"/>
                <a:cs typeface="Arial" charset="0"/>
              </a:rPr>
              <a:t>Transitions</a:t>
            </a:r>
            <a:r>
              <a:rPr lang="en-US" altLang="en-US" sz="1600" dirty="0">
                <a:solidFill>
                  <a:schemeClr val="bg1"/>
                </a:solidFill>
                <a:latin typeface="+mj-lt"/>
                <a:cs typeface="Arial" charset="0"/>
              </a:rPr>
              <a:t> lenses.</a:t>
            </a:r>
          </a:p>
        </p:txBody>
      </p:sp>
      <p:sp>
        <p:nvSpPr>
          <p:cNvPr id="6" name="Connecteur droit 7">
            <a:extLst>
              <a:ext uri="{FF2B5EF4-FFF2-40B4-BE49-F238E27FC236}">
                <a16:creationId xmlns:a16="http://schemas.microsoft.com/office/drawing/2014/main" id="{29B7D7B6-7EB9-4044-9EC9-E277904F6444}"/>
              </a:ext>
            </a:extLst>
          </p:cNvPr>
          <p:cNvSpPr/>
          <p:nvPr/>
        </p:nvSpPr>
        <p:spPr>
          <a:xfrm flipH="1">
            <a:off x="6280438" y="-1545021"/>
            <a:ext cx="845127" cy="8583040"/>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9" name="Picture 8">
            <a:extLst>
              <a:ext uri="{FF2B5EF4-FFF2-40B4-BE49-F238E27FC236}">
                <a16:creationId xmlns:a16="http://schemas.microsoft.com/office/drawing/2014/main" id="{BDAFE596-4DFD-42B1-9337-509371404D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5572" y="6097314"/>
            <a:ext cx="1608566" cy="449739"/>
          </a:xfrm>
          <a:prstGeom prst="rect">
            <a:avLst/>
          </a:prstGeom>
        </p:spPr>
      </p:pic>
    </p:spTree>
    <p:extLst>
      <p:ext uri="{BB962C8B-B14F-4D97-AF65-F5344CB8AC3E}">
        <p14:creationId xmlns:p14="http://schemas.microsoft.com/office/powerpoint/2010/main" val="90694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A8BBA63D-C345-4F46-A180-AAE477360B5A}"/>
              </a:ext>
            </a:extLst>
          </p:cNvPr>
          <p:cNvSpPr txBox="1">
            <a:spLocks/>
          </p:cNvSpPr>
          <p:nvPr/>
        </p:nvSpPr>
        <p:spPr>
          <a:xfrm>
            <a:off x="845127" y="1465941"/>
            <a:ext cx="5392683" cy="4963735"/>
          </a:xfrm>
          <a:prstGeom prst="rect">
            <a:avLst/>
          </a:prstGeom>
          <a:noFill/>
          <a:ln>
            <a:noFill/>
          </a:ln>
        </p:spPr>
        <p:txBody>
          <a:bodyPr spcFirstLastPara="1" vert="horz" wrap="square" lIns="91425" tIns="45700" rIns="91425" bIns="45700" rtlCol="0" anchor="t" anchorCtr="0">
            <a:normAutofit fontScale="85000" lnSpcReduction="20000"/>
          </a:bodyPr>
          <a:lstStyle>
            <a:lvl1pPr marL="457200" lvl="0" indent="-381000" algn="l" defTabSz="914400" rtl="0" eaLnBrk="1" latinLnBrk="0" hangingPunct="1">
              <a:lnSpc>
                <a:spcPct val="90000"/>
              </a:lnSpc>
              <a:spcBef>
                <a:spcPts val="1000"/>
              </a:spcBef>
              <a:spcAft>
                <a:spcPts val="0"/>
              </a:spcAft>
              <a:buClr>
                <a:srgbClr val="7030A0"/>
              </a:buClr>
              <a:buSzPts val="2400"/>
              <a:buFont typeface="Arial"/>
              <a:buChar char="•"/>
              <a:defRPr sz="2800" kern="1200">
                <a:solidFill>
                  <a:srgbClr val="24366B"/>
                </a:solidFill>
                <a:latin typeface="Century Gothic" panose="020B0502020202020204" pitchFamily="34" charset="0"/>
                <a:ea typeface="+mn-ea"/>
                <a:cs typeface="+mn-cs"/>
              </a:defRPr>
            </a:lvl1pPr>
            <a:lvl2pPr marL="914400" lvl="1" indent="-355600" algn="l" defTabSz="914400" rtl="0" eaLnBrk="1" latinLnBrk="0" hangingPunct="1">
              <a:lnSpc>
                <a:spcPct val="90000"/>
              </a:lnSpc>
              <a:spcBef>
                <a:spcPts val="500"/>
              </a:spcBef>
              <a:spcAft>
                <a:spcPts val="0"/>
              </a:spcAft>
              <a:buClr>
                <a:schemeClr val="accent1"/>
              </a:buClr>
              <a:buSzPts val="2000"/>
              <a:buFont typeface="Arial"/>
              <a:buChar char="•"/>
              <a:defRPr sz="2400" kern="1200">
                <a:solidFill>
                  <a:srgbClr val="24366B"/>
                </a:solidFill>
                <a:latin typeface="Century Gothic" panose="020B0502020202020204" pitchFamily="34" charset="0"/>
                <a:ea typeface="+mn-ea"/>
                <a:cs typeface="+mn-cs"/>
              </a:defRPr>
            </a:lvl2pPr>
            <a:lvl3pPr marL="1371600" lvl="2" indent="-342900" algn="l" defTabSz="914400" rtl="0" eaLnBrk="1" latinLnBrk="0" hangingPunct="1">
              <a:lnSpc>
                <a:spcPct val="90000"/>
              </a:lnSpc>
              <a:spcBef>
                <a:spcPts val="500"/>
              </a:spcBef>
              <a:spcAft>
                <a:spcPts val="0"/>
              </a:spcAft>
              <a:buClr>
                <a:schemeClr val="accent1"/>
              </a:buClr>
              <a:buSzPts val="1800"/>
              <a:buFont typeface="Arial"/>
              <a:buChar char="•"/>
              <a:defRPr sz="2000" kern="1200">
                <a:solidFill>
                  <a:srgbClr val="24366B"/>
                </a:solidFill>
                <a:latin typeface="Century Gothic" panose="020B0502020202020204" pitchFamily="34" charset="0"/>
                <a:ea typeface="+mn-ea"/>
                <a:cs typeface="+mn-cs"/>
              </a:defRPr>
            </a:lvl3pPr>
            <a:lvl4pPr marL="1828800" lvl="3" indent="-342900" algn="l" defTabSz="914400" rtl="0" eaLnBrk="1" latinLnBrk="0" hangingPunct="1">
              <a:lnSpc>
                <a:spcPct val="90000"/>
              </a:lnSpc>
              <a:spcBef>
                <a:spcPts val="500"/>
              </a:spcBef>
              <a:spcAft>
                <a:spcPts val="0"/>
              </a:spcAft>
              <a:buClr>
                <a:schemeClr val="accent1"/>
              </a:buClr>
              <a:buSzPts val="1800"/>
              <a:buFont typeface="Arial"/>
              <a:buChar char="•"/>
              <a:defRPr sz="1800" kern="1200">
                <a:solidFill>
                  <a:srgbClr val="24366B"/>
                </a:solidFill>
                <a:latin typeface="Century Gothic" panose="020B0502020202020204" pitchFamily="34" charset="0"/>
                <a:ea typeface="+mn-ea"/>
                <a:cs typeface="+mn-cs"/>
              </a:defRPr>
            </a:lvl4pPr>
            <a:lvl5pPr marL="2286000" lvl="4" indent="-342900" algn="l" defTabSz="914400" rtl="0" eaLnBrk="1" latinLnBrk="0" hangingPunct="1">
              <a:lnSpc>
                <a:spcPct val="90000"/>
              </a:lnSpc>
              <a:spcBef>
                <a:spcPts val="500"/>
              </a:spcBef>
              <a:spcAft>
                <a:spcPts val="0"/>
              </a:spcAft>
              <a:buClr>
                <a:schemeClr val="accent1"/>
              </a:buClr>
              <a:buSzPts val="1800"/>
              <a:buFont typeface="Arial"/>
              <a:buChar char="•"/>
              <a:defRPr sz="1800" kern="1200">
                <a:solidFill>
                  <a:srgbClr val="24366B"/>
                </a:solidFill>
                <a:latin typeface="Century Gothic" panose="020B0502020202020204" pitchFamily="34" charset="0"/>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r>
              <a:rPr lang="en-US" dirty="0"/>
              <a:t>National retailer and leader in the attractive value segment</a:t>
            </a:r>
          </a:p>
          <a:p>
            <a:r>
              <a:rPr lang="en-US" dirty="0"/>
              <a:t>Incentivized both district managers and store associates through a summer sales contest for the top performing store in each region</a:t>
            </a:r>
          </a:p>
          <a:p>
            <a:r>
              <a:rPr lang="en-US" dirty="0"/>
              <a:t>Dedicated to educating patients on </a:t>
            </a:r>
            <a:r>
              <a:rPr lang="en-US" i="1" dirty="0"/>
              <a:t>Transitions</a:t>
            </a:r>
            <a:r>
              <a:rPr lang="en-US" i="1" baseline="30000" dirty="0"/>
              <a:t>®</a:t>
            </a:r>
            <a:r>
              <a:rPr lang="en-US" dirty="0"/>
              <a:t> lenses by equipping stores with the latest resources, including brand new lens mats, and running coupon promotions to encourage patients to try the brand </a:t>
            </a:r>
          </a:p>
          <a:p>
            <a:r>
              <a:rPr lang="en-US" dirty="0"/>
              <a:t>Increased overall </a:t>
            </a:r>
            <a:r>
              <a:rPr lang="en-US" i="1" dirty="0"/>
              <a:t>Transitions</a:t>
            </a:r>
            <a:r>
              <a:rPr lang="en-US" dirty="0"/>
              <a:t> lens sales by 15.1%</a:t>
            </a:r>
          </a:p>
        </p:txBody>
      </p:sp>
      <p:sp>
        <p:nvSpPr>
          <p:cNvPr id="5" name="Rectangle 4">
            <a:extLst>
              <a:ext uri="{FF2B5EF4-FFF2-40B4-BE49-F238E27FC236}">
                <a16:creationId xmlns:a16="http://schemas.microsoft.com/office/drawing/2014/main" id="{B13A7AEC-1DB1-4CF8-AD48-BAC595051BDD}"/>
              </a:ext>
            </a:extLst>
          </p:cNvPr>
          <p:cNvSpPr/>
          <p:nvPr/>
        </p:nvSpPr>
        <p:spPr>
          <a:xfrm>
            <a:off x="6237810" y="3428998"/>
            <a:ext cx="5902359" cy="3429002"/>
          </a:xfrm>
          <a:custGeom>
            <a:avLst/>
            <a:gdLst>
              <a:gd name="connsiteX0" fmla="*/ 0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0 w 5902359"/>
              <a:gd name="connsiteY4" fmla="*/ 0 h 3428999"/>
              <a:gd name="connsiteX0" fmla="*/ 346842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346842 w 5902359"/>
              <a:gd name="connsiteY4" fmla="*/ 0 h 3428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359" h="3428999">
                <a:moveTo>
                  <a:pt x="346842" y="0"/>
                </a:moveTo>
                <a:lnTo>
                  <a:pt x="5902359" y="0"/>
                </a:lnTo>
                <a:lnTo>
                  <a:pt x="5902359" y="3428999"/>
                </a:lnTo>
                <a:lnTo>
                  <a:pt x="0" y="3428999"/>
                </a:lnTo>
                <a:lnTo>
                  <a:pt x="346842" y="0"/>
                </a:lnTo>
                <a:close/>
              </a:path>
            </a:pathLst>
          </a:custGeom>
          <a:blipFill rotWithShape="1">
            <a:blip r:embed="rId3">
              <a:alphaModFix/>
            </a:blip>
            <a:stretch>
              <a:fillRect r="-10534"/>
            </a:stretch>
          </a:blipFill>
          <a:ln>
            <a:noFill/>
          </a:ln>
        </p:spPr>
        <p:txBody>
          <a:bodyPr spcFirstLastPara="1" wrap="square" lIns="0" tIns="0" rIns="0" bIns="0" anchor="t" anchorCtr="0">
            <a:noAutofit/>
          </a:bodyPr>
          <a:lstStyle/>
          <a:p>
            <a:pPr>
              <a:buClr>
                <a:schemeClr val="dk1"/>
              </a:buClr>
              <a:buSzPts val="2000"/>
            </a:pPr>
            <a:endParaRPr lang="en-US" sz="2000" dirty="0">
              <a:solidFill>
                <a:schemeClr val="dk1"/>
              </a:solidFill>
              <a:latin typeface="Century Gothic"/>
            </a:endParaRPr>
          </a:p>
        </p:txBody>
      </p:sp>
      <p:pic>
        <p:nvPicPr>
          <p:cNvPr id="7" name="Google Shape;278;p52">
            <a:extLst>
              <a:ext uri="{FF2B5EF4-FFF2-40B4-BE49-F238E27FC236}">
                <a16:creationId xmlns:a16="http://schemas.microsoft.com/office/drawing/2014/main" id="{F9B3DB46-E19E-42B7-AA10-622A4E8C3943}"/>
              </a:ext>
            </a:extLst>
          </p:cNvPr>
          <p:cNvPicPr preferRelativeResize="0"/>
          <p:nvPr/>
        </p:nvPicPr>
        <p:blipFill rotWithShape="1">
          <a:blip r:embed="rId4" cstate="print">
            <a:extLst>
              <a:ext uri="{28A0092B-C50C-407E-A947-70E740481C1C}">
                <a14:useLocalDpi xmlns:a14="http://schemas.microsoft.com/office/drawing/2010/main" val="0"/>
              </a:ext>
            </a:extLst>
          </a:blip>
          <a:srcRect l="8092" t="6559" r="2844" b="17136"/>
          <a:stretch/>
        </p:blipFill>
        <p:spPr>
          <a:xfrm>
            <a:off x="6632028" y="0"/>
            <a:ext cx="6001406" cy="3428999"/>
          </a:xfrm>
          <a:prstGeom prst="parallelogram">
            <a:avLst>
              <a:gd name="adj" fmla="val 10655"/>
            </a:avLst>
          </a:prstGeom>
          <a:noFill/>
          <a:ln>
            <a:noFill/>
          </a:ln>
        </p:spPr>
      </p:pic>
      <p:sp>
        <p:nvSpPr>
          <p:cNvPr id="2" name="Title 1">
            <a:extLst>
              <a:ext uri="{FF2B5EF4-FFF2-40B4-BE49-F238E27FC236}">
                <a16:creationId xmlns:a16="http://schemas.microsoft.com/office/drawing/2014/main" id="{89DE2AD5-9B4D-4E47-BA67-9ED88354B9C9}"/>
              </a:ext>
            </a:extLst>
          </p:cNvPr>
          <p:cNvSpPr>
            <a:spLocks noGrp="1"/>
          </p:cNvSpPr>
          <p:nvPr>
            <p:ph type="title"/>
          </p:nvPr>
        </p:nvSpPr>
        <p:spPr>
          <a:xfrm>
            <a:off x="845127" y="319762"/>
            <a:ext cx="5241671" cy="722549"/>
          </a:xfrm>
        </p:spPr>
        <p:txBody>
          <a:bodyPr>
            <a:normAutofit fontScale="90000"/>
          </a:bodyPr>
          <a:lstStyle/>
          <a:p>
            <a:r>
              <a:rPr lang="en-US" sz="3600" dirty="0"/>
              <a:t>NATIONAL VISION, INC.</a:t>
            </a:r>
            <a:br>
              <a:rPr lang="en-US" dirty="0"/>
            </a:br>
            <a:r>
              <a:rPr lang="en-US" sz="2700" b="0" i="1" dirty="0"/>
              <a:t>US RETAILER OF THE YEAR</a:t>
            </a:r>
            <a:endParaRPr lang="en-US" b="0" i="1" dirty="0"/>
          </a:p>
        </p:txBody>
      </p:sp>
      <p:sp>
        <p:nvSpPr>
          <p:cNvPr id="4" name="Rectangle 3">
            <a:extLst>
              <a:ext uri="{FF2B5EF4-FFF2-40B4-BE49-F238E27FC236}">
                <a16:creationId xmlns:a16="http://schemas.microsoft.com/office/drawing/2014/main" id="{B7002DFE-ED4B-4B12-AF34-2ED980381F04}"/>
              </a:ext>
            </a:extLst>
          </p:cNvPr>
          <p:cNvSpPr/>
          <p:nvPr/>
        </p:nvSpPr>
        <p:spPr>
          <a:xfrm>
            <a:off x="7125565" y="3873280"/>
            <a:ext cx="4820964" cy="2308324"/>
          </a:xfrm>
          <a:prstGeom prst="rect">
            <a:avLst/>
          </a:prstGeom>
        </p:spPr>
        <p:txBody>
          <a:bodyPr wrap="square">
            <a:spAutoFit/>
          </a:bodyPr>
          <a:lstStyle/>
          <a:p>
            <a:pPr>
              <a:defRPr/>
            </a:pPr>
            <a:r>
              <a:rPr lang="en-US" altLang="en-US" sz="1600" b="1" i="1" dirty="0">
                <a:solidFill>
                  <a:schemeClr val="bg1"/>
                </a:solidFill>
                <a:latin typeface="+mj-lt"/>
                <a:cs typeface="Arial" charset="0"/>
              </a:rPr>
              <a:t>Comments from the judges: </a:t>
            </a:r>
            <a:r>
              <a:rPr lang="en-US" altLang="en-US" sz="1600" dirty="0">
                <a:solidFill>
                  <a:schemeClr val="bg1"/>
                </a:solidFill>
                <a:cs typeface="Arial" charset="0"/>
              </a:rPr>
              <a:t>National Vision truly put their best foot forward this past year with targeted sales contests, quarterly training materials and </a:t>
            </a:r>
            <a:r>
              <a:rPr lang="en-US" altLang="en-US" sz="1600" i="1" dirty="0">
                <a:solidFill>
                  <a:schemeClr val="bg1"/>
                </a:solidFill>
                <a:cs typeface="Arial" charset="0"/>
              </a:rPr>
              <a:t>Transitions</a:t>
            </a:r>
            <a:r>
              <a:rPr lang="en-US" altLang="en-US" sz="1600" dirty="0">
                <a:solidFill>
                  <a:schemeClr val="bg1"/>
                </a:solidFill>
                <a:cs typeface="Arial" charset="0"/>
              </a:rPr>
              <a:t> lens messaging across various channels. We applaud National Vision’s unique solutions to educate patients and staff about the value of </a:t>
            </a:r>
            <a:r>
              <a:rPr lang="en-US" altLang="en-US" sz="1600" i="1" dirty="0">
                <a:solidFill>
                  <a:schemeClr val="bg1"/>
                </a:solidFill>
                <a:cs typeface="Arial" charset="0"/>
              </a:rPr>
              <a:t>Transitions</a:t>
            </a:r>
            <a:r>
              <a:rPr lang="en-US" altLang="en-US" sz="1600" dirty="0">
                <a:solidFill>
                  <a:schemeClr val="bg1"/>
                </a:solidFill>
                <a:cs typeface="Arial" charset="0"/>
              </a:rPr>
              <a:t> lenses through brand new point-of-sale tools and incentives.</a:t>
            </a:r>
            <a:endParaRPr lang="en-US" altLang="en-US" sz="1600" dirty="0">
              <a:solidFill>
                <a:schemeClr val="bg1"/>
              </a:solidFill>
              <a:latin typeface="+mj-lt"/>
              <a:cs typeface="Arial" charset="0"/>
            </a:endParaRPr>
          </a:p>
        </p:txBody>
      </p:sp>
      <p:sp>
        <p:nvSpPr>
          <p:cNvPr id="6" name="Connecteur droit 7">
            <a:extLst>
              <a:ext uri="{FF2B5EF4-FFF2-40B4-BE49-F238E27FC236}">
                <a16:creationId xmlns:a16="http://schemas.microsoft.com/office/drawing/2014/main" id="{29B7D7B6-7EB9-4044-9EC9-E277904F6444}"/>
              </a:ext>
            </a:extLst>
          </p:cNvPr>
          <p:cNvSpPr/>
          <p:nvPr/>
        </p:nvSpPr>
        <p:spPr>
          <a:xfrm flipH="1">
            <a:off x="6280438" y="-1545021"/>
            <a:ext cx="845127" cy="8583040"/>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9" name="Picture 8">
            <a:extLst>
              <a:ext uri="{FF2B5EF4-FFF2-40B4-BE49-F238E27FC236}">
                <a16:creationId xmlns:a16="http://schemas.microsoft.com/office/drawing/2014/main" id="{BDAFE596-4DFD-42B1-9337-509371404D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5572" y="6097314"/>
            <a:ext cx="1608566" cy="449739"/>
          </a:xfrm>
          <a:prstGeom prst="rect">
            <a:avLst/>
          </a:prstGeom>
        </p:spPr>
      </p:pic>
    </p:spTree>
    <p:extLst>
      <p:ext uri="{BB962C8B-B14F-4D97-AF65-F5344CB8AC3E}">
        <p14:creationId xmlns:p14="http://schemas.microsoft.com/office/powerpoint/2010/main" val="554591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AF4B31C-4039-4D0E-85DF-774C6B91B950}"/>
              </a:ext>
            </a:extLst>
          </p:cNvPr>
          <p:cNvSpPr txBox="1">
            <a:spLocks/>
          </p:cNvSpPr>
          <p:nvPr/>
        </p:nvSpPr>
        <p:spPr>
          <a:xfrm>
            <a:off x="845127" y="319762"/>
            <a:ext cx="5786901" cy="722549"/>
          </a:xfrm>
          <a:prstGeom prst="rect">
            <a:avLst/>
          </a:prstGeom>
          <a:noFill/>
          <a:ln>
            <a:noFill/>
          </a:ln>
        </p:spPr>
        <p:txBody>
          <a:bodyPr spcFirstLastPara="1" vert="horz" wrap="square" lIns="91425" tIns="45700" rIns="91425" bIns="45700" rtlCol="0" anchor="ctr" anchorCtr="0">
            <a:noAutofit/>
          </a:bodyPr>
          <a:lstStyle>
            <a:lvl1pPr lvl="0" algn="l" defTabSz="914400" rtl="0" eaLnBrk="1" latinLnBrk="0" hangingPunct="1">
              <a:lnSpc>
                <a:spcPct val="85000"/>
              </a:lnSpc>
              <a:spcBef>
                <a:spcPts val="0"/>
              </a:spcBef>
              <a:spcAft>
                <a:spcPts val="0"/>
              </a:spcAft>
              <a:buClr>
                <a:schemeClr val="accent1"/>
              </a:buClr>
              <a:buSzPts val="3200"/>
              <a:buFont typeface="Century Gothic"/>
              <a:buNone/>
              <a:defRPr sz="3200" b="1" i="0" u="none" strike="noStrike" kern="1200" cap="none">
                <a:solidFill>
                  <a:srgbClr val="7030A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WEAVER EYE ASSOCIATES</a:t>
            </a:r>
            <a:br>
              <a:rPr lang="en-US" sz="2900" dirty="0"/>
            </a:br>
            <a:r>
              <a:rPr lang="en-US" sz="2400" b="0" i="1" dirty="0"/>
              <a:t>EYECARE PRACTICE OF THE YEAR</a:t>
            </a:r>
            <a:endParaRPr lang="en-US" sz="2800" b="0" i="1" dirty="0"/>
          </a:p>
        </p:txBody>
      </p:sp>
      <p:sp>
        <p:nvSpPr>
          <p:cNvPr id="9" name="Rectangle 4">
            <a:extLst>
              <a:ext uri="{FF2B5EF4-FFF2-40B4-BE49-F238E27FC236}">
                <a16:creationId xmlns:a16="http://schemas.microsoft.com/office/drawing/2014/main" id="{5BA366E1-B620-4C44-BADB-BFA039DBE38A}"/>
              </a:ext>
            </a:extLst>
          </p:cNvPr>
          <p:cNvSpPr/>
          <p:nvPr/>
        </p:nvSpPr>
        <p:spPr>
          <a:xfrm>
            <a:off x="6289640" y="3428998"/>
            <a:ext cx="5902359" cy="3429002"/>
          </a:xfrm>
          <a:custGeom>
            <a:avLst/>
            <a:gdLst>
              <a:gd name="connsiteX0" fmla="*/ 0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0 w 5902359"/>
              <a:gd name="connsiteY4" fmla="*/ 0 h 3428999"/>
              <a:gd name="connsiteX0" fmla="*/ 346842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346842 w 5902359"/>
              <a:gd name="connsiteY4" fmla="*/ 0 h 3428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359" h="3428999">
                <a:moveTo>
                  <a:pt x="346842" y="0"/>
                </a:moveTo>
                <a:lnTo>
                  <a:pt x="5902359" y="0"/>
                </a:lnTo>
                <a:lnTo>
                  <a:pt x="5902359" y="3428999"/>
                </a:lnTo>
                <a:lnTo>
                  <a:pt x="0" y="3428999"/>
                </a:lnTo>
                <a:lnTo>
                  <a:pt x="346842" y="0"/>
                </a:lnTo>
                <a:close/>
              </a:path>
            </a:pathLst>
          </a:custGeom>
          <a:blipFill rotWithShape="1">
            <a:blip r:embed="rId3">
              <a:alphaModFix/>
            </a:blip>
            <a:stretch>
              <a:fillRect r="-10534"/>
            </a:stretch>
          </a:blipFill>
          <a:ln>
            <a:noFill/>
          </a:ln>
        </p:spPr>
        <p:txBody>
          <a:bodyPr spcFirstLastPara="1" wrap="square" lIns="0" tIns="0" rIns="0" bIns="0" anchor="t" anchorCtr="0">
            <a:noAutofit/>
          </a:bodyPr>
          <a:lstStyle/>
          <a:p>
            <a:pPr>
              <a:buClr>
                <a:schemeClr val="dk1"/>
              </a:buClr>
              <a:buSzPts val="2000"/>
            </a:pPr>
            <a:endParaRPr lang="en-US" sz="2000" dirty="0">
              <a:solidFill>
                <a:schemeClr val="dk1"/>
              </a:solidFill>
              <a:latin typeface="Century Gothic"/>
            </a:endParaRPr>
          </a:p>
        </p:txBody>
      </p:sp>
      <p:pic>
        <p:nvPicPr>
          <p:cNvPr id="7" name="Google Shape;278;p52">
            <a:extLst>
              <a:ext uri="{FF2B5EF4-FFF2-40B4-BE49-F238E27FC236}">
                <a16:creationId xmlns:a16="http://schemas.microsoft.com/office/drawing/2014/main" id="{F9B3DB46-E19E-42B7-AA10-622A4E8C3943}"/>
              </a:ext>
            </a:extLst>
          </p:cNvPr>
          <p:cNvPicPr preferRelativeResize="0"/>
          <p:nvPr/>
        </p:nvPicPr>
        <p:blipFill rotWithShape="1">
          <a:blip r:embed="rId4" cstate="print">
            <a:extLst>
              <a:ext uri="{28A0092B-C50C-407E-A947-70E740481C1C}">
                <a14:useLocalDpi xmlns:a14="http://schemas.microsoft.com/office/drawing/2010/main" val="0"/>
              </a:ext>
            </a:extLst>
          </a:blip>
          <a:srcRect l="10413" t="9875" r="8063" b="20037"/>
          <a:stretch/>
        </p:blipFill>
        <p:spPr>
          <a:xfrm>
            <a:off x="6632028" y="0"/>
            <a:ext cx="5980386" cy="3428999"/>
          </a:xfrm>
          <a:prstGeom prst="parallelogram">
            <a:avLst>
              <a:gd name="adj" fmla="val 10655"/>
            </a:avLst>
          </a:prstGeom>
          <a:noFill/>
          <a:ln>
            <a:noFill/>
          </a:ln>
        </p:spPr>
      </p:pic>
      <p:sp>
        <p:nvSpPr>
          <p:cNvPr id="3" name="Text Placeholder 2">
            <a:extLst>
              <a:ext uri="{FF2B5EF4-FFF2-40B4-BE49-F238E27FC236}">
                <a16:creationId xmlns:a16="http://schemas.microsoft.com/office/drawing/2014/main" id="{23C7A378-D589-453A-AE6D-C48EFA13BA27}"/>
              </a:ext>
            </a:extLst>
          </p:cNvPr>
          <p:cNvSpPr>
            <a:spLocks noGrp="1"/>
          </p:cNvSpPr>
          <p:nvPr>
            <p:ph type="body" idx="1"/>
          </p:nvPr>
        </p:nvSpPr>
        <p:spPr>
          <a:xfrm>
            <a:off x="845127" y="1465942"/>
            <a:ext cx="5250873" cy="4838605"/>
          </a:xfrm>
        </p:spPr>
        <p:txBody>
          <a:bodyPr>
            <a:normAutofit fontScale="92500" lnSpcReduction="10000"/>
          </a:bodyPr>
          <a:lstStyle/>
          <a:p>
            <a:r>
              <a:rPr lang="en-US" sz="2600" dirty="0"/>
              <a:t>An independent practice with four locations in Pennsylvania. </a:t>
            </a:r>
          </a:p>
          <a:p>
            <a:r>
              <a:rPr lang="en-US" sz="2600" dirty="0"/>
              <a:t>Closed all four of their offices and brought all 100+ staff together for a training</a:t>
            </a:r>
          </a:p>
          <a:p>
            <a:r>
              <a:rPr lang="en-US" sz="2600" dirty="0"/>
              <a:t>Created a “Transition Tuesday” on Facebook</a:t>
            </a:r>
          </a:p>
          <a:p>
            <a:r>
              <a:rPr lang="en-US" sz="2600" dirty="0"/>
              <a:t>Played a video about the importance of harmful blue light protection in the exam room </a:t>
            </a:r>
          </a:p>
          <a:p>
            <a:r>
              <a:rPr lang="en-US" sz="2600" dirty="0"/>
              <a:t>Achieved a 22% increase in </a:t>
            </a:r>
            <a:r>
              <a:rPr lang="en-US" sz="2600" i="1" dirty="0"/>
              <a:t>Transitions</a:t>
            </a:r>
            <a:r>
              <a:rPr lang="en-US" sz="2600" i="1" baseline="30000" dirty="0"/>
              <a:t>®</a:t>
            </a:r>
            <a:r>
              <a:rPr lang="en-US" sz="2600" dirty="0"/>
              <a:t> lenses sold</a:t>
            </a:r>
          </a:p>
        </p:txBody>
      </p:sp>
      <p:sp>
        <p:nvSpPr>
          <p:cNvPr id="4" name="Rectangle 3">
            <a:extLst>
              <a:ext uri="{FF2B5EF4-FFF2-40B4-BE49-F238E27FC236}">
                <a16:creationId xmlns:a16="http://schemas.microsoft.com/office/drawing/2014/main" id="{B7002DFE-ED4B-4B12-AF34-2ED980381F04}"/>
              </a:ext>
            </a:extLst>
          </p:cNvPr>
          <p:cNvSpPr/>
          <p:nvPr/>
        </p:nvSpPr>
        <p:spPr>
          <a:xfrm>
            <a:off x="7125565" y="3873280"/>
            <a:ext cx="4820964" cy="2308324"/>
          </a:xfrm>
          <a:prstGeom prst="rect">
            <a:avLst/>
          </a:prstGeom>
        </p:spPr>
        <p:txBody>
          <a:bodyPr wrap="square">
            <a:spAutoFit/>
          </a:bodyPr>
          <a:lstStyle/>
          <a:p>
            <a:pPr>
              <a:defRPr/>
            </a:pPr>
            <a:r>
              <a:rPr lang="en-US" altLang="en-US" sz="1600" b="1" i="1" dirty="0">
                <a:solidFill>
                  <a:schemeClr val="bg1"/>
                </a:solidFill>
                <a:latin typeface="+mj-lt"/>
                <a:cs typeface="Arial" charset="0"/>
              </a:rPr>
              <a:t>Comments from the judges: </a:t>
            </a:r>
            <a:r>
              <a:rPr lang="en-US" altLang="en-US" sz="1600" dirty="0">
                <a:solidFill>
                  <a:schemeClr val="bg1"/>
                </a:solidFill>
                <a:latin typeface="+mj-lt"/>
                <a:cs typeface="Arial" charset="0"/>
              </a:rPr>
              <a:t>Weaver Eye Associates’ investment in education really paid off! Closing all of their practices and bringing all of their staff together showed a great commitment to educating on the benefits of </a:t>
            </a:r>
            <a:r>
              <a:rPr lang="en-US" altLang="en-US" sz="1600" i="1" dirty="0">
                <a:solidFill>
                  <a:schemeClr val="bg1"/>
                </a:solidFill>
                <a:latin typeface="+mj-lt"/>
                <a:cs typeface="Arial" charset="0"/>
              </a:rPr>
              <a:t>Transitions</a:t>
            </a:r>
            <a:r>
              <a:rPr lang="en-US" altLang="en-US" sz="1600" dirty="0">
                <a:solidFill>
                  <a:schemeClr val="bg1"/>
                </a:solidFill>
                <a:latin typeface="+mj-lt"/>
                <a:cs typeface="Arial" charset="0"/>
              </a:rPr>
              <a:t> lenses. Once their staff began prescribing instead of recommending, they were able to significantly increase their </a:t>
            </a:r>
            <a:r>
              <a:rPr lang="en-US" altLang="en-US" sz="1600" i="1" dirty="0">
                <a:solidFill>
                  <a:schemeClr val="bg1"/>
                </a:solidFill>
                <a:latin typeface="+mj-lt"/>
                <a:cs typeface="Arial" charset="0"/>
              </a:rPr>
              <a:t>Transitions</a:t>
            </a:r>
            <a:r>
              <a:rPr lang="en-US" altLang="en-US" sz="1600" dirty="0">
                <a:solidFill>
                  <a:schemeClr val="bg1"/>
                </a:solidFill>
                <a:latin typeface="+mj-lt"/>
                <a:cs typeface="Arial" charset="0"/>
              </a:rPr>
              <a:t> lens sales.</a:t>
            </a:r>
          </a:p>
        </p:txBody>
      </p:sp>
      <p:sp>
        <p:nvSpPr>
          <p:cNvPr id="6" name="Connecteur droit 7">
            <a:extLst>
              <a:ext uri="{FF2B5EF4-FFF2-40B4-BE49-F238E27FC236}">
                <a16:creationId xmlns:a16="http://schemas.microsoft.com/office/drawing/2014/main" id="{29B7D7B6-7EB9-4044-9EC9-E277904F6444}"/>
              </a:ext>
            </a:extLst>
          </p:cNvPr>
          <p:cNvSpPr/>
          <p:nvPr/>
        </p:nvSpPr>
        <p:spPr>
          <a:xfrm flipH="1">
            <a:off x="6280438" y="-1545021"/>
            <a:ext cx="845127" cy="8583040"/>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8" name="Picture 7">
            <a:extLst>
              <a:ext uri="{FF2B5EF4-FFF2-40B4-BE49-F238E27FC236}">
                <a16:creationId xmlns:a16="http://schemas.microsoft.com/office/drawing/2014/main" id="{7D6AF174-D704-4A5F-89E7-12B0A02682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5572" y="6097314"/>
            <a:ext cx="1608566" cy="449739"/>
          </a:xfrm>
          <a:prstGeom prst="rect">
            <a:avLst/>
          </a:prstGeom>
        </p:spPr>
      </p:pic>
    </p:spTree>
    <p:extLst>
      <p:ext uri="{BB962C8B-B14F-4D97-AF65-F5344CB8AC3E}">
        <p14:creationId xmlns:p14="http://schemas.microsoft.com/office/powerpoint/2010/main" val="1490593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8BD59473-C4E1-4684-BB1B-2CAF2AAD9C55}"/>
              </a:ext>
            </a:extLst>
          </p:cNvPr>
          <p:cNvSpPr txBox="1">
            <a:spLocks/>
          </p:cNvSpPr>
          <p:nvPr/>
        </p:nvSpPr>
        <p:spPr>
          <a:xfrm>
            <a:off x="845127" y="1465942"/>
            <a:ext cx="5444513" cy="5072296"/>
          </a:xfrm>
          <a:prstGeom prst="rect">
            <a:avLst/>
          </a:prstGeom>
          <a:noFill/>
          <a:ln>
            <a:noFill/>
          </a:ln>
        </p:spPr>
        <p:txBody>
          <a:bodyPr spcFirstLastPara="1" vert="horz" wrap="square" lIns="91425" tIns="45700" rIns="91425" bIns="45700" rtlCol="0" anchor="t" anchorCtr="0">
            <a:normAutofit fontScale="92500" lnSpcReduction="10000"/>
          </a:bodyPr>
          <a:lstStyle>
            <a:lvl1pPr marL="457200" lvl="0" indent="-381000" algn="l" defTabSz="914400" rtl="0" eaLnBrk="1" latinLnBrk="0" hangingPunct="1">
              <a:lnSpc>
                <a:spcPct val="90000"/>
              </a:lnSpc>
              <a:spcBef>
                <a:spcPts val="1000"/>
              </a:spcBef>
              <a:spcAft>
                <a:spcPts val="0"/>
              </a:spcAft>
              <a:buClr>
                <a:srgbClr val="7030A0"/>
              </a:buClr>
              <a:buSzPts val="2400"/>
              <a:buFont typeface="Arial"/>
              <a:buChar char="•"/>
              <a:defRPr sz="2800" kern="1200">
                <a:solidFill>
                  <a:srgbClr val="24366B"/>
                </a:solidFill>
                <a:latin typeface="Century Gothic" panose="020B0502020202020204" pitchFamily="34" charset="0"/>
                <a:ea typeface="+mn-ea"/>
                <a:cs typeface="+mn-cs"/>
              </a:defRPr>
            </a:lvl1pPr>
            <a:lvl2pPr marL="914400" lvl="1" indent="-355600" algn="l" defTabSz="914400" rtl="0" eaLnBrk="1" latinLnBrk="0" hangingPunct="1">
              <a:lnSpc>
                <a:spcPct val="90000"/>
              </a:lnSpc>
              <a:spcBef>
                <a:spcPts val="500"/>
              </a:spcBef>
              <a:spcAft>
                <a:spcPts val="0"/>
              </a:spcAft>
              <a:buClr>
                <a:schemeClr val="accent1"/>
              </a:buClr>
              <a:buSzPts val="2000"/>
              <a:buFont typeface="Arial"/>
              <a:buChar char="•"/>
              <a:defRPr sz="2400" kern="1200">
                <a:solidFill>
                  <a:srgbClr val="24366B"/>
                </a:solidFill>
                <a:latin typeface="Century Gothic" panose="020B0502020202020204" pitchFamily="34" charset="0"/>
                <a:ea typeface="+mn-ea"/>
                <a:cs typeface="+mn-cs"/>
              </a:defRPr>
            </a:lvl2pPr>
            <a:lvl3pPr marL="1371600" lvl="2" indent="-342900" algn="l" defTabSz="914400" rtl="0" eaLnBrk="1" latinLnBrk="0" hangingPunct="1">
              <a:lnSpc>
                <a:spcPct val="90000"/>
              </a:lnSpc>
              <a:spcBef>
                <a:spcPts val="500"/>
              </a:spcBef>
              <a:spcAft>
                <a:spcPts val="0"/>
              </a:spcAft>
              <a:buClr>
                <a:schemeClr val="accent1"/>
              </a:buClr>
              <a:buSzPts val="1800"/>
              <a:buFont typeface="Arial"/>
              <a:buChar char="•"/>
              <a:defRPr sz="2000" kern="1200">
                <a:solidFill>
                  <a:srgbClr val="24366B"/>
                </a:solidFill>
                <a:latin typeface="Century Gothic" panose="020B0502020202020204" pitchFamily="34" charset="0"/>
                <a:ea typeface="+mn-ea"/>
                <a:cs typeface="+mn-cs"/>
              </a:defRPr>
            </a:lvl3pPr>
            <a:lvl4pPr marL="1828800" lvl="3" indent="-342900" algn="l" defTabSz="914400" rtl="0" eaLnBrk="1" latinLnBrk="0" hangingPunct="1">
              <a:lnSpc>
                <a:spcPct val="90000"/>
              </a:lnSpc>
              <a:spcBef>
                <a:spcPts val="500"/>
              </a:spcBef>
              <a:spcAft>
                <a:spcPts val="0"/>
              </a:spcAft>
              <a:buClr>
                <a:schemeClr val="accent1"/>
              </a:buClr>
              <a:buSzPts val="1800"/>
              <a:buFont typeface="Arial"/>
              <a:buChar char="•"/>
              <a:defRPr sz="1800" kern="1200">
                <a:solidFill>
                  <a:srgbClr val="24366B"/>
                </a:solidFill>
                <a:latin typeface="Century Gothic" panose="020B0502020202020204" pitchFamily="34" charset="0"/>
                <a:ea typeface="+mn-ea"/>
                <a:cs typeface="+mn-cs"/>
              </a:defRPr>
            </a:lvl4pPr>
            <a:lvl5pPr marL="2286000" lvl="4" indent="-342900" algn="l" defTabSz="914400" rtl="0" eaLnBrk="1" latinLnBrk="0" hangingPunct="1">
              <a:lnSpc>
                <a:spcPct val="90000"/>
              </a:lnSpc>
              <a:spcBef>
                <a:spcPts val="500"/>
              </a:spcBef>
              <a:spcAft>
                <a:spcPts val="0"/>
              </a:spcAft>
              <a:buClr>
                <a:schemeClr val="accent1"/>
              </a:buClr>
              <a:buSzPts val="1800"/>
              <a:buFont typeface="Arial"/>
              <a:buChar char="•"/>
              <a:defRPr sz="1800" kern="1200">
                <a:solidFill>
                  <a:srgbClr val="24366B"/>
                </a:solidFill>
                <a:latin typeface="Century Gothic" panose="020B0502020202020204" pitchFamily="34" charset="0"/>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r>
              <a:rPr lang="en-US" sz="2600" dirty="0"/>
              <a:t>O.D. at Blue Ridge Vision, Transitions Change Agent and founder of </a:t>
            </a:r>
            <a:r>
              <a:rPr lang="en-US" sz="2600" dirty="0" err="1"/>
              <a:t>OptomEyesLife</a:t>
            </a:r>
            <a:endParaRPr lang="en-US" sz="2600" dirty="0"/>
          </a:p>
          <a:p>
            <a:r>
              <a:rPr lang="en-US" sz="2600" dirty="0"/>
              <a:t>Made it her mission to be a positive voice for the </a:t>
            </a:r>
            <a:r>
              <a:rPr lang="en-US" sz="2600" i="1" dirty="0"/>
              <a:t>Transitions</a:t>
            </a:r>
            <a:r>
              <a:rPr lang="en-US" sz="2600" baseline="30000" dirty="0"/>
              <a:t>®</a:t>
            </a:r>
            <a:r>
              <a:rPr lang="en-US" sz="2600" dirty="0"/>
              <a:t> brand and demonstrate how </a:t>
            </a:r>
            <a:r>
              <a:rPr lang="en-US" sz="2600" i="1" dirty="0"/>
              <a:t>Transitions</a:t>
            </a:r>
            <a:r>
              <a:rPr lang="en-US" sz="2600" baseline="30000" dirty="0"/>
              <a:t> ®</a:t>
            </a:r>
            <a:r>
              <a:rPr lang="en-US" sz="2600" dirty="0"/>
              <a:t> lenses can enhance eye health and style</a:t>
            </a:r>
          </a:p>
          <a:p>
            <a:r>
              <a:rPr lang="en-US" sz="2600" dirty="0"/>
              <a:t>Challenged herself to increase brand awareness and lens sales at her practice</a:t>
            </a:r>
          </a:p>
          <a:p>
            <a:r>
              <a:rPr lang="en-US" sz="2600" dirty="0"/>
              <a:t>Successfully changed perceptions at her practice—now every staff member owns/wears </a:t>
            </a:r>
            <a:r>
              <a:rPr lang="en-US" sz="2600" i="1" dirty="0"/>
              <a:t>Transitions</a:t>
            </a:r>
            <a:r>
              <a:rPr lang="en-US" sz="2600" dirty="0"/>
              <a:t> lenses</a:t>
            </a:r>
          </a:p>
        </p:txBody>
      </p:sp>
      <p:sp>
        <p:nvSpPr>
          <p:cNvPr id="9" name="Rectangle 4">
            <a:extLst>
              <a:ext uri="{FF2B5EF4-FFF2-40B4-BE49-F238E27FC236}">
                <a16:creationId xmlns:a16="http://schemas.microsoft.com/office/drawing/2014/main" id="{67EBD39A-75DA-4F4F-9986-452E3A206B44}"/>
              </a:ext>
            </a:extLst>
          </p:cNvPr>
          <p:cNvSpPr/>
          <p:nvPr/>
        </p:nvSpPr>
        <p:spPr>
          <a:xfrm>
            <a:off x="6289640" y="3428998"/>
            <a:ext cx="5902359" cy="3429002"/>
          </a:xfrm>
          <a:custGeom>
            <a:avLst/>
            <a:gdLst>
              <a:gd name="connsiteX0" fmla="*/ 0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0 w 5902359"/>
              <a:gd name="connsiteY4" fmla="*/ 0 h 3428999"/>
              <a:gd name="connsiteX0" fmla="*/ 346842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346842 w 5902359"/>
              <a:gd name="connsiteY4" fmla="*/ 0 h 3428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359" h="3428999">
                <a:moveTo>
                  <a:pt x="346842" y="0"/>
                </a:moveTo>
                <a:lnTo>
                  <a:pt x="5902359" y="0"/>
                </a:lnTo>
                <a:lnTo>
                  <a:pt x="5902359" y="3428999"/>
                </a:lnTo>
                <a:lnTo>
                  <a:pt x="0" y="3428999"/>
                </a:lnTo>
                <a:lnTo>
                  <a:pt x="346842" y="0"/>
                </a:lnTo>
                <a:close/>
              </a:path>
            </a:pathLst>
          </a:custGeom>
          <a:blipFill rotWithShape="1">
            <a:blip r:embed="rId3">
              <a:alphaModFix/>
            </a:blip>
            <a:stretch>
              <a:fillRect r="-10534"/>
            </a:stretch>
          </a:blipFill>
          <a:ln>
            <a:noFill/>
          </a:ln>
        </p:spPr>
        <p:txBody>
          <a:bodyPr spcFirstLastPara="1" wrap="square" lIns="0" tIns="0" rIns="0" bIns="0" anchor="t" anchorCtr="0">
            <a:noAutofit/>
          </a:bodyPr>
          <a:lstStyle/>
          <a:p>
            <a:pPr>
              <a:buClr>
                <a:schemeClr val="dk1"/>
              </a:buClr>
              <a:buSzPts val="2000"/>
            </a:pPr>
            <a:endParaRPr lang="en-US" sz="2000" dirty="0">
              <a:solidFill>
                <a:schemeClr val="dk1"/>
              </a:solidFill>
              <a:latin typeface="Century Gothic"/>
            </a:endParaRPr>
          </a:p>
        </p:txBody>
      </p:sp>
      <p:pic>
        <p:nvPicPr>
          <p:cNvPr id="7" name="Google Shape;278;p52">
            <a:extLst>
              <a:ext uri="{FF2B5EF4-FFF2-40B4-BE49-F238E27FC236}">
                <a16:creationId xmlns:a16="http://schemas.microsoft.com/office/drawing/2014/main" id="{F9B3DB46-E19E-42B7-AA10-622A4E8C3943}"/>
              </a:ext>
            </a:extLst>
          </p:cNvPr>
          <p:cNvPicPr preferRelativeResize="0"/>
          <p:nvPr/>
        </p:nvPicPr>
        <p:blipFill rotWithShape="1">
          <a:blip r:embed="rId4" cstate="print">
            <a:extLst>
              <a:ext uri="{28A0092B-C50C-407E-A947-70E740481C1C}">
                <a14:useLocalDpi xmlns:a14="http://schemas.microsoft.com/office/drawing/2010/main" val="0"/>
              </a:ext>
            </a:extLst>
          </a:blip>
          <a:srcRect l="9824" t="4914" r="-3614" b="41499"/>
          <a:stretch/>
        </p:blipFill>
        <p:spPr>
          <a:xfrm>
            <a:off x="6621517" y="0"/>
            <a:ext cx="6001407" cy="3428999"/>
          </a:xfrm>
          <a:prstGeom prst="parallelogram">
            <a:avLst>
              <a:gd name="adj" fmla="val 10655"/>
            </a:avLst>
          </a:prstGeom>
          <a:noFill/>
          <a:ln>
            <a:noFill/>
          </a:ln>
        </p:spPr>
      </p:pic>
      <p:sp>
        <p:nvSpPr>
          <p:cNvPr id="4" name="Rectangle 3">
            <a:extLst>
              <a:ext uri="{FF2B5EF4-FFF2-40B4-BE49-F238E27FC236}">
                <a16:creationId xmlns:a16="http://schemas.microsoft.com/office/drawing/2014/main" id="{B7002DFE-ED4B-4B12-AF34-2ED980381F04}"/>
              </a:ext>
            </a:extLst>
          </p:cNvPr>
          <p:cNvSpPr/>
          <p:nvPr/>
        </p:nvSpPr>
        <p:spPr>
          <a:xfrm>
            <a:off x="7125565" y="3873280"/>
            <a:ext cx="4820964" cy="2062103"/>
          </a:xfrm>
          <a:prstGeom prst="rect">
            <a:avLst/>
          </a:prstGeom>
        </p:spPr>
        <p:txBody>
          <a:bodyPr wrap="square">
            <a:spAutoFit/>
          </a:bodyPr>
          <a:lstStyle/>
          <a:p>
            <a:pPr>
              <a:defRPr/>
            </a:pPr>
            <a:r>
              <a:rPr lang="en-US" altLang="en-US" sz="1600" b="1" i="1" dirty="0">
                <a:solidFill>
                  <a:schemeClr val="bg1"/>
                </a:solidFill>
                <a:latin typeface="+mj-lt"/>
                <a:cs typeface="Arial" charset="0"/>
              </a:rPr>
              <a:t>Comments from the judges: </a:t>
            </a:r>
            <a:r>
              <a:rPr lang="en-US" altLang="en-US" sz="1600" dirty="0">
                <a:solidFill>
                  <a:schemeClr val="bg1"/>
                </a:solidFill>
                <a:cs typeface="Arial" charset="0"/>
              </a:rPr>
              <a:t>Dr. Rights’ commitment to promote lifelong ocular wellness truly embodies the spirit of a Transitions Brand Ambassador. She not only advocates for the brand in her practice, but she educates other eyecare professionals and students through her blog and social media channels.</a:t>
            </a:r>
            <a:endParaRPr lang="en-US" altLang="en-US" sz="1600" dirty="0">
              <a:solidFill>
                <a:schemeClr val="bg1"/>
              </a:solidFill>
              <a:latin typeface="+mj-lt"/>
              <a:cs typeface="Arial" charset="0"/>
            </a:endParaRPr>
          </a:p>
        </p:txBody>
      </p:sp>
      <p:sp>
        <p:nvSpPr>
          <p:cNvPr id="6" name="Connecteur droit 7">
            <a:extLst>
              <a:ext uri="{FF2B5EF4-FFF2-40B4-BE49-F238E27FC236}">
                <a16:creationId xmlns:a16="http://schemas.microsoft.com/office/drawing/2014/main" id="{29B7D7B6-7EB9-4044-9EC9-E277904F6444}"/>
              </a:ext>
            </a:extLst>
          </p:cNvPr>
          <p:cNvSpPr/>
          <p:nvPr/>
        </p:nvSpPr>
        <p:spPr>
          <a:xfrm flipH="1">
            <a:off x="6280438" y="-1545021"/>
            <a:ext cx="845127" cy="8583040"/>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8" name="Picture 7">
            <a:extLst>
              <a:ext uri="{FF2B5EF4-FFF2-40B4-BE49-F238E27FC236}">
                <a16:creationId xmlns:a16="http://schemas.microsoft.com/office/drawing/2014/main" id="{3AA48E26-9EF2-460B-A07E-DE4AC5589B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5572" y="6097314"/>
            <a:ext cx="1608566" cy="449739"/>
          </a:xfrm>
          <a:prstGeom prst="rect">
            <a:avLst/>
          </a:prstGeom>
        </p:spPr>
      </p:pic>
      <p:sp>
        <p:nvSpPr>
          <p:cNvPr id="10" name="Title 1">
            <a:extLst>
              <a:ext uri="{FF2B5EF4-FFF2-40B4-BE49-F238E27FC236}">
                <a16:creationId xmlns:a16="http://schemas.microsoft.com/office/drawing/2014/main" id="{F620DE95-D2D5-4D3B-B41B-01D21CDFF4B8}"/>
              </a:ext>
            </a:extLst>
          </p:cNvPr>
          <p:cNvSpPr txBox="1">
            <a:spLocks/>
          </p:cNvSpPr>
          <p:nvPr/>
        </p:nvSpPr>
        <p:spPr>
          <a:xfrm>
            <a:off x="845127" y="319762"/>
            <a:ext cx="5786901" cy="722549"/>
          </a:xfrm>
          <a:prstGeom prst="rect">
            <a:avLst/>
          </a:prstGeom>
          <a:noFill/>
          <a:ln>
            <a:noFill/>
          </a:ln>
        </p:spPr>
        <p:txBody>
          <a:bodyPr spcFirstLastPara="1" vert="horz" wrap="square" lIns="91425" tIns="45700" rIns="91425" bIns="45700" rtlCol="0" anchor="ctr" anchorCtr="0">
            <a:noAutofit/>
          </a:bodyPr>
          <a:lstStyle>
            <a:lvl1pPr lvl="0" algn="l" defTabSz="914400" rtl="0" eaLnBrk="1" latinLnBrk="0" hangingPunct="1">
              <a:lnSpc>
                <a:spcPct val="85000"/>
              </a:lnSpc>
              <a:spcBef>
                <a:spcPts val="0"/>
              </a:spcBef>
              <a:spcAft>
                <a:spcPts val="0"/>
              </a:spcAft>
              <a:buClr>
                <a:schemeClr val="accent1"/>
              </a:buClr>
              <a:buSzPts val="3200"/>
              <a:buFont typeface="Century Gothic"/>
              <a:buNone/>
              <a:defRPr sz="3200" b="1" i="0" u="none" strike="noStrike" kern="1200" cap="none">
                <a:solidFill>
                  <a:srgbClr val="7030A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DR. AMANDA RIGHTS</a:t>
            </a:r>
            <a:br>
              <a:rPr lang="en-US" sz="2900" dirty="0"/>
            </a:br>
            <a:r>
              <a:rPr lang="en-US" sz="2400" b="0" i="1" dirty="0"/>
              <a:t>TRANSITIONS BRAND AMBASSADOR</a:t>
            </a:r>
            <a:endParaRPr lang="en-US" sz="2900" b="0" i="1" dirty="0"/>
          </a:p>
        </p:txBody>
      </p:sp>
    </p:spTree>
    <p:extLst>
      <p:ext uri="{BB962C8B-B14F-4D97-AF65-F5344CB8AC3E}">
        <p14:creationId xmlns:p14="http://schemas.microsoft.com/office/powerpoint/2010/main" val="389581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E6F0FB6-D35E-46DB-8B4E-43E38EA9AF4C}"/>
              </a:ext>
            </a:extLst>
          </p:cNvPr>
          <p:cNvSpPr>
            <a:spLocks noGrp="1"/>
          </p:cNvSpPr>
          <p:nvPr>
            <p:ph type="subTitle" idx="1"/>
          </p:nvPr>
        </p:nvSpPr>
        <p:spPr>
          <a:xfrm>
            <a:off x="152701" y="3602038"/>
            <a:ext cx="3504899" cy="1655762"/>
          </a:xfrm>
        </p:spPr>
        <p:txBody>
          <a:bodyPr/>
          <a:lstStyle/>
          <a:p>
            <a:pPr marL="0"/>
            <a:r>
              <a:rPr lang="en-US" dirty="0"/>
              <a:t>Use these slides and  the entry guide and workbook to make your plan</a:t>
            </a:r>
          </a:p>
        </p:txBody>
      </p:sp>
      <p:sp>
        <p:nvSpPr>
          <p:cNvPr id="4" name="Title 3">
            <a:extLst>
              <a:ext uri="{FF2B5EF4-FFF2-40B4-BE49-F238E27FC236}">
                <a16:creationId xmlns:a16="http://schemas.microsoft.com/office/drawing/2014/main" id="{68F1AC31-411C-413D-88AD-5E3FE57902D9}"/>
              </a:ext>
            </a:extLst>
          </p:cNvPr>
          <p:cNvSpPr>
            <a:spLocks noGrp="1"/>
          </p:cNvSpPr>
          <p:nvPr>
            <p:ph type="ctrTitle"/>
          </p:nvPr>
        </p:nvSpPr>
        <p:spPr/>
        <p:txBody>
          <a:bodyPr/>
          <a:lstStyle/>
          <a:p>
            <a:r>
              <a:rPr lang="en-US" dirty="0"/>
              <a:t>ENTRY GUIDE</a:t>
            </a:r>
          </a:p>
        </p:txBody>
      </p:sp>
    </p:spTree>
    <p:extLst>
      <p:ext uri="{BB962C8B-B14F-4D97-AF65-F5344CB8AC3E}">
        <p14:creationId xmlns:p14="http://schemas.microsoft.com/office/powerpoint/2010/main" val="369614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260C3B-FD4F-41FD-A42F-83E630771E38}"/>
              </a:ext>
            </a:extLst>
          </p:cNvPr>
          <p:cNvSpPr>
            <a:spLocks noGrp="1"/>
          </p:cNvSpPr>
          <p:nvPr>
            <p:ph type="title"/>
          </p:nvPr>
        </p:nvSpPr>
        <p:spPr/>
        <p:txBody>
          <a:bodyPr/>
          <a:lstStyle/>
          <a:p>
            <a:r>
              <a:rPr lang="en-US" dirty="0"/>
              <a:t>WHO IS ELIGIBLE TO APPLY?</a:t>
            </a:r>
          </a:p>
        </p:txBody>
      </p:sp>
      <p:sp>
        <p:nvSpPr>
          <p:cNvPr id="5" name="Text Placeholder 4">
            <a:extLst>
              <a:ext uri="{FF2B5EF4-FFF2-40B4-BE49-F238E27FC236}">
                <a16:creationId xmlns:a16="http://schemas.microsoft.com/office/drawing/2014/main" id="{8B92BB07-84F7-4912-9444-7BC44F59359A}"/>
              </a:ext>
            </a:extLst>
          </p:cNvPr>
          <p:cNvSpPr>
            <a:spLocks noGrp="1"/>
          </p:cNvSpPr>
          <p:nvPr>
            <p:ph type="body" idx="1"/>
          </p:nvPr>
        </p:nvSpPr>
        <p:spPr>
          <a:xfrm>
            <a:off x="845127" y="1465942"/>
            <a:ext cx="10870623" cy="2832789"/>
          </a:xfrm>
        </p:spPr>
        <p:txBody>
          <a:bodyPr>
            <a:normAutofit fontScale="92500" lnSpcReduction="10000"/>
          </a:bodyPr>
          <a:lstStyle/>
          <a:p>
            <a:r>
              <a:rPr lang="en-US" dirty="0"/>
              <a:t>Independent eyecare professionals and practices</a:t>
            </a:r>
          </a:p>
          <a:p>
            <a:r>
              <a:rPr lang="en-US" dirty="0"/>
              <a:t>Optical industry professionals and educators</a:t>
            </a:r>
          </a:p>
          <a:p>
            <a:r>
              <a:rPr lang="en-US" dirty="0"/>
              <a:t>National and regional retailers </a:t>
            </a:r>
          </a:p>
          <a:p>
            <a:r>
              <a:rPr lang="en-US" dirty="0"/>
              <a:t>Optical  laboratories</a:t>
            </a:r>
          </a:p>
          <a:p>
            <a:r>
              <a:rPr lang="en-US" dirty="0"/>
              <a:t>Managed Vision Care companies</a:t>
            </a:r>
          </a:p>
          <a:p>
            <a:r>
              <a:rPr lang="en-US" dirty="0"/>
              <a:t>Lens manufacturers and buying groups</a:t>
            </a:r>
          </a:p>
          <a:p>
            <a:endParaRPr lang="en-US" dirty="0"/>
          </a:p>
        </p:txBody>
      </p:sp>
      <p:pic>
        <p:nvPicPr>
          <p:cNvPr id="7" name="Picture 6">
            <a:extLst>
              <a:ext uri="{FF2B5EF4-FFF2-40B4-BE49-F238E27FC236}">
                <a16:creationId xmlns:a16="http://schemas.microsoft.com/office/drawing/2014/main" id="{ED85AC17-9DFB-476B-BB96-53B6BCF7E893}"/>
              </a:ext>
            </a:extLst>
          </p:cNvPr>
          <p:cNvPicPr>
            <a:picLocks noChangeAspect="1"/>
          </p:cNvPicPr>
          <p:nvPr/>
        </p:nvPicPr>
        <p:blipFill rotWithShape="1">
          <a:blip r:embed="rId2"/>
          <a:srcRect b="53833"/>
          <a:stretch/>
        </p:blipFill>
        <p:spPr>
          <a:xfrm>
            <a:off x="3809904" y="4424431"/>
            <a:ext cx="4572191" cy="243356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6748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88B9BF-CB47-4796-BF90-3E654A77A8C7}"/>
              </a:ext>
            </a:extLst>
          </p:cNvPr>
          <p:cNvSpPr>
            <a:spLocks noGrp="1"/>
          </p:cNvSpPr>
          <p:nvPr>
            <p:ph type="title"/>
          </p:nvPr>
        </p:nvSpPr>
        <p:spPr/>
        <p:txBody>
          <a:bodyPr/>
          <a:lstStyle/>
          <a:p>
            <a:r>
              <a:rPr lang="en-US" dirty="0"/>
              <a:t>COMMITMENT AND INSPIRATION</a:t>
            </a:r>
          </a:p>
        </p:txBody>
      </p:sp>
      <p:sp>
        <p:nvSpPr>
          <p:cNvPr id="5" name="Text Placeholder 4">
            <a:extLst>
              <a:ext uri="{FF2B5EF4-FFF2-40B4-BE49-F238E27FC236}">
                <a16:creationId xmlns:a16="http://schemas.microsoft.com/office/drawing/2014/main" id="{BA79F0A3-0393-4AE9-AB5D-D161A742383E}"/>
              </a:ext>
            </a:extLst>
          </p:cNvPr>
          <p:cNvSpPr>
            <a:spLocks noGrp="1"/>
          </p:cNvSpPr>
          <p:nvPr>
            <p:ph type="body" idx="1"/>
          </p:nvPr>
        </p:nvSpPr>
        <p:spPr/>
        <p:txBody>
          <a:bodyPr/>
          <a:lstStyle/>
          <a:p>
            <a:r>
              <a:rPr lang="en-US" altLang="en-US" dirty="0"/>
              <a:t>What prompted your dedication to the </a:t>
            </a:r>
            <a:r>
              <a:rPr lang="en-US" altLang="en-US" i="1" dirty="0"/>
              <a:t>Transitions</a:t>
            </a:r>
            <a:r>
              <a:rPr lang="en-US" altLang="en-US" baseline="30000" dirty="0"/>
              <a:t>®</a:t>
            </a:r>
            <a:r>
              <a:rPr lang="en-US" altLang="en-US" dirty="0"/>
              <a:t> brand this year? What was the inspiration behind your work? Was it in response to an existing problem or was it a new objective? </a:t>
            </a:r>
          </a:p>
          <a:p>
            <a:endParaRPr lang="en-US" altLang="en-US" dirty="0"/>
          </a:p>
          <a:p>
            <a:r>
              <a:rPr lang="en-US" altLang="en-US" b="1" i="1" dirty="0">
                <a:solidFill>
                  <a:schemeClr val="tx2"/>
                </a:solidFill>
              </a:rPr>
              <a:t>Suggestions from the judges: </a:t>
            </a:r>
            <a:r>
              <a:rPr lang="en-US" altLang="en-US" dirty="0"/>
              <a:t>Consider answering these questions as you set your goals and plan</a:t>
            </a:r>
          </a:p>
          <a:p>
            <a:endParaRPr lang="en-US" dirty="0"/>
          </a:p>
        </p:txBody>
      </p:sp>
    </p:spTree>
    <p:extLst>
      <p:ext uri="{BB962C8B-B14F-4D97-AF65-F5344CB8AC3E}">
        <p14:creationId xmlns:p14="http://schemas.microsoft.com/office/powerpoint/2010/main" val="22190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8370E-13F4-4B5D-BEF6-FC7C099873B8}"/>
              </a:ext>
            </a:extLst>
          </p:cNvPr>
          <p:cNvSpPr>
            <a:spLocks noGrp="1"/>
          </p:cNvSpPr>
          <p:nvPr>
            <p:ph type="title"/>
          </p:nvPr>
        </p:nvSpPr>
        <p:spPr/>
        <p:txBody>
          <a:bodyPr/>
          <a:lstStyle/>
          <a:p>
            <a:r>
              <a:rPr lang="en-US" dirty="0"/>
              <a:t>GOALS</a:t>
            </a:r>
          </a:p>
        </p:txBody>
      </p:sp>
      <p:sp>
        <p:nvSpPr>
          <p:cNvPr id="3" name="Text Placeholder 2">
            <a:extLst>
              <a:ext uri="{FF2B5EF4-FFF2-40B4-BE49-F238E27FC236}">
                <a16:creationId xmlns:a16="http://schemas.microsoft.com/office/drawing/2014/main" id="{A3AA260E-84BE-477B-B5AB-D4C2A9E12938}"/>
              </a:ext>
            </a:extLst>
          </p:cNvPr>
          <p:cNvSpPr>
            <a:spLocks noGrp="1"/>
          </p:cNvSpPr>
          <p:nvPr>
            <p:ph type="body" idx="1"/>
          </p:nvPr>
        </p:nvSpPr>
        <p:spPr/>
        <p:txBody>
          <a:bodyPr/>
          <a:lstStyle/>
          <a:p>
            <a:r>
              <a:rPr lang="en-US" altLang="en-US" dirty="0"/>
              <a:t>What did you hope to achieve? Who were you trying to reach and how did their needs, preferences, opinions play a role?</a:t>
            </a:r>
          </a:p>
          <a:p>
            <a:endParaRPr lang="en-US" altLang="en-US" dirty="0"/>
          </a:p>
          <a:p>
            <a:r>
              <a:rPr lang="en-US" altLang="en-US" b="1" i="1" dirty="0">
                <a:solidFill>
                  <a:schemeClr val="tx2"/>
                </a:solidFill>
              </a:rPr>
              <a:t>Suggestions from the judges: </a:t>
            </a:r>
            <a:r>
              <a:rPr lang="en-US" altLang="en-US" dirty="0"/>
              <a:t>Align your goals with the award you are entering for and benchmark where you are now. </a:t>
            </a:r>
          </a:p>
          <a:p>
            <a:endParaRPr lang="en-US" dirty="0"/>
          </a:p>
        </p:txBody>
      </p:sp>
    </p:spTree>
    <p:extLst>
      <p:ext uri="{BB962C8B-B14F-4D97-AF65-F5344CB8AC3E}">
        <p14:creationId xmlns:p14="http://schemas.microsoft.com/office/powerpoint/2010/main" val="58111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A4E9D-3E3E-4443-8BA5-E8541A9592DC}"/>
              </a:ext>
            </a:extLst>
          </p:cNvPr>
          <p:cNvSpPr>
            <a:spLocks noGrp="1"/>
          </p:cNvSpPr>
          <p:nvPr>
            <p:ph type="title"/>
          </p:nvPr>
        </p:nvSpPr>
        <p:spPr/>
        <p:txBody>
          <a:bodyPr/>
          <a:lstStyle/>
          <a:p>
            <a:r>
              <a:rPr lang="en-US" dirty="0"/>
              <a:t>PLAN AND CREATIVITY</a:t>
            </a:r>
          </a:p>
        </p:txBody>
      </p:sp>
      <p:sp>
        <p:nvSpPr>
          <p:cNvPr id="3" name="Text Placeholder 2">
            <a:extLst>
              <a:ext uri="{FF2B5EF4-FFF2-40B4-BE49-F238E27FC236}">
                <a16:creationId xmlns:a16="http://schemas.microsoft.com/office/drawing/2014/main" id="{3AE5D7F5-032B-41E1-8801-A99CDDDD030C}"/>
              </a:ext>
            </a:extLst>
          </p:cNvPr>
          <p:cNvSpPr>
            <a:spLocks noGrp="1"/>
          </p:cNvSpPr>
          <p:nvPr>
            <p:ph type="body" idx="1"/>
          </p:nvPr>
        </p:nvSpPr>
        <p:spPr/>
        <p:txBody>
          <a:bodyPr/>
          <a:lstStyle/>
          <a:p>
            <a:r>
              <a:rPr lang="en-US" altLang="en-US" dirty="0"/>
              <a:t>How did you plan to achieve your goals? What innovative approaches did you use to help you succeed? Did you use a completely new approach, a tried-and-true tactic or a mix of both? How was the Transitions</a:t>
            </a:r>
            <a:r>
              <a:rPr lang="en-US" altLang="en-US" baseline="30000" dirty="0"/>
              <a:t>®</a:t>
            </a:r>
            <a:r>
              <a:rPr lang="en-US" altLang="en-US" dirty="0"/>
              <a:t> brand or products included in your plans?</a:t>
            </a:r>
          </a:p>
          <a:p>
            <a:endParaRPr lang="en-US" altLang="en-US" dirty="0"/>
          </a:p>
          <a:p>
            <a:r>
              <a:rPr lang="en-US" altLang="en-US" b="1" i="1" dirty="0">
                <a:solidFill>
                  <a:schemeClr val="tx2"/>
                </a:solidFill>
              </a:rPr>
              <a:t>Suggestions from the judges: </a:t>
            </a:r>
            <a:r>
              <a:rPr lang="en-US" altLang="en-US" dirty="0"/>
              <a:t>Keep your engagement high throughout the year by refreshing your efforts quarterly. </a:t>
            </a:r>
          </a:p>
          <a:p>
            <a:endParaRPr lang="en-US" dirty="0"/>
          </a:p>
        </p:txBody>
      </p:sp>
    </p:spTree>
    <p:extLst>
      <p:ext uri="{BB962C8B-B14F-4D97-AF65-F5344CB8AC3E}">
        <p14:creationId xmlns:p14="http://schemas.microsoft.com/office/powerpoint/2010/main" val="221327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2AD7-9B82-4F48-83B9-0A7A4F0F03D8}"/>
              </a:ext>
            </a:extLst>
          </p:cNvPr>
          <p:cNvSpPr>
            <a:spLocks noGrp="1"/>
          </p:cNvSpPr>
          <p:nvPr>
            <p:ph type="title"/>
          </p:nvPr>
        </p:nvSpPr>
        <p:spPr/>
        <p:txBody>
          <a:bodyPr/>
          <a:lstStyle/>
          <a:p>
            <a:r>
              <a:rPr lang="en-US" dirty="0"/>
              <a:t>TRACK YOUR ACTIVITIES</a:t>
            </a:r>
          </a:p>
        </p:txBody>
      </p:sp>
      <p:sp>
        <p:nvSpPr>
          <p:cNvPr id="3" name="Text Placeholder 2">
            <a:extLst>
              <a:ext uri="{FF2B5EF4-FFF2-40B4-BE49-F238E27FC236}">
                <a16:creationId xmlns:a16="http://schemas.microsoft.com/office/drawing/2014/main" id="{B71DA245-9367-4D36-B5C6-8CE99C17ED12}"/>
              </a:ext>
            </a:extLst>
          </p:cNvPr>
          <p:cNvSpPr>
            <a:spLocks noGrp="1"/>
          </p:cNvSpPr>
          <p:nvPr>
            <p:ph type="body" idx="1"/>
          </p:nvPr>
        </p:nvSpPr>
        <p:spPr>
          <a:xfrm>
            <a:off x="835601" y="1322443"/>
            <a:ext cx="10870623" cy="1056541"/>
          </a:xfrm>
        </p:spPr>
        <p:txBody>
          <a:bodyPr/>
          <a:lstStyle/>
          <a:p>
            <a:r>
              <a:rPr lang="en-US" altLang="en-US" b="1" i="1" dirty="0">
                <a:solidFill>
                  <a:schemeClr val="tx2"/>
                </a:solidFill>
              </a:rPr>
              <a:t>Suggestions from the judges: </a:t>
            </a:r>
            <a:r>
              <a:rPr lang="en-US" altLang="en-US" dirty="0"/>
              <a:t>Capture photos and / or examples of your activities throughout the year.</a:t>
            </a:r>
          </a:p>
          <a:p>
            <a:endParaRPr lang="en-US" dirty="0"/>
          </a:p>
        </p:txBody>
      </p:sp>
      <p:graphicFrame>
        <p:nvGraphicFramePr>
          <p:cNvPr id="4" name="Table 3">
            <a:extLst>
              <a:ext uri="{FF2B5EF4-FFF2-40B4-BE49-F238E27FC236}">
                <a16:creationId xmlns:a16="http://schemas.microsoft.com/office/drawing/2014/main" id="{E5555B84-B50B-44EC-95E6-F5E8D4B00DEC}"/>
              </a:ext>
            </a:extLst>
          </p:cNvPr>
          <p:cNvGraphicFramePr>
            <a:graphicFrameLocks noGrp="1"/>
          </p:cNvGraphicFramePr>
          <p:nvPr>
            <p:extLst>
              <p:ext uri="{D42A27DB-BD31-4B8C-83A1-F6EECF244321}">
                <p14:modId xmlns:p14="http://schemas.microsoft.com/office/powerpoint/2010/main" val="930769476"/>
              </p:ext>
            </p:extLst>
          </p:nvPr>
        </p:nvGraphicFramePr>
        <p:xfrm>
          <a:off x="2254250" y="2455190"/>
          <a:ext cx="7683500" cy="4083048"/>
        </p:xfrm>
        <a:graphic>
          <a:graphicData uri="http://schemas.openxmlformats.org/drawingml/2006/table">
            <a:tbl>
              <a:tblPr firstRow="1" firstCol="1" bandRow="1">
                <a:tableStyleId>{93296810-A885-4BE3-A3E7-6D5BEEA58F35}</a:tableStyleId>
              </a:tblPr>
              <a:tblGrid>
                <a:gridCol w="1326827">
                  <a:extLst>
                    <a:ext uri="{9D8B030D-6E8A-4147-A177-3AD203B41FA5}">
                      <a16:colId xmlns:a16="http://schemas.microsoft.com/office/drawing/2014/main" val="20000"/>
                    </a:ext>
                  </a:extLst>
                </a:gridCol>
                <a:gridCol w="905657">
                  <a:extLst>
                    <a:ext uri="{9D8B030D-6E8A-4147-A177-3AD203B41FA5}">
                      <a16:colId xmlns:a16="http://schemas.microsoft.com/office/drawing/2014/main" val="20001"/>
                    </a:ext>
                  </a:extLst>
                </a:gridCol>
                <a:gridCol w="603297">
                  <a:extLst>
                    <a:ext uri="{9D8B030D-6E8A-4147-A177-3AD203B41FA5}">
                      <a16:colId xmlns:a16="http://schemas.microsoft.com/office/drawing/2014/main" val="20002"/>
                    </a:ext>
                  </a:extLst>
                </a:gridCol>
                <a:gridCol w="697207">
                  <a:extLst>
                    <a:ext uri="{9D8B030D-6E8A-4147-A177-3AD203B41FA5}">
                      <a16:colId xmlns:a16="http://schemas.microsoft.com/office/drawing/2014/main" val="20003"/>
                    </a:ext>
                  </a:extLst>
                </a:gridCol>
                <a:gridCol w="1007392">
                  <a:extLst>
                    <a:ext uri="{9D8B030D-6E8A-4147-A177-3AD203B41FA5}">
                      <a16:colId xmlns:a16="http://schemas.microsoft.com/office/drawing/2014/main" val="20004"/>
                    </a:ext>
                  </a:extLst>
                </a:gridCol>
                <a:gridCol w="856568">
                  <a:extLst>
                    <a:ext uri="{9D8B030D-6E8A-4147-A177-3AD203B41FA5}">
                      <a16:colId xmlns:a16="http://schemas.microsoft.com/office/drawing/2014/main" val="20005"/>
                    </a:ext>
                  </a:extLst>
                </a:gridCol>
                <a:gridCol w="913483">
                  <a:extLst>
                    <a:ext uri="{9D8B030D-6E8A-4147-A177-3AD203B41FA5}">
                      <a16:colId xmlns:a16="http://schemas.microsoft.com/office/drawing/2014/main" val="20006"/>
                    </a:ext>
                  </a:extLst>
                </a:gridCol>
                <a:gridCol w="685823">
                  <a:extLst>
                    <a:ext uri="{9D8B030D-6E8A-4147-A177-3AD203B41FA5}">
                      <a16:colId xmlns:a16="http://schemas.microsoft.com/office/drawing/2014/main" val="20007"/>
                    </a:ext>
                  </a:extLst>
                </a:gridCol>
                <a:gridCol w="687246">
                  <a:extLst>
                    <a:ext uri="{9D8B030D-6E8A-4147-A177-3AD203B41FA5}">
                      <a16:colId xmlns:a16="http://schemas.microsoft.com/office/drawing/2014/main" val="20008"/>
                    </a:ext>
                  </a:extLst>
                </a:gridCol>
              </a:tblGrid>
              <a:tr h="350520">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71" marR="68571" marT="0" marB="0"/>
                </a:tc>
                <a:tc>
                  <a:txBody>
                    <a:bodyPr/>
                    <a:lstStyle/>
                    <a:p>
                      <a:pPr marL="0" marR="0" algn="ctr">
                        <a:lnSpc>
                          <a:spcPct val="115000"/>
                        </a:lnSpc>
                        <a:spcBef>
                          <a:spcPts val="0"/>
                        </a:spcBef>
                        <a:spcAft>
                          <a:spcPts val="0"/>
                        </a:spcAft>
                      </a:pPr>
                      <a:r>
                        <a:rPr lang="en-US" sz="1000" dirty="0">
                          <a:effectLst/>
                        </a:rPr>
                        <a:t>Dispensary</a:t>
                      </a:r>
                      <a:endParaRPr lang="en-US" sz="1100" dirty="0">
                        <a:effectLst/>
                        <a:latin typeface="Calibri"/>
                        <a:ea typeface="Calibri"/>
                        <a:cs typeface="Times New Roman"/>
                      </a:endParaRPr>
                    </a:p>
                  </a:txBody>
                  <a:tcPr marL="68571" marR="68571" marT="0" marB="0"/>
                </a:tc>
                <a:tc>
                  <a:txBody>
                    <a:bodyPr/>
                    <a:lstStyle/>
                    <a:p>
                      <a:pPr marL="0" marR="0" algn="ctr">
                        <a:lnSpc>
                          <a:spcPct val="115000"/>
                        </a:lnSpc>
                        <a:spcBef>
                          <a:spcPts val="0"/>
                        </a:spcBef>
                        <a:spcAft>
                          <a:spcPts val="0"/>
                        </a:spcAft>
                      </a:pPr>
                      <a:r>
                        <a:rPr lang="en-US" sz="1000" dirty="0">
                          <a:effectLst/>
                        </a:rPr>
                        <a:t>Social Media</a:t>
                      </a:r>
                      <a:endParaRPr lang="en-US" sz="1100" dirty="0">
                        <a:effectLst/>
                        <a:latin typeface="Calibri"/>
                        <a:ea typeface="Calibri"/>
                        <a:cs typeface="Times New Roman"/>
                      </a:endParaRPr>
                    </a:p>
                  </a:txBody>
                  <a:tcPr marL="68571" marR="68571" marT="0" marB="0"/>
                </a:tc>
                <a:tc>
                  <a:txBody>
                    <a:bodyPr/>
                    <a:lstStyle/>
                    <a:p>
                      <a:pPr marL="0" marR="0" algn="ctr">
                        <a:lnSpc>
                          <a:spcPct val="115000"/>
                        </a:lnSpc>
                        <a:spcBef>
                          <a:spcPts val="0"/>
                        </a:spcBef>
                        <a:spcAft>
                          <a:spcPts val="0"/>
                        </a:spcAft>
                      </a:pPr>
                      <a:r>
                        <a:rPr lang="en-US" sz="1000" dirty="0">
                          <a:effectLst/>
                        </a:rPr>
                        <a:t>Team Building</a:t>
                      </a:r>
                      <a:endParaRPr lang="en-US" sz="1100" dirty="0">
                        <a:effectLst/>
                        <a:latin typeface="Calibri"/>
                        <a:ea typeface="Calibri"/>
                        <a:cs typeface="Times New Roman"/>
                      </a:endParaRPr>
                    </a:p>
                  </a:txBody>
                  <a:tcPr marL="68571" marR="68571" marT="0" marB="0"/>
                </a:tc>
                <a:tc>
                  <a:txBody>
                    <a:bodyPr/>
                    <a:lstStyle/>
                    <a:p>
                      <a:pPr marL="0" marR="0" algn="ctr">
                        <a:lnSpc>
                          <a:spcPct val="115000"/>
                        </a:lnSpc>
                        <a:spcBef>
                          <a:spcPts val="0"/>
                        </a:spcBef>
                        <a:spcAft>
                          <a:spcPts val="0"/>
                        </a:spcAft>
                      </a:pPr>
                      <a:r>
                        <a:rPr lang="en-US" sz="1000" dirty="0">
                          <a:effectLst/>
                        </a:rPr>
                        <a:t>Doctor Involvement</a:t>
                      </a:r>
                      <a:endParaRPr lang="en-US" sz="1100" dirty="0">
                        <a:effectLst/>
                        <a:latin typeface="Calibri"/>
                        <a:ea typeface="Calibri"/>
                        <a:cs typeface="Times New Roman"/>
                      </a:endParaRPr>
                    </a:p>
                  </a:txBody>
                  <a:tcPr marL="68571" marR="68571" marT="0" marB="0"/>
                </a:tc>
                <a:tc>
                  <a:txBody>
                    <a:bodyPr/>
                    <a:lstStyle/>
                    <a:p>
                      <a:pPr marL="0" marR="0" algn="ctr">
                        <a:lnSpc>
                          <a:spcPct val="115000"/>
                        </a:lnSpc>
                        <a:spcBef>
                          <a:spcPts val="0"/>
                        </a:spcBef>
                        <a:spcAft>
                          <a:spcPts val="0"/>
                        </a:spcAft>
                      </a:pPr>
                      <a:r>
                        <a:rPr lang="en-US" sz="1000" dirty="0">
                          <a:effectLst/>
                        </a:rPr>
                        <a:t>Incentives</a:t>
                      </a:r>
                      <a:endParaRPr lang="en-US" sz="1100" dirty="0">
                        <a:effectLst/>
                        <a:latin typeface="Calibri"/>
                        <a:ea typeface="Calibri"/>
                        <a:cs typeface="Times New Roman"/>
                      </a:endParaRPr>
                    </a:p>
                  </a:txBody>
                  <a:tcPr marL="68571" marR="68571" marT="0" marB="0"/>
                </a:tc>
                <a:tc>
                  <a:txBody>
                    <a:bodyPr/>
                    <a:lstStyle/>
                    <a:p>
                      <a:pPr marL="0" marR="0" algn="ctr">
                        <a:lnSpc>
                          <a:spcPct val="115000"/>
                        </a:lnSpc>
                        <a:spcBef>
                          <a:spcPts val="0"/>
                        </a:spcBef>
                        <a:spcAft>
                          <a:spcPts val="0"/>
                        </a:spcAft>
                      </a:pPr>
                      <a:r>
                        <a:rPr lang="en-US" sz="1000" dirty="0">
                          <a:effectLst/>
                        </a:rPr>
                        <a:t>Promotions</a:t>
                      </a:r>
                      <a:endParaRPr lang="en-US" sz="1100" dirty="0">
                        <a:effectLst/>
                        <a:latin typeface="Calibri"/>
                        <a:ea typeface="Calibri"/>
                        <a:cs typeface="Times New Roman"/>
                      </a:endParaRPr>
                    </a:p>
                  </a:txBody>
                  <a:tcPr marL="68571" marR="68571" marT="0" marB="0"/>
                </a:tc>
                <a:tc>
                  <a:txBody>
                    <a:bodyPr/>
                    <a:lstStyle/>
                    <a:p>
                      <a:pPr marL="0" marR="0" algn="ctr">
                        <a:lnSpc>
                          <a:spcPct val="115000"/>
                        </a:lnSpc>
                        <a:spcBef>
                          <a:spcPts val="0"/>
                        </a:spcBef>
                        <a:spcAft>
                          <a:spcPts val="0"/>
                        </a:spcAft>
                      </a:pPr>
                      <a:r>
                        <a:rPr lang="en-US" sz="1000" dirty="0">
                          <a:effectLst/>
                        </a:rPr>
                        <a:t>Training</a:t>
                      </a:r>
                      <a:endParaRPr lang="en-US" sz="1100" dirty="0">
                        <a:effectLst/>
                        <a:latin typeface="Calibri"/>
                        <a:ea typeface="Calibri"/>
                        <a:cs typeface="Times New Roman"/>
                      </a:endParaRPr>
                    </a:p>
                  </a:txBody>
                  <a:tcPr marL="68571" marR="68571" marT="0" marB="0"/>
                </a:tc>
                <a:tc>
                  <a:txBody>
                    <a:bodyPr/>
                    <a:lstStyle/>
                    <a:p>
                      <a:pPr marL="0" marR="0" algn="ctr">
                        <a:lnSpc>
                          <a:spcPct val="115000"/>
                        </a:lnSpc>
                        <a:spcBef>
                          <a:spcPts val="0"/>
                        </a:spcBef>
                        <a:spcAft>
                          <a:spcPts val="0"/>
                        </a:spcAft>
                      </a:pPr>
                      <a:r>
                        <a:rPr lang="en-US" sz="1000" dirty="0">
                          <a:effectLst/>
                        </a:rPr>
                        <a:t>Other</a:t>
                      </a:r>
                      <a:endParaRPr lang="en-US" sz="1100" dirty="0">
                        <a:effectLst/>
                        <a:latin typeface="Calibri"/>
                        <a:ea typeface="Calibri"/>
                        <a:cs typeface="Times New Roman"/>
                      </a:endParaRPr>
                    </a:p>
                  </a:txBody>
                  <a:tcPr marL="68571" marR="68571" marT="0" marB="0"/>
                </a:tc>
                <a:extLst>
                  <a:ext uri="{0D108BD9-81ED-4DB2-BD59-A6C34878D82A}">
                    <a16:rowId xmlns:a16="http://schemas.microsoft.com/office/drawing/2014/main" val="10000"/>
                  </a:ext>
                </a:extLst>
              </a:tr>
              <a:tr h="311044">
                <a:tc>
                  <a:txBody>
                    <a:bodyPr/>
                    <a:lstStyle/>
                    <a:p>
                      <a:pPr marL="0" marR="0">
                        <a:lnSpc>
                          <a:spcPct val="115000"/>
                        </a:lnSpc>
                        <a:spcBef>
                          <a:spcPts val="0"/>
                        </a:spcBef>
                        <a:spcAft>
                          <a:spcPts val="0"/>
                        </a:spcAft>
                      </a:pPr>
                      <a:r>
                        <a:rPr lang="en-US" sz="1000">
                          <a:effectLst/>
                        </a:rPr>
                        <a:t>January</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1"/>
                  </a:ext>
                </a:extLst>
              </a:tr>
              <a:tr h="311044">
                <a:tc>
                  <a:txBody>
                    <a:bodyPr/>
                    <a:lstStyle/>
                    <a:p>
                      <a:pPr marL="0" marR="0">
                        <a:lnSpc>
                          <a:spcPct val="115000"/>
                        </a:lnSpc>
                        <a:spcBef>
                          <a:spcPts val="0"/>
                        </a:spcBef>
                        <a:spcAft>
                          <a:spcPts val="0"/>
                        </a:spcAft>
                      </a:pPr>
                      <a:r>
                        <a:rPr lang="en-US" sz="1000">
                          <a:effectLst/>
                        </a:rPr>
                        <a:t>February</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2"/>
                  </a:ext>
                </a:extLst>
              </a:tr>
              <a:tr h="311044">
                <a:tc>
                  <a:txBody>
                    <a:bodyPr/>
                    <a:lstStyle/>
                    <a:p>
                      <a:pPr marL="0" marR="0">
                        <a:lnSpc>
                          <a:spcPct val="115000"/>
                        </a:lnSpc>
                        <a:spcBef>
                          <a:spcPts val="0"/>
                        </a:spcBef>
                        <a:spcAft>
                          <a:spcPts val="0"/>
                        </a:spcAft>
                      </a:pPr>
                      <a:r>
                        <a:rPr lang="en-US" sz="1000">
                          <a:effectLst/>
                        </a:rPr>
                        <a:t>March</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3"/>
                  </a:ext>
                </a:extLst>
              </a:tr>
              <a:tr h="311044">
                <a:tc>
                  <a:txBody>
                    <a:bodyPr/>
                    <a:lstStyle/>
                    <a:p>
                      <a:pPr marL="0" marR="0">
                        <a:lnSpc>
                          <a:spcPct val="115000"/>
                        </a:lnSpc>
                        <a:spcBef>
                          <a:spcPts val="0"/>
                        </a:spcBef>
                        <a:spcAft>
                          <a:spcPts val="0"/>
                        </a:spcAft>
                      </a:pPr>
                      <a:r>
                        <a:rPr lang="en-US" sz="1000">
                          <a:effectLst/>
                        </a:rPr>
                        <a:t>April</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4"/>
                  </a:ext>
                </a:extLst>
              </a:tr>
              <a:tr h="311044">
                <a:tc>
                  <a:txBody>
                    <a:bodyPr/>
                    <a:lstStyle/>
                    <a:p>
                      <a:pPr marL="0" marR="0">
                        <a:lnSpc>
                          <a:spcPct val="115000"/>
                        </a:lnSpc>
                        <a:spcBef>
                          <a:spcPts val="0"/>
                        </a:spcBef>
                        <a:spcAft>
                          <a:spcPts val="0"/>
                        </a:spcAft>
                      </a:pPr>
                      <a:r>
                        <a:rPr lang="en-US" sz="1000">
                          <a:effectLst/>
                        </a:rPr>
                        <a:t>May</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5"/>
                  </a:ext>
                </a:extLst>
              </a:tr>
              <a:tr h="311044">
                <a:tc>
                  <a:txBody>
                    <a:bodyPr/>
                    <a:lstStyle/>
                    <a:p>
                      <a:pPr marL="0" marR="0">
                        <a:lnSpc>
                          <a:spcPct val="115000"/>
                        </a:lnSpc>
                        <a:spcBef>
                          <a:spcPts val="0"/>
                        </a:spcBef>
                        <a:spcAft>
                          <a:spcPts val="0"/>
                        </a:spcAft>
                      </a:pPr>
                      <a:r>
                        <a:rPr lang="en-US" sz="1000">
                          <a:effectLst/>
                        </a:rPr>
                        <a:t>June</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6"/>
                  </a:ext>
                </a:extLst>
              </a:tr>
              <a:tr h="311044">
                <a:tc>
                  <a:txBody>
                    <a:bodyPr/>
                    <a:lstStyle/>
                    <a:p>
                      <a:pPr marL="0" marR="0">
                        <a:lnSpc>
                          <a:spcPct val="115000"/>
                        </a:lnSpc>
                        <a:spcBef>
                          <a:spcPts val="0"/>
                        </a:spcBef>
                        <a:spcAft>
                          <a:spcPts val="0"/>
                        </a:spcAft>
                      </a:pPr>
                      <a:r>
                        <a:rPr lang="en-US" sz="1000">
                          <a:effectLst/>
                        </a:rPr>
                        <a:t>July</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7"/>
                  </a:ext>
                </a:extLst>
              </a:tr>
              <a:tr h="311044">
                <a:tc>
                  <a:txBody>
                    <a:bodyPr/>
                    <a:lstStyle/>
                    <a:p>
                      <a:pPr marL="0" marR="0">
                        <a:lnSpc>
                          <a:spcPct val="115000"/>
                        </a:lnSpc>
                        <a:spcBef>
                          <a:spcPts val="0"/>
                        </a:spcBef>
                        <a:spcAft>
                          <a:spcPts val="0"/>
                        </a:spcAft>
                      </a:pPr>
                      <a:r>
                        <a:rPr lang="en-US" sz="1000">
                          <a:effectLst/>
                        </a:rPr>
                        <a:t>August</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8"/>
                  </a:ext>
                </a:extLst>
              </a:tr>
              <a:tr h="311044">
                <a:tc>
                  <a:txBody>
                    <a:bodyPr/>
                    <a:lstStyle/>
                    <a:p>
                      <a:pPr marL="0" marR="0">
                        <a:lnSpc>
                          <a:spcPct val="115000"/>
                        </a:lnSpc>
                        <a:spcBef>
                          <a:spcPts val="0"/>
                        </a:spcBef>
                        <a:spcAft>
                          <a:spcPts val="0"/>
                        </a:spcAft>
                      </a:pPr>
                      <a:r>
                        <a:rPr lang="en-US" sz="1000">
                          <a:effectLst/>
                        </a:rPr>
                        <a:t>September</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9"/>
                  </a:ext>
                </a:extLst>
              </a:tr>
              <a:tr h="311044">
                <a:tc>
                  <a:txBody>
                    <a:bodyPr/>
                    <a:lstStyle/>
                    <a:p>
                      <a:pPr marL="0" marR="0">
                        <a:lnSpc>
                          <a:spcPct val="115000"/>
                        </a:lnSpc>
                        <a:spcBef>
                          <a:spcPts val="0"/>
                        </a:spcBef>
                        <a:spcAft>
                          <a:spcPts val="0"/>
                        </a:spcAft>
                      </a:pPr>
                      <a:r>
                        <a:rPr lang="en-US" sz="1000">
                          <a:effectLst/>
                        </a:rPr>
                        <a:t>October</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10"/>
                  </a:ext>
                </a:extLst>
              </a:tr>
              <a:tr h="311044">
                <a:tc>
                  <a:txBody>
                    <a:bodyPr/>
                    <a:lstStyle/>
                    <a:p>
                      <a:pPr marL="0" marR="0">
                        <a:lnSpc>
                          <a:spcPct val="115000"/>
                        </a:lnSpc>
                        <a:spcBef>
                          <a:spcPts val="0"/>
                        </a:spcBef>
                        <a:spcAft>
                          <a:spcPts val="0"/>
                        </a:spcAft>
                      </a:pPr>
                      <a:r>
                        <a:rPr lang="en-US" sz="1000">
                          <a:effectLst/>
                        </a:rPr>
                        <a:t>November</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11"/>
                  </a:ext>
                </a:extLst>
              </a:tr>
              <a:tr h="311044">
                <a:tc>
                  <a:txBody>
                    <a:bodyPr/>
                    <a:lstStyle/>
                    <a:p>
                      <a:pPr marL="0" marR="0">
                        <a:lnSpc>
                          <a:spcPct val="115000"/>
                        </a:lnSpc>
                        <a:spcBef>
                          <a:spcPts val="0"/>
                        </a:spcBef>
                        <a:spcAft>
                          <a:spcPts val="0"/>
                        </a:spcAft>
                      </a:pPr>
                      <a:r>
                        <a:rPr lang="en-US" sz="1000">
                          <a:effectLst/>
                        </a:rPr>
                        <a:t>December</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71" marR="68571" marT="0" marB="0"/>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99938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97389-F942-4934-B4C8-26772B54BE73}"/>
              </a:ext>
            </a:extLst>
          </p:cNvPr>
          <p:cNvSpPr>
            <a:spLocks noGrp="1"/>
          </p:cNvSpPr>
          <p:nvPr>
            <p:ph type="title"/>
          </p:nvPr>
        </p:nvSpPr>
        <p:spPr/>
        <p:txBody>
          <a:bodyPr/>
          <a:lstStyle/>
          <a:p>
            <a:r>
              <a:rPr lang="en-US" dirty="0"/>
              <a:t>IMPACT AND RESULTS</a:t>
            </a:r>
          </a:p>
        </p:txBody>
      </p:sp>
      <p:sp>
        <p:nvSpPr>
          <p:cNvPr id="3" name="Text Placeholder 2">
            <a:extLst>
              <a:ext uri="{FF2B5EF4-FFF2-40B4-BE49-F238E27FC236}">
                <a16:creationId xmlns:a16="http://schemas.microsoft.com/office/drawing/2014/main" id="{9C65E403-BEC0-4FE2-92C5-7F327E403F76}"/>
              </a:ext>
            </a:extLst>
          </p:cNvPr>
          <p:cNvSpPr>
            <a:spLocks noGrp="1"/>
          </p:cNvSpPr>
          <p:nvPr>
            <p:ph type="body" idx="1"/>
          </p:nvPr>
        </p:nvSpPr>
        <p:spPr>
          <a:xfrm>
            <a:off x="845127" y="1254126"/>
            <a:ext cx="10870623" cy="2597378"/>
          </a:xfrm>
        </p:spPr>
        <p:txBody>
          <a:bodyPr>
            <a:normAutofit fontScale="92500" lnSpcReduction="10000"/>
          </a:bodyPr>
          <a:lstStyle/>
          <a:p>
            <a:r>
              <a:rPr lang="en-US" altLang="en-US" dirty="0"/>
              <a:t>How did things turn out? How did you evaluate your success? Did you meet - or exceed - your goals? How will you build on your success? How did you impact </a:t>
            </a:r>
            <a:r>
              <a:rPr lang="en-US" altLang="en-US" i="1" dirty="0"/>
              <a:t>Transitions</a:t>
            </a:r>
            <a:r>
              <a:rPr lang="en-US" altLang="en-US" i="1" baseline="30000" dirty="0"/>
              <a:t>®</a:t>
            </a:r>
            <a:r>
              <a:rPr lang="en-US" altLang="en-US" dirty="0"/>
              <a:t> lens sales? </a:t>
            </a:r>
          </a:p>
          <a:p>
            <a:r>
              <a:rPr lang="en-US" altLang="en-US" b="1" i="1" dirty="0">
                <a:solidFill>
                  <a:schemeClr val="tx2"/>
                </a:solidFill>
              </a:rPr>
              <a:t>Suggestions from the judges: </a:t>
            </a:r>
            <a:r>
              <a:rPr lang="en-US" altLang="en-US" dirty="0"/>
              <a:t>Track your progress monthly or quarterly. Success isn’t just evaluated by sales; consider other ways to evaluate your impact such as staff or customer satisfaction.</a:t>
            </a:r>
          </a:p>
        </p:txBody>
      </p:sp>
      <p:graphicFrame>
        <p:nvGraphicFramePr>
          <p:cNvPr id="4" name="Content Placeholder 6">
            <a:extLst>
              <a:ext uri="{FF2B5EF4-FFF2-40B4-BE49-F238E27FC236}">
                <a16:creationId xmlns:a16="http://schemas.microsoft.com/office/drawing/2014/main" id="{ECDF364C-2FF5-433B-AD2A-8533F7377264}"/>
              </a:ext>
            </a:extLst>
          </p:cNvPr>
          <p:cNvGraphicFramePr>
            <a:graphicFrameLocks/>
          </p:cNvGraphicFramePr>
          <p:nvPr>
            <p:extLst>
              <p:ext uri="{D42A27DB-BD31-4B8C-83A1-F6EECF244321}">
                <p14:modId xmlns:p14="http://schemas.microsoft.com/office/powerpoint/2010/main" val="1323714813"/>
              </p:ext>
            </p:extLst>
          </p:nvPr>
        </p:nvGraphicFramePr>
        <p:xfrm>
          <a:off x="2070948" y="3997396"/>
          <a:ext cx="8050103" cy="2657475"/>
        </p:xfrm>
        <a:graphic>
          <a:graphicData uri="http://schemas.openxmlformats.org/drawingml/2006/table">
            <a:tbl>
              <a:tblPr firstRow="1" bandRow="1">
                <a:tableStyleId>{93296810-A885-4BE3-A3E7-6D5BEEA58F35}</a:tableStyleId>
              </a:tblPr>
              <a:tblGrid>
                <a:gridCol w="2548561">
                  <a:extLst>
                    <a:ext uri="{9D8B030D-6E8A-4147-A177-3AD203B41FA5}">
                      <a16:colId xmlns:a16="http://schemas.microsoft.com/office/drawing/2014/main" val="20000"/>
                    </a:ext>
                  </a:extLst>
                </a:gridCol>
                <a:gridCol w="1783540">
                  <a:extLst>
                    <a:ext uri="{9D8B030D-6E8A-4147-A177-3AD203B41FA5}">
                      <a16:colId xmlns:a16="http://schemas.microsoft.com/office/drawing/2014/main" val="20001"/>
                    </a:ext>
                  </a:extLst>
                </a:gridCol>
                <a:gridCol w="1705476">
                  <a:extLst>
                    <a:ext uri="{9D8B030D-6E8A-4147-A177-3AD203B41FA5}">
                      <a16:colId xmlns:a16="http://schemas.microsoft.com/office/drawing/2014/main" val="20002"/>
                    </a:ext>
                  </a:extLst>
                </a:gridCol>
                <a:gridCol w="2012526">
                  <a:extLst>
                    <a:ext uri="{9D8B030D-6E8A-4147-A177-3AD203B41FA5}">
                      <a16:colId xmlns:a16="http://schemas.microsoft.com/office/drawing/2014/main" val="20003"/>
                    </a:ext>
                  </a:extLst>
                </a:gridCol>
              </a:tblGrid>
              <a:tr h="370929">
                <a:tc>
                  <a:txBody>
                    <a:bodyPr/>
                    <a:lstStyle/>
                    <a:p>
                      <a:endParaRPr lang="en-US" sz="1800" dirty="0"/>
                    </a:p>
                  </a:txBody>
                  <a:tcPr marT="45731" marB="45731"/>
                </a:tc>
                <a:tc>
                  <a:txBody>
                    <a:bodyPr/>
                    <a:lstStyle/>
                    <a:p>
                      <a:r>
                        <a:rPr lang="en-US" sz="1800" dirty="0"/>
                        <a:t>2018</a:t>
                      </a:r>
                    </a:p>
                  </a:txBody>
                  <a:tcPr marT="45731" marB="45731"/>
                </a:tc>
                <a:tc>
                  <a:txBody>
                    <a:bodyPr/>
                    <a:lstStyle/>
                    <a:p>
                      <a:r>
                        <a:rPr lang="en-US" sz="1800" dirty="0"/>
                        <a:t>2019</a:t>
                      </a:r>
                    </a:p>
                  </a:txBody>
                  <a:tcPr marT="45731" marB="45731"/>
                </a:tc>
                <a:tc>
                  <a:txBody>
                    <a:bodyPr/>
                    <a:lstStyle/>
                    <a:p>
                      <a:r>
                        <a:rPr lang="en-US" sz="1800" dirty="0"/>
                        <a:t>% Increase</a:t>
                      </a:r>
                    </a:p>
                  </a:txBody>
                  <a:tcPr marT="45731" marB="45731"/>
                </a:tc>
                <a:extLst>
                  <a:ext uri="{0D108BD9-81ED-4DB2-BD59-A6C34878D82A}">
                    <a16:rowId xmlns:a16="http://schemas.microsoft.com/office/drawing/2014/main" val="10000"/>
                  </a:ext>
                </a:extLst>
              </a:tr>
              <a:tr h="1554851">
                <a:tc>
                  <a:txBody>
                    <a:bodyPr/>
                    <a:lstStyle/>
                    <a:p>
                      <a:r>
                        <a:rPr lang="en-US" sz="1800" dirty="0"/>
                        <a:t>Pairs of </a:t>
                      </a:r>
                      <a:r>
                        <a:rPr lang="en-US" sz="1800" i="1" dirty="0"/>
                        <a:t>Transitions</a:t>
                      </a:r>
                      <a:r>
                        <a:rPr lang="en-US" baseline="30000" dirty="0"/>
                        <a:t>®</a:t>
                      </a:r>
                      <a:r>
                        <a:rPr lang="en-US" sz="1800" baseline="0" dirty="0"/>
                        <a:t> lenses sold</a:t>
                      </a:r>
                      <a:endParaRPr lang="en-US" sz="1800" dirty="0"/>
                    </a:p>
                    <a:p>
                      <a:r>
                        <a:rPr lang="en-US" sz="1200" kern="1200" dirty="0">
                          <a:effectLst/>
                        </a:rPr>
                        <a:t>(If</a:t>
                      </a:r>
                      <a:r>
                        <a:rPr lang="en-US" sz="1200" kern="1200" baseline="0" dirty="0">
                          <a:effectLst/>
                        </a:rPr>
                        <a:t> relevant, </a:t>
                      </a:r>
                      <a:r>
                        <a:rPr lang="en-US" sz="1200" kern="1200" dirty="0">
                          <a:effectLst/>
                        </a:rPr>
                        <a:t>split out </a:t>
                      </a:r>
                      <a:r>
                        <a:rPr lang="en-US" sz="1200" i="1" kern="1200" dirty="0">
                          <a:effectLst/>
                        </a:rPr>
                        <a:t>Transitions</a:t>
                      </a:r>
                      <a:r>
                        <a:rPr lang="en-US" sz="1200" kern="1200" baseline="30000" dirty="0">
                          <a:effectLst/>
                        </a:rPr>
                        <a:t>®</a:t>
                      </a:r>
                      <a:r>
                        <a:rPr lang="en-US" sz="1200" kern="1200" dirty="0">
                          <a:effectLst/>
                        </a:rPr>
                        <a:t> </a:t>
                      </a:r>
                      <a:r>
                        <a:rPr lang="en-US" sz="1200" i="1" kern="1200" dirty="0">
                          <a:effectLst/>
                        </a:rPr>
                        <a:t>Signature</a:t>
                      </a:r>
                      <a:r>
                        <a:rPr lang="en-US" sz="1200" kern="1200" baseline="30000" dirty="0">
                          <a:effectLst/>
                        </a:rPr>
                        <a:t>®</a:t>
                      </a:r>
                      <a:r>
                        <a:rPr lang="en-US" sz="1200" kern="1200" dirty="0">
                          <a:effectLst/>
                        </a:rPr>
                        <a:t> lenses, </a:t>
                      </a:r>
                      <a:r>
                        <a:rPr lang="en-US" sz="1200" i="1" kern="1200" dirty="0">
                          <a:effectLst/>
                        </a:rPr>
                        <a:t>Transitions</a:t>
                      </a:r>
                      <a:r>
                        <a:rPr lang="en-US" sz="1200" kern="1200" baseline="30000" dirty="0">
                          <a:effectLst/>
                        </a:rPr>
                        <a:t>®</a:t>
                      </a:r>
                      <a:r>
                        <a:rPr lang="en-US" sz="1200" kern="1200" dirty="0">
                          <a:effectLst/>
                        </a:rPr>
                        <a:t> </a:t>
                      </a:r>
                      <a:r>
                        <a:rPr lang="en-US" sz="1200" i="1" kern="1200" dirty="0" err="1">
                          <a:effectLst/>
                        </a:rPr>
                        <a:t>XTRActive</a:t>
                      </a:r>
                      <a:r>
                        <a:rPr lang="en-US" sz="1200" kern="1200" baseline="30000" dirty="0">
                          <a:effectLst/>
                        </a:rPr>
                        <a:t>® </a:t>
                      </a:r>
                      <a:r>
                        <a:rPr lang="en-US" sz="1200" kern="1200" baseline="0" dirty="0">
                          <a:effectLst/>
                        </a:rPr>
                        <a:t>lenses</a:t>
                      </a:r>
                      <a:r>
                        <a:rPr lang="en-US" sz="1200" kern="1200" dirty="0">
                          <a:effectLst/>
                        </a:rPr>
                        <a:t>, </a:t>
                      </a:r>
                      <a:r>
                        <a:rPr lang="en-US" sz="1200" i="1" kern="1200" dirty="0">
                          <a:effectLst/>
                        </a:rPr>
                        <a:t>Transitions</a:t>
                      </a:r>
                      <a:r>
                        <a:rPr lang="en-US" sz="1200" kern="1200" baseline="30000" dirty="0">
                          <a:effectLst/>
                        </a:rPr>
                        <a:t>®</a:t>
                      </a:r>
                      <a:r>
                        <a:rPr lang="en-US" sz="1200" kern="1200" dirty="0">
                          <a:effectLst/>
                        </a:rPr>
                        <a:t> </a:t>
                      </a:r>
                      <a:r>
                        <a:rPr lang="en-US" sz="1200" i="1" kern="1200" dirty="0">
                          <a:effectLst/>
                        </a:rPr>
                        <a:t>Vantage</a:t>
                      </a:r>
                      <a:r>
                        <a:rPr lang="en-US" sz="1200" kern="1200" baseline="30000" dirty="0">
                          <a:effectLst/>
                        </a:rPr>
                        <a:t>®</a:t>
                      </a:r>
                      <a:r>
                        <a:rPr lang="en-US" sz="1200" kern="1200" dirty="0">
                          <a:effectLst/>
                        </a:rPr>
                        <a:t> lenses, </a:t>
                      </a:r>
                      <a:r>
                        <a:rPr lang="en-US" sz="1200" i="1" kern="1200" dirty="0">
                          <a:effectLst/>
                        </a:rPr>
                        <a:t>Transitions</a:t>
                      </a:r>
                      <a:r>
                        <a:rPr lang="en-US" sz="1200" kern="1200" baseline="30000" dirty="0">
                          <a:effectLst/>
                        </a:rPr>
                        <a:t>® </a:t>
                      </a:r>
                      <a:r>
                        <a:rPr lang="en-US" sz="1200" i="1" kern="1200" dirty="0" err="1">
                          <a:effectLst/>
                        </a:rPr>
                        <a:t>Drivewear</a:t>
                      </a:r>
                      <a:r>
                        <a:rPr lang="en-US" sz="1200" kern="1200" baseline="30000" dirty="0">
                          <a:effectLst/>
                        </a:rPr>
                        <a:t>® </a:t>
                      </a:r>
                      <a:r>
                        <a:rPr lang="en-US" sz="1200" kern="1200" dirty="0">
                          <a:effectLst/>
                        </a:rPr>
                        <a:t>lenses,</a:t>
                      </a:r>
                      <a:r>
                        <a:rPr lang="en-US" sz="1200" kern="1200" baseline="0" dirty="0">
                          <a:effectLst/>
                        </a:rPr>
                        <a:t> etc.</a:t>
                      </a:r>
                      <a:r>
                        <a:rPr lang="en-US" sz="1200" kern="1200" dirty="0">
                          <a:effectLst/>
                        </a:rPr>
                        <a:t>)</a:t>
                      </a:r>
                      <a:endParaRPr lang="en-US" sz="1100" dirty="0"/>
                    </a:p>
                  </a:txBody>
                  <a:tcPr marT="45731" marB="45731"/>
                </a:tc>
                <a:tc>
                  <a:txBody>
                    <a:bodyPr/>
                    <a:lstStyle/>
                    <a:p>
                      <a:endParaRPr lang="en-US" sz="1800" dirty="0"/>
                    </a:p>
                  </a:txBody>
                  <a:tcPr marT="45731" marB="45731"/>
                </a:tc>
                <a:tc>
                  <a:txBody>
                    <a:bodyPr/>
                    <a:lstStyle/>
                    <a:p>
                      <a:endParaRPr lang="en-US" sz="1800" dirty="0"/>
                    </a:p>
                  </a:txBody>
                  <a:tcPr marT="45731" marB="45731"/>
                </a:tc>
                <a:tc>
                  <a:txBody>
                    <a:bodyPr/>
                    <a:lstStyle/>
                    <a:p>
                      <a:endParaRPr lang="en-US" sz="1800"/>
                    </a:p>
                  </a:txBody>
                  <a:tcPr marT="45731" marB="45731"/>
                </a:tc>
                <a:extLst>
                  <a:ext uri="{0D108BD9-81ED-4DB2-BD59-A6C34878D82A}">
                    <a16:rowId xmlns:a16="http://schemas.microsoft.com/office/drawing/2014/main" val="10001"/>
                  </a:ext>
                </a:extLst>
              </a:tr>
              <a:tr h="731695">
                <a:tc>
                  <a:txBody>
                    <a:bodyPr/>
                    <a:lstStyle/>
                    <a:p>
                      <a:r>
                        <a:rPr lang="en-US" sz="1800" dirty="0"/>
                        <a:t>Share of overall sales</a:t>
                      </a:r>
                    </a:p>
                    <a:p>
                      <a:r>
                        <a:rPr lang="en-US" sz="1200" dirty="0"/>
                        <a:t>(%</a:t>
                      </a:r>
                      <a:r>
                        <a:rPr lang="en-US" sz="1200" baseline="0" dirty="0"/>
                        <a:t> of your overall lenses sold that are </a:t>
                      </a:r>
                      <a:r>
                        <a:rPr lang="en-US" sz="1200" i="1" baseline="0" dirty="0"/>
                        <a:t>Transitions</a:t>
                      </a:r>
                      <a:r>
                        <a:rPr lang="en-US" sz="1200" kern="1200" baseline="30000" dirty="0">
                          <a:effectLst/>
                        </a:rPr>
                        <a:t>®</a:t>
                      </a:r>
                      <a:r>
                        <a:rPr lang="en-US" sz="1200" baseline="0" dirty="0"/>
                        <a:t> lenses)</a:t>
                      </a:r>
                      <a:endParaRPr lang="en-US" sz="1200" dirty="0"/>
                    </a:p>
                  </a:txBody>
                  <a:tcPr marT="45731" marB="45731"/>
                </a:tc>
                <a:tc>
                  <a:txBody>
                    <a:bodyPr/>
                    <a:lstStyle/>
                    <a:p>
                      <a:endParaRPr lang="en-US" sz="1800" dirty="0"/>
                    </a:p>
                  </a:txBody>
                  <a:tcPr marT="45731" marB="45731"/>
                </a:tc>
                <a:tc>
                  <a:txBody>
                    <a:bodyPr/>
                    <a:lstStyle/>
                    <a:p>
                      <a:endParaRPr lang="en-US" sz="1800" dirty="0"/>
                    </a:p>
                  </a:txBody>
                  <a:tcPr marT="45731" marB="45731"/>
                </a:tc>
                <a:tc>
                  <a:txBody>
                    <a:bodyPr/>
                    <a:lstStyle/>
                    <a:p>
                      <a:endParaRPr lang="en-US" sz="1800" dirty="0"/>
                    </a:p>
                  </a:txBody>
                  <a:tcPr marT="45731" marB="45731"/>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9997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82D4AF54-C550-4F20-A41A-30B00C102DB7}"/>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14C3CEAC-36E6-491E-A08F-25D5560AC23B}"/>
              </a:ext>
            </a:extLst>
          </p:cNvPr>
          <p:cNvSpPr>
            <a:spLocks noGrp="1"/>
          </p:cNvSpPr>
          <p:nvPr>
            <p:ph type="ctrTitle"/>
          </p:nvPr>
        </p:nvSpPr>
        <p:spPr/>
        <p:txBody>
          <a:bodyPr/>
          <a:lstStyle/>
          <a:p>
            <a:r>
              <a:rPr lang="en-US" dirty="0"/>
              <a:t>GOOD LUCK!</a:t>
            </a:r>
          </a:p>
        </p:txBody>
      </p:sp>
    </p:spTree>
    <p:extLst>
      <p:ext uri="{BB962C8B-B14F-4D97-AF65-F5344CB8AC3E}">
        <p14:creationId xmlns:p14="http://schemas.microsoft.com/office/powerpoint/2010/main" val="348423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D4CA-7695-4EF4-99DB-7670353F323E}"/>
              </a:ext>
            </a:extLst>
          </p:cNvPr>
          <p:cNvSpPr>
            <a:spLocks noGrp="1"/>
          </p:cNvSpPr>
          <p:nvPr>
            <p:ph type="title"/>
          </p:nvPr>
        </p:nvSpPr>
        <p:spPr>
          <a:xfrm>
            <a:off x="6086798" y="319762"/>
            <a:ext cx="5609902" cy="722549"/>
          </a:xfrm>
        </p:spPr>
        <p:txBody>
          <a:bodyPr/>
          <a:lstStyle/>
          <a:p>
            <a:r>
              <a:rPr lang="en-US" dirty="0"/>
              <a:t>CATEGORIES INCLUDE:</a:t>
            </a:r>
          </a:p>
        </p:txBody>
      </p:sp>
      <p:sp>
        <p:nvSpPr>
          <p:cNvPr id="3" name="Text Placeholder 2">
            <a:extLst>
              <a:ext uri="{FF2B5EF4-FFF2-40B4-BE49-F238E27FC236}">
                <a16:creationId xmlns:a16="http://schemas.microsoft.com/office/drawing/2014/main" id="{148E85A5-CB88-4C3B-8A73-38325DB99828}"/>
              </a:ext>
            </a:extLst>
          </p:cNvPr>
          <p:cNvSpPr>
            <a:spLocks noGrp="1"/>
          </p:cNvSpPr>
          <p:nvPr>
            <p:ph type="body" idx="1"/>
          </p:nvPr>
        </p:nvSpPr>
        <p:spPr>
          <a:xfrm>
            <a:off x="6096000" y="1465942"/>
            <a:ext cx="5619750" cy="4388011"/>
          </a:xfrm>
        </p:spPr>
        <p:txBody>
          <a:bodyPr>
            <a:normAutofit fontScale="92500"/>
          </a:bodyPr>
          <a:lstStyle/>
          <a:p>
            <a:r>
              <a:rPr lang="en-US" dirty="0"/>
              <a:t>Transitions Brand Ambassador</a:t>
            </a:r>
          </a:p>
          <a:p>
            <a:r>
              <a:rPr lang="en-US" dirty="0"/>
              <a:t>Retailer of the Year U.S.</a:t>
            </a:r>
          </a:p>
          <a:p>
            <a:r>
              <a:rPr lang="en-US" dirty="0"/>
              <a:t>Retailer of the Year Canada</a:t>
            </a:r>
          </a:p>
          <a:p>
            <a:r>
              <a:rPr lang="en-US" dirty="0"/>
              <a:t>Eyecare Practice of the Year U.S.</a:t>
            </a:r>
          </a:p>
          <a:p>
            <a:r>
              <a:rPr lang="en-US" dirty="0"/>
              <a:t>Eyecare Practice of the Year  Canada </a:t>
            </a:r>
          </a:p>
          <a:p>
            <a:r>
              <a:rPr lang="en-US" dirty="0"/>
              <a:t>Best in Training</a:t>
            </a:r>
          </a:p>
          <a:p>
            <a:r>
              <a:rPr lang="en-US" dirty="0"/>
              <a:t>Best in Marketing</a:t>
            </a:r>
          </a:p>
          <a:p>
            <a:endParaRPr lang="en-US" dirty="0"/>
          </a:p>
        </p:txBody>
      </p:sp>
      <p:pic>
        <p:nvPicPr>
          <p:cNvPr id="4" name="Google Shape;278;p52">
            <a:extLst>
              <a:ext uri="{FF2B5EF4-FFF2-40B4-BE49-F238E27FC236}">
                <a16:creationId xmlns:a16="http://schemas.microsoft.com/office/drawing/2014/main" id="{9E8F623C-A96A-4FB7-9021-AD0A8D84E6C2}"/>
              </a:ext>
            </a:extLst>
          </p:cNvPr>
          <p:cNvPicPr preferRelativeResize="0"/>
          <p:nvPr/>
        </p:nvPicPr>
        <p:blipFill rotWithShape="1">
          <a:blip r:embed="rId3">
            <a:extLst>
              <a:ext uri="{28A0092B-C50C-407E-A947-70E740481C1C}">
                <a14:useLocalDpi xmlns:a14="http://schemas.microsoft.com/office/drawing/2010/main" val="0"/>
              </a:ext>
            </a:extLst>
          </a:blip>
          <a:srcRect l="25265"/>
          <a:stretch/>
        </p:blipFill>
        <p:spPr>
          <a:xfrm>
            <a:off x="-2123087" y="-218751"/>
            <a:ext cx="8124494" cy="7250171"/>
          </a:xfrm>
          <a:prstGeom prst="parallelogram">
            <a:avLst>
              <a:gd name="adj" fmla="val 24755"/>
            </a:avLst>
          </a:prstGeom>
          <a:noFill/>
          <a:ln>
            <a:noFill/>
          </a:ln>
        </p:spPr>
      </p:pic>
      <p:sp>
        <p:nvSpPr>
          <p:cNvPr id="5" name="Connecteur droit 7">
            <a:extLst>
              <a:ext uri="{FF2B5EF4-FFF2-40B4-BE49-F238E27FC236}">
                <a16:creationId xmlns:a16="http://schemas.microsoft.com/office/drawing/2014/main" id="{C465E7F4-FA5C-4F9C-A11F-8BC70C7971A7}"/>
              </a:ext>
            </a:extLst>
          </p:cNvPr>
          <p:cNvSpPr/>
          <p:nvPr/>
        </p:nvSpPr>
        <p:spPr>
          <a:xfrm flipH="1">
            <a:off x="4159567" y="-1214123"/>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234574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D4CA-7695-4EF4-99DB-7670353F323E}"/>
              </a:ext>
            </a:extLst>
          </p:cNvPr>
          <p:cNvSpPr>
            <a:spLocks noGrp="1"/>
          </p:cNvSpPr>
          <p:nvPr>
            <p:ph type="title"/>
          </p:nvPr>
        </p:nvSpPr>
        <p:spPr>
          <a:xfrm>
            <a:off x="6086798" y="319762"/>
            <a:ext cx="5609902" cy="722549"/>
          </a:xfrm>
        </p:spPr>
        <p:txBody>
          <a:bodyPr/>
          <a:lstStyle/>
          <a:p>
            <a:r>
              <a:rPr lang="en-US" dirty="0"/>
              <a:t>WHAT DO YOU WIN?</a:t>
            </a:r>
          </a:p>
        </p:txBody>
      </p:sp>
      <p:sp>
        <p:nvSpPr>
          <p:cNvPr id="3" name="Text Placeholder 2">
            <a:extLst>
              <a:ext uri="{FF2B5EF4-FFF2-40B4-BE49-F238E27FC236}">
                <a16:creationId xmlns:a16="http://schemas.microsoft.com/office/drawing/2014/main" id="{148E85A5-CB88-4C3B-8A73-38325DB99828}"/>
              </a:ext>
            </a:extLst>
          </p:cNvPr>
          <p:cNvSpPr>
            <a:spLocks noGrp="1"/>
          </p:cNvSpPr>
          <p:nvPr>
            <p:ph type="body" idx="1"/>
          </p:nvPr>
        </p:nvSpPr>
        <p:spPr>
          <a:xfrm>
            <a:off x="6096000" y="1465942"/>
            <a:ext cx="5619750" cy="4388011"/>
          </a:xfrm>
        </p:spPr>
        <p:txBody>
          <a:bodyPr/>
          <a:lstStyle/>
          <a:p>
            <a:r>
              <a:rPr lang="en-US" dirty="0"/>
              <a:t>A trip for two to Transitions Academy in Orlando, Fla.*</a:t>
            </a:r>
          </a:p>
          <a:p>
            <a:r>
              <a:rPr lang="en-US" dirty="0"/>
              <a:t>Recognition at Transitions Academy</a:t>
            </a:r>
          </a:p>
          <a:p>
            <a:r>
              <a:rPr lang="en-US" dirty="0"/>
              <a:t>Coverage in trade news publications (examples follow)</a:t>
            </a:r>
          </a:p>
          <a:p>
            <a:r>
              <a:rPr lang="en-US" dirty="0"/>
              <a:t>A shiny trophy</a:t>
            </a:r>
          </a:p>
          <a:p>
            <a:endParaRPr lang="en-US" dirty="0"/>
          </a:p>
        </p:txBody>
      </p:sp>
      <p:pic>
        <p:nvPicPr>
          <p:cNvPr id="4" name="Google Shape;278;p52">
            <a:extLst>
              <a:ext uri="{FF2B5EF4-FFF2-40B4-BE49-F238E27FC236}">
                <a16:creationId xmlns:a16="http://schemas.microsoft.com/office/drawing/2014/main" id="{9E8F623C-A96A-4FB7-9021-AD0A8D84E6C2}"/>
              </a:ext>
            </a:extLst>
          </p:cNvPr>
          <p:cNvPicPr preferRelativeResize="0"/>
          <p:nvPr/>
        </p:nvPicPr>
        <p:blipFill rotWithShape="1">
          <a:blip r:embed="rId3" cstate="print">
            <a:extLst>
              <a:ext uri="{28A0092B-C50C-407E-A947-70E740481C1C}">
                <a14:useLocalDpi xmlns:a14="http://schemas.microsoft.com/office/drawing/2010/main" val="0"/>
              </a:ext>
            </a:extLst>
          </a:blip>
          <a:srcRect l="-7751" r="1"/>
          <a:stretch/>
        </p:blipFill>
        <p:spPr>
          <a:xfrm>
            <a:off x="-1805353" y="-168878"/>
            <a:ext cx="7753482" cy="7195755"/>
          </a:xfrm>
          <a:prstGeom prst="parallelogram">
            <a:avLst>
              <a:gd name="adj" fmla="val 24755"/>
            </a:avLst>
          </a:prstGeom>
          <a:noFill/>
          <a:ln>
            <a:noFill/>
          </a:ln>
        </p:spPr>
      </p:pic>
      <p:sp>
        <p:nvSpPr>
          <p:cNvPr id="5" name="Connecteur droit 7">
            <a:extLst>
              <a:ext uri="{FF2B5EF4-FFF2-40B4-BE49-F238E27FC236}">
                <a16:creationId xmlns:a16="http://schemas.microsoft.com/office/drawing/2014/main" id="{C465E7F4-FA5C-4F9C-A11F-8BC70C7971A7}"/>
              </a:ext>
            </a:extLst>
          </p:cNvPr>
          <p:cNvSpPr/>
          <p:nvPr/>
        </p:nvSpPr>
        <p:spPr>
          <a:xfrm flipH="1">
            <a:off x="4159567" y="-1214123"/>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51779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748D63-D2F6-4B7A-99BF-ABA3370CD350}"/>
              </a:ext>
            </a:extLst>
          </p:cNvPr>
          <p:cNvSpPr>
            <a:spLocks noGrp="1"/>
          </p:cNvSpPr>
          <p:nvPr>
            <p:ph type="ctrTitle"/>
          </p:nvPr>
        </p:nvSpPr>
        <p:spPr/>
        <p:txBody>
          <a:bodyPr/>
          <a:lstStyle/>
          <a:p>
            <a:r>
              <a:rPr lang="en-US" dirty="0"/>
              <a:t>COVERAGE ON VISION MONDAY ONLINE</a:t>
            </a:r>
          </a:p>
        </p:txBody>
      </p:sp>
      <p:grpSp>
        <p:nvGrpSpPr>
          <p:cNvPr id="6" name="Group 5">
            <a:extLst>
              <a:ext uri="{FF2B5EF4-FFF2-40B4-BE49-F238E27FC236}">
                <a16:creationId xmlns:a16="http://schemas.microsoft.com/office/drawing/2014/main" id="{9286740F-A777-4777-A9C7-E757638F6792}"/>
              </a:ext>
            </a:extLst>
          </p:cNvPr>
          <p:cNvGrpSpPr>
            <a:grpSpLocks/>
          </p:cNvGrpSpPr>
          <p:nvPr/>
        </p:nvGrpSpPr>
        <p:grpSpPr bwMode="auto">
          <a:xfrm>
            <a:off x="5829055" y="889318"/>
            <a:ext cx="4679949" cy="5479919"/>
            <a:chOff x="1755653" y="852488"/>
            <a:chExt cx="5060599" cy="5804503"/>
          </a:xfrm>
          <a:effectLst>
            <a:outerShdw blurRad="63500" sx="102000" sy="102000" algn="ctr" rotWithShape="0">
              <a:prstClr val="black">
                <a:alpha val="40000"/>
              </a:prstClr>
            </a:outerShdw>
          </a:effectLst>
        </p:grpSpPr>
        <p:pic>
          <p:nvPicPr>
            <p:cNvPr id="7" name="Picture 6">
              <a:extLst>
                <a:ext uri="{FF2B5EF4-FFF2-40B4-BE49-F238E27FC236}">
                  <a16:creationId xmlns:a16="http://schemas.microsoft.com/office/drawing/2014/main" id="{E4814EB5-DEB6-45C5-A446-857903F7A1A0}"/>
                </a:ext>
              </a:extLst>
            </p:cNvPr>
            <p:cNvPicPr>
              <a:picLocks noChangeAspect="1"/>
            </p:cNvPicPr>
            <p:nvPr/>
          </p:nvPicPr>
          <p:blipFill>
            <a:blip r:embed="rId3"/>
            <a:stretch>
              <a:fillRect/>
            </a:stretch>
          </p:blipFill>
          <p:spPr>
            <a:xfrm>
              <a:off x="1757369" y="852488"/>
              <a:ext cx="5058883" cy="2991441"/>
            </a:xfrm>
            <a:prstGeom prst="rect">
              <a:avLst/>
            </a:prstGeom>
            <a:effectLst>
              <a:outerShdw blurRad="50800" dist="38100" dir="8100000" algn="tr" rotWithShape="0">
                <a:prstClr val="black">
                  <a:alpha val="40000"/>
                </a:prstClr>
              </a:outerShdw>
            </a:effectLst>
          </p:spPr>
        </p:pic>
        <p:pic>
          <p:nvPicPr>
            <p:cNvPr id="8" name="Picture 7">
              <a:extLst>
                <a:ext uri="{FF2B5EF4-FFF2-40B4-BE49-F238E27FC236}">
                  <a16:creationId xmlns:a16="http://schemas.microsoft.com/office/drawing/2014/main" id="{5532A53B-0295-4D0C-9828-B64A6347874B}"/>
                </a:ext>
              </a:extLst>
            </p:cNvPr>
            <p:cNvPicPr>
              <a:picLocks noChangeAspect="1"/>
            </p:cNvPicPr>
            <p:nvPr/>
          </p:nvPicPr>
          <p:blipFill>
            <a:blip r:embed="rId4"/>
            <a:stretch>
              <a:fillRect/>
            </a:stretch>
          </p:blipFill>
          <p:spPr>
            <a:xfrm>
              <a:off x="1755653" y="3843931"/>
              <a:ext cx="5058883" cy="2813060"/>
            </a:xfrm>
            <a:prstGeom prst="rect">
              <a:avLst/>
            </a:prstGeom>
            <a:effectLst>
              <a:outerShdw blurRad="50800" dist="38100" dir="8100000" algn="tr" rotWithShape="0">
                <a:prstClr val="black">
                  <a:alpha val="40000"/>
                </a:prstClr>
              </a:outerShdw>
            </a:effectLst>
          </p:spPr>
        </p:pic>
      </p:grpSp>
    </p:spTree>
    <p:extLst>
      <p:ext uri="{BB962C8B-B14F-4D97-AF65-F5344CB8AC3E}">
        <p14:creationId xmlns:p14="http://schemas.microsoft.com/office/powerpoint/2010/main" val="148697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58A806-A9B0-422D-98AC-F66951410236}"/>
              </a:ext>
            </a:extLst>
          </p:cNvPr>
          <p:cNvSpPr>
            <a:spLocks noGrp="1"/>
          </p:cNvSpPr>
          <p:nvPr>
            <p:ph type="ctrTitle"/>
          </p:nvPr>
        </p:nvSpPr>
        <p:spPr/>
        <p:txBody>
          <a:bodyPr>
            <a:normAutofit/>
          </a:bodyPr>
          <a:lstStyle/>
          <a:p>
            <a:r>
              <a:rPr lang="en-US" dirty="0"/>
              <a:t>COVERAGE ON OPTICAL PRISM AND OPTIK ONLINE</a:t>
            </a:r>
          </a:p>
        </p:txBody>
      </p:sp>
      <p:pic>
        <p:nvPicPr>
          <p:cNvPr id="4" name="Picture 3">
            <a:extLst>
              <a:ext uri="{FF2B5EF4-FFF2-40B4-BE49-F238E27FC236}">
                <a16:creationId xmlns:a16="http://schemas.microsoft.com/office/drawing/2014/main" id="{A9945BD7-389D-400C-B508-D443B66C03F2}"/>
              </a:ext>
            </a:extLst>
          </p:cNvPr>
          <p:cNvPicPr>
            <a:picLocks noChangeAspect="1"/>
          </p:cNvPicPr>
          <p:nvPr/>
        </p:nvPicPr>
        <p:blipFill>
          <a:blip r:embed="rId3"/>
          <a:stretch>
            <a:fillRect/>
          </a:stretch>
        </p:blipFill>
        <p:spPr>
          <a:xfrm>
            <a:off x="4836478" y="1122363"/>
            <a:ext cx="3495675" cy="5057775"/>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64A20893-2CB9-4171-A1A7-91400226C685}"/>
              </a:ext>
            </a:extLst>
          </p:cNvPr>
          <p:cNvPicPr>
            <a:picLocks noChangeAspect="1"/>
          </p:cNvPicPr>
          <p:nvPr/>
        </p:nvPicPr>
        <p:blipFill>
          <a:blip r:embed="rId4"/>
          <a:stretch>
            <a:fillRect/>
          </a:stretch>
        </p:blipFill>
        <p:spPr>
          <a:xfrm>
            <a:off x="8332153" y="1855787"/>
            <a:ext cx="3584575" cy="359092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6528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2C62A-A26C-406B-9345-B9502D12B4A9}"/>
              </a:ext>
            </a:extLst>
          </p:cNvPr>
          <p:cNvSpPr>
            <a:spLocks noGrp="1"/>
          </p:cNvSpPr>
          <p:nvPr>
            <p:ph type="title"/>
          </p:nvPr>
        </p:nvSpPr>
        <p:spPr/>
        <p:txBody>
          <a:bodyPr/>
          <a:lstStyle/>
          <a:p>
            <a:r>
              <a:rPr lang="en-US" dirty="0"/>
              <a:t>HOW DO YOU ENTER?</a:t>
            </a:r>
          </a:p>
        </p:txBody>
      </p:sp>
      <p:sp>
        <p:nvSpPr>
          <p:cNvPr id="5" name="Text Placeholder 4">
            <a:extLst>
              <a:ext uri="{FF2B5EF4-FFF2-40B4-BE49-F238E27FC236}">
                <a16:creationId xmlns:a16="http://schemas.microsoft.com/office/drawing/2014/main" id="{C883E041-980B-416E-BE8F-A6C0A0AB1A28}"/>
              </a:ext>
            </a:extLst>
          </p:cNvPr>
          <p:cNvSpPr>
            <a:spLocks noGrp="1"/>
          </p:cNvSpPr>
          <p:nvPr>
            <p:ph type="body" idx="1"/>
          </p:nvPr>
        </p:nvSpPr>
        <p:spPr/>
        <p:txBody>
          <a:bodyPr/>
          <a:lstStyle/>
          <a:p>
            <a:r>
              <a:rPr lang="en-US" altLang="en-US" dirty="0"/>
              <a:t>Nominations will be accepted online at </a:t>
            </a:r>
            <a:r>
              <a:rPr lang="en-US" altLang="en-US" b="1" u="sng" dirty="0">
                <a:hlinkClick r:id="rId3"/>
              </a:rPr>
              <a:t>Transitions.com/Awards</a:t>
            </a:r>
            <a:r>
              <a:rPr lang="en-US" altLang="en-US" dirty="0"/>
              <a:t> from </a:t>
            </a:r>
            <a:r>
              <a:rPr lang="en-US" altLang="en-US" b="1" dirty="0">
                <a:solidFill>
                  <a:srgbClr val="00B5E2"/>
                </a:solidFill>
              </a:rPr>
              <a:t>October 1 - 31, 2019</a:t>
            </a:r>
            <a:endParaRPr lang="en-US" altLang="en-US" dirty="0"/>
          </a:p>
          <a:p>
            <a:endParaRPr lang="en-US" dirty="0"/>
          </a:p>
        </p:txBody>
      </p:sp>
    </p:spTree>
    <p:extLst>
      <p:ext uri="{BB962C8B-B14F-4D97-AF65-F5344CB8AC3E}">
        <p14:creationId xmlns:p14="http://schemas.microsoft.com/office/powerpoint/2010/main" val="401005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E5BF8-643F-434A-A12F-1E6AEC52F10B}"/>
              </a:ext>
            </a:extLst>
          </p:cNvPr>
          <p:cNvSpPr>
            <a:spLocks noGrp="1"/>
          </p:cNvSpPr>
          <p:nvPr>
            <p:ph type="title"/>
          </p:nvPr>
        </p:nvSpPr>
        <p:spPr/>
        <p:txBody>
          <a:bodyPr/>
          <a:lstStyle/>
          <a:p>
            <a:r>
              <a:rPr lang="en-US" dirty="0"/>
              <a:t>GET INSPIRED</a:t>
            </a:r>
          </a:p>
        </p:txBody>
      </p:sp>
      <p:sp>
        <p:nvSpPr>
          <p:cNvPr id="3" name="Rectangle 2">
            <a:extLst>
              <a:ext uri="{FF2B5EF4-FFF2-40B4-BE49-F238E27FC236}">
                <a16:creationId xmlns:a16="http://schemas.microsoft.com/office/drawing/2014/main" id="{708F16FF-8719-460A-84EC-CCF99B29DFFE}"/>
              </a:ext>
            </a:extLst>
          </p:cNvPr>
          <p:cNvSpPr/>
          <p:nvPr/>
        </p:nvSpPr>
        <p:spPr>
          <a:xfrm>
            <a:off x="994417" y="1676400"/>
            <a:ext cx="6339445" cy="1692771"/>
          </a:xfrm>
          <a:prstGeom prst="rect">
            <a:avLst/>
          </a:prstGeom>
        </p:spPr>
        <p:txBody>
          <a:bodyPr wrap="square">
            <a:spAutoFit/>
          </a:bodyPr>
          <a:lstStyle/>
          <a:p>
            <a:r>
              <a:rPr lang="en-US" sz="3200" b="1" dirty="0"/>
              <a:t>Watch this video from the Innovation Awards Ceremony:</a:t>
            </a:r>
          </a:p>
          <a:p>
            <a:r>
              <a:rPr lang="en-US" sz="2000" dirty="0"/>
              <a:t>https://drive.google.com/open?id=1pdHz8Q45jHIqh34Mi9ffOAn0DILS0La7</a:t>
            </a:r>
          </a:p>
        </p:txBody>
      </p:sp>
    </p:spTree>
    <p:extLst>
      <p:ext uri="{BB962C8B-B14F-4D97-AF65-F5344CB8AC3E}">
        <p14:creationId xmlns:p14="http://schemas.microsoft.com/office/powerpoint/2010/main" val="241733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A2FBDC10-FA4B-4912-9227-DC04C87D96DA}"/>
              </a:ext>
            </a:extLst>
          </p:cNvPr>
          <p:cNvSpPr>
            <a:spLocks noGrp="1"/>
          </p:cNvSpPr>
          <p:nvPr>
            <p:ph type="subTitle" idx="1"/>
          </p:nvPr>
        </p:nvSpPr>
        <p:spPr/>
        <p:txBody>
          <a:bodyPr>
            <a:normAutofit/>
          </a:bodyPr>
          <a:lstStyle/>
          <a:p>
            <a:pPr marL="0"/>
            <a:r>
              <a:rPr lang="en-US" sz="1800" dirty="0"/>
              <a:t>Visit </a:t>
            </a:r>
            <a:r>
              <a:rPr lang="en-US" sz="1800" dirty="0" err="1"/>
              <a:t>Transitions.com</a:t>
            </a:r>
            <a:r>
              <a:rPr lang="en-US" sz="1800" dirty="0"/>
              <a:t>/Awards </a:t>
            </a:r>
          </a:p>
          <a:p>
            <a:endParaRPr lang="en-US" sz="1800" dirty="0"/>
          </a:p>
        </p:txBody>
      </p:sp>
      <p:sp>
        <p:nvSpPr>
          <p:cNvPr id="4" name="Title 3">
            <a:extLst>
              <a:ext uri="{FF2B5EF4-FFF2-40B4-BE49-F238E27FC236}">
                <a16:creationId xmlns:a16="http://schemas.microsoft.com/office/drawing/2014/main" id="{A2403833-F2A1-4B6E-976A-1D9BC36EF3A9}"/>
              </a:ext>
            </a:extLst>
          </p:cNvPr>
          <p:cNvSpPr>
            <a:spLocks noGrp="1"/>
          </p:cNvSpPr>
          <p:nvPr>
            <p:ph type="ctrTitle"/>
          </p:nvPr>
        </p:nvSpPr>
        <p:spPr/>
        <p:txBody>
          <a:bodyPr/>
          <a:lstStyle/>
          <a:p>
            <a:r>
              <a:rPr lang="en-US" dirty="0"/>
              <a:t>HOW TO CREATE A WINNING ENTRY</a:t>
            </a:r>
          </a:p>
        </p:txBody>
      </p:sp>
    </p:spTree>
    <p:extLst>
      <p:ext uri="{BB962C8B-B14F-4D97-AF65-F5344CB8AC3E}">
        <p14:creationId xmlns:p14="http://schemas.microsoft.com/office/powerpoint/2010/main" val="228703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Transitions">
      <a:dk1>
        <a:srgbClr val="24366B"/>
      </a:dk1>
      <a:lt1>
        <a:sysClr val="window" lastClr="FFFFFF"/>
      </a:lt1>
      <a:dk2>
        <a:srgbClr val="24366B"/>
      </a:dk2>
      <a:lt2>
        <a:srgbClr val="FFFFFF"/>
      </a:lt2>
      <a:accent1>
        <a:srgbClr val="00B2E2"/>
      </a:accent1>
      <a:accent2>
        <a:srgbClr val="009B9A"/>
      </a:accent2>
      <a:accent3>
        <a:srgbClr val="5AB564"/>
      </a:accent3>
      <a:accent4>
        <a:srgbClr val="BBD129"/>
      </a:accent4>
      <a:accent5>
        <a:srgbClr val="FDD808"/>
      </a:accent5>
      <a:accent6>
        <a:srgbClr val="F2992D"/>
      </a:accent6>
      <a:hlink>
        <a:srgbClr val="00B2E2"/>
      </a:hlink>
      <a:folHlink>
        <a:srgbClr val="F2992D"/>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11210</TotalTime>
  <Words>3535</Words>
  <Application>Microsoft Macintosh PowerPoint</Application>
  <PresentationFormat>Widescreen</PresentationFormat>
  <Paragraphs>335</Paragraphs>
  <Slides>25</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Century Gothic</vt:lpstr>
      <vt:lpstr>Office Theme</vt:lpstr>
      <vt:lpstr>OVERVIEW AND ENTRY GUIDE</vt:lpstr>
      <vt:lpstr>WHO IS ELIGIBLE TO APPLY?</vt:lpstr>
      <vt:lpstr>CATEGORIES INCLUDE:</vt:lpstr>
      <vt:lpstr>WHAT DO YOU WIN?</vt:lpstr>
      <vt:lpstr>COVERAGE ON VISION MONDAY ONLINE</vt:lpstr>
      <vt:lpstr>COVERAGE ON OPTICAL PRISM AND OPTIK ONLINE</vt:lpstr>
      <vt:lpstr>HOW DO YOU ENTER?</vt:lpstr>
      <vt:lpstr>GET INSPIRED</vt:lpstr>
      <vt:lpstr>HOW TO CREATE A WINNING ENTRY</vt:lpstr>
      <vt:lpstr>START PLANNING NOW!</vt:lpstr>
      <vt:lpstr>TIPS FROM THE JUDGES</vt:lpstr>
      <vt:lpstr>PAST WINNER PROFILES</vt:lpstr>
      <vt:lpstr>PowerPoint Presentation</vt:lpstr>
      <vt:lpstr>SHEENA TAFF  BEST IN MARKETING</vt:lpstr>
      <vt:lpstr>COSTCO OPTICAL CANADA RETAILER OF THE YEAR</vt:lpstr>
      <vt:lpstr>NATIONAL VISION, INC. US RETAILER OF THE YEAR</vt:lpstr>
      <vt:lpstr>PowerPoint Presentation</vt:lpstr>
      <vt:lpstr>PowerPoint Presentation</vt:lpstr>
      <vt:lpstr>ENTRY GUIDE</vt:lpstr>
      <vt:lpstr>COMMITMENT AND INSPIRATION</vt:lpstr>
      <vt:lpstr>GOALS</vt:lpstr>
      <vt:lpstr>PLAN AND CREATIVITY</vt:lpstr>
      <vt:lpstr>TRACK YOUR ACTIVITIES</vt:lpstr>
      <vt:lpstr>IMPACT AND RESULTS</vt:lpstr>
      <vt:lpstr>GOOD LUCK!</vt:lpstr>
    </vt:vector>
  </TitlesOfParts>
  <Company>Havas Health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HH-IT</dc:creator>
  <cp:lastModifiedBy>Christina Gregory</cp:lastModifiedBy>
  <cp:revision>314</cp:revision>
  <dcterms:created xsi:type="dcterms:W3CDTF">2018-02-23T15:20:23Z</dcterms:created>
  <dcterms:modified xsi:type="dcterms:W3CDTF">2019-10-10T18:54:36Z</dcterms:modified>
</cp:coreProperties>
</file>