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373" r:id="rId2"/>
    <p:sldId id="374" r:id="rId3"/>
    <p:sldId id="375" r:id="rId4"/>
    <p:sldId id="377" r:id="rId5"/>
    <p:sldId id="378" r:id="rId6"/>
    <p:sldId id="379" r:id="rId7"/>
    <p:sldId id="380" r:id="rId8"/>
    <p:sldId id="382" r:id="rId9"/>
    <p:sldId id="383" r:id="rId10"/>
    <p:sldId id="384" r:id="rId11"/>
    <p:sldId id="397" r:id="rId12"/>
    <p:sldId id="398" r:id="rId13"/>
    <p:sldId id="399" r:id="rId14"/>
    <p:sldId id="400" r:id="rId15"/>
    <p:sldId id="401" r:id="rId16"/>
    <p:sldId id="402" r:id="rId17"/>
    <p:sldId id="40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66B"/>
    <a:srgbClr val="F2992D"/>
    <a:srgbClr val="FDD808"/>
    <a:srgbClr val="5AB564"/>
    <a:srgbClr val="000D70"/>
    <a:srgbClr val="78E7F4"/>
    <a:srgbClr val="000000"/>
    <a:srgbClr val="00B2E2"/>
    <a:srgbClr val="BBD129"/>
    <a:srgbClr val="F7B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65" autoAdjust="0"/>
    <p:restoredTop sz="78873" autoAdjust="0"/>
  </p:normalViewPr>
  <p:slideViewPr>
    <p:cSldViewPr snapToGrid="0" showGuides="1">
      <p:cViewPr varScale="1">
        <p:scale>
          <a:sx n="81" d="100"/>
          <a:sy n="81" d="100"/>
        </p:scale>
        <p:origin x="1272" y="184"/>
      </p:cViewPr>
      <p:guideLst>
        <p:guide orient="horz" pos="1056"/>
        <p:guide pos="4056"/>
      </p:guideLst>
    </p:cSldViewPr>
  </p:slideViewPr>
  <p:outlineViewPr>
    <p:cViewPr>
      <p:scale>
        <a:sx n="33" d="100"/>
        <a:sy n="33" d="100"/>
      </p:scale>
      <p:origin x="0" y="-3222"/>
    </p:cViewPr>
  </p:outlineViewPr>
  <p:notesTextViewPr>
    <p:cViewPr>
      <p:scale>
        <a:sx n="3" d="2"/>
        <a:sy n="3" d="2"/>
      </p:scale>
      <p:origin x="0" y="0"/>
    </p:cViewPr>
  </p:notesTextViewPr>
  <p:sorterViewPr>
    <p:cViewPr varScale="1">
      <p:scale>
        <a:sx n="100" d="100"/>
        <a:sy n="100" d="100"/>
      </p:scale>
      <p:origin x="0" y="-1398"/>
    </p:cViewPr>
  </p:sorterViewPr>
  <p:notesViewPr>
    <p:cSldViewPr snapToGrid="0">
      <p:cViewPr varScale="1">
        <p:scale>
          <a:sx n="100" d="100"/>
          <a:sy n="10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11005F-B084-4A2B-AF81-BEDFA90212AB}" type="datetimeFigureOut">
              <a:rPr lang="en-US" smtClean="0"/>
              <a:t>9/25/20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33AD39-2BC7-4A42-AAB5-FA662C63FD86}" type="slidenum">
              <a:rPr lang="en-US" smtClean="0"/>
              <a:t>‹#›</a:t>
            </a:fld>
            <a:endParaRPr lang="en-US"/>
          </a:p>
        </p:txBody>
      </p:sp>
    </p:spTree>
    <p:extLst>
      <p:ext uri="{BB962C8B-B14F-4D97-AF65-F5344CB8AC3E}">
        <p14:creationId xmlns:p14="http://schemas.microsoft.com/office/powerpoint/2010/main" val="5382252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41368-7101-4C58-AEF0-F054577EA52C}" type="datetimeFigureOut">
              <a:rPr lang="en-US" smtClean="0"/>
              <a:t>9/25/20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44E3B-B3DB-430D-83B5-C915085C15BE}" type="slidenum">
              <a:rPr lang="en-US" smtClean="0"/>
              <a:t>‹#›</a:t>
            </a:fld>
            <a:endParaRPr lang="en-US"/>
          </a:p>
        </p:txBody>
      </p:sp>
    </p:spTree>
    <p:extLst>
      <p:ext uri="{BB962C8B-B14F-4D97-AF65-F5344CB8AC3E}">
        <p14:creationId xmlns:p14="http://schemas.microsoft.com/office/powerpoint/2010/main" val="4364551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Transitions Innovation Awards program recognizes and celebrates loyal partners and individual optical industry professionals from Canada and the U.S. who have shown the highest level of commitment to growing its business with Transitions </a:t>
            </a:r>
            <a:r>
              <a:rPr lang="en-US" dirty="0" err="1"/>
              <a:t>Optical’s</a:t>
            </a:r>
            <a:r>
              <a:rPr lang="en-US" dirty="0"/>
              <a:t> family of products and programs over the past year.</a:t>
            </a:r>
          </a:p>
        </p:txBody>
      </p:sp>
      <p:sp>
        <p:nvSpPr>
          <p:cNvPr id="4" name="Slide Number Placeholder 3"/>
          <p:cNvSpPr>
            <a:spLocks noGrp="1"/>
          </p:cNvSpPr>
          <p:nvPr>
            <p:ph type="sldNum" sz="quarter" idx="5"/>
          </p:nvPr>
        </p:nvSpPr>
        <p:spPr/>
        <p:txBody>
          <a:bodyPr/>
          <a:lstStyle/>
          <a:p>
            <a:fld id="{B1A44E3B-B3DB-430D-83B5-C915085C15BE}" type="slidenum">
              <a:rPr lang="en-US" smtClean="0"/>
              <a:t>1</a:t>
            </a:fld>
            <a:endParaRPr lang="en-US"/>
          </a:p>
        </p:txBody>
      </p:sp>
    </p:spTree>
    <p:extLst>
      <p:ext uri="{BB962C8B-B14F-4D97-AF65-F5344CB8AC3E}">
        <p14:creationId xmlns:p14="http://schemas.microsoft.com/office/powerpoint/2010/main" val="94699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11</a:t>
            </a:fld>
            <a:endParaRPr lang="en-US"/>
          </a:p>
        </p:txBody>
      </p:sp>
    </p:spTree>
    <p:extLst>
      <p:ext uri="{BB962C8B-B14F-4D97-AF65-F5344CB8AC3E}">
        <p14:creationId xmlns:p14="http://schemas.microsoft.com/office/powerpoint/2010/main" val="3396337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12</a:t>
            </a:fld>
            <a:endParaRPr lang="en-US"/>
          </a:p>
        </p:txBody>
      </p:sp>
    </p:spTree>
    <p:extLst>
      <p:ext uri="{BB962C8B-B14F-4D97-AF65-F5344CB8AC3E}">
        <p14:creationId xmlns:p14="http://schemas.microsoft.com/office/powerpoint/2010/main" val="50129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Determine your S.M.A.R.T. (specific, measurable, attainable, relevant, time-bound) goal(s)</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13</a:t>
            </a:fld>
            <a:endParaRPr lang="en-US"/>
          </a:p>
        </p:txBody>
      </p:sp>
    </p:spTree>
    <p:extLst>
      <p:ext uri="{BB962C8B-B14F-4D97-AF65-F5344CB8AC3E}">
        <p14:creationId xmlns:p14="http://schemas.microsoft.com/office/powerpoint/2010/main" val="240244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relevant, be sure to include your photochromic lens sales (including pair growth and share of overall mix).</a:t>
            </a:r>
          </a:p>
        </p:txBody>
      </p:sp>
      <p:sp>
        <p:nvSpPr>
          <p:cNvPr id="4" name="Slide Number Placeholder 3"/>
          <p:cNvSpPr>
            <a:spLocks noGrp="1"/>
          </p:cNvSpPr>
          <p:nvPr>
            <p:ph type="sldNum" sz="quarter" idx="5"/>
          </p:nvPr>
        </p:nvSpPr>
        <p:spPr/>
        <p:txBody>
          <a:bodyPr/>
          <a:lstStyle/>
          <a:p>
            <a:fld id="{B1A44E3B-B3DB-430D-83B5-C915085C15BE}" type="slidenum">
              <a:rPr lang="en-US" smtClean="0"/>
              <a:t>16</a:t>
            </a:fld>
            <a:endParaRPr lang="en-US"/>
          </a:p>
        </p:txBody>
      </p:sp>
    </p:spTree>
    <p:extLst>
      <p:ext uri="{BB962C8B-B14F-4D97-AF65-F5344CB8AC3E}">
        <p14:creationId xmlns:p14="http://schemas.microsoft.com/office/powerpoint/2010/main" val="4110938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17</a:t>
            </a:fld>
            <a:endParaRPr lang="en-US"/>
          </a:p>
        </p:txBody>
      </p:sp>
    </p:spTree>
    <p:extLst>
      <p:ext uri="{BB962C8B-B14F-4D97-AF65-F5344CB8AC3E}">
        <p14:creationId xmlns:p14="http://schemas.microsoft.com/office/powerpoint/2010/main" val="2372014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Transitions Brand Ambassador: </a:t>
            </a:r>
            <a:r>
              <a:rPr lang="en-US" altLang="en-US" dirty="0"/>
              <a:t>This award goes to the </a:t>
            </a:r>
            <a:r>
              <a:rPr lang="en-US" altLang="en-US" b="1" u="sng" dirty="0"/>
              <a:t>individual </a:t>
            </a:r>
            <a:r>
              <a:rPr lang="en-US" altLang="en-US" dirty="0"/>
              <a:t>who best showcases their dedication to being an influential advocate of the Transitions</a:t>
            </a:r>
            <a:r>
              <a:rPr lang="en-US" altLang="en-US" baseline="30000" dirty="0"/>
              <a:t>®</a:t>
            </a:r>
            <a:r>
              <a:rPr lang="en-US" altLang="en-US" dirty="0"/>
              <a:t> brand, whether amplifying peer-to-peer conversations, social media or having an unparalleled commitment to incorporating Transitions</a:t>
            </a:r>
            <a:r>
              <a:rPr lang="en-US" altLang="en-US" i="1" baseline="30000" dirty="0"/>
              <a:t>®</a:t>
            </a:r>
            <a:r>
              <a:rPr lang="en-US" altLang="en-US" dirty="0"/>
              <a:t> lens products into their business goals, patient interactions, training efforts or promotion of healthy vision in their community. </a:t>
            </a:r>
          </a:p>
          <a:p>
            <a:endParaRPr lang="en-US" altLang="en-US" dirty="0"/>
          </a:p>
          <a:p>
            <a:pPr>
              <a:lnSpc>
                <a:spcPct val="90000"/>
              </a:lnSpc>
              <a:spcBef>
                <a:spcPct val="0"/>
              </a:spcBef>
              <a:spcAft>
                <a:spcPts val="1200"/>
              </a:spcAft>
              <a:buClr>
                <a:srgbClr val="00B5E2"/>
              </a:buClr>
            </a:pPr>
            <a:r>
              <a:rPr lang="en-US" altLang="en-US" b="1" dirty="0"/>
              <a:t>Retailer of the Year U.S., Retailer of the Year Canada: </a:t>
            </a:r>
            <a:r>
              <a:rPr lang="en-US" altLang="en-US" sz="1200" dirty="0">
                <a:solidFill>
                  <a:srgbClr val="000000"/>
                </a:solidFill>
                <a:latin typeface="Century Gothic" panose="020B0502020202020204" pitchFamily="34" charset="0"/>
              </a:rPr>
              <a:t>Awarded to a </a:t>
            </a:r>
            <a:r>
              <a:rPr lang="en-US" altLang="en-US" sz="1200" b="1" u="sng" dirty="0">
                <a:solidFill>
                  <a:srgbClr val="000000"/>
                </a:solidFill>
                <a:latin typeface="Century Gothic" panose="020B0502020202020204" pitchFamily="34" charset="0"/>
              </a:rPr>
              <a:t>retailer</a:t>
            </a:r>
            <a:r>
              <a:rPr lang="en-US" altLang="en-US" sz="1200" dirty="0">
                <a:solidFill>
                  <a:srgbClr val="000000"/>
                </a:solidFill>
                <a:latin typeface="Century Gothic" panose="020B0502020202020204" pitchFamily="34" charset="0"/>
              </a:rPr>
              <a:t> for actively supporting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and demonstrating a commitment to enhancing the vision of their customers and communities.  U.S. and Canadian retailers with 20 or more locations are eligible for this award. The award will be presented to one retailer from the US and one retailer from Canada. Nominees are judged on several factors, including overall photochromic growth; efforts to support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through marketing programs and promotions; quality of education provided to optical employees; efforts to promote healthy sight in their local community and support and involvement with public service programs; and an overall commitment to educating customers about the importance of healthy sight and benefits of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lenses.</a:t>
            </a:r>
          </a:p>
          <a:p>
            <a:endParaRPr lang="en-US" altLang="en-US" b="1" dirty="0"/>
          </a:p>
          <a:p>
            <a:pPr>
              <a:lnSpc>
                <a:spcPct val="90000"/>
              </a:lnSpc>
              <a:spcBef>
                <a:spcPct val="0"/>
              </a:spcBef>
              <a:spcAft>
                <a:spcPts val="1200"/>
              </a:spcAft>
              <a:buClr>
                <a:srgbClr val="00B5E2"/>
              </a:buClr>
            </a:pPr>
            <a:r>
              <a:rPr lang="en-US" altLang="en-US" b="1" dirty="0"/>
              <a:t>Eyecare Practice of the Year U.S., Eyecare Practice of the Year Canada: </a:t>
            </a:r>
            <a:r>
              <a:rPr lang="en-US" altLang="en-US" sz="1200" dirty="0">
                <a:solidFill>
                  <a:srgbClr val="000000"/>
                </a:solidFill>
                <a:latin typeface="Century Gothic" panose="020B0502020202020204" pitchFamily="34" charset="0"/>
              </a:rPr>
              <a:t>The Eyecare Practice of the Year Award recognizes </a:t>
            </a:r>
            <a:r>
              <a:rPr lang="en-US" altLang="en-US" sz="1200" b="1" u="sng" dirty="0">
                <a:solidFill>
                  <a:srgbClr val="000000"/>
                </a:solidFill>
                <a:latin typeface="Century Gothic" panose="020B0502020202020204" pitchFamily="34" charset="0"/>
              </a:rPr>
              <a:t>independent eyecare practices</a:t>
            </a:r>
            <a:r>
              <a:rPr lang="en-US" altLang="en-US" sz="1200" dirty="0">
                <a:solidFill>
                  <a:srgbClr val="000000"/>
                </a:solidFill>
                <a:latin typeface="Century Gothic" panose="020B0502020202020204" pitchFamily="34" charset="0"/>
              </a:rPr>
              <a:t> and </a:t>
            </a:r>
            <a:r>
              <a:rPr lang="en-US" altLang="en-US" b="1" u="sng" dirty="0"/>
              <a:t>retailers with less than 20 locations</a:t>
            </a:r>
            <a:r>
              <a:rPr lang="en-US" altLang="en-US" dirty="0"/>
              <a:t> </a:t>
            </a:r>
            <a:r>
              <a:rPr lang="en-US" altLang="en-US" dirty="0">
                <a:latin typeface="Century Gothic" panose="020B0502020202020204" pitchFamily="34" charset="0"/>
              </a:rPr>
              <a:t>in the U.S. and Canada </a:t>
            </a:r>
            <a:r>
              <a:rPr lang="en-US" altLang="en-US" sz="1200" dirty="0">
                <a:solidFill>
                  <a:srgbClr val="000000"/>
                </a:solidFill>
                <a:latin typeface="Century Gothic" panose="020B0502020202020204" pitchFamily="34" charset="0"/>
              </a:rPr>
              <a:t>that are actively promoting healthy sight to their patients and within their local communities, and who have demonstrated excellence in supporting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The award will be presented to one retailer from the US and one retailer from Canada. All nominees are evaluated on their performance in several factors, including commitment to photochromic growth; alignment to Transitions Optical and participation in programs and promotions; marketing initiatives; education and training efforts; and community involvement.</a:t>
            </a:r>
          </a:p>
          <a:p>
            <a:endParaRPr lang="en-US" altLang="en-US" b="1" dirty="0"/>
          </a:p>
          <a:p>
            <a:pPr>
              <a:lnSpc>
                <a:spcPct val="90000"/>
              </a:lnSpc>
              <a:spcBef>
                <a:spcPct val="0"/>
              </a:spcBef>
              <a:spcAft>
                <a:spcPts val="1200"/>
              </a:spcAft>
              <a:buClr>
                <a:srgbClr val="00B5E2"/>
              </a:buClr>
            </a:pPr>
            <a:r>
              <a:rPr lang="en-US" altLang="en-US" b="1" dirty="0"/>
              <a:t>Best in Training: </a:t>
            </a:r>
            <a:r>
              <a:rPr lang="en-US" altLang="en-US" sz="1200" dirty="0">
                <a:solidFill>
                  <a:srgbClr val="000000"/>
                </a:solidFill>
                <a:latin typeface="Century Gothic" panose="020B0502020202020204" pitchFamily="34" charset="0"/>
              </a:rPr>
              <a:t>Presented to an </a:t>
            </a:r>
            <a:r>
              <a:rPr lang="en-US" altLang="en-US" sz="1200" b="1" u="sng" dirty="0">
                <a:solidFill>
                  <a:srgbClr val="000000"/>
                </a:solidFill>
                <a:latin typeface="Century Gothic" panose="020B0502020202020204" pitchFamily="34" charset="0"/>
              </a:rPr>
              <a:t>individual, company or educator </a:t>
            </a:r>
            <a:r>
              <a:rPr lang="en-US" altLang="en-US" sz="1200" dirty="0">
                <a:solidFill>
                  <a:srgbClr val="000000"/>
                </a:solidFill>
                <a:latin typeface="Century Gothic" panose="020B0502020202020204" pitchFamily="34" charset="0"/>
              </a:rPr>
              <a:t>that has shown creativity in developing or offering training and education opportunities that include dispensing </a:t>
            </a:r>
            <a:r>
              <a:rPr lang="en-US" altLang="en-US" sz="1200" dirty="0" err="1">
                <a:solidFill>
                  <a:srgbClr val="000000"/>
                </a:solidFill>
                <a:latin typeface="Century Gothic" panose="020B0502020202020204" pitchFamily="34" charset="0"/>
              </a:rPr>
              <a:t>photochromics</a:t>
            </a:r>
            <a:r>
              <a:rPr lang="en-US" altLang="en-US" sz="1200" dirty="0">
                <a:solidFill>
                  <a:srgbClr val="000000"/>
                </a:solidFill>
                <a:latin typeface="Century Gothic" panose="020B0502020202020204" pitchFamily="34" charset="0"/>
              </a:rPr>
              <a:t>,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or family of products. This could include integrating Transitions </a:t>
            </a:r>
            <a:r>
              <a:rPr lang="en-US" altLang="en-US" sz="1200" dirty="0" err="1">
                <a:solidFill>
                  <a:srgbClr val="000000"/>
                </a:solidFill>
                <a:latin typeface="Century Gothic" panose="020B0502020202020204" pitchFamily="34" charset="0"/>
              </a:rPr>
              <a:t>Optical’s</a:t>
            </a:r>
            <a:r>
              <a:rPr lang="en-US" altLang="en-US" sz="1200" dirty="0">
                <a:solidFill>
                  <a:srgbClr val="000000"/>
                </a:solidFill>
                <a:latin typeface="Century Gothic" panose="020B0502020202020204" pitchFamily="34" charset="0"/>
              </a:rPr>
              <a:t> messaging or education resources into staff or industry training efforts, or helping to increase participation in training events that include Transitions Optical (such as CE training seminars, education and other training offered through lab and/or lens manufacturer partners).</a:t>
            </a:r>
          </a:p>
          <a:p>
            <a:endParaRPr lang="en-US" altLang="en-US" dirty="0"/>
          </a:p>
          <a:p>
            <a:pPr>
              <a:lnSpc>
                <a:spcPct val="90000"/>
              </a:lnSpc>
              <a:spcBef>
                <a:spcPct val="0"/>
              </a:spcBef>
              <a:spcAft>
                <a:spcPts val="1200"/>
              </a:spcAft>
              <a:buClr>
                <a:srgbClr val="00B5E2"/>
              </a:buClr>
            </a:pPr>
            <a:r>
              <a:rPr lang="en-US" altLang="en-US" b="1" dirty="0"/>
              <a:t>Best in Marketing: </a:t>
            </a:r>
            <a:r>
              <a:rPr lang="en-US" altLang="en-US" sz="1200" dirty="0">
                <a:solidFill>
                  <a:srgbClr val="000000"/>
                </a:solidFill>
                <a:latin typeface="Century Gothic" panose="020B0502020202020204" pitchFamily="34" charset="0"/>
              </a:rPr>
              <a:t>Awarded to an</a:t>
            </a:r>
            <a:r>
              <a:rPr lang="en-US" altLang="en-US" sz="1200" b="1" dirty="0">
                <a:solidFill>
                  <a:srgbClr val="000000"/>
                </a:solidFill>
                <a:latin typeface="Century Gothic" panose="020B0502020202020204" pitchFamily="34" charset="0"/>
              </a:rPr>
              <a:t> </a:t>
            </a:r>
            <a:r>
              <a:rPr lang="en-US" altLang="en-US" sz="1200" b="1" u="sng" dirty="0">
                <a:solidFill>
                  <a:srgbClr val="000000"/>
                </a:solidFill>
                <a:latin typeface="Century Gothic" panose="020B0502020202020204" pitchFamily="34" charset="0"/>
              </a:rPr>
              <a:t>individual or company</a:t>
            </a:r>
            <a:r>
              <a:rPr lang="en-US" altLang="en-US" sz="1200" dirty="0">
                <a:solidFill>
                  <a:srgbClr val="000000"/>
                </a:solidFill>
                <a:latin typeface="Century Gothic" panose="020B0502020202020204" pitchFamily="34" charset="0"/>
              </a:rPr>
              <a:t> for employing creative and strategic marketing tactics to effectively promote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or family of products among customers or within their communities. Marketing initiatives could include incorporating the </a:t>
            </a:r>
            <a:r>
              <a:rPr lang="en-US" altLang="en-US" sz="1200" i="1" dirty="0">
                <a:solidFill>
                  <a:srgbClr val="000000"/>
                </a:solidFill>
                <a:latin typeface="Century Gothic" panose="020B0502020202020204" pitchFamily="34" charset="0"/>
              </a:rPr>
              <a:t>Transitions</a:t>
            </a:r>
            <a:r>
              <a:rPr lang="en-US" altLang="en-US" sz="1200" dirty="0">
                <a:solidFill>
                  <a:srgbClr val="000000"/>
                </a:solidFill>
                <a:latin typeface="Century Gothic" panose="020B0502020202020204" pitchFamily="34" charset="0"/>
              </a:rPr>
              <a:t> brand within marketing and advertising campaigns, sales/staff promotions, point-of-sale, in-office materials, or digital communications (email, website, social media, </a:t>
            </a:r>
            <a:r>
              <a:rPr lang="en-US" altLang="en-US" sz="1200" dirty="0" err="1">
                <a:solidFill>
                  <a:srgbClr val="000000"/>
                </a:solidFill>
                <a:latin typeface="Century Gothic" panose="020B0502020202020204" pitchFamily="34" charset="0"/>
              </a:rPr>
              <a:t>etc</a:t>
            </a:r>
            <a:r>
              <a:rPr lang="en-US" altLang="en-US" sz="1200" dirty="0">
                <a:solidFill>
                  <a:srgbClr val="000000"/>
                </a:solidFill>
                <a:latin typeface="Century Gothic" panose="020B0502020202020204" pitchFamily="34" charset="0"/>
              </a:rPr>
              <a:t>). Nominees should also demonstrate how the execution of the marketing tactics helped to “break through the clutter” and add value to their business objectives. </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3</a:t>
            </a:fld>
            <a:endParaRPr lang="en-US"/>
          </a:p>
        </p:txBody>
      </p:sp>
    </p:spTree>
    <p:extLst>
      <p:ext uri="{BB962C8B-B14F-4D97-AF65-F5344CB8AC3E}">
        <p14:creationId xmlns:p14="http://schemas.microsoft.com/office/powerpoint/2010/main" val="1422664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i="1" kern="1200" dirty="0">
                <a:solidFill>
                  <a:schemeClr val="tx1"/>
                </a:solidFill>
                <a:effectLst/>
                <a:latin typeface="+mn-lt"/>
                <a:ea typeface="+mn-ea"/>
                <a:cs typeface="+mn-cs"/>
              </a:rPr>
              <a:t>Some restrictions may apply.  Eyecare professionals are invited to consult their professional code of ethics.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4</a:t>
            </a:fld>
            <a:endParaRPr lang="en-US"/>
          </a:p>
        </p:txBody>
      </p:sp>
    </p:spTree>
    <p:extLst>
      <p:ext uri="{BB962C8B-B14F-4D97-AF65-F5344CB8AC3E}">
        <p14:creationId xmlns:p14="http://schemas.microsoft.com/office/powerpoint/2010/main" val="323555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optiknow.ca</a:t>
            </a:r>
            <a:r>
              <a:rPr lang="en-US" dirty="0"/>
              <a:t>/2020/02/04/transitions-academy-award-winners</a:t>
            </a:r>
          </a:p>
        </p:txBody>
      </p:sp>
      <p:sp>
        <p:nvSpPr>
          <p:cNvPr id="4" name="Slide Number Placeholder 3"/>
          <p:cNvSpPr>
            <a:spLocks noGrp="1"/>
          </p:cNvSpPr>
          <p:nvPr>
            <p:ph type="sldNum" sz="quarter" idx="5"/>
          </p:nvPr>
        </p:nvSpPr>
        <p:spPr/>
        <p:txBody>
          <a:bodyPr/>
          <a:lstStyle/>
          <a:p>
            <a:fld id="{B1A44E3B-B3DB-430D-83B5-C915085C15BE}" type="slidenum">
              <a:rPr lang="en-US" smtClean="0"/>
              <a:t>5</a:t>
            </a:fld>
            <a:endParaRPr lang="en-US"/>
          </a:p>
        </p:txBody>
      </p:sp>
    </p:spTree>
    <p:extLst>
      <p:ext uri="{BB962C8B-B14F-4D97-AF65-F5344CB8AC3E}">
        <p14:creationId xmlns:p14="http://schemas.microsoft.com/office/powerpoint/2010/main" val="298290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opticalprism.ca</a:t>
            </a:r>
            <a:r>
              <a:rPr lang="en-US" dirty="0"/>
              <a:t>/transitions-optical-names-vision-care-centre-as-the-winner-of-the-2019-canadian-eyecare-practice-of-the-year-award</a:t>
            </a:r>
          </a:p>
          <a:p>
            <a:endParaRPr lang="en-US" dirty="0"/>
          </a:p>
          <a:p>
            <a:r>
              <a:rPr lang="en-US" dirty="0"/>
              <a:t>https://</a:t>
            </a:r>
            <a:r>
              <a:rPr lang="en-US" dirty="0" err="1"/>
              <a:t>opticalprism.ca</a:t>
            </a:r>
            <a:r>
              <a:rPr lang="en-US" dirty="0"/>
              <a:t>/transitions-optical-names-grimard-optique-as-the-winner-of-the-2019-canadian-retailer-of-the-year-award</a:t>
            </a:r>
          </a:p>
        </p:txBody>
      </p:sp>
      <p:sp>
        <p:nvSpPr>
          <p:cNvPr id="4" name="Slide Number Placeholder 3"/>
          <p:cNvSpPr>
            <a:spLocks noGrp="1"/>
          </p:cNvSpPr>
          <p:nvPr>
            <p:ph type="sldNum" sz="quarter" idx="5"/>
          </p:nvPr>
        </p:nvSpPr>
        <p:spPr/>
        <p:txBody>
          <a:bodyPr/>
          <a:lstStyle/>
          <a:p>
            <a:fld id="{B1A44E3B-B3DB-430D-83B5-C915085C15BE}" type="slidenum">
              <a:rPr lang="en-US" smtClean="0"/>
              <a:t>6</a:t>
            </a:fld>
            <a:endParaRPr lang="en-US"/>
          </a:p>
        </p:txBody>
      </p:sp>
    </p:spTree>
    <p:extLst>
      <p:ext uri="{BB962C8B-B14F-4D97-AF65-F5344CB8AC3E}">
        <p14:creationId xmlns:p14="http://schemas.microsoft.com/office/powerpoint/2010/main" val="1258038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Nominations will be accepted online at Transitions.com/Awards in January 2021.</a:t>
            </a:r>
          </a:p>
          <a:p>
            <a:endParaRPr lang="en-US" dirty="0"/>
          </a:p>
          <a:p>
            <a:r>
              <a:rPr lang="en-US" dirty="0"/>
              <a:t>To enter, candidates must complete a nomination form and detail their 2020 efforts in the following evaluation areas: commitment and inspiration, goals, plan and creativity, and impact and results. </a:t>
            </a:r>
          </a:p>
          <a:p>
            <a:endParaRPr lang="en-US" dirty="0"/>
          </a:p>
          <a:p>
            <a:r>
              <a:rPr lang="en-US" dirty="0"/>
              <a:t>Nominees are welcome to enter more than one category and can self-enter, or can be nominated by a lab, lens manufacturer, industry colleague or other industry organization representative. </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7</a:t>
            </a:fld>
            <a:endParaRPr lang="en-US"/>
          </a:p>
        </p:txBody>
      </p:sp>
    </p:spTree>
    <p:extLst>
      <p:ext uri="{BB962C8B-B14F-4D97-AF65-F5344CB8AC3E}">
        <p14:creationId xmlns:p14="http://schemas.microsoft.com/office/powerpoint/2010/main" val="382201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8</a:t>
            </a:fld>
            <a:endParaRPr lang="en-US"/>
          </a:p>
        </p:txBody>
      </p:sp>
    </p:spTree>
    <p:extLst>
      <p:ext uri="{BB962C8B-B14F-4D97-AF65-F5344CB8AC3E}">
        <p14:creationId xmlns:p14="http://schemas.microsoft.com/office/powerpoint/2010/main" val="743238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90000"/>
              </a:lnSpc>
              <a:spcBef>
                <a:spcPct val="0"/>
              </a:spcBef>
              <a:spcAft>
                <a:spcPts val="1200"/>
              </a:spcAft>
              <a:buClr>
                <a:srgbClr val="00B5E2"/>
              </a:buClr>
              <a:buFont typeface="Arial" charset="0"/>
              <a:buNone/>
              <a:defRPr/>
            </a:pPr>
            <a:r>
              <a:rPr lang="en-US" altLang="en-US" sz="1200" dirty="0">
                <a:solidFill>
                  <a:srgbClr val="00B5E2"/>
                </a:solidFill>
                <a:latin typeface="Century Gothic"/>
              </a:rPr>
              <a:t>Start by deciding which specific award(s) you want to win and review the evaluation areas</a:t>
            </a:r>
          </a:p>
          <a:p>
            <a:pPr defTabSz="914400">
              <a:lnSpc>
                <a:spcPct val="90000"/>
              </a:lnSpc>
              <a:spcBef>
                <a:spcPct val="0"/>
              </a:spcBef>
              <a:spcAft>
                <a:spcPts val="1200"/>
              </a:spcAft>
              <a:buClr>
                <a:srgbClr val="00B5E2"/>
              </a:buClr>
              <a:buFont typeface="Arial" charset="0"/>
              <a:buNone/>
              <a:defRPr/>
            </a:pPr>
            <a:endParaRPr lang="en-US" altLang="en-US" sz="1200" b="1" dirty="0">
              <a:solidFill>
                <a:srgbClr val="00B5E2"/>
              </a:solidFill>
              <a:latin typeface="Century Gothic"/>
            </a:endParaRPr>
          </a:p>
          <a:p>
            <a:pPr defTabSz="914400">
              <a:lnSpc>
                <a:spcPct val="90000"/>
              </a:lnSpc>
              <a:spcBef>
                <a:spcPct val="0"/>
              </a:spcBef>
              <a:spcAft>
                <a:spcPts val="1200"/>
              </a:spcAft>
              <a:buClr>
                <a:srgbClr val="00B5E2"/>
              </a:buClr>
              <a:buFont typeface="Arial" charset="0"/>
              <a:buNone/>
              <a:defRPr/>
            </a:pPr>
            <a:r>
              <a:rPr lang="en-US" altLang="en-US" sz="1200" b="1" dirty="0">
                <a:solidFill>
                  <a:srgbClr val="00B5E2"/>
                </a:solidFill>
                <a:latin typeface="Century Gothic"/>
              </a:rPr>
              <a:t>Set your goal </a:t>
            </a:r>
            <a:r>
              <a:rPr lang="en-US" altLang="en-US" sz="1200" dirty="0">
                <a:solidFill>
                  <a:prstClr val="black"/>
                </a:solidFill>
                <a:latin typeface="Century Gothic"/>
              </a:rPr>
              <a:t>for 2020 and benchmark where you are to measure your success</a:t>
            </a:r>
          </a:p>
          <a:p>
            <a:pPr marL="742950" lvl="1" indent="-28575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TIP: Align your goal(s) with the award you want to enter. For example, if you are seeking the Best in Training award your goal might be to increase staff knowledge and recommendations. Benchmark where you are by testing their product knowledge now and at the end of the year to show your progress</a:t>
            </a:r>
          </a:p>
          <a:p>
            <a:pPr marL="742950" lvl="1" indent="-285750" defTabSz="914400">
              <a:lnSpc>
                <a:spcPct val="90000"/>
              </a:lnSpc>
              <a:spcBef>
                <a:spcPct val="0"/>
              </a:spcBef>
              <a:spcAft>
                <a:spcPts val="1200"/>
              </a:spcAft>
              <a:buClr>
                <a:srgbClr val="00B5E2"/>
              </a:buClr>
              <a:buFont typeface="Arial" charset="0"/>
              <a:buChar char="–"/>
              <a:defRPr/>
            </a:pPr>
            <a:endParaRPr lang="en-US" altLang="en-US" sz="1700" dirty="0">
              <a:solidFill>
                <a:prstClr val="black"/>
              </a:solidFill>
              <a:latin typeface="Century Gothic"/>
            </a:endParaRPr>
          </a:p>
          <a:p>
            <a:pPr>
              <a:buFont typeface="Arial" charset="0"/>
              <a:buNone/>
              <a:defRPr/>
            </a:pPr>
            <a:r>
              <a:rPr lang="en-US" altLang="en-US" b="1" dirty="0">
                <a:solidFill>
                  <a:srgbClr val="00B5E2"/>
                </a:solidFill>
              </a:rPr>
              <a:t>Put a plan in place</a:t>
            </a:r>
            <a:r>
              <a:rPr lang="en-US" altLang="en-US" dirty="0"/>
              <a:t> to help achieve that goal. </a:t>
            </a:r>
          </a:p>
          <a:p>
            <a:pPr lvl="1">
              <a:buFont typeface="Arial" charset="0"/>
              <a:buChar char="–"/>
              <a:defRPr/>
            </a:pPr>
            <a:r>
              <a:rPr lang="en-US" altLang="en-US" dirty="0"/>
              <a:t>Whatever your goal is, make sure you are taking action now and throughout the year to help achieve it.</a:t>
            </a:r>
          </a:p>
          <a:p>
            <a:pPr lvl="1">
              <a:buFont typeface="Arial" charset="0"/>
              <a:buChar char="–"/>
              <a:defRPr/>
            </a:pPr>
            <a:endParaRPr lang="en-US" altLang="en-US" dirty="0"/>
          </a:p>
          <a:p>
            <a:pPr>
              <a:buFont typeface="Arial" charset="0"/>
              <a:buNone/>
              <a:defRPr/>
            </a:pPr>
            <a:r>
              <a:rPr lang="en-US" altLang="en-US" b="1" dirty="0">
                <a:solidFill>
                  <a:schemeClr val="tx2"/>
                </a:solidFill>
              </a:rPr>
              <a:t>Start tracking now!</a:t>
            </a:r>
          </a:p>
          <a:p>
            <a:pPr lvl="1">
              <a:buFont typeface="Arial" charset="0"/>
              <a:buChar char="–"/>
              <a:defRPr/>
            </a:pPr>
            <a:r>
              <a:rPr lang="en-US" altLang="en-US" dirty="0"/>
              <a:t>You’ve established your goal and your plans for achieving it. Now you need to keep track of the actions you are taking and your progress towards your goal along the way.</a:t>
            </a:r>
          </a:p>
          <a:p>
            <a:pPr lvl="1">
              <a:buFont typeface="Arial" charset="0"/>
              <a:buChar char="–"/>
              <a:defRPr/>
            </a:pPr>
            <a:r>
              <a:rPr lang="en-US" altLang="en-US" dirty="0"/>
              <a:t>It can be difficult to remember all that you did at the end of the year, so we’ve included slides in this guide for you to document your journey along the way.</a:t>
            </a:r>
          </a:p>
        </p:txBody>
      </p:sp>
      <p:sp>
        <p:nvSpPr>
          <p:cNvPr id="4" name="Slide Number Placeholder 3"/>
          <p:cNvSpPr>
            <a:spLocks noGrp="1"/>
          </p:cNvSpPr>
          <p:nvPr>
            <p:ph type="sldNum" sz="quarter" idx="5"/>
          </p:nvPr>
        </p:nvSpPr>
        <p:spPr/>
        <p:txBody>
          <a:bodyPr/>
          <a:lstStyle/>
          <a:p>
            <a:fld id="{B1A44E3B-B3DB-430D-83B5-C915085C15BE}" type="slidenum">
              <a:rPr lang="en-US" smtClean="0"/>
              <a:t>9</a:t>
            </a:fld>
            <a:endParaRPr lang="en-US"/>
          </a:p>
        </p:txBody>
      </p:sp>
    </p:spTree>
    <p:extLst>
      <p:ext uri="{BB962C8B-B14F-4D97-AF65-F5344CB8AC3E}">
        <p14:creationId xmlns:p14="http://schemas.microsoft.com/office/powerpoint/2010/main" val="153750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90000"/>
              </a:lnSpc>
              <a:spcBef>
                <a:spcPct val="0"/>
              </a:spcBef>
              <a:spcAft>
                <a:spcPts val="1200"/>
              </a:spcAft>
              <a:buClr>
                <a:srgbClr val="00B5E2"/>
              </a:buClr>
              <a:buFont typeface="Arial" charset="0"/>
              <a:buNone/>
              <a:defRPr/>
            </a:pPr>
            <a:r>
              <a:rPr lang="en-US" altLang="en-US" sz="1200" dirty="0">
                <a:solidFill>
                  <a:prstClr val="black"/>
                </a:solidFill>
                <a:latin typeface="Century Gothic"/>
              </a:rPr>
              <a:t>Tips from the Judges:</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Don’t submit one PowerPoint presentation for multiple categories. Customize each submission to the category you are applying for.</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Establish clear measurable goals right now. Show how your results align with your goal. Even if you don’t achieve your goal, show how you made progress towards it.</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Report your metrics (results, YOY data) graphically.</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Take pictures, videos and show visuals of what you did to achieve your goals. Snapshots taken on a smart phone are perfectly acceptable.</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Highlight areas, through changed text/colors, that you want the judges to pay particular attention to.</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Correctly use branded product names, logos and images.</a:t>
            </a:r>
          </a:p>
          <a:p>
            <a:pPr marL="342900" indent="-342900" defTabSz="914400">
              <a:lnSpc>
                <a:spcPct val="90000"/>
              </a:lnSpc>
              <a:spcBef>
                <a:spcPct val="0"/>
              </a:spcBef>
              <a:spcAft>
                <a:spcPts val="1200"/>
              </a:spcAft>
              <a:buClr>
                <a:srgbClr val="00B5E2"/>
              </a:buClr>
              <a:buFont typeface="Arial" charset="0"/>
              <a:buChar char="•"/>
              <a:defRPr/>
            </a:pPr>
            <a:r>
              <a:rPr lang="en-US" altLang="en-US" sz="1200" dirty="0">
                <a:solidFill>
                  <a:prstClr val="black"/>
                </a:solidFill>
                <a:latin typeface="Century Gothic"/>
              </a:rPr>
              <a:t>Try to keep submission to 10 slides. Think critically about what information is needed and then only go over the limit if more slides are needed to communicate the information that is asked for.</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10</a:t>
            </a:fld>
            <a:endParaRPr lang="en-US"/>
          </a:p>
        </p:txBody>
      </p:sp>
    </p:spTree>
    <p:extLst>
      <p:ext uri="{BB962C8B-B14F-4D97-AF65-F5344CB8AC3E}">
        <p14:creationId xmlns:p14="http://schemas.microsoft.com/office/powerpoint/2010/main" val="3883461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reserve="1" userDrawn="1">
  <p:cSld name="1_Section Header">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
          <p:cNvSpPr txBox="1">
            <a:spLocks noGrp="1"/>
          </p:cNvSpPr>
          <p:nvPr>
            <p:ph type="title"/>
          </p:nvPr>
        </p:nvSpPr>
        <p:spPr>
          <a:xfrm>
            <a:off x="662215"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2"/>
          </p:nvPr>
        </p:nvSpPr>
        <p:spPr>
          <a:xfrm>
            <a:off x="662215" y="4133568"/>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19" name="Google Shape;19;p2"/>
          <p:cNvPicPr preferRelativeResize="0"/>
          <p:nvPr/>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215155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1"/>
        <p:cNvGrpSpPr/>
        <p:nvPr/>
      </p:nvGrpSpPr>
      <p:grpSpPr>
        <a:xfrm>
          <a:off x="0" y="0"/>
          <a:ext cx="0" cy="0"/>
          <a:chOff x="0" y="0"/>
          <a:chExt cx="0" cy="0"/>
        </a:xfrm>
      </p:grpSpPr>
      <p:sp>
        <p:nvSpPr>
          <p:cNvPr id="8" name="Google Shape;134;p23">
            <a:extLst>
              <a:ext uri="{FF2B5EF4-FFF2-40B4-BE49-F238E27FC236}">
                <a16:creationId xmlns:a16="http://schemas.microsoft.com/office/drawing/2014/main" id="{C91E642A-0921-43FA-8483-727B0649C85D}"/>
              </a:ext>
            </a:extLst>
          </p:cNvPr>
          <p:cNvSpPr/>
          <p:nvPr userDrawn="1"/>
        </p:nvSpPr>
        <p:spPr>
          <a:xfrm>
            <a:off x="-130628" y="-19962"/>
            <a:ext cx="4978103" cy="6911288"/>
          </a:xfrm>
          <a:custGeom>
            <a:avLst/>
            <a:gdLst/>
            <a:ahLst/>
            <a:cxnLst/>
            <a:rect l="l" t="t" r="r" b="b"/>
            <a:pathLst>
              <a:path w="13829" h="21470" extrusionOk="0">
                <a:moveTo>
                  <a:pt x="13829" y="32"/>
                </a:moveTo>
                <a:lnTo>
                  <a:pt x="9541" y="21470"/>
                </a:lnTo>
                <a:lnTo>
                  <a:pt x="162" y="21457"/>
                </a:lnTo>
                <a:lnTo>
                  <a:pt x="0" y="0"/>
                </a:lnTo>
                <a:lnTo>
                  <a:pt x="13829" y="32"/>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23" name="Google Shape;123;p21"/>
          <p:cNvSpPr txBox="1">
            <a:spLocks noGrp="1"/>
          </p:cNvSpPr>
          <p:nvPr>
            <p:ph type="subTitle" idx="1"/>
          </p:nvPr>
        </p:nvSpPr>
        <p:spPr>
          <a:xfrm>
            <a:off x="5194407" y="1122362"/>
            <a:ext cx="6136187" cy="465432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FF9E00"/>
              </a:buClr>
              <a:buSzPts val="2800"/>
              <a:buFont typeface="Century Gothic"/>
              <a:buNone/>
              <a:defRPr sz="2800" b="1" cap="none">
                <a:solidFill>
                  <a:schemeClr val="tx1"/>
                </a:solidFill>
              </a:defRPr>
            </a:lvl1pPr>
            <a:lvl2pPr lvl="1" algn="ctr">
              <a:lnSpc>
                <a:spcPct val="90000"/>
              </a:lnSpc>
              <a:spcBef>
                <a:spcPts val="12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24" name="Google Shape;124;p21"/>
          <p:cNvSpPr txBox="1">
            <a:spLocks noGrp="1"/>
          </p:cNvSpPr>
          <p:nvPr>
            <p:ph type="ctrTitle"/>
          </p:nvPr>
        </p:nvSpPr>
        <p:spPr>
          <a:xfrm>
            <a:off x="152701" y="1122363"/>
            <a:ext cx="3858365"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5" name="Google Shape;125;p21"/>
          <p:cNvPicPr preferRelativeResize="0"/>
          <p:nvPr/>
        </p:nvPicPr>
        <p:blipFill rotWithShape="1">
          <a:blip r:embed="rId2">
            <a:alphaModFix/>
          </a:blip>
          <a:srcRect/>
          <a:stretch/>
        </p:blipFill>
        <p:spPr>
          <a:xfrm>
            <a:off x="152701" y="6296297"/>
            <a:ext cx="1464945" cy="406777"/>
          </a:xfrm>
          <a:prstGeom prst="rect">
            <a:avLst/>
          </a:prstGeom>
          <a:noFill/>
          <a:ln>
            <a:noFill/>
          </a:ln>
        </p:spPr>
      </p:pic>
      <p:pic>
        <p:nvPicPr>
          <p:cNvPr id="6" name="Image 11">
            <a:extLst>
              <a:ext uri="{FF2B5EF4-FFF2-40B4-BE49-F238E27FC236}">
                <a16:creationId xmlns:a16="http://schemas.microsoft.com/office/drawing/2014/main" id="{B7E43629-7B2C-46AA-8FA8-7CC9FEFA51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74821" y="2823970"/>
            <a:ext cx="8291407" cy="1104006"/>
          </a:xfrm>
          <a:prstGeom prst="rect">
            <a:avLst/>
          </a:prstGeom>
        </p:spPr>
      </p:pic>
      <p:sp>
        <p:nvSpPr>
          <p:cNvPr id="7" name="Connecteur droit 7">
            <a:extLst>
              <a:ext uri="{FF2B5EF4-FFF2-40B4-BE49-F238E27FC236}">
                <a16:creationId xmlns:a16="http://schemas.microsoft.com/office/drawing/2014/main" id="{D8D33CA6-39D6-4845-9779-4B0F90F9F5A4}"/>
              </a:ext>
            </a:extLst>
          </p:cNvPr>
          <p:cNvSpPr/>
          <p:nvPr userDrawn="1"/>
        </p:nvSpPr>
        <p:spPr>
          <a:xfrm flipH="1">
            <a:off x="31466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24328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1 Title and content" preserve="1">
  <p:cSld name="2_1 Title and content">
    <p:spTree>
      <p:nvGrpSpPr>
        <p:cNvPr id="1" name="Shape 68"/>
        <p:cNvGrpSpPr/>
        <p:nvPr/>
      </p:nvGrpSpPr>
      <p:grpSpPr>
        <a:xfrm>
          <a:off x="0" y="0"/>
          <a:ext cx="0" cy="0"/>
          <a:chOff x="0" y="0"/>
          <a:chExt cx="0" cy="0"/>
        </a:xfrm>
      </p:grpSpPr>
      <p:sp>
        <p:nvSpPr>
          <p:cNvPr id="69" name="Google Shape;69;p13"/>
          <p:cNvSpPr/>
          <p:nvPr/>
        </p:nvSpPr>
        <p:spPr>
          <a:xfrm>
            <a:off x="-12245" y="-28901"/>
            <a:ext cx="676282" cy="7030117"/>
          </a:xfrm>
          <a:custGeom>
            <a:avLst/>
            <a:gdLst/>
            <a:ahLst/>
            <a:cxnLst/>
            <a:rect l="l" t="t" r="r" b="b"/>
            <a:pathLst>
              <a:path w="10923" h="9986" extrusionOk="0">
                <a:moveTo>
                  <a:pt x="10923" y="0"/>
                </a:moveTo>
                <a:lnTo>
                  <a:pt x="785" y="9852"/>
                </a:lnTo>
                <a:lnTo>
                  <a:pt x="68" y="9986"/>
                </a:lnTo>
                <a:cubicBezTo>
                  <a:pt x="-152" y="6649"/>
                  <a:pt x="248" y="3350"/>
                  <a:pt x="29" y="13"/>
                </a:cubicBezTo>
                <a:lnTo>
                  <a:pt x="10923" y="0"/>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70" name="Google Shape;70;p13"/>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dk1"/>
              </a:buClr>
              <a:buSzPts val="3200"/>
              <a:buFont typeface="Century Gothic"/>
              <a:buNone/>
              <a:defRPr sz="3200" b="1" i="0" u="none" strike="noStrike"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3"/>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dk1"/>
                </a:solidFill>
                <a:latin typeface="Century Gothic"/>
                <a:ea typeface="Century Gothic"/>
                <a:cs typeface="Century Gothic"/>
                <a:sym typeface="Century Gothic"/>
              </a:rPr>
              <a:t>‹#›</a:t>
            </a:fld>
            <a:endParaRPr sz="1000" b="0" i="0" u="none" strike="noStrike" cap="none">
              <a:solidFill>
                <a:schemeClr val="dk1"/>
              </a:solidFill>
              <a:latin typeface="Century Gothic"/>
              <a:ea typeface="Century Gothic"/>
              <a:cs typeface="Century Gothic"/>
              <a:sym typeface="Century Gothic"/>
            </a:endParaRPr>
          </a:p>
        </p:txBody>
      </p:sp>
      <p:sp>
        <p:nvSpPr>
          <p:cNvPr id="72" name="Google Shape;72;p13"/>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C0000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17189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reserve="1">
  <p:cSld name="4_Title Slid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972077" y="-114301"/>
            <a:ext cx="10219923" cy="7039675"/>
          </a:xfrm>
          <a:prstGeom prst="rect">
            <a:avLst/>
          </a:prstGeom>
          <a:noFill/>
          <a:ln>
            <a:noFill/>
          </a:ln>
        </p:spPr>
      </p:pic>
      <p:sp>
        <p:nvSpPr>
          <p:cNvPr id="27" name="Google Shape;27;p4"/>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28" name="Google Shape;28;p4"/>
          <p:cNvSpPr txBox="1">
            <a:spLocks noGrp="1"/>
          </p:cNvSpPr>
          <p:nvPr>
            <p:ph type="subTitle" idx="1"/>
          </p:nvPr>
        </p:nvSpPr>
        <p:spPr>
          <a:xfrm>
            <a:off x="152702" y="3602038"/>
            <a:ext cx="4142852"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4"/>
          <p:cNvSpPr txBox="1">
            <a:spLocks noGrp="1"/>
          </p:cNvSpPr>
          <p:nvPr>
            <p:ph type="ctrTitle"/>
          </p:nvPr>
        </p:nvSpPr>
        <p:spPr>
          <a:xfrm>
            <a:off x="152701" y="1122363"/>
            <a:ext cx="4142852"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 name="Google Shape;30;p4"/>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33737AEB-F246-491B-8B13-7F4ED784DF2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F9DE98C6-40B1-47EC-BD34-0052D85417EB}"/>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151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reserve="1">
  <p:cSld name="3_Title Slide">
    <p:spTree>
      <p:nvGrpSpPr>
        <p:cNvPr id="1" name="Shape 41"/>
        <p:cNvGrpSpPr/>
        <p:nvPr/>
      </p:nvGrpSpPr>
      <p:grpSpPr>
        <a:xfrm>
          <a:off x="0" y="0"/>
          <a:ext cx="0" cy="0"/>
          <a:chOff x="0" y="0"/>
          <a:chExt cx="0" cy="0"/>
        </a:xfrm>
      </p:grpSpPr>
      <p:pic>
        <p:nvPicPr>
          <p:cNvPr id="42" name="Google Shape;42;p7"/>
          <p:cNvPicPr preferRelativeResize="0"/>
          <p:nvPr/>
        </p:nvPicPr>
        <p:blipFill rotWithShape="1">
          <a:blip r:embed="rId2">
            <a:alphaModFix/>
          </a:blip>
          <a:srcRect/>
          <a:stretch/>
        </p:blipFill>
        <p:spPr>
          <a:xfrm>
            <a:off x="3104707" y="-114300"/>
            <a:ext cx="9087293" cy="8354770"/>
          </a:xfrm>
          <a:prstGeom prst="rect">
            <a:avLst/>
          </a:prstGeom>
          <a:noFill/>
          <a:ln>
            <a:noFill/>
          </a:ln>
        </p:spPr>
      </p:pic>
      <p:sp>
        <p:nvSpPr>
          <p:cNvPr id="43" name="Google Shape;43;p7"/>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44" name="Google Shape;44;p7"/>
          <p:cNvSpPr txBox="1">
            <a:spLocks noGrp="1"/>
          </p:cNvSpPr>
          <p:nvPr>
            <p:ph type="subTitle" idx="1"/>
          </p:nvPr>
        </p:nvSpPr>
        <p:spPr>
          <a:xfrm>
            <a:off x="152701" y="3602038"/>
            <a:ext cx="446182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7"/>
          <p:cNvSpPr txBox="1">
            <a:spLocks noGrp="1"/>
          </p:cNvSpPr>
          <p:nvPr>
            <p:ph type="ctrTitle"/>
          </p:nvPr>
        </p:nvSpPr>
        <p:spPr>
          <a:xfrm>
            <a:off x="152701" y="1122363"/>
            <a:ext cx="446182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6" name="Google Shape;46;p7"/>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9151465A-0143-4FA1-9F77-E558A93148C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4ABF8DD8-ABFE-4E89-8759-209355EC136E}"/>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104796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1 Title and content" preserve="1">
  <p:cSld name="1_1 Title and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rgbClr val="FF9E00"/>
              </a:buClr>
              <a:buSzPts val="3200"/>
              <a:buFont typeface="Century Gothic"/>
              <a:buNone/>
              <a:defRPr sz="3200" b="1" i="0" u="none" strike="noStrike" cap="none">
                <a:solidFill>
                  <a:srgbClr val="FF9E0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9E00"/>
                </a:solidFill>
                <a:latin typeface="Century Gothic"/>
                <a:ea typeface="Century Gothic"/>
                <a:cs typeface="Century Gothic"/>
                <a:sym typeface="Century Gothic"/>
              </a:rPr>
              <a:t>‹#›</a:t>
            </a:fld>
            <a:endParaRPr sz="1000" b="0" i="0" u="none" strike="noStrike" cap="none">
              <a:solidFill>
                <a:srgbClr val="FF9E00"/>
              </a:solidFill>
              <a:latin typeface="Century Gothic"/>
              <a:ea typeface="Century Gothic"/>
              <a:cs typeface="Century Gothic"/>
              <a:sym typeface="Century Gothic"/>
            </a:endParaRPr>
          </a:p>
        </p:txBody>
      </p:sp>
      <p:sp>
        <p:nvSpPr>
          <p:cNvPr id="34" name="Google Shape;34;p5"/>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chemeClr val="accent6"/>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5" name="Google Shape;35;p5"/>
          <p:cNvSpPr/>
          <p:nvPr/>
        </p:nvSpPr>
        <p:spPr>
          <a:xfrm>
            <a:off x="0" y="-9503"/>
            <a:ext cx="654497" cy="6880693"/>
          </a:xfrm>
          <a:custGeom>
            <a:avLst/>
            <a:gdLst/>
            <a:ahLst/>
            <a:cxnLst/>
            <a:rect l="l" t="t" r="r" b="b"/>
            <a:pathLst>
              <a:path w="654497" h="6880693" extrusionOk="0">
                <a:moveTo>
                  <a:pt x="0" y="2352"/>
                </a:moveTo>
                <a:lnTo>
                  <a:pt x="654497" y="0"/>
                </a:lnTo>
                <a:lnTo>
                  <a:pt x="9170" y="6880693"/>
                </a:lnTo>
                <a:lnTo>
                  <a:pt x="0" y="6880350"/>
                </a:lnTo>
                <a:lnTo>
                  <a:pt x="0" y="2352"/>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4596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Title Slide" preserve="1">
  <p:cSld name="11_Title Slide">
    <p:spTree>
      <p:nvGrpSpPr>
        <p:cNvPr id="1" name="Shape 48"/>
        <p:cNvGrpSpPr/>
        <p:nvPr/>
      </p:nvGrpSpPr>
      <p:grpSpPr>
        <a:xfrm>
          <a:off x="0" y="0"/>
          <a:ext cx="0" cy="0"/>
          <a:chOff x="0" y="0"/>
          <a:chExt cx="0" cy="0"/>
        </a:xfrm>
      </p:grpSpPr>
      <p:pic>
        <p:nvPicPr>
          <p:cNvPr id="49" name="Google Shape;49;p9" descr="Image"/>
          <p:cNvPicPr preferRelativeResize="0"/>
          <p:nvPr/>
        </p:nvPicPr>
        <p:blipFill rotWithShape="1">
          <a:blip r:embed="rId2">
            <a:alphaModFix/>
          </a:blip>
          <a:srcRect/>
          <a:stretch/>
        </p:blipFill>
        <p:spPr>
          <a:xfrm>
            <a:off x="3276600" y="-1"/>
            <a:ext cx="8915400" cy="6858001"/>
          </a:xfrm>
          <a:prstGeom prst="rect">
            <a:avLst/>
          </a:prstGeom>
          <a:noFill/>
          <a:ln>
            <a:noFill/>
          </a:ln>
        </p:spPr>
      </p:pic>
      <p:sp>
        <p:nvSpPr>
          <p:cNvPr id="50" name="Google Shape;50;p9"/>
          <p:cNvSpPr/>
          <p:nvPr/>
        </p:nvSpPr>
        <p:spPr>
          <a:xfrm>
            <a:off x="-130627" y="0"/>
            <a:ext cx="4950278" cy="6911288"/>
          </a:xfrm>
          <a:custGeom>
            <a:avLst/>
            <a:gdLst/>
            <a:ahLst/>
            <a:cxnLst/>
            <a:rect l="l" t="t" r="r" b="b"/>
            <a:pathLst>
              <a:path w="4950278" h="6911288" extrusionOk="0">
                <a:moveTo>
                  <a:pt x="0" y="0"/>
                </a:moveTo>
                <a:lnTo>
                  <a:pt x="4950278" y="0"/>
                </a:lnTo>
                <a:lnTo>
                  <a:pt x="3426278" y="6911288"/>
                </a:lnTo>
                <a:lnTo>
                  <a:pt x="0" y="6911288"/>
                </a:lnTo>
                <a:lnTo>
                  <a:pt x="0" y="0"/>
                </a:lnTo>
                <a:close/>
              </a:path>
            </a:pathLst>
          </a:custGeom>
          <a:gradFill>
            <a:gsLst>
              <a:gs pos="0">
                <a:srgbClr val="2A8BAA"/>
              </a:gs>
              <a:gs pos="100000">
                <a:srgbClr val="66EC95"/>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Century Gothic"/>
              <a:ea typeface="Century Gothic"/>
              <a:cs typeface="Century Gothic"/>
              <a:sym typeface="Century Gothic"/>
            </a:endParaRPr>
          </a:p>
        </p:txBody>
      </p:sp>
      <p:sp>
        <p:nvSpPr>
          <p:cNvPr id="51" name="Google Shape;51;p9"/>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9"/>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3" name="Google Shape;53;p9"/>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758489A7-DFBA-47C3-BC10-3F66FC3F490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3DA5F3F6-B7AF-4FA2-B3BC-CE874ACFA3C4}"/>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110433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1 Title and content" preserve="1">
  <p:cSld name="3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1"/>
                </a:solidFill>
                <a:latin typeface="Century Gothic"/>
                <a:ea typeface="Century Gothic"/>
                <a:cs typeface="Century Gothic"/>
                <a:sym typeface="Century Gothic"/>
              </a:rPr>
              <a:t>‹#›</a:t>
            </a:fld>
            <a:endParaRPr sz="1000" b="0" i="0" u="none" strike="noStrike" cap="none">
              <a:solidFill>
                <a:schemeClr val="accent1"/>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0"/>
          <p:cNvSpPr/>
          <p:nvPr/>
        </p:nvSpPr>
        <p:spPr>
          <a:xfrm>
            <a:off x="-171571" y="-40944"/>
            <a:ext cx="809221" cy="7020469"/>
          </a:xfrm>
          <a:custGeom>
            <a:avLst/>
            <a:gdLst/>
            <a:ahLst/>
            <a:cxnLst/>
            <a:rect l="l" t="t" r="r" b="b"/>
            <a:pathLst>
              <a:path w="5035200" h="7020469" extrusionOk="0">
                <a:moveTo>
                  <a:pt x="0" y="0"/>
                </a:moveTo>
                <a:lnTo>
                  <a:pt x="5035200" y="27296"/>
                </a:lnTo>
                <a:lnTo>
                  <a:pt x="1048510" y="7020469"/>
                </a:lnTo>
                <a:lnTo>
                  <a:pt x="0" y="6911288"/>
                </a:lnTo>
                <a:lnTo>
                  <a:pt x="0" y="0"/>
                </a:lnTo>
                <a:close/>
              </a:path>
            </a:pathLst>
          </a:custGeom>
          <a:gradFill>
            <a:gsLst>
              <a:gs pos="0">
                <a:srgbClr val="2A8BAA"/>
              </a:gs>
              <a:gs pos="100000">
                <a:srgbClr val="66EC95"/>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848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Slide" preserve="1">
  <p:cSld name="5_Title Slide">
    <p:spTree>
      <p:nvGrpSpPr>
        <p:cNvPr id="1" name="Shape 59"/>
        <p:cNvGrpSpPr/>
        <p:nvPr/>
      </p:nvGrpSpPr>
      <p:grpSpPr>
        <a:xfrm>
          <a:off x="0" y="0"/>
          <a:ext cx="0" cy="0"/>
          <a:chOff x="0" y="0"/>
          <a:chExt cx="0" cy="0"/>
        </a:xfrm>
      </p:grpSpPr>
      <p:pic>
        <p:nvPicPr>
          <p:cNvPr id="60" name="Google Shape;60;p11"/>
          <p:cNvPicPr preferRelativeResize="0"/>
          <p:nvPr/>
        </p:nvPicPr>
        <p:blipFill rotWithShape="1">
          <a:blip r:embed="rId2">
            <a:alphaModFix/>
          </a:blip>
          <a:srcRect/>
          <a:stretch/>
        </p:blipFill>
        <p:spPr>
          <a:xfrm>
            <a:off x="2453060" y="0"/>
            <a:ext cx="9738940" cy="6858000"/>
          </a:xfrm>
          <a:prstGeom prst="rect">
            <a:avLst/>
          </a:prstGeom>
          <a:noFill/>
          <a:ln>
            <a:noFill/>
          </a:ln>
        </p:spPr>
      </p:pic>
      <p:sp>
        <p:nvSpPr>
          <p:cNvPr id="7" name="Google Shape;67;p12">
            <a:extLst>
              <a:ext uri="{FF2B5EF4-FFF2-40B4-BE49-F238E27FC236}">
                <a16:creationId xmlns:a16="http://schemas.microsoft.com/office/drawing/2014/main" id="{AFFB6D02-C409-4C85-BEC3-0EBA8363F53F}"/>
              </a:ext>
            </a:extLst>
          </p:cNvPr>
          <p:cNvSpPr/>
          <p:nvPr userDrawn="1"/>
        </p:nvSpPr>
        <p:spPr>
          <a:xfrm>
            <a:off x="-385614" y="-70782"/>
            <a:ext cx="5234061" cy="6999563"/>
          </a:xfrm>
          <a:custGeom>
            <a:avLst/>
            <a:gdLst>
              <a:gd name="connsiteX0" fmla="*/ 0 w 4908944"/>
              <a:gd name="connsiteY0" fmla="*/ 6988931 h 6988931"/>
              <a:gd name="connsiteX1" fmla="*/ 1227236 w 4908944"/>
              <a:gd name="connsiteY1" fmla="*/ 0 h 6988931"/>
              <a:gd name="connsiteX2" fmla="*/ 4908944 w 4908944"/>
              <a:gd name="connsiteY2" fmla="*/ 0 h 6988931"/>
              <a:gd name="connsiteX3" fmla="*/ 3681708 w 4908944"/>
              <a:gd name="connsiteY3" fmla="*/ 6988931 h 6988931"/>
              <a:gd name="connsiteX4" fmla="*/ 0 w 4908944"/>
              <a:gd name="connsiteY4" fmla="*/ 6988931 h 6988931"/>
              <a:gd name="connsiteX0" fmla="*/ 6140 w 4915084"/>
              <a:gd name="connsiteY0" fmla="*/ 6999563 h 6999563"/>
              <a:gd name="connsiteX1" fmla="*/ 0 w 4915084"/>
              <a:gd name="connsiteY1" fmla="*/ 0 h 6999563"/>
              <a:gd name="connsiteX2" fmla="*/ 4915084 w 4915084"/>
              <a:gd name="connsiteY2" fmla="*/ 10632 h 6999563"/>
              <a:gd name="connsiteX3" fmla="*/ 3687848 w 4915084"/>
              <a:gd name="connsiteY3" fmla="*/ 6999563 h 6999563"/>
              <a:gd name="connsiteX4" fmla="*/ 6140 w 4915084"/>
              <a:gd name="connsiteY4" fmla="*/ 6999563 h 6999563"/>
              <a:gd name="connsiteX0" fmla="*/ 6140 w 5234061"/>
              <a:gd name="connsiteY0" fmla="*/ 6999563 h 6999563"/>
              <a:gd name="connsiteX1" fmla="*/ 0 w 5234061"/>
              <a:gd name="connsiteY1" fmla="*/ 0 h 6999563"/>
              <a:gd name="connsiteX2" fmla="*/ 5234061 w 5234061"/>
              <a:gd name="connsiteY2" fmla="*/ 31897 h 6999563"/>
              <a:gd name="connsiteX3" fmla="*/ 3687848 w 5234061"/>
              <a:gd name="connsiteY3" fmla="*/ 6999563 h 6999563"/>
              <a:gd name="connsiteX4" fmla="*/ 6140 w 5234061"/>
              <a:gd name="connsiteY4" fmla="*/ 6999563 h 699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061" h="6999563">
                <a:moveTo>
                  <a:pt x="6140" y="6999563"/>
                </a:moveTo>
                <a:cubicBezTo>
                  <a:pt x="4093" y="4666375"/>
                  <a:pt x="2047" y="2333188"/>
                  <a:pt x="0" y="0"/>
                </a:cubicBezTo>
                <a:lnTo>
                  <a:pt x="5234061" y="31897"/>
                </a:lnTo>
                <a:lnTo>
                  <a:pt x="3687848" y="6999563"/>
                </a:lnTo>
                <a:lnTo>
                  <a:pt x="6140" y="6999563"/>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
        <p:nvSpPr>
          <p:cNvPr id="62" name="Google Shape;62;p11"/>
          <p:cNvSpPr txBox="1">
            <a:spLocks noGrp="1"/>
          </p:cNvSpPr>
          <p:nvPr>
            <p:ph type="subTitle" idx="1"/>
          </p:nvPr>
        </p:nvSpPr>
        <p:spPr>
          <a:xfrm>
            <a:off x="152701" y="3602038"/>
            <a:ext cx="437676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 name="Google Shape;63;p11"/>
          <p:cNvSpPr txBox="1">
            <a:spLocks noGrp="1"/>
          </p:cNvSpPr>
          <p:nvPr>
            <p:ph type="ctrTitle"/>
          </p:nvPr>
        </p:nvSpPr>
        <p:spPr>
          <a:xfrm>
            <a:off x="152701" y="1122363"/>
            <a:ext cx="437676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4" name="Google Shape;64;p11"/>
          <p:cNvPicPr preferRelativeResize="0"/>
          <p:nvPr/>
        </p:nvPicPr>
        <p:blipFill rotWithShape="1">
          <a:blip r:embed="rId4">
            <a:alphaModFix/>
          </a:blip>
          <a:srcRect/>
          <a:stretch/>
        </p:blipFill>
        <p:spPr>
          <a:xfrm>
            <a:off x="152701" y="6296297"/>
            <a:ext cx="1464945" cy="406777"/>
          </a:xfrm>
          <a:prstGeom prst="rect">
            <a:avLst/>
          </a:prstGeom>
          <a:noFill/>
          <a:ln>
            <a:noFill/>
          </a:ln>
        </p:spPr>
      </p:pic>
      <p:pic>
        <p:nvPicPr>
          <p:cNvPr id="8" name="Image 11">
            <a:extLst>
              <a:ext uri="{FF2B5EF4-FFF2-40B4-BE49-F238E27FC236}">
                <a16:creationId xmlns:a16="http://schemas.microsoft.com/office/drawing/2014/main" id="{A1D99BDC-C910-4664-A882-70C61DC833D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9" name="Connecteur droit 7">
            <a:extLst>
              <a:ext uri="{FF2B5EF4-FFF2-40B4-BE49-F238E27FC236}">
                <a16:creationId xmlns:a16="http://schemas.microsoft.com/office/drawing/2014/main" id="{1632F665-6673-472B-9EED-279140E59945}"/>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50626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1 Title and content" preserve="1">
  <p:cSld name="4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30A0"/>
                </a:solidFill>
                <a:latin typeface="Century Gothic"/>
                <a:ea typeface="Century Gothic"/>
                <a:cs typeface="Century Gothic"/>
                <a:sym typeface="Century Gothic"/>
              </a:rPr>
              <a:t>‹#›</a:t>
            </a:fld>
            <a:endParaRPr sz="1000" b="0" i="0" u="none" strike="noStrike" cap="none" dirty="0">
              <a:solidFill>
                <a:srgbClr val="7030A0"/>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7030A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67;p12">
            <a:extLst>
              <a:ext uri="{FF2B5EF4-FFF2-40B4-BE49-F238E27FC236}">
                <a16:creationId xmlns:a16="http://schemas.microsoft.com/office/drawing/2014/main" id="{4AE6AF72-0B9B-4204-8ED1-F123E9330A95}"/>
              </a:ext>
            </a:extLst>
          </p:cNvPr>
          <p:cNvSpPr/>
          <p:nvPr userDrawn="1"/>
        </p:nvSpPr>
        <p:spPr>
          <a:xfrm>
            <a:off x="-29364" y="0"/>
            <a:ext cx="694309" cy="6882605"/>
          </a:xfrm>
          <a:custGeom>
            <a:avLst/>
            <a:gdLst/>
            <a:ahLst/>
            <a:cxnLst/>
            <a:rect l="l" t="t" r="r" b="b"/>
            <a:pathLst>
              <a:path w="694310" h="6882605" extrusionOk="0">
                <a:moveTo>
                  <a:pt x="0" y="0"/>
                </a:moveTo>
                <a:lnTo>
                  <a:pt x="694310" y="1117"/>
                </a:lnTo>
                <a:lnTo>
                  <a:pt x="24515" y="6882605"/>
                </a:lnTo>
                <a:cubicBezTo>
                  <a:pt x="22693" y="4559828"/>
                  <a:pt x="1822" y="2322777"/>
                  <a:pt x="0" y="0"/>
                </a:cubicBezTo>
                <a:close/>
              </a:path>
            </a:pathLst>
          </a:cu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463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145759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reserve="1" userDrawn="1">
  <p:cSld name="2_Section Header">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2">
            <a:alphaModFix/>
          </a:blip>
          <a:srcRect/>
          <a:stretch/>
        </p:blipFill>
        <p:spPr>
          <a:xfrm>
            <a:off x="0" y="-55087"/>
            <a:ext cx="12192000" cy="6989288"/>
          </a:xfrm>
          <a:prstGeom prst="rect">
            <a:avLst/>
          </a:prstGeom>
          <a:noFill/>
          <a:ln>
            <a:noFill/>
          </a:ln>
        </p:spPr>
      </p:pic>
      <p:sp>
        <p:nvSpPr>
          <p:cNvPr id="82" name="Google Shape;82;p15"/>
          <p:cNvSpPr txBox="1">
            <a:spLocks noGrp="1"/>
          </p:cNvSpPr>
          <p:nvPr>
            <p:ph type="title"/>
          </p:nvPr>
        </p:nvSpPr>
        <p:spPr>
          <a:xfrm>
            <a:off x="651589"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15"/>
          <p:cNvSpPr txBox="1">
            <a:spLocks noGrp="1"/>
          </p:cNvSpPr>
          <p:nvPr>
            <p:ph type="subTitle" idx="2"/>
          </p:nvPr>
        </p:nvSpPr>
        <p:spPr>
          <a:xfrm>
            <a:off x="651588" y="4133567"/>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63E65E56-9619-4431-95CB-44BCA4D47418}"/>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34265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424E90CD-790E-43FB-B1E6-E6AF1946E1AA}"/>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23358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FFDFBCB9-2E12-48DA-8ADA-87E382768DD5}"/>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98688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533B0CC4-D385-4B07-8488-42CF1ACFC315}"/>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47263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7D3C30-C1CC-42F2-BE6A-0512302B8BC1}"/>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39240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4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0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reserve="1" userDrawn="1">
  <p:cSld name="3_Section Header">
    <p:spTree>
      <p:nvGrpSpPr>
        <p:cNvPr id="1" name="Shape 86"/>
        <p:cNvGrpSpPr/>
        <p:nvPr/>
      </p:nvGrpSpPr>
      <p:grpSpPr>
        <a:xfrm>
          <a:off x="0" y="0"/>
          <a:ext cx="0" cy="0"/>
          <a:chOff x="0" y="0"/>
          <a:chExt cx="0" cy="0"/>
        </a:xfrm>
      </p:grpSpPr>
      <p:pic>
        <p:nvPicPr>
          <p:cNvPr id="87" name="Google Shape;87;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9" name="Google Shape;89;p16"/>
          <p:cNvSpPr txBox="1">
            <a:spLocks noGrp="1"/>
          </p:cNvSpPr>
          <p:nvPr>
            <p:ph type="title"/>
          </p:nvPr>
        </p:nvSpPr>
        <p:spPr>
          <a:xfrm>
            <a:off x="683487"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6"/>
          <p:cNvSpPr txBox="1">
            <a:spLocks noGrp="1"/>
          </p:cNvSpPr>
          <p:nvPr>
            <p:ph type="subTitle" idx="2"/>
          </p:nvPr>
        </p:nvSpPr>
        <p:spPr>
          <a:xfrm>
            <a:off x="662215" y="4122939"/>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43916461-5CA4-4380-9CC3-F32321270D63}"/>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8666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reserve="1" userDrawn="1">
  <p:cSld name="4_Section Header">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17"/>
          <p:cNvSpPr txBox="1">
            <a:spLocks noGrp="1"/>
          </p:cNvSpPr>
          <p:nvPr>
            <p:ph type="title"/>
          </p:nvPr>
        </p:nvSpPr>
        <p:spPr>
          <a:xfrm>
            <a:off x="683486"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7"/>
          <p:cNvSpPr txBox="1">
            <a:spLocks noGrp="1"/>
          </p:cNvSpPr>
          <p:nvPr>
            <p:ph type="subTitle" idx="2"/>
          </p:nvPr>
        </p:nvSpPr>
        <p:spPr>
          <a:xfrm>
            <a:off x="675283" y="4122935"/>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280D13F2-B6A7-4336-BE14-9C7CF15B63DC}"/>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149065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Section Header" preserve="1" userDrawn="1">
  <p:cSld name="6_Section Header">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17"/>
          <p:cNvSpPr txBox="1">
            <a:spLocks noGrp="1"/>
          </p:cNvSpPr>
          <p:nvPr>
            <p:ph type="title"/>
          </p:nvPr>
        </p:nvSpPr>
        <p:spPr>
          <a:xfrm>
            <a:off x="683486"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7"/>
          <p:cNvSpPr txBox="1">
            <a:spLocks noGrp="1"/>
          </p:cNvSpPr>
          <p:nvPr>
            <p:ph type="subTitle" idx="2"/>
          </p:nvPr>
        </p:nvSpPr>
        <p:spPr>
          <a:xfrm>
            <a:off x="675283" y="4122935"/>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7" name="Picture 10">
            <a:extLst>
              <a:ext uri="{FF2B5EF4-FFF2-40B4-BE49-F238E27FC236}">
                <a16:creationId xmlns:a16="http://schemas.microsoft.com/office/drawing/2014/main" id="{93500620-B8BC-42D8-879C-D64BDF7337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2942" y="330015"/>
            <a:ext cx="4228747" cy="174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56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Section Header" preserve="1" userDrawn="1">
  <p:cSld name="5_Section Header">
    <p:spTree>
      <p:nvGrpSpPr>
        <p:cNvPr id="1" name="Shape 100"/>
        <p:cNvGrpSpPr/>
        <p:nvPr/>
      </p:nvGrpSpPr>
      <p:grpSpPr>
        <a:xfrm>
          <a:off x="0" y="0"/>
          <a:ext cx="0" cy="0"/>
          <a:chOff x="0" y="0"/>
          <a:chExt cx="0" cy="0"/>
        </a:xfrm>
      </p:grpSpPr>
      <p:pic>
        <p:nvPicPr>
          <p:cNvPr id="101" name="Google Shape;101;p18"/>
          <p:cNvPicPr preferRelativeResize="0"/>
          <p:nvPr/>
        </p:nvPicPr>
        <p:blipFill rotWithShape="1">
          <a:blip r:embed="rId2">
            <a:alphaModFix/>
          </a:blip>
          <a:srcRect/>
          <a:stretch/>
        </p:blipFill>
        <p:spPr>
          <a:xfrm>
            <a:off x="0" y="-67374"/>
            <a:ext cx="12192000" cy="6925374"/>
          </a:xfrm>
          <a:prstGeom prst="rect">
            <a:avLst/>
          </a:prstGeom>
          <a:noFill/>
          <a:ln>
            <a:noFill/>
          </a:ln>
        </p:spPr>
      </p:pic>
      <p:sp>
        <p:nvSpPr>
          <p:cNvPr id="103" name="Google Shape;103;p18"/>
          <p:cNvSpPr txBox="1">
            <a:spLocks noGrp="1"/>
          </p:cNvSpPr>
          <p:nvPr>
            <p:ph type="title"/>
          </p:nvPr>
        </p:nvSpPr>
        <p:spPr>
          <a:xfrm>
            <a:off x="694115"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5" name="Google Shape;105;p18"/>
          <p:cNvSpPr txBox="1">
            <a:spLocks noGrp="1"/>
          </p:cNvSpPr>
          <p:nvPr>
            <p:ph type="subTitle" idx="2"/>
          </p:nvPr>
        </p:nvSpPr>
        <p:spPr>
          <a:xfrm>
            <a:off x="694116" y="4122930"/>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4B5DC11E-7092-4E94-BD54-479D59DBF2EB}"/>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33567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1"/>
        <p:cNvGrpSpPr/>
        <p:nvPr/>
      </p:nvGrpSpPr>
      <p:grpSpPr>
        <a:xfrm>
          <a:off x="0" y="0"/>
          <a:ext cx="0" cy="0"/>
          <a:chOff x="0" y="0"/>
          <a:chExt cx="0" cy="0"/>
        </a:xfrm>
      </p:grpSpPr>
      <p:sp>
        <p:nvSpPr>
          <p:cNvPr id="122" name="Google Shape;122;p21"/>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23" name="Google Shape;123;p21"/>
          <p:cNvSpPr txBox="1">
            <a:spLocks noGrp="1"/>
          </p:cNvSpPr>
          <p:nvPr>
            <p:ph type="subTitle" idx="1"/>
          </p:nvPr>
        </p:nvSpPr>
        <p:spPr>
          <a:xfrm>
            <a:off x="5194407" y="1122362"/>
            <a:ext cx="6136187" cy="465432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FF9E00"/>
              </a:buClr>
              <a:buSzPts val="2800"/>
              <a:buFont typeface="Century Gothic"/>
              <a:buNone/>
              <a:defRPr sz="2800" b="1" cap="none">
                <a:solidFill>
                  <a:srgbClr val="FF9E00"/>
                </a:solidFill>
              </a:defRPr>
            </a:lvl1pPr>
            <a:lvl2pPr lvl="1" algn="ctr">
              <a:lnSpc>
                <a:spcPct val="90000"/>
              </a:lnSpc>
              <a:spcBef>
                <a:spcPts val="12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4" name="Google Shape;124;p21"/>
          <p:cNvSpPr txBox="1">
            <a:spLocks noGrp="1"/>
          </p:cNvSpPr>
          <p:nvPr>
            <p:ph type="ctrTitle"/>
          </p:nvPr>
        </p:nvSpPr>
        <p:spPr>
          <a:xfrm>
            <a:off x="152701" y="1122363"/>
            <a:ext cx="3858365"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5" name="Google Shape;125;p21"/>
          <p:cNvPicPr preferRelativeResize="0"/>
          <p:nvPr/>
        </p:nvPicPr>
        <p:blipFill rotWithShape="1">
          <a:blip r:embed="rId2">
            <a:alphaModFix/>
          </a:blip>
          <a:srcRect/>
          <a:stretch/>
        </p:blipFill>
        <p:spPr>
          <a:xfrm>
            <a:off x="152701" y="6296297"/>
            <a:ext cx="1464945" cy="406777"/>
          </a:xfrm>
          <a:prstGeom prst="rect">
            <a:avLst/>
          </a:prstGeom>
          <a:noFill/>
          <a:ln>
            <a:noFill/>
          </a:ln>
        </p:spPr>
      </p:pic>
      <p:pic>
        <p:nvPicPr>
          <p:cNvPr id="6" name="Image 11">
            <a:extLst>
              <a:ext uri="{FF2B5EF4-FFF2-40B4-BE49-F238E27FC236}">
                <a16:creationId xmlns:a16="http://schemas.microsoft.com/office/drawing/2014/main" id="{B7E43629-7B2C-46AA-8FA8-7CC9FEFA51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74821" y="2823970"/>
            <a:ext cx="8291407" cy="1104006"/>
          </a:xfrm>
          <a:prstGeom prst="rect">
            <a:avLst/>
          </a:prstGeom>
        </p:spPr>
      </p:pic>
      <p:sp>
        <p:nvSpPr>
          <p:cNvPr id="7" name="Connecteur droit 7">
            <a:extLst>
              <a:ext uri="{FF2B5EF4-FFF2-40B4-BE49-F238E27FC236}">
                <a16:creationId xmlns:a16="http://schemas.microsoft.com/office/drawing/2014/main" id="{D8D33CA6-39D6-4845-9779-4B0F90F9F5A4}"/>
              </a:ext>
            </a:extLst>
          </p:cNvPr>
          <p:cNvSpPr/>
          <p:nvPr userDrawn="1"/>
        </p:nvSpPr>
        <p:spPr>
          <a:xfrm flipH="1">
            <a:off x="31466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2488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reserve="1">
  <p:cSld name="2_Title Slide">
    <p:spTree>
      <p:nvGrpSpPr>
        <p:cNvPr id="1" name="Shape 126"/>
        <p:cNvGrpSpPr/>
        <p:nvPr/>
      </p:nvGrpSpPr>
      <p:grpSpPr>
        <a:xfrm>
          <a:off x="0" y="0"/>
          <a:ext cx="0" cy="0"/>
          <a:chOff x="0" y="0"/>
          <a:chExt cx="0" cy="0"/>
        </a:xfrm>
      </p:grpSpPr>
      <p:pic>
        <p:nvPicPr>
          <p:cNvPr id="127" name="Google Shape;127;p22"/>
          <p:cNvPicPr preferRelativeResize="0"/>
          <p:nvPr/>
        </p:nvPicPr>
        <p:blipFill rotWithShape="1">
          <a:blip r:embed="rId2">
            <a:alphaModFix/>
          </a:blip>
          <a:srcRect/>
          <a:stretch/>
        </p:blipFill>
        <p:spPr>
          <a:xfrm>
            <a:off x="3125973" y="-55087"/>
            <a:ext cx="10711514" cy="7131590"/>
          </a:xfrm>
          <a:prstGeom prst="rect">
            <a:avLst/>
          </a:prstGeom>
          <a:noFill/>
          <a:ln>
            <a:noFill/>
          </a:ln>
        </p:spPr>
      </p:pic>
      <p:sp>
        <p:nvSpPr>
          <p:cNvPr id="128" name="Google Shape;128;p22"/>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29" name="Google Shape;129;p22"/>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0" name="Google Shape;130;p22"/>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1" name="Google Shape;131;p22"/>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92878B12-9B8F-44D3-ADCE-6FDA4179CA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36721" y="2823970"/>
            <a:ext cx="8291407" cy="1104006"/>
          </a:xfrm>
          <a:prstGeom prst="rect">
            <a:avLst/>
          </a:prstGeom>
        </p:spPr>
      </p:pic>
      <p:sp>
        <p:nvSpPr>
          <p:cNvPr id="8" name="Connecteur droit 7">
            <a:extLst>
              <a:ext uri="{FF2B5EF4-FFF2-40B4-BE49-F238E27FC236}">
                <a16:creationId xmlns:a16="http://schemas.microsoft.com/office/drawing/2014/main" id="{4EAF3703-3CC8-4099-BD9D-25728124B16B}"/>
              </a:ext>
            </a:extLst>
          </p:cNvPr>
          <p:cNvSpPr/>
          <p:nvPr userDrawn="1"/>
        </p:nvSpPr>
        <p:spPr>
          <a:xfrm flipH="1">
            <a:off x="31085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66309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Title Slide" preserve="1">
  <p:cSld name="12_Title Slide">
    <p:spTree>
      <p:nvGrpSpPr>
        <p:cNvPr id="1" name="Shape 132"/>
        <p:cNvGrpSpPr/>
        <p:nvPr/>
      </p:nvGrpSpPr>
      <p:grpSpPr>
        <a:xfrm>
          <a:off x="0" y="0"/>
          <a:ext cx="0" cy="0"/>
          <a:chOff x="0" y="0"/>
          <a:chExt cx="0" cy="0"/>
        </a:xfrm>
      </p:grpSpPr>
      <p:pic>
        <p:nvPicPr>
          <p:cNvPr id="133" name="Google Shape;133;p23" descr="Image"/>
          <p:cNvPicPr preferRelativeResize="0"/>
          <p:nvPr/>
        </p:nvPicPr>
        <p:blipFill rotWithShape="1">
          <a:blip r:embed="rId2">
            <a:alphaModFix/>
          </a:blip>
          <a:srcRect/>
          <a:stretch/>
        </p:blipFill>
        <p:spPr>
          <a:xfrm>
            <a:off x="3314700" y="-1796992"/>
            <a:ext cx="9352333" cy="12365794"/>
          </a:xfrm>
          <a:prstGeom prst="rect">
            <a:avLst/>
          </a:prstGeom>
          <a:noFill/>
          <a:ln>
            <a:noFill/>
          </a:ln>
        </p:spPr>
      </p:pic>
      <p:sp>
        <p:nvSpPr>
          <p:cNvPr id="134" name="Google Shape;134;p23"/>
          <p:cNvSpPr/>
          <p:nvPr/>
        </p:nvSpPr>
        <p:spPr>
          <a:xfrm>
            <a:off x="-130628" y="-19962"/>
            <a:ext cx="4978103" cy="6911288"/>
          </a:xfrm>
          <a:custGeom>
            <a:avLst/>
            <a:gdLst/>
            <a:ahLst/>
            <a:cxnLst/>
            <a:rect l="l" t="t" r="r" b="b"/>
            <a:pathLst>
              <a:path w="13829" h="21470" extrusionOk="0">
                <a:moveTo>
                  <a:pt x="13829" y="32"/>
                </a:moveTo>
                <a:lnTo>
                  <a:pt x="9541" y="21470"/>
                </a:lnTo>
                <a:lnTo>
                  <a:pt x="162" y="21457"/>
                </a:lnTo>
                <a:lnTo>
                  <a:pt x="0" y="0"/>
                </a:lnTo>
                <a:lnTo>
                  <a:pt x="13829" y="32"/>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5" name="Google Shape;135;p23"/>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6" name="Google Shape;136;p23"/>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7" name="Google Shape;137;p23"/>
          <p:cNvPicPr preferRelativeResize="0"/>
          <p:nvPr/>
        </p:nvPicPr>
        <p:blipFill rotWithShape="1">
          <a:blip r:embed="rId3">
            <a:alphaModFix/>
          </a:blip>
          <a:srcRect/>
          <a:stretch/>
        </p:blipFill>
        <p:spPr>
          <a:xfrm>
            <a:off x="152701" y="6296297"/>
            <a:ext cx="1464945" cy="406777"/>
          </a:xfrm>
          <a:prstGeom prst="rect">
            <a:avLst/>
          </a:prstGeom>
          <a:noFill/>
          <a:ln>
            <a:noFill/>
          </a:ln>
        </p:spPr>
      </p:pic>
      <p:pic>
        <p:nvPicPr>
          <p:cNvPr id="7" name="Image 11">
            <a:extLst>
              <a:ext uri="{FF2B5EF4-FFF2-40B4-BE49-F238E27FC236}">
                <a16:creationId xmlns:a16="http://schemas.microsoft.com/office/drawing/2014/main" id="{9E36B597-1293-4565-95DA-E7A926A8C1E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288F1342-B2E9-4DFA-80FD-B07AEB1E6325}"/>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94287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EB1DCD4-D045-4288-8691-133EC49334F0}"/>
              </a:ext>
            </a:extLst>
          </p:cNvPr>
          <p:cNvSpPr/>
          <p:nvPr userDrawn="1"/>
        </p:nvSpPr>
        <p:spPr>
          <a:xfrm>
            <a:off x="-599887" y="165339"/>
            <a:ext cx="366269" cy="366269"/>
          </a:xfrm>
          <a:prstGeom prst="rect">
            <a:avLst/>
          </a:prstGeom>
          <a:solidFill>
            <a:srgbClr val="24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EAAEBE-FC7B-4A27-9417-7FEA90210D15}"/>
              </a:ext>
            </a:extLst>
          </p:cNvPr>
          <p:cNvSpPr/>
          <p:nvPr userDrawn="1"/>
        </p:nvSpPr>
        <p:spPr>
          <a:xfrm>
            <a:off x="-599887" y="600792"/>
            <a:ext cx="366269" cy="366269"/>
          </a:xfrm>
          <a:prstGeom prst="rect">
            <a:avLst/>
          </a:prstGeom>
          <a:solidFill>
            <a:srgbClr val="00B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001CB4-997D-4779-B6EF-4D1434453D87}"/>
              </a:ext>
            </a:extLst>
          </p:cNvPr>
          <p:cNvSpPr/>
          <p:nvPr userDrawn="1"/>
        </p:nvSpPr>
        <p:spPr>
          <a:xfrm>
            <a:off x="-599887" y="1447232"/>
            <a:ext cx="366269" cy="366269"/>
          </a:xfrm>
          <a:prstGeom prst="rect">
            <a:avLst/>
          </a:prstGeom>
          <a:solidFill>
            <a:srgbClr val="009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D9C4D5-6A29-4C2C-9AF0-98523FB3C625}"/>
              </a:ext>
            </a:extLst>
          </p:cNvPr>
          <p:cNvSpPr/>
          <p:nvPr userDrawn="1"/>
        </p:nvSpPr>
        <p:spPr>
          <a:xfrm>
            <a:off x="-599888" y="3635025"/>
            <a:ext cx="366269" cy="366269"/>
          </a:xfrm>
          <a:prstGeom prst="rect">
            <a:avLst/>
          </a:prstGeom>
          <a:solidFill>
            <a:srgbClr val="F29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E5DBE5-1A79-4EA0-974E-4A17D2CF489B}"/>
              </a:ext>
            </a:extLst>
          </p:cNvPr>
          <p:cNvSpPr/>
          <p:nvPr userDrawn="1"/>
        </p:nvSpPr>
        <p:spPr>
          <a:xfrm>
            <a:off x="-599887" y="2322349"/>
            <a:ext cx="366269" cy="366269"/>
          </a:xfrm>
          <a:prstGeom prst="rect">
            <a:avLst/>
          </a:prstGeom>
          <a:solidFill>
            <a:srgbClr val="BBD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B5B825-6758-49CF-9F41-055EAEDB5BA1}"/>
              </a:ext>
            </a:extLst>
          </p:cNvPr>
          <p:cNvSpPr/>
          <p:nvPr userDrawn="1"/>
        </p:nvSpPr>
        <p:spPr>
          <a:xfrm>
            <a:off x="-599887" y="2759908"/>
            <a:ext cx="366269" cy="366269"/>
          </a:xfrm>
          <a:prstGeom prst="rect">
            <a:avLst/>
          </a:prstGeom>
          <a:solidFill>
            <a:srgbClr val="FDD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8B4AE9-5472-4AF1-A4CC-7A874D843246}"/>
              </a:ext>
            </a:extLst>
          </p:cNvPr>
          <p:cNvSpPr/>
          <p:nvPr userDrawn="1"/>
        </p:nvSpPr>
        <p:spPr>
          <a:xfrm>
            <a:off x="-599887" y="3197467"/>
            <a:ext cx="366269" cy="366269"/>
          </a:xfrm>
          <a:prstGeom prst="rect">
            <a:avLst/>
          </a:prstGeom>
          <a:solidFill>
            <a:srgbClr val="F7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22DF08-95D6-4DA0-8A80-BDA881761821}"/>
              </a:ext>
            </a:extLst>
          </p:cNvPr>
          <p:cNvSpPr/>
          <p:nvPr userDrawn="1"/>
        </p:nvSpPr>
        <p:spPr>
          <a:xfrm>
            <a:off x="-599887" y="1884791"/>
            <a:ext cx="366269" cy="366269"/>
          </a:xfrm>
          <a:prstGeom prst="rect">
            <a:avLst/>
          </a:prstGeom>
          <a:solidFill>
            <a:srgbClr val="5AB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75">
            <a:extLst>
              <a:ext uri="{FF2B5EF4-FFF2-40B4-BE49-F238E27FC236}">
                <a16:creationId xmlns:a16="http://schemas.microsoft.com/office/drawing/2014/main" id="{68A51640-AB80-4E2F-B9EE-5E60BA6B0C2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226842" y="6095143"/>
            <a:ext cx="1584158" cy="437502"/>
          </a:xfrm>
          <a:prstGeom prst="rect">
            <a:avLst/>
          </a:prstGeom>
        </p:spPr>
      </p:pic>
      <p:sp>
        <p:nvSpPr>
          <p:cNvPr id="15" name="Slide Number Placeholder 5">
            <a:extLst>
              <a:ext uri="{FF2B5EF4-FFF2-40B4-BE49-F238E27FC236}">
                <a16:creationId xmlns:a16="http://schemas.microsoft.com/office/drawing/2014/main" id="{8B377A37-EA0E-4496-ACB8-38ED2759ABCD}"/>
              </a:ext>
            </a:extLst>
          </p:cNvPr>
          <p:cNvSpPr>
            <a:spLocks noGrp="1"/>
          </p:cNvSpPr>
          <p:nvPr>
            <p:ph type="sldNum" sz="quarter" idx="4"/>
          </p:nvPr>
        </p:nvSpPr>
        <p:spPr>
          <a:xfrm>
            <a:off x="838200" y="6324451"/>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955783382"/>
      </p:ext>
    </p:extLst>
  </p:cSld>
  <p:clrMap bg1="lt1" tx1="dk1" bg2="lt2" tx2="dk2" accent1="accent1" accent2="accent2" accent3="accent3" accent4="accent4" accent5="accent5" accent6="accent6" hlink="hlink" folHlink="folHlink"/>
  <p:sldLayoutIdLst>
    <p:sldLayoutId id="2147483745" r:id="rId1"/>
    <p:sldLayoutId id="2147483757" r:id="rId2"/>
    <p:sldLayoutId id="2147483758" r:id="rId3"/>
    <p:sldLayoutId id="2147483759" r:id="rId4"/>
    <p:sldLayoutId id="2147483768" r:id="rId5"/>
    <p:sldLayoutId id="2147483760" r:id="rId6"/>
    <p:sldLayoutId id="2147483763" r:id="rId7"/>
    <p:sldLayoutId id="2147483764" r:id="rId8"/>
    <p:sldLayoutId id="2147483765" r:id="rId9"/>
    <p:sldLayoutId id="2147483769" r:id="rId10"/>
    <p:sldLayoutId id="2147483755" r:id="rId11"/>
    <p:sldLayoutId id="2147483747" r:id="rId12"/>
    <p:sldLayoutId id="2147483749" r:id="rId13"/>
    <p:sldLayoutId id="2147483748" r:id="rId14"/>
    <p:sldLayoutId id="2147483750" r:id="rId15"/>
    <p:sldLayoutId id="2147483751" r:id="rId16"/>
    <p:sldLayoutId id="2147483752" r:id="rId17"/>
    <p:sldLayoutId id="2147483754" r:id="rId18"/>
    <p:sldLayoutId id="2147483662" r:id="rId19"/>
    <p:sldLayoutId id="2147483664" r:id="rId20"/>
    <p:sldLayoutId id="2147483665" r:id="rId21"/>
    <p:sldLayoutId id="2147483666" r:id="rId22"/>
    <p:sldLayoutId id="2147483667" r:id="rId23"/>
    <p:sldLayoutId id="2147483674" r:id="rId24"/>
    <p:sldLayoutId id="2147483673"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1" kern="1200">
          <a:solidFill>
            <a:srgbClr val="24366B"/>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24366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rgbClr val="24366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rgbClr val="24366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24366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24366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3.tiff"/></Relationships>
</file>

<file path=ppt/slides/_rels/slide7.xml.rels><?xml version="1.0" encoding="UTF-8" standalone="yes"?>
<Relationships xmlns="http://schemas.openxmlformats.org/package/2006/relationships"><Relationship Id="rId3" Type="http://schemas.openxmlformats.org/officeDocument/2006/relationships/hyperlink" Target="http://www.transitions.com/Awards"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7CAB8D-5800-4E97-8F5F-758D9BD587CD}"/>
              </a:ext>
            </a:extLst>
          </p:cNvPr>
          <p:cNvSpPr>
            <a:spLocks noGrp="1"/>
          </p:cNvSpPr>
          <p:nvPr>
            <p:ph type="title"/>
          </p:nvPr>
        </p:nvSpPr>
        <p:spPr/>
        <p:txBody>
          <a:bodyPr>
            <a:normAutofit fontScale="90000"/>
          </a:bodyPr>
          <a:lstStyle/>
          <a:p>
            <a:r>
              <a:rPr lang="en-US" dirty="0"/>
              <a:t>OVERVIEW AND ENTRY GUIDE</a:t>
            </a:r>
          </a:p>
        </p:txBody>
      </p:sp>
      <p:sp>
        <p:nvSpPr>
          <p:cNvPr id="7" name="Subtitle 6">
            <a:extLst>
              <a:ext uri="{FF2B5EF4-FFF2-40B4-BE49-F238E27FC236}">
                <a16:creationId xmlns:a16="http://schemas.microsoft.com/office/drawing/2014/main" id="{3BEC1BE1-3F7B-49B1-A8BC-BEB5A861D56A}"/>
              </a:ext>
            </a:extLst>
          </p:cNvPr>
          <p:cNvSpPr>
            <a:spLocks noGrp="1"/>
          </p:cNvSpPr>
          <p:nvPr>
            <p:ph type="subTitle" idx="2"/>
          </p:nvPr>
        </p:nvSpPr>
        <p:spPr>
          <a:xfrm>
            <a:off x="694117" y="4122935"/>
            <a:ext cx="10515601" cy="439758"/>
          </a:xfrm>
        </p:spPr>
        <p:txBody>
          <a:bodyPr>
            <a:normAutofit fontScale="85000" lnSpcReduction="20000"/>
          </a:bodyPr>
          <a:lstStyle/>
          <a:p>
            <a:r>
              <a:rPr lang="en-US" dirty="0"/>
              <a:t>VISIT TRANSITIONS.COM/AWARDS</a:t>
            </a:r>
          </a:p>
        </p:txBody>
      </p:sp>
    </p:spTree>
    <p:extLst>
      <p:ext uri="{BB962C8B-B14F-4D97-AF65-F5344CB8AC3E}">
        <p14:creationId xmlns:p14="http://schemas.microsoft.com/office/powerpoint/2010/main" val="213406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F7EE-EFFB-4159-8699-7F3FEA866ED2}"/>
              </a:ext>
            </a:extLst>
          </p:cNvPr>
          <p:cNvSpPr>
            <a:spLocks noGrp="1"/>
          </p:cNvSpPr>
          <p:nvPr>
            <p:ph type="title"/>
          </p:nvPr>
        </p:nvSpPr>
        <p:spPr/>
        <p:txBody>
          <a:bodyPr/>
          <a:lstStyle/>
          <a:p>
            <a:r>
              <a:rPr lang="en-US" dirty="0"/>
              <a:t>TIPS FROM THE JUDGES</a:t>
            </a:r>
          </a:p>
        </p:txBody>
      </p:sp>
      <p:sp>
        <p:nvSpPr>
          <p:cNvPr id="3" name="Text Placeholder 2">
            <a:extLst>
              <a:ext uri="{FF2B5EF4-FFF2-40B4-BE49-F238E27FC236}">
                <a16:creationId xmlns:a16="http://schemas.microsoft.com/office/drawing/2014/main" id="{33320321-3FF0-41FA-A70C-532EA1888E0E}"/>
              </a:ext>
            </a:extLst>
          </p:cNvPr>
          <p:cNvSpPr>
            <a:spLocks noGrp="1"/>
          </p:cNvSpPr>
          <p:nvPr>
            <p:ph type="body" idx="1"/>
          </p:nvPr>
        </p:nvSpPr>
        <p:spPr/>
        <p:txBody>
          <a:bodyPr/>
          <a:lstStyle/>
          <a:p>
            <a:r>
              <a:rPr lang="en-US" dirty="0"/>
              <a:t>Establish clear, measurable goals and show how your results align (even if you don’t achieve your goal).</a:t>
            </a:r>
          </a:p>
          <a:p>
            <a:r>
              <a:rPr lang="en-US" dirty="0"/>
              <a:t>Report your metrics (results, YOY data) graphically.</a:t>
            </a:r>
          </a:p>
          <a:p>
            <a:r>
              <a:rPr lang="en-US" b="1" dirty="0"/>
              <a:t>Show visuals of what you did to achieve your goals. </a:t>
            </a:r>
          </a:p>
          <a:p>
            <a:r>
              <a:rPr lang="en-US" dirty="0"/>
              <a:t>Highlight areas that you want the judges to pay particular attention to.</a:t>
            </a:r>
          </a:p>
          <a:p>
            <a:r>
              <a:rPr lang="en-US" dirty="0"/>
              <a:t>Correctly use branded product names, logos and images.</a:t>
            </a:r>
          </a:p>
          <a:p>
            <a:r>
              <a:rPr lang="en-US" dirty="0"/>
              <a:t>Try to keep submission to 10 slides.</a:t>
            </a:r>
          </a:p>
          <a:p>
            <a:endParaRPr lang="en-US" dirty="0"/>
          </a:p>
        </p:txBody>
      </p:sp>
    </p:spTree>
    <p:extLst>
      <p:ext uri="{BB962C8B-B14F-4D97-AF65-F5344CB8AC3E}">
        <p14:creationId xmlns:p14="http://schemas.microsoft.com/office/powerpoint/2010/main" val="27236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6F0FB6-D35E-46DB-8B4E-43E38EA9AF4C}"/>
              </a:ext>
            </a:extLst>
          </p:cNvPr>
          <p:cNvSpPr>
            <a:spLocks noGrp="1"/>
          </p:cNvSpPr>
          <p:nvPr>
            <p:ph type="subTitle" idx="1"/>
          </p:nvPr>
        </p:nvSpPr>
        <p:spPr>
          <a:xfrm>
            <a:off x="152701" y="3602038"/>
            <a:ext cx="3504899" cy="1655762"/>
          </a:xfrm>
        </p:spPr>
        <p:txBody>
          <a:bodyPr/>
          <a:lstStyle/>
          <a:p>
            <a:pPr marL="0"/>
            <a:r>
              <a:rPr lang="en-US" dirty="0"/>
              <a:t>Use these slides and  the entry guide and workbook to make your plan</a:t>
            </a:r>
          </a:p>
        </p:txBody>
      </p:sp>
      <p:sp>
        <p:nvSpPr>
          <p:cNvPr id="4" name="Title 3">
            <a:extLst>
              <a:ext uri="{FF2B5EF4-FFF2-40B4-BE49-F238E27FC236}">
                <a16:creationId xmlns:a16="http://schemas.microsoft.com/office/drawing/2014/main" id="{68F1AC31-411C-413D-88AD-5E3FE57902D9}"/>
              </a:ext>
            </a:extLst>
          </p:cNvPr>
          <p:cNvSpPr>
            <a:spLocks noGrp="1"/>
          </p:cNvSpPr>
          <p:nvPr>
            <p:ph type="ctrTitle"/>
          </p:nvPr>
        </p:nvSpPr>
        <p:spPr/>
        <p:txBody>
          <a:bodyPr/>
          <a:lstStyle/>
          <a:p>
            <a:r>
              <a:rPr lang="en-US" dirty="0"/>
              <a:t>ENTRY GUIDE</a:t>
            </a:r>
          </a:p>
        </p:txBody>
      </p:sp>
    </p:spTree>
    <p:extLst>
      <p:ext uri="{BB962C8B-B14F-4D97-AF65-F5344CB8AC3E}">
        <p14:creationId xmlns:p14="http://schemas.microsoft.com/office/powerpoint/2010/main" val="36961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8B9BF-CB47-4796-BF90-3E654A77A8C7}"/>
              </a:ext>
            </a:extLst>
          </p:cNvPr>
          <p:cNvSpPr>
            <a:spLocks noGrp="1"/>
          </p:cNvSpPr>
          <p:nvPr>
            <p:ph type="title"/>
          </p:nvPr>
        </p:nvSpPr>
        <p:spPr/>
        <p:txBody>
          <a:bodyPr/>
          <a:lstStyle/>
          <a:p>
            <a:r>
              <a:rPr lang="en-US" dirty="0"/>
              <a:t>COMMITMENT AND INSPIRATION</a:t>
            </a:r>
          </a:p>
        </p:txBody>
      </p:sp>
      <p:sp>
        <p:nvSpPr>
          <p:cNvPr id="5" name="Text Placeholder 4">
            <a:extLst>
              <a:ext uri="{FF2B5EF4-FFF2-40B4-BE49-F238E27FC236}">
                <a16:creationId xmlns:a16="http://schemas.microsoft.com/office/drawing/2014/main" id="{BA79F0A3-0393-4AE9-AB5D-D161A742383E}"/>
              </a:ext>
            </a:extLst>
          </p:cNvPr>
          <p:cNvSpPr>
            <a:spLocks noGrp="1"/>
          </p:cNvSpPr>
          <p:nvPr>
            <p:ph type="body" idx="1"/>
          </p:nvPr>
        </p:nvSpPr>
        <p:spPr/>
        <p:txBody>
          <a:bodyPr/>
          <a:lstStyle/>
          <a:p>
            <a:r>
              <a:rPr lang="en-US" altLang="en-US" dirty="0"/>
              <a:t>What prompted your dedication to the </a:t>
            </a:r>
            <a:r>
              <a:rPr lang="en-US" altLang="en-US" i="1" dirty="0"/>
              <a:t>Transitions</a:t>
            </a:r>
            <a:r>
              <a:rPr lang="en-US" altLang="en-US" baseline="30000" dirty="0"/>
              <a:t>®</a:t>
            </a:r>
            <a:r>
              <a:rPr lang="en-US" altLang="en-US" dirty="0"/>
              <a:t> brand this year? What was the inspiration behind your work? Was it in response to an existing problem or was it a new objective? </a:t>
            </a:r>
          </a:p>
          <a:p>
            <a:endParaRPr lang="en-US" altLang="en-US" dirty="0"/>
          </a:p>
          <a:p>
            <a:r>
              <a:rPr lang="en-US" altLang="en-US" b="1" i="1" dirty="0">
                <a:solidFill>
                  <a:schemeClr val="tx2"/>
                </a:solidFill>
              </a:rPr>
              <a:t>Suggestions from the judges: </a:t>
            </a:r>
            <a:r>
              <a:rPr lang="en-US" altLang="en-US" dirty="0"/>
              <a:t>Consider answering these questions as you set your goals and plan</a:t>
            </a:r>
          </a:p>
          <a:p>
            <a:endParaRPr lang="en-US" dirty="0"/>
          </a:p>
        </p:txBody>
      </p:sp>
    </p:spTree>
    <p:extLst>
      <p:ext uri="{BB962C8B-B14F-4D97-AF65-F5344CB8AC3E}">
        <p14:creationId xmlns:p14="http://schemas.microsoft.com/office/powerpoint/2010/main" val="22190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370E-13F4-4B5D-BEF6-FC7C099873B8}"/>
              </a:ext>
            </a:extLst>
          </p:cNvPr>
          <p:cNvSpPr>
            <a:spLocks noGrp="1"/>
          </p:cNvSpPr>
          <p:nvPr>
            <p:ph type="title"/>
          </p:nvPr>
        </p:nvSpPr>
        <p:spPr/>
        <p:txBody>
          <a:bodyPr/>
          <a:lstStyle/>
          <a:p>
            <a:r>
              <a:rPr lang="en-US" dirty="0"/>
              <a:t>GOALS</a:t>
            </a:r>
          </a:p>
        </p:txBody>
      </p:sp>
      <p:sp>
        <p:nvSpPr>
          <p:cNvPr id="3" name="Text Placeholder 2">
            <a:extLst>
              <a:ext uri="{FF2B5EF4-FFF2-40B4-BE49-F238E27FC236}">
                <a16:creationId xmlns:a16="http://schemas.microsoft.com/office/drawing/2014/main" id="{A3AA260E-84BE-477B-B5AB-D4C2A9E12938}"/>
              </a:ext>
            </a:extLst>
          </p:cNvPr>
          <p:cNvSpPr>
            <a:spLocks noGrp="1"/>
          </p:cNvSpPr>
          <p:nvPr>
            <p:ph type="body" idx="1"/>
          </p:nvPr>
        </p:nvSpPr>
        <p:spPr/>
        <p:txBody>
          <a:bodyPr/>
          <a:lstStyle/>
          <a:p>
            <a:r>
              <a:rPr lang="en-US" altLang="en-US" dirty="0"/>
              <a:t>What did you hope to achieve? Who were you trying to reach and how did their needs, preferences, opinions play a role?</a:t>
            </a:r>
          </a:p>
          <a:p>
            <a:endParaRPr lang="en-US" altLang="en-US" dirty="0"/>
          </a:p>
          <a:p>
            <a:r>
              <a:rPr lang="en-US" altLang="en-US" b="1" i="1" dirty="0">
                <a:solidFill>
                  <a:schemeClr val="tx2"/>
                </a:solidFill>
              </a:rPr>
              <a:t>Suggestions from the judges: </a:t>
            </a:r>
            <a:r>
              <a:rPr lang="en-US" altLang="en-US" dirty="0"/>
              <a:t>Align your goals with the award you are entering for and benchmark where you are now. </a:t>
            </a:r>
          </a:p>
          <a:p>
            <a:endParaRPr lang="en-US" dirty="0"/>
          </a:p>
        </p:txBody>
      </p:sp>
    </p:spTree>
    <p:extLst>
      <p:ext uri="{BB962C8B-B14F-4D97-AF65-F5344CB8AC3E}">
        <p14:creationId xmlns:p14="http://schemas.microsoft.com/office/powerpoint/2010/main" val="5811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A4E9D-3E3E-4443-8BA5-E8541A9592DC}"/>
              </a:ext>
            </a:extLst>
          </p:cNvPr>
          <p:cNvSpPr>
            <a:spLocks noGrp="1"/>
          </p:cNvSpPr>
          <p:nvPr>
            <p:ph type="title"/>
          </p:nvPr>
        </p:nvSpPr>
        <p:spPr/>
        <p:txBody>
          <a:bodyPr/>
          <a:lstStyle/>
          <a:p>
            <a:r>
              <a:rPr lang="en-US" dirty="0"/>
              <a:t>PLAN AND CREATIVITY</a:t>
            </a:r>
          </a:p>
        </p:txBody>
      </p:sp>
      <p:sp>
        <p:nvSpPr>
          <p:cNvPr id="3" name="Text Placeholder 2">
            <a:extLst>
              <a:ext uri="{FF2B5EF4-FFF2-40B4-BE49-F238E27FC236}">
                <a16:creationId xmlns:a16="http://schemas.microsoft.com/office/drawing/2014/main" id="{3AE5D7F5-032B-41E1-8801-A99CDDDD030C}"/>
              </a:ext>
            </a:extLst>
          </p:cNvPr>
          <p:cNvSpPr>
            <a:spLocks noGrp="1"/>
          </p:cNvSpPr>
          <p:nvPr>
            <p:ph type="body" idx="1"/>
          </p:nvPr>
        </p:nvSpPr>
        <p:spPr/>
        <p:txBody>
          <a:bodyPr/>
          <a:lstStyle/>
          <a:p>
            <a:r>
              <a:rPr lang="en-US" altLang="en-US" dirty="0"/>
              <a:t>How did you plan to achieve your goals? What innovative approaches did you use to help you succeed? Did you use a completely new approach, a tried-and-true tactic or a mix of both? How was the Transitions</a:t>
            </a:r>
            <a:r>
              <a:rPr lang="en-US" altLang="en-US" baseline="30000" dirty="0"/>
              <a:t>®</a:t>
            </a:r>
            <a:r>
              <a:rPr lang="en-US" altLang="en-US" dirty="0"/>
              <a:t> brand or products included in your plans?</a:t>
            </a:r>
          </a:p>
          <a:p>
            <a:endParaRPr lang="en-US" altLang="en-US" dirty="0"/>
          </a:p>
          <a:p>
            <a:r>
              <a:rPr lang="en-US" altLang="en-US" b="1" i="1" dirty="0">
                <a:solidFill>
                  <a:schemeClr val="tx2"/>
                </a:solidFill>
              </a:rPr>
              <a:t>Suggestions from the judges: </a:t>
            </a:r>
            <a:r>
              <a:rPr lang="en-US" altLang="en-US" dirty="0"/>
              <a:t>Keep your engagement high throughout the year by refreshing your efforts quarterly. </a:t>
            </a:r>
          </a:p>
          <a:p>
            <a:endParaRPr lang="en-US" dirty="0"/>
          </a:p>
        </p:txBody>
      </p:sp>
    </p:spTree>
    <p:extLst>
      <p:ext uri="{BB962C8B-B14F-4D97-AF65-F5344CB8AC3E}">
        <p14:creationId xmlns:p14="http://schemas.microsoft.com/office/powerpoint/2010/main" val="22132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2AD7-9B82-4F48-83B9-0A7A4F0F03D8}"/>
              </a:ext>
            </a:extLst>
          </p:cNvPr>
          <p:cNvSpPr>
            <a:spLocks noGrp="1"/>
          </p:cNvSpPr>
          <p:nvPr>
            <p:ph type="title"/>
          </p:nvPr>
        </p:nvSpPr>
        <p:spPr/>
        <p:txBody>
          <a:bodyPr/>
          <a:lstStyle/>
          <a:p>
            <a:r>
              <a:rPr lang="en-US" dirty="0"/>
              <a:t>TRACK YOUR ACTIVITIES</a:t>
            </a:r>
          </a:p>
        </p:txBody>
      </p:sp>
      <p:sp>
        <p:nvSpPr>
          <p:cNvPr id="3" name="Text Placeholder 2">
            <a:extLst>
              <a:ext uri="{FF2B5EF4-FFF2-40B4-BE49-F238E27FC236}">
                <a16:creationId xmlns:a16="http://schemas.microsoft.com/office/drawing/2014/main" id="{B71DA245-9367-4D36-B5C6-8CE99C17ED12}"/>
              </a:ext>
            </a:extLst>
          </p:cNvPr>
          <p:cNvSpPr>
            <a:spLocks noGrp="1"/>
          </p:cNvSpPr>
          <p:nvPr>
            <p:ph type="body" idx="1"/>
          </p:nvPr>
        </p:nvSpPr>
        <p:spPr>
          <a:xfrm>
            <a:off x="835601" y="1322443"/>
            <a:ext cx="10870623" cy="1056541"/>
          </a:xfrm>
        </p:spPr>
        <p:txBody>
          <a:bodyPr/>
          <a:lstStyle/>
          <a:p>
            <a:r>
              <a:rPr lang="en-US" altLang="en-US" b="1" i="1" dirty="0">
                <a:solidFill>
                  <a:schemeClr val="tx2"/>
                </a:solidFill>
              </a:rPr>
              <a:t>Suggestions from the judges: </a:t>
            </a:r>
            <a:r>
              <a:rPr lang="en-US" altLang="en-US" dirty="0"/>
              <a:t>Capture photos and / or examples of your activities throughout the year.</a:t>
            </a:r>
          </a:p>
          <a:p>
            <a:endParaRPr lang="en-US" dirty="0"/>
          </a:p>
        </p:txBody>
      </p:sp>
      <p:graphicFrame>
        <p:nvGraphicFramePr>
          <p:cNvPr id="4" name="Table 3">
            <a:extLst>
              <a:ext uri="{FF2B5EF4-FFF2-40B4-BE49-F238E27FC236}">
                <a16:creationId xmlns:a16="http://schemas.microsoft.com/office/drawing/2014/main" id="{E5555B84-B50B-44EC-95E6-F5E8D4B00DEC}"/>
              </a:ext>
            </a:extLst>
          </p:cNvPr>
          <p:cNvGraphicFramePr>
            <a:graphicFrameLocks noGrp="1"/>
          </p:cNvGraphicFramePr>
          <p:nvPr>
            <p:extLst>
              <p:ext uri="{D42A27DB-BD31-4B8C-83A1-F6EECF244321}">
                <p14:modId xmlns:p14="http://schemas.microsoft.com/office/powerpoint/2010/main" val="930769476"/>
              </p:ext>
            </p:extLst>
          </p:nvPr>
        </p:nvGraphicFramePr>
        <p:xfrm>
          <a:off x="2254250" y="2455190"/>
          <a:ext cx="7683500" cy="4083048"/>
        </p:xfrm>
        <a:graphic>
          <a:graphicData uri="http://schemas.openxmlformats.org/drawingml/2006/table">
            <a:tbl>
              <a:tblPr firstRow="1" firstCol="1" bandRow="1">
                <a:tableStyleId>{93296810-A885-4BE3-A3E7-6D5BEEA58F35}</a:tableStyleId>
              </a:tblPr>
              <a:tblGrid>
                <a:gridCol w="1326827">
                  <a:extLst>
                    <a:ext uri="{9D8B030D-6E8A-4147-A177-3AD203B41FA5}">
                      <a16:colId xmlns:a16="http://schemas.microsoft.com/office/drawing/2014/main" val="20000"/>
                    </a:ext>
                  </a:extLst>
                </a:gridCol>
                <a:gridCol w="905657">
                  <a:extLst>
                    <a:ext uri="{9D8B030D-6E8A-4147-A177-3AD203B41FA5}">
                      <a16:colId xmlns:a16="http://schemas.microsoft.com/office/drawing/2014/main" val="20001"/>
                    </a:ext>
                  </a:extLst>
                </a:gridCol>
                <a:gridCol w="603297">
                  <a:extLst>
                    <a:ext uri="{9D8B030D-6E8A-4147-A177-3AD203B41FA5}">
                      <a16:colId xmlns:a16="http://schemas.microsoft.com/office/drawing/2014/main" val="20002"/>
                    </a:ext>
                  </a:extLst>
                </a:gridCol>
                <a:gridCol w="697207">
                  <a:extLst>
                    <a:ext uri="{9D8B030D-6E8A-4147-A177-3AD203B41FA5}">
                      <a16:colId xmlns:a16="http://schemas.microsoft.com/office/drawing/2014/main" val="20003"/>
                    </a:ext>
                  </a:extLst>
                </a:gridCol>
                <a:gridCol w="1007392">
                  <a:extLst>
                    <a:ext uri="{9D8B030D-6E8A-4147-A177-3AD203B41FA5}">
                      <a16:colId xmlns:a16="http://schemas.microsoft.com/office/drawing/2014/main" val="20004"/>
                    </a:ext>
                  </a:extLst>
                </a:gridCol>
                <a:gridCol w="856568">
                  <a:extLst>
                    <a:ext uri="{9D8B030D-6E8A-4147-A177-3AD203B41FA5}">
                      <a16:colId xmlns:a16="http://schemas.microsoft.com/office/drawing/2014/main" val="20005"/>
                    </a:ext>
                  </a:extLst>
                </a:gridCol>
                <a:gridCol w="913483">
                  <a:extLst>
                    <a:ext uri="{9D8B030D-6E8A-4147-A177-3AD203B41FA5}">
                      <a16:colId xmlns:a16="http://schemas.microsoft.com/office/drawing/2014/main" val="20006"/>
                    </a:ext>
                  </a:extLst>
                </a:gridCol>
                <a:gridCol w="685823">
                  <a:extLst>
                    <a:ext uri="{9D8B030D-6E8A-4147-A177-3AD203B41FA5}">
                      <a16:colId xmlns:a16="http://schemas.microsoft.com/office/drawing/2014/main" val="20007"/>
                    </a:ext>
                  </a:extLst>
                </a:gridCol>
                <a:gridCol w="687246">
                  <a:extLst>
                    <a:ext uri="{9D8B030D-6E8A-4147-A177-3AD203B41FA5}">
                      <a16:colId xmlns:a16="http://schemas.microsoft.com/office/drawing/2014/main" val="20008"/>
                    </a:ext>
                  </a:extLst>
                </a:gridCol>
              </a:tblGrid>
              <a:tr h="350520">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Dispensary</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Social Media</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Team Building</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Doctor Involvement</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Incentives</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Promotions</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Training</a:t>
                      </a:r>
                      <a:endParaRPr lang="en-US" sz="1100" dirty="0">
                        <a:effectLst/>
                        <a:latin typeface="Calibri"/>
                        <a:ea typeface="Calibri"/>
                        <a:cs typeface="Times New Roman"/>
                      </a:endParaRPr>
                    </a:p>
                  </a:txBody>
                  <a:tcPr marL="68571" marR="68571" marT="0" marB="0"/>
                </a:tc>
                <a:tc>
                  <a:txBody>
                    <a:bodyPr/>
                    <a:lstStyle/>
                    <a:p>
                      <a:pPr marL="0" marR="0" algn="ctr">
                        <a:lnSpc>
                          <a:spcPct val="115000"/>
                        </a:lnSpc>
                        <a:spcBef>
                          <a:spcPts val="0"/>
                        </a:spcBef>
                        <a:spcAft>
                          <a:spcPts val="0"/>
                        </a:spcAft>
                      </a:pPr>
                      <a:r>
                        <a:rPr lang="en-US" sz="1000" dirty="0">
                          <a:effectLst/>
                        </a:rPr>
                        <a:t>Other</a:t>
                      </a:r>
                      <a:endParaRPr lang="en-US" sz="1100" dirty="0">
                        <a:effectLst/>
                        <a:latin typeface="Calibri"/>
                        <a:ea typeface="Calibri"/>
                        <a:cs typeface="Times New Roman"/>
                      </a:endParaRPr>
                    </a:p>
                  </a:txBody>
                  <a:tcPr marL="68571" marR="68571" marT="0" marB="0"/>
                </a:tc>
                <a:extLst>
                  <a:ext uri="{0D108BD9-81ED-4DB2-BD59-A6C34878D82A}">
                    <a16:rowId xmlns:a16="http://schemas.microsoft.com/office/drawing/2014/main" val="10000"/>
                  </a:ext>
                </a:extLst>
              </a:tr>
              <a:tr h="311044">
                <a:tc>
                  <a:txBody>
                    <a:bodyPr/>
                    <a:lstStyle/>
                    <a:p>
                      <a:pPr marL="0" marR="0">
                        <a:lnSpc>
                          <a:spcPct val="115000"/>
                        </a:lnSpc>
                        <a:spcBef>
                          <a:spcPts val="0"/>
                        </a:spcBef>
                        <a:spcAft>
                          <a:spcPts val="0"/>
                        </a:spcAft>
                      </a:pPr>
                      <a:r>
                        <a:rPr lang="en-US" sz="1000">
                          <a:effectLst/>
                        </a:rPr>
                        <a:t>January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1"/>
                  </a:ext>
                </a:extLst>
              </a:tr>
              <a:tr h="311044">
                <a:tc>
                  <a:txBody>
                    <a:bodyPr/>
                    <a:lstStyle/>
                    <a:p>
                      <a:pPr marL="0" marR="0">
                        <a:lnSpc>
                          <a:spcPct val="115000"/>
                        </a:lnSpc>
                        <a:spcBef>
                          <a:spcPts val="0"/>
                        </a:spcBef>
                        <a:spcAft>
                          <a:spcPts val="0"/>
                        </a:spcAft>
                      </a:pPr>
                      <a:r>
                        <a:rPr lang="en-US" sz="1000">
                          <a:effectLst/>
                        </a:rPr>
                        <a:t>February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2"/>
                  </a:ext>
                </a:extLst>
              </a:tr>
              <a:tr h="311044">
                <a:tc>
                  <a:txBody>
                    <a:bodyPr/>
                    <a:lstStyle/>
                    <a:p>
                      <a:pPr marL="0" marR="0">
                        <a:lnSpc>
                          <a:spcPct val="115000"/>
                        </a:lnSpc>
                        <a:spcBef>
                          <a:spcPts val="0"/>
                        </a:spcBef>
                        <a:spcAft>
                          <a:spcPts val="0"/>
                        </a:spcAft>
                      </a:pPr>
                      <a:r>
                        <a:rPr lang="en-US" sz="1000">
                          <a:effectLst/>
                        </a:rPr>
                        <a:t>March</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3"/>
                  </a:ext>
                </a:extLst>
              </a:tr>
              <a:tr h="311044">
                <a:tc>
                  <a:txBody>
                    <a:bodyPr/>
                    <a:lstStyle/>
                    <a:p>
                      <a:pPr marL="0" marR="0">
                        <a:lnSpc>
                          <a:spcPct val="115000"/>
                        </a:lnSpc>
                        <a:spcBef>
                          <a:spcPts val="0"/>
                        </a:spcBef>
                        <a:spcAft>
                          <a:spcPts val="0"/>
                        </a:spcAft>
                      </a:pPr>
                      <a:r>
                        <a:rPr lang="en-US" sz="1000">
                          <a:effectLst/>
                        </a:rPr>
                        <a:t>April</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4"/>
                  </a:ext>
                </a:extLst>
              </a:tr>
              <a:tr h="311044">
                <a:tc>
                  <a:txBody>
                    <a:bodyPr/>
                    <a:lstStyle/>
                    <a:p>
                      <a:pPr marL="0" marR="0">
                        <a:lnSpc>
                          <a:spcPct val="115000"/>
                        </a:lnSpc>
                        <a:spcBef>
                          <a:spcPts val="0"/>
                        </a:spcBef>
                        <a:spcAft>
                          <a:spcPts val="0"/>
                        </a:spcAft>
                      </a:pPr>
                      <a:r>
                        <a:rPr lang="en-US" sz="1000">
                          <a:effectLst/>
                        </a:rPr>
                        <a:t>May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5"/>
                  </a:ext>
                </a:extLst>
              </a:tr>
              <a:tr h="311044">
                <a:tc>
                  <a:txBody>
                    <a:bodyPr/>
                    <a:lstStyle/>
                    <a:p>
                      <a:pPr marL="0" marR="0">
                        <a:lnSpc>
                          <a:spcPct val="115000"/>
                        </a:lnSpc>
                        <a:spcBef>
                          <a:spcPts val="0"/>
                        </a:spcBef>
                        <a:spcAft>
                          <a:spcPts val="0"/>
                        </a:spcAft>
                      </a:pPr>
                      <a:r>
                        <a:rPr lang="en-US" sz="1000">
                          <a:effectLst/>
                        </a:rPr>
                        <a:t>June</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6"/>
                  </a:ext>
                </a:extLst>
              </a:tr>
              <a:tr h="311044">
                <a:tc>
                  <a:txBody>
                    <a:bodyPr/>
                    <a:lstStyle/>
                    <a:p>
                      <a:pPr marL="0" marR="0">
                        <a:lnSpc>
                          <a:spcPct val="115000"/>
                        </a:lnSpc>
                        <a:spcBef>
                          <a:spcPts val="0"/>
                        </a:spcBef>
                        <a:spcAft>
                          <a:spcPts val="0"/>
                        </a:spcAft>
                      </a:pPr>
                      <a:r>
                        <a:rPr lang="en-US" sz="1000">
                          <a:effectLst/>
                        </a:rPr>
                        <a:t>July</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7"/>
                  </a:ext>
                </a:extLst>
              </a:tr>
              <a:tr h="311044">
                <a:tc>
                  <a:txBody>
                    <a:bodyPr/>
                    <a:lstStyle/>
                    <a:p>
                      <a:pPr marL="0" marR="0">
                        <a:lnSpc>
                          <a:spcPct val="115000"/>
                        </a:lnSpc>
                        <a:spcBef>
                          <a:spcPts val="0"/>
                        </a:spcBef>
                        <a:spcAft>
                          <a:spcPts val="0"/>
                        </a:spcAft>
                      </a:pPr>
                      <a:r>
                        <a:rPr lang="en-US" sz="1000">
                          <a:effectLst/>
                        </a:rPr>
                        <a:t>August</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8"/>
                  </a:ext>
                </a:extLst>
              </a:tr>
              <a:tr h="311044">
                <a:tc>
                  <a:txBody>
                    <a:bodyPr/>
                    <a:lstStyle/>
                    <a:p>
                      <a:pPr marL="0" marR="0">
                        <a:lnSpc>
                          <a:spcPct val="115000"/>
                        </a:lnSpc>
                        <a:spcBef>
                          <a:spcPts val="0"/>
                        </a:spcBef>
                        <a:spcAft>
                          <a:spcPts val="0"/>
                        </a:spcAft>
                      </a:pPr>
                      <a:r>
                        <a:rPr lang="en-US" sz="1000">
                          <a:effectLst/>
                        </a:rPr>
                        <a:t>September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09"/>
                  </a:ext>
                </a:extLst>
              </a:tr>
              <a:tr h="311044">
                <a:tc>
                  <a:txBody>
                    <a:bodyPr/>
                    <a:lstStyle/>
                    <a:p>
                      <a:pPr marL="0" marR="0">
                        <a:lnSpc>
                          <a:spcPct val="115000"/>
                        </a:lnSpc>
                        <a:spcBef>
                          <a:spcPts val="0"/>
                        </a:spcBef>
                        <a:spcAft>
                          <a:spcPts val="0"/>
                        </a:spcAft>
                      </a:pPr>
                      <a:r>
                        <a:rPr lang="en-US" sz="1000">
                          <a:effectLst/>
                        </a:rPr>
                        <a:t>October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10"/>
                  </a:ext>
                </a:extLst>
              </a:tr>
              <a:tr h="311044">
                <a:tc>
                  <a:txBody>
                    <a:bodyPr/>
                    <a:lstStyle/>
                    <a:p>
                      <a:pPr marL="0" marR="0">
                        <a:lnSpc>
                          <a:spcPct val="115000"/>
                        </a:lnSpc>
                        <a:spcBef>
                          <a:spcPts val="0"/>
                        </a:spcBef>
                        <a:spcAft>
                          <a:spcPts val="0"/>
                        </a:spcAft>
                      </a:pPr>
                      <a:r>
                        <a:rPr lang="en-US" sz="1000">
                          <a:effectLst/>
                        </a:rPr>
                        <a:t>November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extLst>
                  <a:ext uri="{0D108BD9-81ED-4DB2-BD59-A6C34878D82A}">
                    <a16:rowId xmlns:a16="http://schemas.microsoft.com/office/drawing/2014/main" val="10011"/>
                  </a:ext>
                </a:extLst>
              </a:tr>
              <a:tr h="311044">
                <a:tc>
                  <a:txBody>
                    <a:bodyPr/>
                    <a:lstStyle/>
                    <a:p>
                      <a:pPr marL="0" marR="0">
                        <a:lnSpc>
                          <a:spcPct val="115000"/>
                        </a:lnSpc>
                        <a:spcBef>
                          <a:spcPts val="0"/>
                        </a:spcBef>
                        <a:spcAft>
                          <a:spcPts val="0"/>
                        </a:spcAft>
                      </a:pPr>
                      <a:r>
                        <a:rPr lang="en-US" sz="1000">
                          <a:effectLst/>
                        </a:rPr>
                        <a:t>December</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71" marR="68571"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71" marR="68571"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993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7389-F942-4934-B4C8-26772B54BE73}"/>
              </a:ext>
            </a:extLst>
          </p:cNvPr>
          <p:cNvSpPr>
            <a:spLocks noGrp="1"/>
          </p:cNvSpPr>
          <p:nvPr>
            <p:ph type="title"/>
          </p:nvPr>
        </p:nvSpPr>
        <p:spPr/>
        <p:txBody>
          <a:bodyPr/>
          <a:lstStyle/>
          <a:p>
            <a:r>
              <a:rPr lang="en-US" dirty="0"/>
              <a:t>IMPACT AND RESULTS</a:t>
            </a:r>
          </a:p>
        </p:txBody>
      </p:sp>
      <p:sp>
        <p:nvSpPr>
          <p:cNvPr id="3" name="Text Placeholder 2">
            <a:extLst>
              <a:ext uri="{FF2B5EF4-FFF2-40B4-BE49-F238E27FC236}">
                <a16:creationId xmlns:a16="http://schemas.microsoft.com/office/drawing/2014/main" id="{9C65E403-BEC0-4FE2-92C5-7F327E403F76}"/>
              </a:ext>
            </a:extLst>
          </p:cNvPr>
          <p:cNvSpPr>
            <a:spLocks noGrp="1"/>
          </p:cNvSpPr>
          <p:nvPr>
            <p:ph type="body" idx="1"/>
          </p:nvPr>
        </p:nvSpPr>
        <p:spPr>
          <a:xfrm>
            <a:off x="845127" y="1254126"/>
            <a:ext cx="10870623" cy="2597378"/>
          </a:xfrm>
        </p:spPr>
        <p:txBody>
          <a:bodyPr>
            <a:normAutofit fontScale="92500" lnSpcReduction="10000"/>
          </a:bodyPr>
          <a:lstStyle/>
          <a:p>
            <a:r>
              <a:rPr lang="en-US" altLang="en-US" dirty="0"/>
              <a:t>How did things turn out? How did you evaluate your success? Did you meet - or exceed - your goals? How will you build on your success? How did you impact </a:t>
            </a:r>
            <a:r>
              <a:rPr lang="en-US" altLang="en-US" i="1" dirty="0"/>
              <a:t>Transitions</a:t>
            </a:r>
            <a:r>
              <a:rPr lang="en-US" altLang="en-US" i="1" baseline="30000" dirty="0"/>
              <a:t>®</a:t>
            </a:r>
            <a:r>
              <a:rPr lang="en-US" altLang="en-US" dirty="0"/>
              <a:t> lens sales? </a:t>
            </a:r>
          </a:p>
          <a:p>
            <a:r>
              <a:rPr lang="en-US" altLang="en-US" b="1" i="1" dirty="0">
                <a:solidFill>
                  <a:schemeClr val="tx2"/>
                </a:solidFill>
              </a:rPr>
              <a:t>Suggestions from the judges: </a:t>
            </a:r>
            <a:r>
              <a:rPr lang="en-US" altLang="en-US" dirty="0"/>
              <a:t>Track your progress monthly or quarterly. Success isn’t just evaluated by sales; consider other ways to evaluate your impact such as staff or customer satisfaction.</a:t>
            </a:r>
          </a:p>
        </p:txBody>
      </p:sp>
      <p:graphicFrame>
        <p:nvGraphicFramePr>
          <p:cNvPr id="4" name="Content Placeholder 6">
            <a:extLst>
              <a:ext uri="{FF2B5EF4-FFF2-40B4-BE49-F238E27FC236}">
                <a16:creationId xmlns:a16="http://schemas.microsoft.com/office/drawing/2014/main" id="{ECDF364C-2FF5-433B-AD2A-8533F7377264}"/>
              </a:ext>
            </a:extLst>
          </p:cNvPr>
          <p:cNvGraphicFramePr>
            <a:graphicFrameLocks/>
          </p:cNvGraphicFramePr>
          <p:nvPr>
            <p:extLst>
              <p:ext uri="{D42A27DB-BD31-4B8C-83A1-F6EECF244321}">
                <p14:modId xmlns:p14="http://schemas.microsoft.com/office/powerpoint/2010/main" val="4103853170"/>
              </p:ext>
            </p:extLst>
          </p:nvPr>
        </p:nvGraphicFramePr>
        <p:xfrm>
          <a:off x="2070948" y="3997396"/>
          <a:ext cx="8050103" cy="2840006"/>
        </p:xfrm>
        <a:graphic>
          <a:graphicData uri="http://schemas.openxmlformats.org/drawingml/2006/table">
            <a:tbl>
              <a:tblPr firstRow="1" bandRow="1">
                <a:tableStyleId>{93296810-A885-4BE3-A3E7-6D5BEEA58F35}</a:tableStyleId>
              </a:tblPr>
              <a:tblGrid>
                <a:gridCol w="2548561">
                  <a:extLst>
                    <a:ext uri="{9D8B030D-6E8A-4147-A177-3AD203B41FA5}">
                      <a16:colId xmlns:a16="http://schemas.microsoft.com/office/drawing/2014/main" val="20000"/>
                    </a:ext>
                  </a:extLst>
                </a:gridCol>
                <a:gridCol w="1783540">
                  <a:extLst>
                    <a:ext uri="{9D8B030D-6E8A-4147-A177-3AD203B41FA5}">
                      <a16:colId xmlns:a16="http://schemas.microsoft.com/office/drawing/2014/main" val="20001"/>
                    </a:ext>
                  </a:extLst>
                </a:gridCol>
                <a:gridCol w="1705476">
                  <a:extLst>
                    <a:ext uri="{9D8B030D-6E8A-4147-A177-3AD203B41FA5}">
                      <a16:colId xmlns:a16="http://schemas.microsoft.com/office/drawing/2014/main" val="20002"/>
                    </a:ext>
                  </a:extLst>
                </a:gridCol>
                <a:gridCol w="2012526">
                  <a:extLst>
                    <a:ext uri="{9D8B030D-6E8A-4147-A177-3AD203B41FA5}">
                      <a16:colId xmlns:a16="http://schemas.microsoft.com/office/drawing/2014/main" val="20003"/>
                    </a:ext>
                  </a:extLst>
                </a:gridCol>
              </a:tblGrid>
              <a:tr h="370929">
                <a:tc>
                  <a:txBody>
                    <a:bodyPr/>
                    <a:lstStyle/>
                    <a:p>
                      <a:endParaRPr lang="en-US" sz="1800" dirty="0"/>
                    </a:p>
                  </a:txBody>
                  <a:tcPr marT="45731" marB="45731"/>
                </a:tc>
                <a:tc>
                  <a:txBody>
                    <a:bodyPr/>
                    <a:lstStyle/>
                    <a:p>
                      <a:r>
                        <a:rPr lang="en-US" sz="1800" dirty="0"/>
                        <a:t>2019</a:t>
                      </a:r>
                    </a:p>
                  </a:txBody>
                  <a:tcPr marT="45731" marB="45731"/>
                </a:tc>
                <a:tc>
                  <a:txBody>
                    <a:bodyPr/>
                    <a:lstStyle/>
                    <a:p>
                      <a:r>
                        <a:rPr lang="en-US" sz="1800" dirty="0"/>
                        <a:t>2020</a:t>
                      </a:r>
                    </a:p>
                  </a:txBody>
                  <a:tcPr marT="45731" marB="45731"/>
                </a:tc>
                <a:tc>
                  <a:txBody>
                    <a:bodyPr/>
                    <a:lstStyle/>
                    <a:p>
                      <a:r>
                        <a:rPr lang="en-US" sz="1800" dirty="0"/>
                        <a:t>% Increase</a:t>
                      </a:r>
                    </a:p>
                  </a:txBody>
                  <a:tcPr marT="45731" marB="45731"/>
                </a:tc>
                <a:extLst>
                  <a:ext uri="{0D108BD9-81ED-4DB2-BD59-A6C34878D82A}">
                    <a16:rowId xmlns:a16="http://schemas.microsoft.com/office/drawing/2014/main" val="10000"/>
                  </a:ext>
                </a:extLst>
              </a:tr>
              <a:tr h="1554851">
                <a:tc>
                  <a:txBody>
                    <a:bodyPr/>
                    <a:lstStyle/>
                    <a:p>
                      <a:r>
                        <a:rPr lang="en-US" sz="1800" dirty="0"/>
                        <a:t>Pairs of </a:t>
                      </a:r>
                      <a:r>
                        <a:rPr lang="en-US" sz="1800" i="1" dirty="0"/>
                        <a:t>Transitions</a:t>
                      </a:r>
                      <a:r>
                        <a:rPr lang="en-US" baseline="30000" dirty="0"/>
                        <a:t>®</a:t>
                      </a:r>
                      <a:r>
                        <a:rPr lang="en-US" sz="1800" baseline="0" dirty="0"/>
                        <a:t> lenses sold</a:t>
                      </a:r>
                      <a:endParaRPr lang="en-US" sz="1800" dirty="0"/>
                    </a:p>
                    <a:p>
                      <a:r>
                        <a:rPr lang="en-US" sz="1200" kern="1200" dirty="0">
                          <a:effectLst/>
                        </a:rPr>
                        <a:t>(If</a:t>
                      </a:r>
                      <a:r>
                        <a:rPr lang="en-US" sz="1200" kern="1200" baseline="0" dirty="0">
                          <a:effectLst/>
                        </a:rPr>
                        <a:t> relevant, </a:t>
                      </a:r>
                      <a:r>
                        <a:rPr lang="en-US" sz="1200" kern="1200" dirty="0">
                          <a:effectLst/>
                        </a:rPr>
                        <a:t>split out </a:t>
                      </a:r>
                      <a:r>
                        <a:rPr lang="en-US" sz="1200" i="1" kern="1200" dirty="0">
                          <a:effectLst/>
                        </a:rPr>
                        <a:t>Transitions</a:t>
                      </a:r>
                      <a:r>
                        <a:rPr lang="en-US" sz="1200" kern="1200" baseline="30000" dirty="0">
                          <a:effectLst/>
                        </a:rPr>
                        <a:t>®</a:t>
                      </a:r>
                      <a:r>
                        <a:rPr lang="en-US" sz="1200" kern="1200" dirty="0">
                          <a:effectLst/>
                        </a:rPr>
                        <a:t> </a:t>
                      </a:r>
                      <a:r>
                        <a:rPr lang="en-US" sz="1200" i="1" kern="1200" dirty="0">
                          <a:effectLst/>
                        </a:rPr>
                        <a:t>Signature</a:t>
                      </a:r>
                      <a:r>
                        <a:rPr lang="en-US" sz="1200" kern="1200" baseline="30000" dirty="0">
                          <a:effectLst/>
                        </a:rPr>
                        <a:t>® </a:t>
                      </a:r>
                      <a:r>
                        <a:rPr lang="en-US" sz="1200" i="1" kern="1200" dirty="0">
                          <a:effectLst/>
                        </a:rPr>
                        <a:t>GEN 8™</a:t>
                      </a:r>
                      <a:r>
                        <a:rPr lang="en-US" sz="1200" kern="1200" baseline="30000" dirty="0">
                          <a:effectLst/>
                        </a:rPr>
                        <a:t> </a:t>
                      </a:r>
                      <a:r>
                        <a:rPr lang="en-US" sz="1200" i="1" kern="1200" dirty="0">
                          <a:effectLst/>
                        </a:rPr>
                        <a:t>Transitions</a:t>
                      </a:r>
                      <a:r>
                        <a:rPr lang="en-US" sz="1200" kern="1200" baseline="30000" dirty="0">
                          <a:effectLst/>
                        </a:rPr>
                        <a:t>®</a:t>
                      </a:r>
                      <a:r>
                        <a:rPr lang="en-US" sz="1200" kern="1200" dirty="0">
                          <a:effectLst/>
                        </a:rPr>
                        <a:t> </a:t>
                      </a:r>
                      <a:r>
                        <a:rPr lang="en-US" sz="1200" i="1" kern="1200" dirty="0">
                          <a:effectLst/>
                        </a:rPr>
                        <a:t>Signature</a:t>
                      </a:r>
                      <a:r>
                        <a:rPr lang="en-US" sz="1200" kern="1200" baseline="30000" dirty="0">
                          <a:effectLst/>
                        </a:rPr>
                        <a:t>®</a:t>
                      </a:r>
                      <a:r>
                        <a:rPr lang="en-US" sz="1200" kern="1200" dirty="0">
                          <a:effectLst/>
                        </a:rPr>
                        <a:t> lenses, </a:t>
                      </a:r>
                      <a:r>
                        <a:rPr lang="en-US" sz="1200" i="1" kern="1200" dirty="0">
                          <a:effectLst/>
                        </a:rPr>
                        <a:t>Transitions</a:t>
                      </a:r>
                      <a:r>
                        <a:rPr lang="en-US" sz="1200" kern="1200" baseline="30000" dirty="0">
                          <a:effectLst/>
                        </a:rPr>
                        <a:t>®</a:t>
                      </a:r>
                      <a:r>
                        <a:rPr lang="en-US" sz="1200" kern="1200" dirty="0">
                          <a:effectLst/>
                        </a:rPr>
                        <a:t> </a:t>
                      </a:r>
                      <a:r>
                        <a:rPr lang="en-US" sz="1200" i="1" kern="1200" dirty="0" err="1">
                          <a:effectLst/>
                        </a:rPr>
                        <a:t>XTRActive</a:t>
                      </a:r>
                      <a:r>
                        <a:rPr lang="en-US" sz="1200" kern="1200" baseline="30000" dirty="0">
                          <a:effectLst/>
                        </a:rPr>
                        <a:t>® </a:t>
                      </a:r>
                      <a:r>
                        <a:rPr lang="en-US" sz="1200" kern="1200" baseline="0" dirty="0">
                          <a:effectLst/>
                        </a:rPr>
                        <a:t>lenses</a:t>
                      </a:r>
                      <a:r>
                        <a:rPr lang="en-US" sz="1200" kern="1200" dirty="0">
                          <a:effectLst/>
                        </a:rPr>
                        <a:t>, </a:t>
                      </a:r>
                      <a:r>
                        <a:rPr lang="en-US" sz="1200" i="1" kern="1200" dirty="0">
                          <a:effectLst/>
                        </a:rPr>
                        <a:t>Transitions</a:t>
                      </a:r>
                      <a:r>
                        <a:rPr lang="en-US" sz="1200" kern="1200" baseline="30000" dirty="0">
                          <a:effectLst/>
                        </a:rPr>
                        <a:t>®</a:t>
                      </a:r>
                      <a:r>
                        <a:rPr lang="en-US" sz="1200" kern="1200" dirty="0">
                          <a:effectLst/>
                        </a:rPr>
                        <a:t> </a:t>
                      </a:r>
                      <a:r>
                        <a:rPr lang="en-US" sz="1200" i="1" kern="1200" dirty="0">
                          <a:effectLst/>
                        </a:rPr>
                        <a:t>Vantage</a:t>
                      </a:r>
                      <a:r>
                        <a:rPr lang="en-US" sz="1200" kern="1200" baseline="30000" dirty="0">
                          <a:effectLst/>
                        </a:rPr>
                        <a:t>®</a:t>
                      </a:r>
                      <a:r>
                        <a:rPr lang="en-US" sz="1200" kern="1200" dirty="0">
                          <a:effectLst/>
                        </a:rPr>
                        <a:t> lenses, </a:t>
                      </a:r>
                      <a:r>
                        <a:rPr lang="en-US" sz="1200" i="1" kern="1200" dirty="0">
                          <a:effectLst/>
                        </a:rPr>
                        <a:t>Transitions</a:t>
                      </a:r>
                      <a:r>
                        <a:rPr lang="en-US" sz="1200" kern="1200" baseline="30000" dirty="0">
                          <a:effectLst/>
                        </a:rPr>
                        <a:t>® </a:t>
                      </a:r>
                      <a:r>
                        <a:rPr lang="en-US" sz="1200" i="1" kern="1200" dirty="0" err="1">
                          <a:effectLst/>
                        </a:rPr>
                        <a:t>Drivewear</a:t>
                      </a:r>
                      <a:r>
                        <a:rPr lang="en-US" sz="1200" kern="1200" baseline="30000" dirty="0">
                          <a:effectLst/>
                        </a:rPr>
                        <a:t>® </a:t>
                      </a:r>
                      <a:r>
                        <a:rPr lang="en-US" sz="1200" kern="1200" dirty="0">
                          <a:effectLst/>
                        </a:rPr>
                        <a:t>lenses,</a:t>
                      </a:r>
                      <a:r>
                        <a:rPr lang="en-US" sz="1200" kern="1200" baseline="0" dirty="0">
                          <a:effectLst/>
                        </a:rPr>
                        <a:t> etc.</a:t>
                      </a:r>
                      <a:r>
                        <a:rPr lang="en-US" sz="1200" kern="1200" dirty="0">
                          <a:effectLst/>
                        </a:rPr>
                        <a:t>)</a:t>
                      </a:r>
                      <a:endParaRPr lang="en-US" sz="1100" dirty="0"/>
                    </a:p>
                  </a:txBody>
                  <a:tcPr marT="45731" marB="45731"/>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a:p>
                  </a:txBody>
                  <a:tcPr marT="45731" marB="45731"/>
                </a:tc>
                <a:extLst>
                  <a:ext uri="{0D108BD9-81ED-4DB2-BD59-A6C34878D82A}">
                    <a16:rowId xmlns:a16="http://schemas.microsoft.com/office/drawing/2014/main" val="10001"/>
                  </a:ext>
                </a:extLst>
              </a:tr>
              <a:tr h="731695">
                <a:tc>
                  <a:txBody>
                    <a:bodyPr/>
                    <a:lstStyle/>
                    <a:p>
                      <a:r>
                        <a:rPr lang="en-US" sz="1800" dirty="0"/>
                        <a:t>Share of overall sales</a:t>
                      </a:r>
                    </a:p>
                    <a:p>
                      <a:r>
                        <a:rPr lang="en-US" sz="1200" dirty="0"/>
                        <a:t>(%</a:t>
                      </a:r>
                      <a:r>
                        <a:rPr lang="en-US" sz="1200" baseline="0" dirty="0"/>
                        <a:t> of your overall lenses sold that are </a:t>
                      </a:r>
                      <a:r>
                        <a:rPr lang="en-US" sz="1200" i="1" baseline="0" dirty="0"/>
                        <a:t>Transitions</a:t>
                      </a:r>
                      <a:r>
                        <a:rPr lang="en-US" sz="1200" kern="1200" baseline="30000" dirty="0">
                          <a:effectLst/>
                        </a:rPr>
                        <a:t>®</a:t>
                      </a:r>
                      <a:r>
                        <a:rPr lang="en-US" sz="1200" baseline="0" dirty="0"/>
                        <a:t> lenses)</a:t>
                      </a:r>
                      <a:endParaRPr lang="en-US" sz="1200" dirty="0"/>
                    </a:p>
                  </a:txBody>
                  <a:tcPr marT="45731" marB="45731"/>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dirty="0"/>
                    </a:p>
                  </a:txBody>
                  <a:tcPr marT="45731" marB="45731"/>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9997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2D4AF54-C550-4F20-A41A-30B00C102DB7}"/>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14C3CEAC-36E6-491E-A08F-25D5560AC23B}"/>
              </a:ext>
            </a:extLst>
          </p:cNvPr>
          <p:cNvSpPr>
            <a:spLocks noGrp="1"/>
          </p:cNvSpPr>
          <p:nvPr>
            <p:ph type="ctrTitle"/>
          </p:nvPr>
        </p:nvSpPr>
        <p:spPr/>
        <p:txBody>
          <a:bodyPr/>
          <a:lstStyle/>
          <a:p>
            <a:r>
              <a:rPr lang="en-US" dirty="0"/>
              <a:t>GOOD LUCK!</a:t>
            </a:r>
          </a:p>
        </p:txBody>
      </p:sp>
    </p:spTree>
    <p:extLst>
      <p:ext uri="{BB962C8B-B14F-4D97-AF65-F5344CB8AC3E}">
        <p14:creationId xmlns:p14="http://schemas.microsoft.com/office/powerpoint/2010/main" val="34842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60C3B-FD4F-41FD-A42F-83E630771E38}"/>
              </a:ext>
            </a:extLst>
          </p:cNvPr>
          <p:cNvSpPr>
            <a:spLocks noGrp="1"/>
          </p:cNvSpPr>
          <p:nvPr>
            <p:ph type="title"/>
          </p:nvPr>
        </p:nvSpPr>
        <p:spPr/>
        <p:txBody>
          <a:bodyPr/>
          <a:lstStyle/>
          <a:p>
            <a:r>
              <a:rPr lang="en-US" dirty="0"/>
              <a:t>WHO IS ELIGIBLE TO APPLY?</a:t>
            </a:r>
          </a:p>
        </p:txBody>
      </p:sp>
      <p:sp>
        <p:nvSpPr>
          <p:cNvPr id="5" name="Text Placeholder 4">
            <a:extLst>
              <a:ext uri="{FF2B5EF4-FFF2-40B4-BE49-F238E27FC236}">
                <a16:creationId xmlns:a16="http://schemas.microsoft.com/office/drawing/2014/main" id="{8B92BB07-84F7-4912-9444-7BC44F59359A}"/>
              </a:ext>
            </a:extLst>
          </p:cNvPr>
          <p:cNvSpPr>
            <a:spLocks noGrp="1"/>
          </p:cNvSpPr>
          <p:nvPr>
            <p:ph type="body" idx="1"/>
          </p:nvPr>
        </p:nvSpPr>
        <p:spPr>
          <a:xfrm>
            <a:off x="845127" y="1465942"/>
            <a:ext cx="10870623" cy="2832789"/>
          </a:xfrm>
        </p:spPr>
        <p:txBody>
          <a:bodyPr>
            <a:normAutofit fontScale="92500" lnSpcReduction="10000"/>
          </a:bodyPr>
          <a:lstStyle/>
          <a:p>
            <a:r>
              <a:rPr lang="en-US" dirty="0"/>
              <a:t>Independent eyecare professionals and practices</a:t>
            </a:r>
          </a:p>
          <a:p>
            <a:r>
              <a:rPr lang="en-US" dirty="0"/>
              <a:t>Optical industry professionals and educators</a:t>
            </a:r>
          </a:p>
          <a:p>
            <a:r>
              <a:rPr lang="en-US" dirty="0"/>
              <a:t>National and regional retailers </a:t>
            </a:r>
          </a:p>
          <a:p>
            <a:r>
              <a:rPr lang="en-US" dirty="0"/>
              <a:t>Optical  laboratories</a:t>
            </a:r>
          </a:p>
          <a:p>
            <a:r>
              <a:rPr lang="en-US" dirty="0"/>
              <a:t>Managed Vision Care companies</a:t>
            </a:r>
          </a:p>
          <a:p>
            <a:r>
              <a:rPr lang="en-US" dirty="0"/>
              <a:t>Lens manufacturers and buying groups</a:t>
            </a:r>
          </a:p>
          <a:p>
            <a:endParaRPr lang="en-US" dirty="0"/>
          </a:p>
        </p:txBody>
      </p:sp>
      <p:pic>
        <p:nvPicPr>
          <p:cNvPr id="2" name="Picture 1">
            <a:extLst>
              <a:ext uri="{FF2B5EF4-FFF2-40B4-BE49-F238E27FC236}">
                <a16:creationId xmlns:a16="http://schemas.microsoft.com/office/drawing/2014/main" id="{944D19EC-082D-9148-912B-CF0475F299FD}"/>
              </a:ext>
            </a:extLst>
          </p:cNvPr>
          <p:cNvPicPr>
            <a:picLocks noChangeAspect="1"/>
          </p:cNvPicPr>
          <p:nvPr/>
        </p:nvPicPr>
        <p:blipFill rotWithShape="1">
          <a:blip r:embed="rId2"/>
          <a:srcRect b="26381"/>
          <a:stretch/>
        </p:blipFill>
        <p:spPr>
          <a:xfrm>
            <a:off x="4140200" y="4589745"/>
            <a:ext cx="3911600" cy="226825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674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D4CA-7695-4EF4-99DB-7670353F323E}"/>
              </a:ext>
            </a:extLst>
          </p:cNvPr>
          <p:cNvSpPr>
            <a:spLocks noGrp="1"/>
          </p:cNvSpPr>
          <p:nvPr>
            <p:ph type="title"/>
          </p:nvPr>
        </p:nvSpPr>
        <p:spPr>
          <a:xfrm>
            <a:off x="6086798" y="319762"/>
            <a:ext cx="5609902" cy="722549"/>
          </a:xfrm>
        </p:spPr>
        <p:txBody>
          <a:bodyPr/>
          <a:lstStyle/>
          <a:p>
            <a:r>
              <a:rPr lang="en-US" dirty="0"/>
              <a:t>CATEGORIES INCLUDE:</a:t>
            </a:r>
          </a:p>
        </p:txBody>
      </p:sp>
      <p:sp>
        <p:nvSpPr>
          <p:cNvPr id="3" name="Text Placeholder 2">
            <a:extLst>
              <a:ext uri="{FF2B5EF4-FFF2-40B4-BE49-F238E27FC236}">
                <a16:creationId xmlns:a16="http://schemas.microsoft.com/office/drawing/2014/main" id="{148E85A5-CB88-4C3B-8A73-38325DB99828}"/>
              </a:ext>
            </a:extLst>
          </p:cNvPr>
          <p:cNvSpPr>
            <a:spLocks noGrp="1"/>
          </p:cNvSpPr>
          <p:nvPr>
            <p:ph type="body" idx="1"/>
          </p:nvPr>
        </p:nvSpPr>
        <p:spPr>
          <a:xfrm>
            <a:off x="6096000" y="1465942"/>
            <a:ext cx="5619750" cy="4388011"/>
          </a:xfrm>
        </p:spPr>
        <p:txBody>
          <a:bodyPr>
            <a:normAutofit fontScale="92500"/>
          </a:bodyPr>
          <a:lstStyle/>
          <a:p>
            <a:r>
              <a:rPr lang="en-US" dirty="0"/>
              <a:t>Transitions Brand Ambassador</a:t>
            </a:r>
          </a:p>
          <a:p>
            <a:r>
              <a:rPr lang="en-US" dirty="0"/>
              <a:t>Retailer of the Year U.S.</a:t>
            </a:r>
          </a:p>
          <a:p>
            <a:r>
              <a:rPr lang="en-US" dirty="0"/>
              <a:t>Retailer of the Year Canada</a:t>
            </a:r>
          </a:p>
          <a:p>
            <a:r>
              <a:rPr lang="en-US" dirty="0"/>
              <a:t>Eyecare Practice of the Year U.S.</a:t>
            </a:r>
          </a:p>
          <a:p>
            <a:r>
              <a:rPr lang="en-US" dirty="0"/>
              <a:t>Eyecare Practice of the Year  Canada </a:t>
            </a:r>
          </a:p>
          <a:p>
            <a:r>
              <a:rPr lang="en-US" dirty="0"/>
              <a:t>Best in Training</a:t>
            </a:r>
          </a:p>
          <a:p>
            <a:r>
              <a:rPr lang="en-US" dirty="0"/>
              <a:t>Best in Marketing</a:t>
            </a:r>
          </a:p>
          <a:p>
            <a:endParaRPr lang="en-US" dirty="0"/>
          </a:p>
        </p:txBody>
      </p:sp>
      <p:pic>
        <p:nvPicPr>
          <p:cNvPr id="4" name="Google Shape;278;p52">
            <a:extLst>
              <a:ext uri="{FF2B5EF4-FFF2-40B4-BE49-F238E27FC236}">
                <a16:creationId xmlns:a16="http://schemas.microsoft.com/office/drawing/2014/main" id="{9E8F623C-A96A-4FB7-9021-AD0A8D84E6C2}"/>
              </a:ext>
            </a:extLst>
          </p:cNvPr>
          <p:cNvPicPr preferRelativeResize="0"/>
          <p:nvPr/>
        </p:nvPicPr>
        <p:blipFill rotWithShape="1">
          <a:blip r:embed="rId3">
            <a:extLst>
              <a:ext uri="{28A0092B-C50C-407E-A947-70E740481C1C}">
                <a14:useLocalDpi xmlns:a14="http://schemas.microsoft.com/office/drawing/2010/main" val="0"/>
              </a:ext>
            </a:extLst>
          </a:blip>
          <a:srcRect l="25265"/>
          <a:stretch/>
        </p:blipFill>
        <p:spPr>
          <a:xfrm>
            <a:off x="-2123087" y="-218751"/>
            <a:ext cx="8124494" cy="7250171"/>
          </a:xfrm>
          <a:prstGeom prst="parallelogram">
            <a:avLst>
              <a:gd name="adj" fmla="val 24755"/>
            </a:avLst>
          </a:prstGeom>
          <a:noFill/>
          <a:ln>
            <a:noFill/>
          </a:ln>
        </p:spPr>
      </p:pic>
      <p:sp>
        <p:nvSpPr>
          <p:cNvPr id="5" name="Connecteur droit 7">
            <a:extLst>
              <a:ext uri="{FF2B5EF4-FFF2-40B4-BE49-F238E27FC236}">
                <a16:creationId xmlns:a16="http://schemas.microsoft.com/office/drawing/2014/main" id="{C465E7F4-FA5C-4F9C-A11F-8BC70C7971A7}"/>
              </a:ext>
            </a:extLst>
          </p:cNvPr>
          <p:cNvSpPr/>
          <p:nvPr/>
        </p:nvSpPr>
        <p:spPr>
          <a:xfrm flipH="1">
            <a:off x="4159567" y="-1214123"/>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34574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D4CA-7695-4EF4-99DB-7670353F323E}"/>
              </a:ext>
            </a:extLst>
          </p:cNvPr>
          <p:cNvSpPr>
            <a:spLocks noGrp="1"/>
          </p:cNvSpPr>
          <p:nvPr>
            <p:ph type="title"/>
          </p:nvPr>
        </p:nvSpPr>
        <p:spPr>
          <a:xfrm>
            <a:off x="6086798" y="319762"/>
            <a:ext cx="5609902" cy="722549"/>
          </a:xfrm>
        </p:spPr>
        <p:txBody>
          <a:bodyPr/>
          <a:lstStyle/>
          <a:p>
            <a:r>
              <a:rPr lang="en-US" dirty="0"/>
              <a:t>WHAT DO YOU WIN?</a:t>
            </a:r>
          </a:p>
        </p:txBody>
      </p:sp>
      <p:sp>
        <p:nvSpPr>
          <p:cNvPr id="3" name="Text Placeholder 2">
            <a:extLst>
              <a:ext uri="{FF2B5EF4-FFF2-40B4-BE49-F238E27FC236}">
                <a16:creationId xmlns:a16="http://schemas.microsoft.com/office/drawing/2014/main" id="{148E85A5-CB88-4C3B-8A73-38325DB99828}"/>
              </a:ext>
            </a:extLst>
          </p:cNvPr>
          <p:cNvSpPr>
            <a:spLocks noGrp="1"/>
          </p:cNvSpPr>
          <p:nvPr>
            <p:ph type="body" idx="1"/>
          </p:nvPr>
        </p:nvSpPr>
        <p:spPr>
          <a:xfrm>
            <a:off x="6096000" y="1465942"/>
            <a:ext cx="5619750" cy="4388011"/>
          </a:xfrm>
        </p:spPr>
        <p:txBody>
          <a:bodyPr/>
          <a:lstStyle/>
          <a:p>
            <a:r>
              <a:rPr lang="en-US" dirty="0"/>
              <a:t>A trip for two to Transitions Academy in Orlando, Fla.*</a:t>
            </a:r>
          </a:p>
          <a:p>
            <a:r>
              <a:rPr lang="en-US" dirty="0"/>
              <a:t>Recognition at Transitions Academy</a:t>
            </a:r>
          </a:p>
          <a:p>
            <a:r>
              <a:rPr lang="en-US" dirty="0"/>
              <a:t>Coverage in trade news publications (examples follow)</a:t>
            </a:r>
          </a:p>
          <a:p>
            <a:r>
              <a:rPr lang="en-US" dirty="0"/>
              <a:t>A shiny trophy</a:t>
            </a:r>
          </a:p>
          <a:p>
            <a:endParaRPr lang="en-US" dirty="0"/>
          </a:p>
        </p:txBody>
      </p:sp>
      <p:pic>
        <p:nvPicPr>
          <p:cNvPr id="4" name="Google Shape;278;p52">
            <a:extLst>
              <a:ext uri="{FF2B5EF4-FFF2-40B4-BE49-F238E27FC236}">
                <a16:creationId xmlns:a16="http://schemas.microsoft.com/office/drawing/2014/main" id="{9E8F623C-A96A-4FB7-9021-AD0A8D84E6C2}"/>
              </a:ext>
            </a:extLst>
          </p:cNvPr>
          <p:cNvPicPr preferRelativeResize="0"/>
          <p:nvPr/>
        </p:nvPicPr>
        <p:blipFill rotWithShape="1">
          <a:blip r:embed="rId3" cstate="print">
            <a:extLst>
              <a:ext uri="{28A0092B-C50C-407E-A947-70E740481C1C}">
                <a14:useLocalDpi xmlns:a14="http://schemas.microsoft.com/office/drawing/2010/main" val="0"/>
              </a:ext>
            </a:extLst>
          </a:blip>
          <a:srcRect l="-7751" r="1"/>
          <a:stretch/>
        </p:blipFill>
        <p:spPr>
          <a:xfrm>
            <a:off x="-1805353" y="-168878"/>
            <a:ext cx="7753482" cy="7195755"/>
          </a:xfrm>
          <a:prstGeom prst="parallelogram">
            <a:avLst>
              <a:gd name="adj" fmla="val 24755"/>
            </a:avLst>
          </a:prstGeom>
          <a:noFill/>
          <a:ln>
            <a:noFill/>
          </a:ln>
        </p:spPr>
      </p:pic>
      <p:sp>
        <p:nvSpPr>
          <p:cNvPr id="5" name="Connecteur droit 7">
            <a:extLst>
              <a:ext uri="{FF2B5EF4-FFF2-40B4-BE49-F238E27FC236}">
                <a16:creationId xmlns:a16="http://schemas.microsoft.com/office/drawing/2014/main" id="{C465E7F4-FA5C-4F9C-A11F-8BC70C7971A7}"/>
              </a:ext>
            </a:extLst>
          </p:cNvPr>
          <p:cNvSpPr/>
          <p:nvPr/>
        </p:nvSpPr>
        <p:spPr>
          <a:xfrm flipH="1">
            <a:off x="4159567" y="-1214123"/>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51779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48D63-D2F6-4B7A-99BF-ABA3370CD350}"/>
              </a:ext>
            </a:extLst>
          </p:cNvPr>
          <p:cNvSpPr>
            <a:spLocks noGrp="1"/>
          </p:cNvSpPr>
          <p:nvPr>
            <p:ph type="ctrTitle"/>
          </p:nvPr>
        </p:nvSpPr>
        <p:spPr/>
        <p:txBody>
          <a:bodyPr/>
          <a:lstStyle/>
          <a:p>
            <a:r>
              <a:rPr lang="en-US" dirty="0"/>
              <a:t>COVERAGE ON </a:t>
            </a:r>
            <a:r>
              <a:rPr lang="en-US" i="1" dirty="0"/>
              <a:t>OPTIK</a:t>
            </a:r>
          </a:p>
        </p:txBody>
      </p:sp>
      <p:pic>
        <p:nvPicPr>
          <p:cNvPr id="3" name="Picture 2">
            <a:extLst>
              <a:ext uri="{FF2B5EF4-FFF2-40B4-BE49-F238E27FC236}">
                <a16:creationId xmlns:a16="http://schemas.microsoft.com/office/drawing/2014/main" id="{4E4DBFBA-ADF3-9A48-B428-DBB5E4687F16}"/>
              </a:ext>
            </a:extLst>
          </p:cNvPr>
          <p:cNvPicPr>
            <a:picLocks noChangeAspect="1"/>
          </p:cNvPicPr>
          <p:nvPr/>
        </p:nvPicPr>
        <p:blipFill>
          <a:blip r:embed="rId3"/>
          <a:stretch>
            <a:fillRect/>
          </a:stretch>
        </p:blipFill>
        <p:spPr>
          <a:xfrm>
            <a:off x="6941874" y="458414"/>
            <a:ext cx="3002226" cy="59411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8697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8A806-A9B0-422D-98AC-F66951410236}"/>
              </a:ext>
            </a:extLst>
          </p:cNvPr>
          <p:cNvSpPr>
            <a:spLocks noGrp="1"/>
          </p:cNvSpPr>
          <p:nvPr>
            <p:ph type="ctrTitle"/>
          </p:nvPr>
        </p:nvSpPr>
        <p:spPr/>
        <p:txBody>
          <a:bodyPr>
            <a:normAutofit/>
          </a:bodyPr>
          <a:lstStyle/>
          <a:p>
            <a:r>
              <a:rPr lang="en-US" dirty="0"/>
              <a:t>COVERAGE ON </a:t>
            </a:r>
            <a:r>
              <a:rPr lang="en-US" i="1" dirty="0"/>
              <a:t>OPTICAL PRISM</a:t>
            </a:r>
          </a:p>
        </p:txBody>
      </p:sp>
      <p:pic>
        <p:nvPicPr>
          <p:cNvPr id="2" name="Picture 1">
            <a:extLst>
              <a:ext uri="{FF2B5EF4-FFF2-40B4-BE49-F238E27FC236}">
                <a16:creationId xmlns:a16="http://schemas.microsoft.com/office/drawing/2014/main" id="{830C1DE4-D61C-0A4B-853A-06EAA1E379F9}"/>
              </a:ext>
            </a:extLst>
          </p:cNvPr>
          <p:cNvPicPr>
            <a:picLocks noChangeAspect="1"/>
          </p:cNvPicPr>
          <p:nvPr/>
        </p:nvPicPr>
        <p:blipFill>
          <a:blip r:embed="rId3"/>
          <a:stretch>
            <a:fillRect/>
          </a:stretch>
        </p:blipFill>
        <p:spPr>
          <a:xfrm>
            <a:off x="5053119" y="642143"/>
            <a:ext cx="3405252" cy="5735637"/>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FDDBAAF-02E2-B24B-B803-0993DA14A8BF}"/>
              </a:ext>
            </a:extLst>
          </p:cNvPr>
          <p:cNvPicPr>
            <a:picLocks noChangeAspect="1"/>
          </p:cNvPicPr>
          <p:nvPr/>
        </p:nvPicPr>
        <p:blipFill>
          <a:blip r:embed="rId4"/>
          <a:stretch>
            <a:fillRect/>
          </a:stretch>
        </p:blipFill>
        <p:spPr>
          <a:xfrm>
            <a:off x="8621657" y="1384525"/>
            <a:ext cx="3273350" cy="42508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52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2C62A-A26C-406B-9345-B9502D12B4A9}"/>
              </a:ext>
            </a:extLst>
          </p:cNvPr>
          <p:cNvSpPr>
            <a:spLocks noGrp="1"/>
          </p:cNvSpPr>
          <p:nvPr>
            <p:ph type="title"/>
          </p:nvPr>
        </p:nvSpPr>
        <p:spPr/>
        <p:txBody>
          <a:bodyPr/>
          <a:lstStyle/>
          <a:p>
            <a:r>
              <a:rPr lang="en-US" dirty="0"/>
              <a:t>HOW DO YOU ENTER?</a:t>
            </a:r>
          </a:p>
        </p:txBody>
      </p:sp>
      <p:sp>
        <p:nvSpPr>
          <p:cNvPr id="5" name="Text Placeholder 4">
            <a:extLst>
              <a:ext uri="{FF2B5EF4-FFF2-40B4-BE49-F238E27FC236}">
                <a16:creationId xmlns:a16="http://schemas.microsoft.com/office/drawing/2014/main" id="{C883E041-980B-416E-BE8F-A6C0A0AB1A28}"/>
              </a:ext>
            </a:extLst>
          </p:cNvPr>
          <p:cNvSpPr>
            <a:spLocks noGrp="1"/>
          </p:cNvSpPr>
          <p:nvPr>
            <p:ph type="body" idx="1"/>
          </p:nvPr>
        </p:nvSpPr>
        <p:spPr/>
        <p:txBody>
          <a:bodyPr/>
          <a:lstStyle/>
          <a:p>
            <a:r>
              <a:rPr lang="en-US" altLang="en-US" dirty="0"/>
              <a:t>Nominations will be accepted online at </a:t>
            </a:r>
            <a:r>
              <a:rPr lang="en-US" altLang="en-US" b="1" u="sng" dirty="0">
                <a:hlinkClick r:id="rId3"/>
              </a:rPr>
              <a:t>Transitions.com/Awards</a:t>
            </a:r>
            <a:r>
              <a:rPr lang="en-US" altLang="en-US" dirty="0"/>
              <a:t> in </a:t>
            </a:r>
            <a:r>
              <a:rPr lang="en-US" altLang="en-US" b="1" dirty="0">
                <a:solidFill>
                  <a:srgbClr val="00B5E2"/>
                </a:solidFill>
              </a:rPr>
              <a:t>January 2021</a:t>
            </a:r>
            <a:endParaRPr lang="en-US" altLang="en-US" dirty="0"/>
          </a:p>
          <a:p>
            <a:endParaRPr lang="en-US" dirty="0"/>
          </a:p>
        </p:txBody>
      </p:sp>
    </p:spTree>
    <p:extLst>
      <p:ext uri="{BB962C8B-B14F-4D97-AF65-F5344CB8AC3E}">
        <p14:creationId xmlns:p14="http://schemas.microsoft.com/office/powerpoint/2010/main" val="401005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2FBDC10-FA4B-4912-9227-DC04C87D96DA}"/>
              </a:ext>
            </a:extLst>
          </p:cNvPr>
          <p:cNvSpPr>
            <a:spLocks noGrp="1"/>
          </p:cNvSpPr>
          <p:nvPr>
            <p:ph type="subTitle" idx="1"/>
          </p:nvPr>
        </p:nvSpPr>
        <p:spPr/>
        <p:txBody>
          <a:bodyPr>
            <a:normAutofit/>
          </a:bodyPr>
          <a:lstStyle/>
          <a:p>
            <a:pPr marL="0"/>
            <a:r>
              <a:rPr lang="en-US" sz="1800" dirty="0"/>
              <a:t>Visit </a:t>
            </a:r>
            <a:r>
              <a:rPr lang="en-US" sz="1800" dirty="0" err="1"/>
              <a:t>Transitions.com</a:t>
            </a:r>
            <a:r>
              <a:rPr lang="en-US" sz="1800" dirty="0"/>
              <a:t>/Awards </a:t>
            </a:r>
          </a:p>
          <a:p>
            <a:endParaRPr lang="en-US" sz="1800" dirty="0"/>
          </a:p>
        </p:txBody>
      </p:sp>
      <p:sp>
        <p:nvSpPr>
          <p:cNvPr id="4" name="Title 3">
            <a:extLst>
              <a:ext uri="{FF2B5EF4-FFF2-40B4-BE49-F238E27FC236}">
                <a16:creationId xmlns:a16="http://schemas.microsoft.com/office/drawing/2014/main" id="{A2403833-F2A1-4B6E-976A-1D9BC36EF3A9}"/>
              </a:ext>
            </a:extLst>
          </p:cNvPr>
          <p:cNvSpPr>
            <a:spLocks noGrp="1"/>
          </p:cNvSpPr>
          <p:nvPr>
            <p:ph type="ctrTitle"/>
          </p:nvPr>
        </p:nvSpPr>
        <p:spPr/>
        <p:txBody>
          <a:bodyPr/>
          <a:lstStyle/>
          <a:p>
            <a:r>
              <a:rPr lang="en-US" dirty="0"/>
              <a:t>HOW TO CREATE A WINNING ENTRY</a:t>
            </a:r>
          </a:p>
        </p:txBody>
      </p:sp>
    </p:spTree>
    <p:extLst>
      <p:ext uri="{BB962C8B-B14F-4D97-AF65-F5344CB8AC3E}">
        <p14:creationId xmlns:p14="http://schemas.microsoft.com/office/powerpoint/2010/main" val="228703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14DC6E-E753-4A16-A2E5-C6A65AD70243}"/>
              </a:ext>
            </a:extLst>
          </p:cNvPr>
          <p:cNvSpPr>
            <a:spLocks noGrp="1"/>
          </p:cNvSpPr>
          <p:nvPr>
            <p:ph type="title"/>
          </p:nvPr>
        </p:nvSpPr>
        <p:spPr/>
        <p:txBody>
          <a:bodyPr/>
          <a:lstStyle/>
          <a:p>
            <a:r>
              <a:rPr lang="en-US" dirty="0"/>
              <a:t>START PLANNING NOW!</a:t>
            </a:r>
          </a:p>
        </p:txBody>
      </p:sp>
      <p:sp>
        <p:nvSpPr>
          <p:cNvPr id="5" name="Text Placeholder 4">
            <a:extLst>
              <a:ext uri="{FF2B5EF4-FFF2-40B4-BE49-F238E27FC236}">
                <a16:creationId xmlns:a16="http://schemas.microsoft.com/office/drawing/2014/main" id="{52F12CE8-756B-471C-BB13-8EAD0C7CAC75}"/>
              </a:ext>
            </a:extLst>
          </p:cNvPr>
          <p:cNvSpPr>
            <a:spLocks noGrp="1"/>
          </p:cNvSpPr>
          <p:nvPr>
            <p:ph type="body" idx="1"/>
          </p:nvPr>
        </p:nvSpPr>
        <p:spPr>
          <a:xfrm>
            <a:off x="845127" y="1465942"/>
            <a:ext cx="8230293" cy="4388011"/>
          </a:xfrm>
        </p:spPr>
        <p:txBody>
          <a:bodyPr>
            <a:normAutofit fontScale="92500"/>
          </a:bodyPr>
          <a:lstStyle/>
          <a:p>
            <a:pPr marL="0" indent="0">
              <a:buFont typeface="Arial" charset="0"/>
              <a:buNone/>
              <a:defRPr/>
            </a:pPr>
            <a:r>
              <a:rPr lang="en-US" altLang="en-US" dirty="0"/>
              <a:t>Start by deciding which specific award(s) you want to win and review the evaluation areas.</a:t>
            </a:r>
          </a:p>
          <a:p>
            <a:pPr marL="0" indent="0">
              <a:buFont typeface="Arial" charset="0"/>
              <a:buNone/>
              <a:defRPr/>
            </a:pPr>
            <a:endParaRPr lang="en-US" altLang="en-US" dirty="0"/>
          </a:p>
          <a:p>
            <a:pPr>
              <a:buFont typeface="Arial" charset="0"/>
              <a:buChar char="•"/>
              <a:defRPr/>
            </a:pPr>
            <a:r>
              <a:rPr lang="en-US" altLang="en-US" b="1" dirty="0">
                <a:solidFill>
                  <a:schemeClr val="tx1"/>
                </a:solidFill>
              </a:rPr>
              <a:t>Set your goal </a:t>
            </a:r>
            <a:r>
              <a:rPr lang="en-US" altLang="en-US" dirty="0"/>
              <a:t>for 2020 and benchmark where you are to measure your success.</a:t>
            </a:r>
          </a:p>
          <a:p>
            <a:pPr>
              <a:buFont typeface="Arial" charset="0"/>
              <a:buChar char="•"/>
              <a:defRPr/>
            </a:pPr>
            <a:r>
              <a:rPr lang="en-US" altLang="en-US" b="1" dirty="0">
                <a:solidFill>
                  <a:schemeClr val="tx1"/>
                </a:solidFill>
              </a:rPr>
              <a:t>Put a plan in place</a:t>
            </a:r>
            <a:r>
              <a:rPr lang="en-US" altLang="en-US" dirty="0">
                <a:solidFill>
                  <a:schemeClr val="tx1"/>
                </a:solidFill>
              </a:rPr>
              <a:t> </a:t>
            </a:r>
            <a:r>
              <a:rPr lang="en-US" altLang="en-US" dirty="0"/>
              <a:t>to help achieve that goal. </a:t>
            </a:r>
          </a:p>
          <a:p>
            <a:pPr>
              <a:buFont typeface="Arial" charset="0"/>
              <a:buChar char="•"/>
              <a:defRPr/>
            </a:pPr>
            <a:r>
              <a:rPr lang="en-US" altLang="en-US" b="1" dirty="0">
                <a:solidFill>
                  <a:schemeClr val="tx2"/>
                </a:solidFill>
              </a:rPr>
              <a:t>Start tracking now!</a:t>
            </a:r>
          </a:p>
          <a:p>
            <a:pPr>
              <a:buFont typeface="Arial" charset="0"/>
              <a:buChar char="•"/>
              <a:defRPr/>
            </a:pPr>
            <a:endParaRPr lang="en-US" altLang="en-US" b="1" dirty="0">
              <a:solidFill>
                <a:schemeClr val="tx2"/>
              </a:solidFill>
            </a:endParaRPr>
          </a:p>
          <a:p>
            <a:pPr marL="0" indent="0">
              <a:buFont typeface="Arial" charset="0"/>
              <a:buNone/>
              <a:defRPr/>
            </a:pPr>
            <a:r>
              <a:rPr lang="en-US" altLang="en-US" b="1" dirty="0">
                <a:solidFill>
                  <a:schemeClr val="tx2"/>
                </a:solidFill>
              </a:rPr>
              <a:t>Use the Entry Guide and Workbook to Help!</a:t>
            </a:r>
            <a:endParaRPr lang="en-US" dirty="0"/>
          </a:p>
        </p:txBody>
      </p:sp>
      <p:pic>
        <p:nvPicPr>
          <p:cNvPr id="6" name="Picture 6" descr="C:\Users\Michael.Battisti\Downloads\noun_875439_cc.png">
            <a:extLst>
              <a:ext uri="{FF2B5EF4-FFF2-40B4-BE49-F238E27FC236}">
                <a16:creationId xmlns:a16="http://schemas.microsoft.com/office/drawing/2014/main" id="{DFA61780-5AB5-4520-8786-C8FC4D52B2E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75420" y="2290762"/>
            <a:ext cx="2641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27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Transitions">
      <a:dk1>
        <a:srgbClr val="24366B"/>
      </a:dk1>
      <a:lt1>
        <a:sysClr val="window" lastClr="FFFFFF"/>
      </a:lt1>
      <a:dk2>
        <a:srgbClr val="24366B"/>
      </a:dk2>
      <a:lt2>
        <a:srgbClr val="FFFFFF"/>
      </a:lt2>
      <a:accent1>
        <a:srgbClr val="00B2E2"/>
      </a:accent1>
      <a:accent2>
        <a:srgbClr val="009B9A"/>
      </a:accent2>
      <a:accent3>
        <a:srgbClr val="5AB564"/>
      </a:accent3>
      <a:accent4>
        <a:srgbClr val="BBD129"/>
      </a:accent4>
      <a:accent5>
        <a:srgbClr val="FDD808"/>
      </a:accent5>
      <a:accent6>
        <a:srgbClr val="F2992D"/>
      </a:accent6>
      <a:hlink>
        <a:srgbClr val="00B2E2"/>
      </a:hlink>
      <a:folHlink>
        <a:srgbClr val="F2992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12757</TotalTime>
  <Words>1868</Words>
  <Application>Microsoft Macintosh PowerPoint</Application>
  <PresentationFormat>Widescreen</PresentationFormat>
  <Paragraphs>242</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Century Gothic</vt:lpstr>
      <vt:lpstr>Office Theme</vt:lpstr>
      <vt:lpstr>OVERVIEW AND ENTRY GUIDE</vt:lpstr>
      <vt:lpstr>WHO IS ELIGIBLE TO APPLY?</vt:lpstr>
      <vt:lpstr>CATEGORIES INCLUDE:</vt:lpstr>
      <vt:lpstr>WHAT DO YOU WIN?</vt:lpstr>
      <vt:lpstr>COVERAGE ON OPTIK</vt:lpstr>
      <vt:lpstr>COVERAGE ON OPTICAL PRISM</vt:lpstr>
      <vt:lpstr>HOW DO YOU ENTER?</vt:lpstr>
      <vt:lpstr>HOW TO CREATE A WINNING ENTRY</vt:lpstr>
      <vt:lpstr>START PLANNING NOW!</vt:lpstr>
      <vt:lpstr>TIPS FROM THE JUDGES</vt:lpstr>
      <vt:lpstr>ENTRY GUIDE</vt:lpstr>
      <vt:lpstr>COMMITMENT AND INSPIRATION</vt:lpstr>
      <vt:lpstr>GOALS</vt:lpstr>
      <vt:lpstr>PLAN AND CREATIVITY</vt:lpstr>
      <vt:lpstr>TRACK YOUR ACTIVITIES</vt:lpstr>
      <vt:lpstr>IMPACT AND RESULTS</vt:lpstr>
      <vt:lpstr>GOOD LUCK!</vt:lpstr>
    </vt:vector>
  </TitlesOfParts>
  <Company>Havas Health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HH-IT</dc:creator>
  <cp:lastModifiedBy>Christina Gregory</cp:lastModifiedBy>
  <cp:revision>322</cp:revision>
  <dcterms:created xsi:type="dcterms:W3CDTF">2018-02-23T15:20:23Z</dcterms:created>
  <dcterms:modified xsi:type="dcterms:W3CDTF">2020-09-25T16:36:35Z</dcterms:modified>
</cp:coreProperties>
</file>