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373" r:id="rId2"/>
    <p:sldId id="374" r:id="rId3"/>
    <p:sldId id="375" r:id="rId4"/>
    <p:sldId id="377" r:id="rId5"/>
    <p:sldId id="378" r:id="rId6"/>
    <p:sldId id="379" r:id="rId7"/>
    <p:sldId id="380" r:id="rId8"/>
    <p:sldId id="381" r:id="rId9"/>
    <p:sldId id="382" r:id="rId10"/>
    <p:sldId id="383" r:id="rId11"/>
    <p:sldId id="384" r:id="rId12"/>
    <p:sldId id="385" r:id="rId13"/>
    <p:sldId id="392" r:id="rId14"/>
    <p:sldId id="393" r:id="rId15"/>
    <p:sldId id="394" r:id="rId16"/>
    <p:sldId id="404" r:id="rId17"/>
    <p:sldId id="395" r:id="rId18"/>
    <p:sldId id="396" r:id="rId19"/>
    <p:sldId id="397" r:id="rId20"/>
    <p:sldId id="398" r:id="rId21"/>
    <p:sldId id="399" r:id="rId22"/>
    <p:sldId id="400" r:id="rId23"/>
    <p:sldId id="401" r:id="rId24"/>
    <p:sldId id="402" r:id="rId25"/>
    <p:sldId id="40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6" userDrawn="1">
          <p15:clr>
            <a:srgbClr val="A4A3A4"/>
          </p15:clr>
        </p15:guide>
        <p15:guide id="2" pos="4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66B"/>
    <a:srgbClr val="000000"/>
    <a:srgbClr val="F9EFE9"/>
    <a:srgbClr val="F6DFCF"/>
    <a:srgbClr val="E79B47"/>
    <a:srgbClr val="FDD808"/>
    <a:srgbClr val="F7B71B"/>
    <a:srgbClr val="F2992D"/>
    <a:srgbClr val="5AB564"/>
    <a:srgbClr val="000D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57" autoAdjust="0"/>
    <p:restoredTop sz="72925" autoAdjust="0"/>
  </p:normalViewPr>
  <p:slideViewPr>
    <p:cSldViewPr snapToGrid="0" showGuides="1">
      <p:cViewPr>
        <p:scale>
          <a:sx n="77" d="100"/>
          <a:sy n="77" d="100"/>
        </p:scale>
        <p:origin x="1392" y="104"/>
      </p:cViewPr>
      <p:guideLst>
        <p:guide orient="horz" pos="1056"/>
        <p:guide pos="4056"/>
      </p:guideLst>
    </p:cSldViewPr>
  </p:slideViewPr>
  <p:outlineViewPr>
    <p:cViewPr>
      <p:scale>
        <a:sx n="33" d="100"/>
        <a:sy n="33" d="100"/>
      </p:scale>
      <p:origin x="0" y="-1144"/>
    </p:cViewPr>
  </p:outlineViewPr>
  <p:notesTextViewPr>
    <p:cViewPr>
      <p:scale>
        <a:sx n="3" d="2"/>
        <a:sy n="3" d="2"/>
      </p:scale>
      <p:origin x="0" y="0"/>
    </p:cViewPr>
  </p:notesTextViewPr>
  <p:sorterViewPr>
    <p:cViewPr varScale="1">
      <p:scale>
        <a:sx n="100" d="100"/>
        <a:sy n="100" d="100"/>
      </p:scale>
      <p:origin x="0" y="-1398"/>
    </p:cViewPr>
  </p:sorterViewPr>
  <p:notesViewPr>
    <p:cSldViewPr snapToGrid="0">
      <p:cViewPr varScale="1">
        <p:scale>
          <a:sx n="83" d="100"/>
          <a:sy n="83" d="100"/>
        </p:scale>
        <p:origin x="399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11005F-B084-4A2B-AF81-BEDFA90212AB}" type="datetimeFigureOut">
              <a:rPr lang="en-US" smtClean="0"/>
              <a:t>6/5/19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33AD39-2BC7-4A42-AAB5-FA662C63FD86}" type="slidenum">
              <a:rPr lang="en-US" smtClean="0"/>
              <a:t>‹#›</a:t>
            </a:fld>
            <a:endParaRPr lang="en-US"/>
          </a:p>
        </p:txBody>
      </p:sp>
    </p:spTree>
    <p:extLst>
      <p:ext uri="{BB962C8B-B14F-4D97-AF65-F5344CB8AC3E}">
        <p14:creationId xmlns:p14="http://schemas.microsoft.com/office/powerpoint/2010/main" val="5382252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41368-7101-4C58-AEF0-F054577EA52C}" type="datetimeFigureOut">
              <a:rPr lang="en-US" smtClean="0"/>
              <a:t>6/5/19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44E3B-B3DB-430D-83B5-C915085C15BE}" type="slidenum">
              <a:rPr lang="en-US" smtClean="0"/>
              <a:t>‹#›</a:t>
            </a:fld>
            <a:endParaRPr lang="en-US"/>
          </a:p>
        </p:txBody>
      </p:sp>
    </p:spTree>
    <p:extLst>
      <p:ext uri="{BB962C8B-B14F-4D97-AF65-F5344CB8AC3E}">
        <p14:creationId xmlns:p14="http://schemas.microsoft.com/office/powerpoint/2010/main" val="4364551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fr-FR" dirty="0">
                <a:ea typeface="ＭＳ Ｐゴシック" panose="020B0600070205080204" pitchFamily="34" charset="-128"/>
              </a:rPr>
              <a:t>Le programme des Prix de l’Innovation Transitions reconnaît et célèbre les loyaux partenaires et professionnels de l’industrie de l’optique du Canada et des États-Unis qui se sont démarqués en faisant croître leurs affaires avec la famille de produits et de programmes de Transitions Optical au cours de la dernière année. </a:t>
            </a:r>
            <a:endParaRPr lang="en-US" altLang="fr-FR" dirty="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a:t>
            </a:fld>
            <a:endParaRPr lang="en-US"/>
          </a:p>
        </p:txBody>
      </p:sp>
    </p:spTree>
    <p:extLst>
      <p:ext uri="{BB962C8B-B14F-4D97-AF65-F5344CB8AC3E}">
        <p14:creationId xmlns:p14="http://schemas.microsoft.com/office/powerpoint/2010/main" val="946997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388">
              <a:lnSpc>
                <a:spcPct val="90000"/>
              </a:lnSpc>
              <a:spcBef>
                <a:spcPct val="0"/>
              </a:spcBef>
              <a:spcAft>
                <a:spcPts val="1238"/>
              </a:spcAft>
              <a:buClr>
                <a:srgbClr val="00B5E2"/>
              </a:buClr>
            </a:pPr>
            <a:r>
              <a:rPr lang="fr-CA" altLang="fr-FR" sz="1200" dirty="0">
                <a:solidFill>
                  <a:srgbClr val="000000"/>
                </a:solidFill>
                <a:latin typeface="Century Gothic" panose="020B0502020202020204" pitchFamily="34" charset="0"/>
                <a:ea typeface="ＭＳ Ｐゴシック" panose="020B0600070205080204" pitchFamily="34" charset="-128"/>
              </a:rPr>
              <a:t>Conseils des juges :</a:t>
            </a:r>
          </a:p>
          <a:p>
            <a:pPr defTabSz="941388">
              <a:lnSpc>
                <a:spcPct val="90000"/>
              </a:lnSpc>
              <a:spcBef>
                <a:spcPct val="0"/>
              </a:spcBef>
              <a:spcAft>
                <a:spcPts val="1238"/>
              </a:spcAft>
              <a:buClr>
                <a:srgbClr val="00B5E2"/>
              </a:buClr>
              <a:buFontTx/>
              <a:buChar char="•"/>
            </a:pPr>
            <a:r>
              <a:rPr lang="fr-CA" altLang="fr-FR" sz="1200" dirty="0">
                <a:latin typeface="Century Gothic" panose="020B0502020202020204" pitchFamily="34" charset="0"/>
                <a:ea typeface="ＭＳ Ｐゴシック" panose="020B0600070205080204" pitchFamily="34" charset="-128"/>
              </a:rPr>
              <a:t>Ne soumettez pas la même présentation PowerPoint pour différentes catégories. Personnalisez-la selon la catégorie pour laquelle vous soumettez votre candidature</a:t>
            </a:r>
            <a:r>
              <a:rPr lang="fr-CA" altLang="fr-FR" sz="1200" dirty="0">
                <a:solidFill>
                  <a:srgbClr val="000000"/>
                </a:solidFill>
                <a:latin typeface="Century Gothic" panose="020B0502020202020204" pitchFamily="34" charset="0"/>
                <a:ea typeface="ＭＳ Ｐゴシック" panose="020B0600070205080204" pitchFamily="34" charset="-128"/>
              </a:rPr>
              <a:t>.</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Établissez un objectif clair et mesurable dès maintenant. Montrez comment vos résultats s’alignent sur votre objectif. Même si vous n’atteignez pas votre objectif, faites état de vos progrès.</a:t>
            </a:r>
          </a:p>
          <a:p>
            <a:pPr defTabSz="941388">
              <a:lnSpc>
                <a:spcPct val="90000"/>
              </a:lnSpc>
              <a:spcBef>
                <a:spcPct val="0"/>
              </a:spcBef>
              <a:spcAft>
                <a:spcPts val="1238"/>
              </a:spcAft>
              <a:buClr>
                <a:srgbClr val="00B5E2"/>
              </a:buClr>
              <a:buFontTx/>
              <a:buChar char="•"/>
            </a:pPr>
            <a:r>
              <a:rPr lang="fr-CA" altLang="fr-FR" sz="1200" dirty="0">
                <a:latin typeface="Century Gothic" panose="020B0502020202020204" pitchFamily="34" charset="0"/>
                <a:ea typeface="ＭＳ Ｐゴシック" panose="020B0600070205080204" pitchFamily="34" charset="-128"/>
              </a:rPr>
              <a:t>Tracez un graphique de vos indicateurs (résultats, données par rapport à l’année précédente)</a:t>
            </a:r>
            <a:r>
              <a:rPr lang="fr-CA" altLang="fr-FR" sz="1200" dirty="0">
                <a:solidFill>
                  <a:srgbClr val="000000"/>
                </a:solidFill>
                <a:latin typeface="Century Gothic" panose="020B0502020202020204" pitchFamily="34" charset="0"/>
                <a:ea typeface="ＭＳ Ｐゴシック" panose="020B0600070205080204" pitchFamily="34" charset="-128"/>
              </a:rPr>
              <a:t>.</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Prenez des photos, enregistrez des vidéo et montrez des images de ce que vous  avez fait pour atteindre votre objectif. Les photos prises à l’aide d’un téléphone intelligent sont parfaitement acceptables.</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Mettez l’accent sur les aspects, à l’aide de polices ou de couleurs différentes, auxquels les juges devraient porter une attention particulière.</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Utilisez correctement les noms de produit, les logos et les images de la marque.</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Essayez de ne pas soumettre une présentation de plus de 10 diapositives. Réfléchissez de façon critique aux renseignements importants et dépassez la limite uniquement si d’autres diapositives sont nécessaires pour transmettre les renseignements demandés. </a:t>
            </a:r>
          </a:p>
          <a:p>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11</a:t>
            </a:fld>
            <a:endParaRPr lang="en-US"/>
          </a:p>
        </p:txBody>
      </p:sp>
    </p:spTree>
    <p:extLst>
      <p:ext uri="{BB962C8B-B14F-4D97-AF65-F5344CB8AC3E}">
        <p14:creationId xmlns:p14="http://schemas.microsoft.com/office/powerpoint/2010/main" val="388346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PECAA est un groupe d’environ 3 400 professionnels de la vue indépendants visionnaires. Cette année, PECAA a surtout informé ses membres sur les avantages des verres </a:t>
            </a:r>
            <a:r>
              <a:rPr lang="fr-CA" sz="1200" i="1" kern="1200" dirty="0">
                <a:solidFill>
                  <a:schemeClr val="tx1"/>
                </a:solidFill>
                <a:effectLst/>
                <a:latin typeface="+mn-lt"/>
                <a:ea typeface="+mn-ea"/>
                <a:cs typeface="+mn-cs"/>
              </a:rPr>
              <a:t>Transitions®</a:t>
            </a:r>
            <a:r>
              <a:rPr lang="fr-CA" sz="1200" kern="1200" dirty="0">
                <a:solidFill>
                  <a:schemeClr val="tx1"/>
                </a:solidFill>
                <a:effectLst/>
                <a:latin typeface="+mn-lt"/>
                <a:ea typeface="+mn-ea"/>
                <a:cs typeface="+mn-cs"/>
              </a:rPr>
              <a:t> et des produits style </a:t>
            </a:r>
            <a:r>
              <a:rPr lang="fr-CA" sz="1200" kern="1200" dirty="0" err="1">
                <a:solidFill>
                  <a:schemeClr val="tx1"/>
                </a:solidFill>
                <a:effectLst/>
                <a:latin typeface="+mn-lt"/>
                <a:ea typeface="+mn-ea"/>
                <a:cs typeface="+mn-cs"/>
              </a:rPr>
              <a:t>colors</a:t>
            </a:r>
            <a:r>
              <a:rPr lang="fr-CA" sz="1200" kern="1200" dirty="0">
                <a:solidFill>
                  <a:schemeClr val="tx1"/>
                </a:solidFill>
                <a:effectLst/>
                <a:latin typeface="+mn-lt"/>
                <a:ea typeface="+mn-ea"/>
                <a:cs typeface="+mn-cs"/>
              </a:rPr>
              <a:t> et style </a:t>
            </a:r>
            <a:r>
              <a:rPr lang="fr-CA" sz="1200" kern="1200" dirty="0" err="1">
                <a:solidFill>
                  <a:schemeClr val="tx1"/>
                </a:solidFill>
                <a:effectLst/>
                <a:latin typeface="+mn-lt"/>
                <a:ea typeface="+mn-ea"/>
                <a:cs typeface="+mn-cs"/>
              </a:rPr>
              <a:t>mirrors</a:t>
            </a:r>
            <a:r>
              <a:rPr lang="fr-CA" sz="1200" kern="1200" dirty="0">
                <a:solidFill>
                  <a:schemeClr val="tx1"/>
                </a:solidFill>
                <a:effectLst/>
                <a:latin typeface="+mn-lt"/>
                <a:ea typeface="+mn-ea"/>
                <a:cs typeface="+mn-cs"/>
              </a:rPr>
              <a:t>, par le biais d’événements en personne à fort impact et par des formations virtuelles continues. PECAA a organisé des formations entre pairs dans huit villes, qui mettaient à profit la recherche générationnelle de Jason </a:t>
            </a:r>
            <a:r>
              <a:rPr lang="fr-CA" sz="1200" kern="1200" dirty="0" err="1">
                <a:solidFill>
                  <a:schemeClr val="tx1"/>
                </a:solidFill>
                <a:effectLst/>
                <a:latin typeface="+mn-lt"/>
                <a:ea typeface="+mn-ea"/>
                <a:cs typeface="+mn-cs"/>
              </a:rPr>
              <a:t>Dorsey</a:t>
            </a:r>
            <a:r>
              <a:rPr lang="fr-CA" sz="1200" kern="1200" dirty="0">
                <a:solidFill>
                  <a:schemeClr val="tx1"/>
                </a:solidFill>
                <a:effectLst/>
                <a:latin typeface="+mn-lt"/>
                <a:ea typeface="+mn-ea"/>
                <a:cs typeface="+mn-cs"/>
              </a:rPr>
              <a:t>, présentaient le rajeunissement de la marque et faisaient la démonstration des nouveaux produits. Afin d’accroître la sensibilisation et l’intérêt, PECAA a mis les style </a:t>
            </a:r>
            <a:r>
              <a:rPr lang="fr-CA" sz="1200" kern="1200" dirty="0" err="1">
                <a:solidFill>
                  <a:schemeClr val="tx1"/>
                </a:solidFill>
                <a:effectLst/>
                <a:latin typeface="+mn-lt"/>
                <a:ea typeface="+mn-ea"/>
                <a:cs typeface="+mn-cs"/>
              </a:rPr>
              <a:t>colors</a:t>
            </a:r>
            <a:r>
              <a:rPr lang="fr-CA" sz="1200" kern="1200" dirty="0">
                <a:solidFill>
                  <a:schemeClr val="tx1"/>
                </a:solidFill>
                <a:effectLst/>
                <a:latin typeface="+mn-lt"/>
                <a:ea typeface="+mn-ea"/>
                <a:cs typeface="+mn-cs"/>
              </a:rPr>
              <a:t> en vedette lors du 5 à 7 de son assemblée annuelle en distribuant quatre cocktails uniques dans des coupes qui changeaient de couleur. L’attention accrue portée à la formation a permis à PECAA d’accroître ses ventes de verres </a:t>
            </a:r>
            <a:r>
              <a:rPr lang="fr-CA" sz="1200" i="1" kern="1200" dirty="0">
                <a:solidFill>
                  <a:schemeClr val="tx1"/>
                </a:solidFill>
                <a:effectLst/>
                <a:latin typeface="+mn-lt"/>
                <a:ea typeface="+mn-ea"/>
                <a:cs typeface="+mn-cs"/>
              </a:rPr>
              <a:t>Transitions</a:t>
            </a:r>
            <a:r>
              <a:rPr lang="fr-CA" sz="1200" kern="1200" dirty="0">
                <a:solidFill>
                  <a:schemeClr val="tx1"/>
                </a:solidFill>
                <a:effectLst/>
                <a:latin typeface="+mn-lt"/>
                <a:ea typeface="+mn-ea"/>
                <a:cs typeface="+mn-cs"/>
              </a:rPr>
              <a:t> de plus de 8 % en 2018, portant leur part totale à 17,8 %. </a:t>
            </a:r>
            <a:endParaRPr lang="en-US" sz="1200" kern="1200" dirty="0">
              <a:solidFill>
                <a:schemeClr val="tx1"/>
              </a:solidFill>
              <a:effectLst/>
              <a:latin typeface="+mn-lt"/>
              <a:ea typeface="+mn-ea"/>
              <a:cs typeface="+mn-cs"/>
            </a:endParaRPr>
          </a:p>
          <a:p>
            <a:endParaRPr lang="en-US" dirty="0"/>
          </a:p>
          <a:p>
            <a:r>
              <a:rPr lang="fr-CA" sz="1200" b="1" i="1" kern="1200" dirty="0">
                <a:solidFill>
                  <a:schemeClr val="tx1"/>
                </a:solidFill>
                <a:effectLst/>
                <a:latin typeface="+mn-lt"/>
                <a:ea typeface="+mn-ea"/>
                <a:cs typeface="+mn-cs"/>
              </a:rPr>
              <a:t>Commentaires des juges : </a:t>
            </a:r>
            <a:r>
              <a:rPr lang="fr-CA" sz="1200" kern="1200" dirty="0">
                <a:solidFill>
                  <a:schemeClr val="tx1"/>
                </a:solidFill>
                <a:effectLst/>
                <a:latin typeface="+mn-lt"/>
                <a:ea typeface="+mn-ea"/>
                <a:cs typeface="+mn-cs"/>
              </a:rPr>
              <a:t>PECAA tire profit de ce qu’elle a appris au Transitions </a:t>
            </a:r>
            <a:r>
              <a:rPr lang="fr-CA" sz="1200" kern="1200" dirty="0" err="1">
                <a:solidFill>
                  <a:schemeClr val="tx1"/>
                </a:solidFill>
                <a:effectLst/>
                <a:latin typeface="+mn-lt"/>
                <a:ea typeface="+mn-ea"/>
                <a:cs typeface="+mn-cs"/>
              </a:rPr>
              <a:t>Academy</a:t>
            </a:r>
            <a:r>
              <a:rPr lang="fr-CA" sz="1200" kern="1200" dirty="0">
                <a:solidFill>
                  <a:schemeClr val="tx1"/>
                </a:solidFill>
                <a:effectLst/>
                <a:latin typeface="+mn-lt"/>
                <a:ea typeface="+mn-ea"/>
                <a:cs typeface="+mn-cs"/>
              </a:rPr>
              <a:t> 2018 en fournissant à ses membres toutes les ressources dont ils ont besoin pour mieux recommander les verres </a:t>
            </a:r>
            <a:r>
              <a:rPr lang="fr-CA" sz="1200" i="1" kern="1200" dirty="0">
                <a:solidFill>
                  <a:schemeClr val="tx1"/>
                </a:solidFill>
                <a:effectLst/>
                <a:latin typeface="+mn-lt"/>
                <a:ea typeface="+mn-ea"/>
                <a:cs typeface="+mn-cs"/>
              </a:rPr>
              <a:t>Transitions</a:t>
            </a:r>
            <a:r>
              <a:rPr lang="fr-CA" sz="1200" kern="1200" dirty="0">
                <a:solidFill>
                  <a:schemeClr val="tx1"/>
                </a:solidFill>
                <a:effectLst/>
                <a:latin typeface="+mn-lt"/>
                <a:ea typeface="+mn-ea"/>
                <a:cs typeface="+mn-cs"/>
              </a:rPr>
              <a:t>. PECAA nous a réellement impressionnés avec ses formations en personne, ses formations virtuelles continues et son engagement à informer ses membres sur les avantages des verres </a:t>
            </a:r>
            <a:r>
              <a:rPr lang="fr-CA" sz="1200" i="1" kern="1200" dirty="0">
                <a:solidFill>
                  <a:schemeClr val="tx1"/>
                </a:solidFill>
                <a:effectLst/>
                <a:latin typeface="+mn-lt"/>
                <a:ea typeface="+mn-ea"/>
                <a:cs typeface="+mn-cs"/>
              </a:rPr>
              <a:t>Transitions</a:t>
            </a:r>
            <a:r>
              <a:rPr lang="fr-CA"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B1A44E3B-B3DB-430D-83B5-C915085C15BE}" type="slidenum">
              <a:rPr lang="en-US" smtClean="0"/>
              <a:t>13</a:t>
            </a:fld>
            <a:endParaRPr lang="en-US"/>
          </a:p>
        </p:txBody>
      </p:sp>
    </p:spTree>
    <p:extLst>
      <p:ext uri="{BB962C8B-B14F-4D97-AF65-F5344CB8AC3E}">
        <p14:creationId xmlns:p14="http://schemas.microsoft.com/office/powerpoint/2010/main" val="3863476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err="1">
                <a:solidFill>
                  <a:schemeClr val="tx1"/>
                </a:solidFill>
                <a:effectLst/>
                <a:latin typeface="+mn-lt"/>
                <a:ea typeface="+mn-ea"/>
                <a:cs typeface="+mn-cs"/>
              </a:rPr>
              <a:t>Sheena</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Taff</a:t>
            </a:r>
            <a:r>
              <a:rPr lang="fr-CA" sz="1200" kern="1200" dirty="0">
                <a:solidFill>
                  <a:schemeClr val="tx1"/>
                </a:solidFill>
                <a:effectLst/>
                <a:latin typeface="+mn-lt"/>
                <a:ea typeface="+mn-ea"/>
                <a:cs typeface="+mn-cs"/>
              </a:rPr>
              <a:t> est une opticienne agrée chez Roberts &amp; Brown </a:t>
            </a:r>
            <a:r>
              <a:rPr lang="fr-CA" sz="1200" kern="1200" dirty="0" err="1">
                <a:solidFill>
                  <a:schemeClr val="tx1"/>
                </a:solidFill>
                <a:effectLst/>
                <a:latin typeface="+mn-lt"/>
                <a:ea typeface="+mn-ea"/>
                <a:cs typeface="+mn-cs"/>
              </a:rPr>
              <a:t>Opticians</a:t>
            </a:r>
            <a:r>
              <a:rPr lang="fr-CA" sz="1200" kern="1200" dirty="0">
                <a:solidFill>
                  <a:schemeClr val="tx1"/>
                </a:solidFill>
                <a:effectLst/>
                <a:latin typeface="+mn-lt"/>
                <a:ea typeface="+mn-ea"/>
                <a:cs typeface="+mn-cs"/>
              </a:rPr>
              <a:t>, une </a:t>
            </a:r>
            <a:r>
              <a:rPr lang="fr-CA" sz="1200" kern="1200" dirty="0" err="1">
                <a:solidFill>
                  <a:schemeClr val="tx1"/>
                </a:solidFill>
                <a:effectLst/>
                <a:latin typeface="+mn-lt"/>
                <a:ea typeface="+mn-ea"/>
                <a:cs typeface="+mn-cs"/>
              </a:rPr>
              <a:t>blogueuse</a:t>
            </a:r>
            <a:r>
              <a:rPr lang="fr-CA" sz="1200" kern="1200" dirty="0">
                <a:solidFill>
                  <a:schemeClr val="tx1"/>
                </a:solidFill>
                <a:effectLst/>
                <a:latin typeface="+mn-lt"/>
                <a:ea typeface="+mn-ea"/>
                <a:cs typeface="+mn-cs"/>
              </a:rPr>
              <a:t> et une Agente de changement Transitions.</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Pour promouvoir le lancement des verres </a:t>
            </a:r>
            <a:r>
              <a:rPr lang="fr-FR" sz="1200" i="1" kern="1200" dirty="0">
                <a:solidFill>
                  <a:schemeClr val="tx1"/>
                </a:solidFill>
                <a:effectLst/>
                <a:latin typeface="+mn-lt"/>
                <a:ea typeface="+mn-ea"/>
                <a:cs typeface="+mn-cs"/>
              </a:rPr>
              <a:t>Transitions</a:t>
            </a:r>
            <a:r>
              <a:rPr lang="fr-FR" sz="1200" kern="1200" baseline="30000" dirty="0">
                <a:solidFill>
                  <a:schemeClr val="tx1"/>
                </a:solidFill>
                <a:effectLst/>
                <a:latin typeface="+mn-lt"/>
                <a:ea typeface="+mn-ea"/>
                <a:cs typeface="+mn-cs"/>
              </a:rPr>
              <a:t>®</a:t>
            </a:r>
            <a:r>
              <a:rPr lang="fr-FR" sz="1200" kern="1200" dirty="0">
                <a:solidFill>
                  <a:schemeClr val="tx1"/>
                </a:solidFill>
                <a:effectLst/>
                <a:latin typeface="+mn-lt"/>
                <a:ea typeface="+mn-ea"/>
                <a:cs typeface="+mn-cs"/>
              </a:rPr>
              <a:t> </a:t>
            </a:r>
            <a:r>
              <a:rPr lang="fr-FR" sz="1200" i="1" kern="1200" dirty="0">
                <a:solidFill>
                  <a:schemeClr val="tx1"/>
                </a:solidFill>
                <a:effectLst/>
                <a:latin typeface="+mn-lt"/>
                <a:ea typeface="+mn-ea"/>
                <a:cs typeface="+mn-cs"/>
              </a:rPr>
              <a:t>Signature</a:t>
            </a:r>
            <a:r>
              <a:rPr lang="fr-FR" sz="1200" kern="1200" baseline="30000" dirty="0">
                <a:solidFill>
                  <a:schemeClr val="tx1"/>
                </a:solidFill>
                <a:effectLst/>
                <a:latin typeface="+mn-lt"/>
                <a:ea typeface="+mn-ea"/>
                <a:cs typeface="+mn-cs"/>
              </a:rPr>
              <a:t>®</a:t>
            </a:r>
            <a:r>
              <a:rPr lang="fr-FR" sz="1200" kern="1200" dirty="0">
                <a:solidFill>
                  <a:schemeClr val="tx1"/>
                </a:solidFill>
                <a:effectLst/>
                <a:latin typeface="+mn-lt"/>
                <a:ea typeface="+mn-ea"/>
                <a:cs typeface="+mn-cs"/>
              </a:rPr>
              <a:t> style </a:t>
            </a:r>
            <a:r>
              <a:rPr lang="fr-FR" sz="1200" kern="1200" dirty="0" err="1">
                <a:solidFill>
                  <a:schemeClr val="tx1"/>
                </a:solidFill>
                <a:effectLst/>
                <a:latin typeface="+mn-lt"/>
                <a:ea typeface="+mn-ea"/>
                <a:cs typeface="+mn-cs"/>
              </a:rPr>
              <a:t>colors</a:t>
            </a:r>
            <a:r>
              <a:rPr lang="fr-FR" sz="1200" kern="1200" dirty="0">
                <a:solidFill>
                  <a:schemeClr val="tx1"/>
                </a:solidFill>
                <a:effectLst/>
                <a:latin typeface="+mn-lt"/>
                <a:ea typeface="+mn-ea"/>
                <a:cs typeface="+mn-cs"/>
              </a:rPr>
              <a:t> en 2018, </a:t>
            </a:r>
            <a:r>
              <a:rPr lang="fr-FR" sz="1200" kern="1200" dirty="0" err="1">
                <a:solidFill>
                  <a:schemeClr val="tx1"/>
                </a:solidFill>
                <a:effectLst/>
                <a:latin typeface="+mn-lt"/>
                <a:ea typeface="+mn-ea"/>
                <a:cs typeface="+mn-cs"/>
              </a:rPr>
              <a:t>Sheena</a:t>
            </a:r>
            <a:r>
              <a:rPr lang="fr-FR" sz="1200" kern="1200" dirty="0">
                <a:solidFill>
                  <a:schemeClr val="tx1"/>
                </a:solidFill>
                <a:effectLst/>
                <a:latin typeface="+mn-lt"/>
                <a:ea typeface="+mn-ea"/>
                <a:cs typeface="+mn-cs"/>
              </a:rPr>
              <a:t> a concrétisé comment personnaliser les couleurs style avec des images audacieuses et des descriptions de produits. Son approche unique en matière de promotion des couleurs style a été partagée sur les médias sociaux et affichée dans sa boutique, entraînant une augmentation du nombre de clients amenant les verres Transitions dans la conversation.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Sheena</a:t>
            </a:r>
            <a:r>
              <a:rPr lang="fr-FR" sz="1200" kern="1200" dirty="0">
                <a:solidFill>
                  <a:schemeClr val="tx1"/>
                </a:solidFill>
                <a:effectLst/>
                <a:latin typeface="+mn-lt"/>
                <a:ea typeface="+mn-ea"/>
                <a:cs typeface="+mn-cs"/>
              </a:rPr>
              <a:t> a également formé son personnel sur le portefeuille de produits en créant un jeu "Bingo Transitions". Cela a permis de garder les verres Transitions en tête et de mettre son personnel au défi de les  recommander à tous les patients.</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FR" sz="1200" b="1" i="1" kern="1200" dirty="0">
                <a:solidFill>
                  <a:schemeClr val="tx1"/>
                </a:solidFill>
                <a:effectLst/>
                <a:latin typeface="+mn-lt"/>
                <a:ea typeface="+mn-ea"/>
                <a:cs typeface="+mn-cs"/>
              </a:rPr>
              <a:t>Commentaires des juges:</a:t>
            </a:r>
            <a:r>
              <a:rPr lang="fr-FR" sz="1200" i="1"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Sheena</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Taff</a:t>
            </a:r>
            <a:r>
              <a:rPr lang="fr-FR" sz="1200" i="0" kern="1200" dirty="0">
                <a:solidFill>
                  <a:schemeClr val="tx1"/>
                </a:solidFill>
                <a:effectLst/>
                <a:latin typeface="+mn-lt"/>
                <a:ea typeface="+mn-ea"/>
                <a:cs typeface="+mn-cs"/>
              </a:rPr>
              <a:t> a transformé un défi en succès en créant son propre matériel de marketing pour soutenir le lancement des </a:t>
            </a:r>
            <a:r>
              <a:rPr lang="fr-FR" sz="1200" i="1" kern="1200" dirty="0">
                <a:solidFill>
                  <a:schemeClr val="tx1"/>
                </a:solidFill>
                <a:effectLst/>
                <a:latin typeface="+mn-lt"/>
                <a:ea typeface="+mn-ea"/>
                <a:cs typeface="+mn-cs"/>
              </a:rPr>
              <a:t>Transitions Signature </a:t>
            </a:r>
            <a:r>
              <a:rPr lang="fr-FR" sz="1200" i="0" kern="1200" dirty="0">
                <a:solidFill>
                  <a:schemeClr val="tx1"/>
                </a:solidFill>
                <a:effectLst/>
                <a:latin typeface="+mn-lt"/>
                <a:ea typeface="+mn-ea"/>
                <a:cs typeface="+mn-cs"/>
              </a:rPr>
              <a:t>Style </a:t>
            </a:r>
            <a:r>
              <a:rPr lang="fr-FR" sz="1200" i="0" kern="1200" dirty="0" err="1">
                <a:solidFill>
                  <a:schemeClr val="tx1"/>
                </a:solidFill>
                <a:effectLst/>
                <a:latin typeface="+mn-lt"/>
                <a:ea typeface="+mn-ea"/>
                <a:cs typeface="+mn-cs"/>
              </a:rPr>
              <a:t>Colors</a:t>
            </a:r>
            <a:r>
              <a:rPr lang="fr-FR" sz="1200" i="0" kern="1200" dirty="0">
                <a:solidFill>
                  <a:schemeClr val="tx1"/>
                </a:solidFill>
                <a:effectLst/>
                <a:latin typeface="+mn-lt"/>
                <a:ea typeface="+mn-ea"/>
                <a:cs typeface="+mn-cs"/>
              </a:rPr>
              <a:t>. L’esprit d’entreprise de </a:t>
            </a:r>
            <a:r>
              <a:rPr lang="fr-FR" sz="1200" i="0" kern="1200" dirty="0" err="1">
                <a:solidFill>
                  <a:schemeClr val="tx1"/>
                </a:solidFill>
                <a:effectLst/>
                <a:latin typeface="+mn-lt"/>
                <a:ea typeface="+mn-ea"/>
                <a:cs typeface="+mn-cs"/>
              </a:rPr>
              <a:t>Sheena</a:t>
            </a:r>
            <a:r>
              <a:rPr lang="fr-FR" sz="1200" i="0" kern="1200" dirty="0">
                <a:solidFill>
                  <a:schemeClr val="tx1"/>
                </a:solidFill>
                <a:effectLst/>
                <a:latin typeface="+mn-lt"/>
                <a:ea typeface="+mn-ea"/>
                <a:cs typeface="+mn-cs"/>
              </a:rPr>
              <a:t> s’est manifesté par la grande ingéniosité des éléments qu’elle a créés. </a:t>
            </a:r>
            <a:r>
              <a:rPr lang="fr-FR" sz="1200" i="0" kern="1200" dirty="0" err="1">
                <a:solidFill>
                  <a:schemeClr val="tx1"/>
                </a:solidFill>
                <a:effectLst/>
                <a:latin typeface="+mn-lt"/>
                <a:ea typeface="+mn-ea"/>
                <a:cs typeface="+mn-cs"/>
              </a:rPr>
              <a:t>Sheena</a:t>
            </a:r>
            <a:r>
              <a:rPr lang="fr-FR" sz="1200" i="0" kern="1200" dirty="0">
                <a:solidFill>
                  <a:schemeClr val="tx1"/>
                </a:solidFill>
                <a:effectLst/>
                <a:latin typeface="+mn-lt"/>
                <a:ea typeface="+mn-ea"/>
                <a:cs typeface="+mn-cs"/>
              </a:rPr>
              <a:t> est un exemple frappant que vous n’avez pas besoin d’avoir un gros budget marketing pour avoir un impact.</a:t>
            </a:r>
            <a:r>
              <a:rPr lang="en-US" i="0" dirty="0">
                <a:effectLst/>
              </a:rPr>
              <a:t> </a:t>
            </a:r>
            <a:endParaRPr lang="en-US" i="0" dirty="0"/>
          </a:p>
        </p:txBody>
      </p:sp>
      <p:sp>
        <p:nvSpPr>
          <p:cNvPr id="4" name="Slide Number Placeholder 3"/>
          <p:cNvSpPr>
            <a:spLocks noGrp="1"/>
          </p:cNvSpPr>
          <p:nvPr>
            <p:ph type="sldNum" sz="quarter" idx="5"/>
          </p:nvPr>
        </p:nvSpPr>
        <p:spPr/>
        <p:txBody>
          <a:bodyPr/>
          <a:lstStyle/>
          <a:p>
            <a:fld id="{B1A44E3B-B3DB-430D-83B5-C915085C15BE}" type="slidenum">
              <a:rPr lang="en-US" smtClean="0"/>
              <a:t>14</a:t>
            </a:fld>
            <a:endParaRPr lang="en-US"/>
          </a:p>
        </p:txBody>
      </p:sp>
    </p:spTree>
    <p:extLst>
      <p:ext uri="{BB962C8B-B14F-4D97-AF65-F5344CB8AC3E}">
        <p14:creationId xmlns:p14="http://schemas.microsoft.com/office/powerpoint/2010/main" val="3360891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Les Centres d’optique Costco sont des centres de soins de la vue situés dans les magasins-entrepôts du Canada. </a:t>
            </a:r>
          </a:p>
          <a:p>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commencer l’année 2018, Costco a établi un nouveau standard pour les verres </a:t>
            </a:r>
            <a:r>
              <a:rPr lang="fr-CA" sz="1200" i="1" kern="1200" dirty="0">
                <a:solidFill>
                  <a:schemeClr val="tx1"/>
                </a:solidFill>
                <a:effectLst/>
                <a:latin typeface="+mn-lt"/>
                <a:ea typeface="+mn-ea"/>
                <a:cs typeface="+mn-cs"/>
              </a:rPr>
              <a:t>Transitions® </a:t>
            </a:r>
            <a:r>
              <a:rPr lang="fr-CA" sz="1200" kern="1200" dirty="0">
                <a:solidFill>
                  <a:schemeClr val="tx1"/>
                </a:solidFill>
                <a:effectLst/>
                <a:latin typeface="+mn-lt"/>
                <a:ea typeface="+mn-ea"/>
                <a:cs typeface="+mn-cs"/>
              </a:rPr>
              <a:t>dans ses magasins, lequel excédait la moyenne nationale. Pour l’atteindre, Costco a mis sur pied un nouveau programme de formation pour informer les magasins et a ajouté du nouveau matériel publicitaire Transitions et des affiches sur le style dans 100 magasins d’optique au Canada.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associés des Centres d’optique Costco ont aussi misé sur les avantages des verres </a:t>
            </a:r>
            <a:r>
              <a:rPr lang="fr-CA" sz="1200" i="1" kern="1200" dirty="0">
                <a:solidFill>
                  <a:schemeClr val="tx1"/>
                </a:solidFill>
                <a:effectLst/>
                <a:latin typeface="+mn-lt"/>
                <a:ea typeface="+mn-ea"/>
                <a:cs typeface="+mn-cs"/>
              </a:rPr>
              <a:t>Transitions</a:t>
            </a:r>
            <a:r>
              <a:rPr lang="fr-CA" sz="1200" kern="1200" dirty="0">
                <a:solidFill>
                  <a:schemeClr val="tx1"/>
                </a:solidFill>
                <a:effectLst/>
                <a:latin typeface="+mn-lt"/>
                <a:ea typeface="+mn-ea"/>
                <a:cs typeface="+mn-cs"/>
              </a:rPr>
              <a:t> en matière de protection contre les rayons UV et de filtrage de la lumière bleue en faisant part de témoignages sur la façon dont les verres </a:t>
            </a:r>
            <a:r>
              <a:rPr lang="fr-CA" sz="1200" i="1" kern="1200" dirty="0">
                <a:solidFill>
                  <a:schemeClr val="tx1"/>
                </a:solidFill>
                <a:effectLst/>
                <a:latin typeface="+mn-lt"/>
                <a:ea typeface="+mn-ea"/>
                <a:cs typeface="+mn-cs"/>
              </a:rPr>
              <a:t>Transitions </a:t>
            </a:r>
            <a:r>
              <a:rPr lang="fr-CA" sz="1200" kern="1200" dirty="0">
                <a:solidFill>
                  <a:schemeClr val="tx1"/>
                </a:solidFill>
                <a:effectLst/>
                <a:latin typeface="+mn-lt"/>
                <a:ea typeface="+mn-ea"/>
                <a:cs typeface="+mn-cs"/>
              </a:rPr>
              <a:t>protègent les membres canadiens.</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Ces actions ont aidé les Centres d’optique Costco à atteindre une part globale de vente de verres </a:t>
            </a:r>
            <a:r>
              <a:rPr lang="fr-CA" sz="1200" i="1" kern="1200" dirty="0">
                <a:solidFill>
                  <a:schemeClr val="tx1"/>
                </a:solidFill>
                <a:effectLst/>
                <a:latin typeface="+mn-lt"/>
                <a:ea typeface="+mn-ea"/>
                <a:cs typeface="+mn-cs"/>
              </a:rPr>
              <a:t>Transitions </a:t>
            </a:r>
            <a:r>
              <a:rPr lang="fr-CA" sz="1200" kern="1200" dirty="0">
                <a:solidFill>
                  <a:schemeClr val="tx1"/>
                </a:solidFill>
                <a:effectLst/>
                <a:latin typeface="+mn-lt"/>
                <a:ea typeface="+mn-ea"/>
                <a:cs typeface="+mn-cs"/>
              </a:rPr>
              <a:t>de 20 %.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b="1" i="1" kern="1200" dirty="0">
                <a:solidFill>
                  <a:schemeClr val="tx1"/>
                </a:solidFill>
                <a:effectLst/>
                <a:latin typeface="+mn-lt"/>
                <a:ea typeface="+mn-ea"/>
                <a:cs typeface="+mn-cs"/>
              </a:rPr>
              <a:t>Commentaires des juges : </a:t>
            </a:r>
            <a:r>
              <a:rPr lang="fr-CA" sz="1200" kern="1200" dirty="0">
                <a:solidFill>
                  <a:schemeClr val="tx1"/>
                </a:solidFill>
                <a:effectLst/>
                <a:latin typeface="+mn-lt"/>
                <a:ea typeface="+mn-ea"/>
                <a:cs typeface="+mn-cs"/>
              </a:rPr>
              <a:t>Non seulement les Centres d’optique Costco ont mis sur pied beaucoup de matériel de formation unique pour informer leurs employés sur les avantages des verres </a:t>
            </a:r>
            <a:r>
              <a:rPr lang="fr-CA" sz="1200" i="1" kern="1200" dirty="0">
                <a:solidFill>
                  <a:schemeClr val="tx1"/>
                </a:solidFill>
                <a:effectLst/>
                <a:latin typeface="+mn-lt"/>
                <a:ea typeface="+mn-ea"/>
                <a:cs typeface="+mn-cs"/>
              </a:rPr>
              <a:t>Transitions</a:t>
            </a:r>
            <a:r>
              <a:rPr lang="fr-CA" sz="1200" kern="1200" dirty="0">
                <a:solidFill>
                  <a:schemeClr val="tx1"/>
                </a:solidFill>
                <a:effectLst/>
                <a:latin typeface="+mn-lt"/>
                <a:ea typeface="+mn-ea"/>
                <a:cs typeface="+mn-cs"/>
              </a:rPr>
              <a:t>, mais ils ont aussi établi un nouveau standard dans leurs magasins qui excédait la moyenne nationale de ventes de verres </a:t>
            </a:r>
            <a:r>
              <a:rPr lang="fr-CA" sz="1200" i="1" kern="1200" dirty="0">
                <a:solidFill>
                  <a:schemeClr val="tx1"/>
                </a:solidFill>
                <a:effectLst/>
                <a:latin typeface="+mn-lt"/>
                <a:ea typeface="+mn-ea"/>
                <a:cs typeface="+mn-cs"/>
              </a:rPr>
              <a:t>Transitions</a:t>
            </a:r>
            <a:r>
              <a:rPr lang="fr-CA"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15</a:t>
            </a:fld>
            <a:endParaRPr lang="en-US"/>
          </a:p>
        </p:txBody>
      </p:sp>
    </p:spTree>
    <p:extLst>
      <p:ext uri="{BB962C8B-B14F-4D97-AF65-F5344CB8AC3E}">
        <p14:creationId xmlns:p14="http://schemas.microsoft.com/office/powerpoint/2010/main" val="684619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National Vision </a:t>
            </a:r>
            <a:r>
              <a:rPr lang="fr-CA" sz="1200" kern="1200" dirty="0" err="1">
                <a:solidFill>
                  <a:schemeClr val="tx1"/>
                </a:solidFill>
                <a:effectLst/>
                <a:latin typeface="+mn-lt"/>
                <a:ea typeface="+mn-ea"/>
                <a:cs typeface="+mn-cs"/>
              </a:rPr>
              <a:t>inc.</a:t>
            </a:r>
            <a:r>
              <a:rPr lang="fr-CA" sz="1200" kern="1200" dirty="0">
                <a:solidFill>
                  <a:schemeClr val="tx1"/>
                </a:solidFill>
                <a:effectLst/>
                <a:latin typeface="+mn-lt"/>
                <a:ea typeface="+mn-ea"/>
                <a:cs typeface="+mn-cs"/>
              </a:rPr>
              <a:t> (NVI) est un détaillant et chef de file national du segment de valeur attractive du marché de détail de l’optique aux États-Unis. Pour stimuler la croissance en 2018, NVI a motivé ses équipes en lançant trois concours de vente pendant l’été et a récompensé les employés du magasin le plus performant dans chaque région.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NVI se consacre à la formation et s’assure que ses magasins possèdent les plus récents outils et le plus récent matériel de formation. Pour encourager les patients à essayer les verres </a:t>
            </a:r>
            <a:r>
              <a:rPr lang="fr-CA" sz="1200" i="1" kern="1200" dirty="0">
                <a:solidFill>
                  <a:schemeClr val="tx1"/>
                </a:solidFill>
                <a:effectLst/>
                <a:latin typeface="+mn-lt"/>
                <a:ea typeface="+mn-ea"/>
                <a:cs typeface="+mn-cs"/>
              </a:rPr>
              <a:t>Transitions®</a:t>
            </a:r>
            <a:r>
              <a:rPr lang="fr-CA" sz="1200" kern="1200" dirty="0">
                <a:solidFill>
                  <a:schemeClr val="tx1"/>
                </a:solidFill>
                <a:effectLst/>
                <a:latin typeface="+mn-lt"/>
                <a:ea typeface="+mn-ea"/>
                <a:cs typeface="+mn-cs"/>
              </a:rPr>
              <a:t>, NVI a lancé des promotions dans ses magasins et a présenté des messages de la marque sur les surfaces de ventes et dans la salle d’attente des optométristes, y compris une publicité informative en boucle à la télévision et des affiches murales. NVI a aidé les patients à comprendre les différences entre les produits du portfolio de </a:t>
            </a:r>
            <a:r>
              <a:rPr lang="fr-CA" sz="1200" i="1" kern="1200" dirty="0">
                <a:solidFill>
                  <a:schemeClr val="tx1"/>
                </a:solidFill>
                <a:effectLst/>
                <a:latin typeface="+mn-lt"/>
                <a:ea typeface="+mn-ea"/>
                <a:cs typeface="+mn-cs"/>
              </a:rPr>
              <a:t>Transitions</a:t>
            </a:r>
            <a:r>
              <a:rPr lang="fr-CA" sz="1200" kern="1200" dirty="0">
                <a:solidFill>
                  <a:schemeClr val="tx1"/>
                </a:solidFill>
                <a:effectLst/>
                <a:latin typeface="+mn-lt"/>
                <a:ea typeface="+mn-ea"/>
                <a:cs typeface="+mn-cs"/>
              </a:rPr>
              <a:t> en créant de nouveaux tapis pour les verres.</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Ainsi, NVI a pu accroître ses ventes de verres </a:t>
            </a:r>
            <a:r>
              <a:rPr lang="fr-CA" sz="1200" i="1" kern="1200" dirty="0">
                <a:solidFill>
                  <a:schemeClr val="tx1"/>
                </a:solidFill>
                <a:effectLst/>
                <a:latin typeface="+mn-lt"/>
                <a:ea typeface="+mn-ea"/>
                <a:cs typeface="+mn-cs"/>
              </a:rPr>
              <a:t>Transitions </a:t>
            </a:r>
            <a:r>
              <a:rPr lang="fr-CA" sz="1200" kern="1200" dirty="0">
                <a:solidFill>
                  <a:schemeClr val="tx1"/>
                </a:solidFill>
                <a:effectLst/>
                <a:latin typeface="+mn-lt"/>
                <a:ea typeface="+mn-ea"/>
                <a:cs typeface="+mn-cs"/>
              </a:rPr>
              <a:t>de 15,1 %.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b="1" i="1" kern="1200" dirty="0">
                <a:solidFill>
                  <a:schemeClr val="tx1"/>
                </a:solidFill>
                <a:effectLst/>
                <a:latin typeface="+mn-lt"/>
                <a:ea typeface="+mn-ea"/>
                <a:cs typeface="+mn-cs"/>
              </a:rPr>
              <a:t>Commentaires des juges : </a:t>
            </a:r>
            <a:r>
              <a:rPr lang="fr-CA" sz="1200" kern="1200" dirty="0">
                <a:solidFill>
                  <a:schemeClr val="tx1"/>
                </a:solidFill>
                <a:effectLst/>
                <a:latin typeface="+mn-lt"/>
                <a:ea typeface="+mn-ea"/>
                <a:cs typeface="+mn-cs"/>
              </a:rPr>
              <a:t>NVI s’est vraiment montré sous son meilleur jour au cours de la dernière année avec des concours de vente ciblés, du matériel de formation trimestriel et des messages axés sur les verres </a:t>
            </a:r>
            <a:r>
              <a:rPr lang="fr-CA" sz="1200" i="1" kern="1200" dirty="0">
                <a:solidFill>
                  <a:schemeClr val="tx1"/>
                </a:solidFill>
                <a:effectLst/>
                <a:latin typeface="+mn-lt"/>
                <a:ea typeface="+mn-ea"/>
                <a:cs typeface="+mn-cs"/>
              </a:rPr>
              <a:t>Transitions </a:t>
            </a:r>
            <a:r>
              <a:rPr lang="fr-CA" sz="1200" kern="1200" dirty="0">
                <a:solidFill>
                  <a:schemeClr val="tx1"/>
                </a:solidFill>
                <a:effectLst/>
                <a:latin typeface="+mn-lt"/>
                <a:ea typeface="+mn-ea"/>
                <a:cs typeface="+mn-cs"/>
              </a:rPr>
              <a:t>transmis à l’aide de divers canaux. Nous saluons la façon unique de NVI d’informer les patients et le personnel sur la valeur des verres </a:t>
            </a:r>
            <a:r>
              <a:rPr lang="fr-CA" sz="1200" i="1" kern="1200" dirty="0">
                <a:solidFill>
                  <a:schemeClr val="tx1"/>
                </a:solidFill>
                <a:effectLst/>
                <a:latin typeface="+mn-lt"/>
                <a:ea typeface="+mn-ea"/>
                <a:cs typeface="+mn-cs"/>
              </a:rPr>
              <a:t>Transitions </a:t>
            </a:r>
            <a:r>
              <a:rPr lang="fr-CA" sz="1200" kern="1200" dirty="0">
                <a:solidFill>
                  <a:schemeClr val="tx1"/>
                </a:solidFill>
                <a:effectLst/>
                <a:latin typeface="+mn-lt"/>
                <a:ea typeface="+mn-ea"/>
                <a:cs typeface="+mn-cs"/>
              </a:rPr>
              <a:t>avec de nouveaux outils et de nouvelles mesures incitatives dans les points de vente.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16</a:t>
            </a:fld>
            <a:endParaRPr lang="en-US"/>
          </a:p>
        </p:txBody>
      </p:sp>
    </p:spTree>
    <p:extLst>
      <p:ext uri="{BB962C8B-B14F-4D97-AF65-F5344CB8AC3E}">
        <p14:creationId xmlns:p14="http://schemas.microsoft.com/office/powerpoint/2010/main" val="2264132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Weaver Eye Associates (WEA) est une clinique indépendante comportant quatre succursales en Pennsylvanie.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commencer l’année 2018, WEA a fermé ses quatre cliniques et réuni sa centaine d’employés pour lui faire suivre une formation sur l’importance de la santé oculaire avec </a:t>
            </a:r>
            <a:r>
              <a:rPr lang="fr-CA" sz="1200" i="1" kern="1200" dirty="0">
                <a:solidFill>
                  <a:schemeClr val="tx1"/>
                </a:solidFill>
                <a:effectLst/>
                <a:latin typeface="+mn-lt"/>
                <a:ea typeface="+mn-ea"/>
                <a:cs typeface="+mn-cs"/>
              </a:rPr>
              <a:t>Transitions</a:t>
            </a:r>
            <a:r>
              <a:rPr lang="fr-CA" sz="1200" kern="1200" dirty="0">
                <a:solidFill>
                  <a:schemeClr val="tx1"/>
                </a:solidFill>
                <a:effectLst/>
                <a:latin typeface="+mn-lt"/>
                <a:ea typeface="+mn-ea"/>
                <a:cs typeface="+mn-cs"/>
              </a:rPr>
              <a:t>. Cette formation a permis aux employés de faire tomber leurs fausses idées sur les verres </a:t>
            </a:r>
            <a:r>
              <a:rPr lang="fr-CA" sz="1200" i="1" kern="1200" dirty="0">
                <a:solidFill>
                  <a:schemeClr val="tx1"/>
                </a:solidFill>
                <a:effectLst/>
                <a:latin typeface="+mn-lt"/>
                <a:ea typeface="+mn-ea"/>
                <a:cs typeface="+mn-cs"/>
              </a:rPr>
              <a:t>Transitions® </a:t>
            </a:r>
            <a:r>
              <a:rPr lang="fr-CA" sz="1200" kern="1200" dirty="0">
                <a:solidFill>
                  <a:schemeClr val="tx1"/>
                </a:solidFill>
                <a:effectLst/>
                <a:latin typeface="+mn-lt"/>
                <a:ea typeface="+mn-ea"/>
                <a:cs typeface="+mn-cs"/>
              </a:rPr>
              <a:t>et de mieux informer les patients.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WEA a créé les « Mardis Transitions » sur Facebook, où chaque semaine, une question et une réponse sont publiées pour sensibiliser les patients à l’importance des verres </a:t>
            </a:r>
            <a:r>
              <a:rPr lang="fr-CA" sz="1200" i="1" kern="1200" dirty="0">
                <a:solidFill>
                  <a:schemeClr val="tx1"/>
                </a:solidFill>
                <a:effectLst/>
                <a:latin typeface="+mn-lt"/>
                <a:ea typeface="+mn-ea"/>
                <a:cs typeface="+mn-cs"/>
              </a:rPr>
              <a:t>Transitions</a:t>
            </a:r>
            <a:r>
              <a:rPr lang="fr-CA" sz="1200" kern="1200" dirty="0">
                <a:solidFill>
                  <a:schemeClr val="tx1"/>
                </a:solidFill>
                <a:effectLst/>
                <a:latin typeface="+mn-lt"/>
                <a:ea typeface="+mn-ea"/>
                <a:cs typeface="+mn-cs"/>
              </a:rPr>
              <a:t> pour tous. WEA a également diffusé, dans les salles d’examen, une vidéo sur les effets nocifs de la lumière bleue nocive et l’importance de la protection contre celle-ci à l’intention des patients qui attendaient leur optométriste.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Grâce à ces efforts, WEA a augmenté ses ventes de verres </a:t>
            </a:r>
            <a:r>
              <a:rPr lang="fr-CA" sz="1200" i="1" kern="1200" dirty="0">
                <a:solidFill>
                  <a:schemeClr val="tx1"/>
                </a:solidFill>
                <a:effectLst/>
                <a:latin typeface="+mn-lt"/>
                <a:ea typeface="+mn-ea"/>
                <a:cs typeface="+mn-cs"/>
              </a:rPr>
              <a:t>Transitions </a:t>
            </a:r>
            <a:r>
              <a:rPr lang="fr-CA" sz="1200" kern="1200" dirty="0">
                <a:solidFill>
                  <a:schemeClr val="tx1"/>
                </a:solidFill>
                <a:effectLst/>
                <a:latin typeface="+mn-lt"/>
                <a:ea typeface="+mn-ea"/>
                <a:cs typeface="+mn-cs"/>
              </a:rPr>
              <a:t>de 22 %.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b="1" i="1" kern="1200" dirty="0">
                <a:solidFill>
                  <a:schemeClr val="tx1"/>
                </a:solidFill>
                <a:effectLst/>
                <a:latin typeface="+mn-lt"/>
                <a:ea typeface="+mn-ea"/>
                <a:cs typeface="+mn-cs"/>
              </a:rPr>
              <a:t>Commentaires des juges : </a:t>
            </a:r>
            <a:r>
              <a:rPr lang="fr-CA" sz="1200" kern="1200" dirty="0">
                <a:solidFill>
                  <a:schemeClr val="tx1"/>
                </a:solidFill>
                <a:effectLst/>
                <a:latin typeface="+mn-lt"/>
                <a:ea typeface="+mn-ea"/>
                <a:cs typeface="+mn-cs"/>
              </a:rPr>
              <a:t>L’investissement de WEA en formation a vraiment porté ses fruits! Quand les employés ont commencé à prescrire plutôt qu’à recommander, ils ont considérablement augmenté leurs ventes de verres </a:t>
            </a:r>
            <a:r>
              <a:rPr lang="fr-CA" sz="1200" i="1" kern="1200" dirty="0">
                <a:solidFill>
                  <a:schemeClr val="tx1"/>
                </a:solidFill>
                <a:effectLst/>
                <a:latin typeface="+mn-lt"/>
                <a:ea typeface="+mn-ea"/>
                <a:cs typeface="+mn-cs"/>
              </a:rPr>
              <a:t>Transitions</a:t>
            </a:r>
            <a:r>
              <a:rPr lang="fr-CA"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17</a:t>
            </a:fld>
            <a:endParaRPr lang="en-US"/>
          </a:p>
        </p:txBody>
      </p:sp>
    </p:spTree>
    <p:extLst>
      <p:ext uri="{BB962C8B-B14F-4D97-AF65-F5344CB8AC3E}">
        <p14:creationId xmlns:p14="http://schemas.microsoft.com/office/powerpoint/2010/main" val="1727253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D</a:t>
            </a:r>
            <a:r>
              <a:rPr lang="fr-CA" sz="1200" kern="1200" baseline="30000" dirty="0">
                <a:solidFill>
                  <a:schemeClr val="tx1"/>
                </a:solidFill>
                <a:effectLst/>
                <a:latin typeface="+mn-lt"/>
                <a:ea typeface="+mn-ea"/>
                <a:cs typeface="+mn-cs"/>
              </a:rPr>
              <a:t>re</a:t>
            </a:r>
            <a:r>
              <a:rPr lang="fr-CA" sz="1200" kern="1200" dirty="0">
                <a:solidFill>
                  <a:schemeClr val="tx1"/>
                </a:solidFill>
                <a:effectLst/>
                <a:latin typeface="+mn-lt"/>
                <a:ea typeface="+mn-ea"/>
                <a:cs typeface="+mn-cs"/>
              </a:rPr>
              <a:t> Amanda </a:t>
            </a:r>
            <a:r>
              <a:rPr lang="fr-CA" sz="1200" kern="1200" dirty="0" err="1">
                <a:solidFill>
                  <a:schemeClr val="tx1"/>
                </a:solidFill>
                <a:effectLst/>
                <a:latin typeface="+mn-lt"/>
                <a:ea typeface="+mn-ea"/>
                <a:cs typeface="+mn-cs"/>
              </a:rPr>
              <a:t>Rights</a:t>
            </a:r>
            <a:r>
              <a:rPr lang="fr-CA" sz="1200" kern="1200" dirty="0">
                <a:solidFill>
                  <a:schemeClr val="tx1"/>
                </a:solidFill>
                <a:effectLst/>
                <a:latin typeface="+mn-lt"/>
                <a:ea typeface="+mn-ea"/>
                <a:cs typeface="+mn-cs"/>
              </a:rPr>
              <a:t> est optométriste en soins de première ligne, agente de changement Transitions et fondatrice d’</a:t>
            </a:r>
            <a:r>
              <a:rPr lang="fr-CA" sz="1200" kern="1200" dirty="0" err="1">
                <a:solidFill>
                  <a:schemeClr val="tx1"/>
                </a:solidFill>
                <a:effectLst/>
                <a:latin typeface="+mn-lt"/>
                <a:ea typeface="+mn-ea"/>
                <a:cs typeface="+mn-cs"/>
              </a:rPr>
              <a:t>OptomEyesLife</a:t>
            </a:r>
            <a:r>
              <a:rPr lang="fr-CA" sz="1200" kern="1200" dirty="0">
                <a:solidFill>
                  <a:schemeClr val="tx1"/>
                </a:solidFill>
                <a:effectLst/>
                <a:latin typeface="+mn-lt"/>
                <a:ea typeface="+mn-ea"/>
                <a:cs typeface="+mn-cs"/>
              </a:rPr>
              <a:t>, un site Web sur la santé oculaire et le bien-être spécialisé en soins de la vue, en lunettes et en nutrition. Elle se passionne pour les verres Transitions à l’intérieur comme à l’extérieur de la clinique. D</a:t>
            </a:r>
            <a:r>
              <a:rPr lang="fr-CA" sz="1200" kern="1200" baseline="30000" dirty="0">
                <a:solidFill>
                  <a:schemeClr val="tx1"/>
                </a:solidFill>
                <a:effectLst/>
                <a:latin typeface="+mn-lt"/>
                <a:ea typeface="+mn-ea"/>
                <a:cs typeface="+mn-cs"/>
              </a:rPr>
              <a:t>re</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Rights</a:t>
            </a:r>
            <a:r>
              <a:rPr lang="fr-CA" sz="1200" kern="1200" dirty="0">
                <a:solidFill>
                  <a:schemeClr val="tx1"/>
                </a:solidFill>
                <a:effectLst/>
                <a:latin typeface="+mn-lt"/>
                <a:ea typeface="+mn-ea"/>
                <a:cs typeface="+mn-cs"/>
              </a:rPr>
              <a:t> alimente les conversations sur la marque dans des publications de l’industrie et dans son blogue ainsi que dans les réseaux sociaux. Elle s’est aussi « appropriée » le compte Instagram de New </a:t>
            </a:r>
            <a:r>
              <a:rPr lang="fr-CA" sz="1200" kern="1200" dirty="0" err="1">
                <a:solidFill>
                  <a:schemeClr val="tx1"/>
                </a:solidFill>
                <a:effectLst/>
                <a:latin typeface="+mn-lt"/>
                <a:ea typeface="+mn-ea"/>
                <a:cs typeface="+mn-cs"/>
              </a:rPr>
              <a:t>Grad</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Optometry</a:t>
            </a:r>
            <a:r>
              <a:rPr lang="fr-CA" sz="1200" kern="1200" dirty="0">
                <a:solidFill>
                  <a:schemeClr val="tx1"/>
                </a:solidFill>
                <a:effectLst/>
                <a:latin typeface="+mn-lt"/>
                <a:ea typeface="+mn-ea"/>
                <a:cs typeface="+mn-cs"/>
              </a:rPr>
              <a:t> en informant les abonnés des avantages des verres </a:t>
            </a:r>
            <a:r>
              <a:rPr lang="fr-CA" sz="1200" i="1" kern="1200" dirty="0">
                <a:solidFill>
                  <a:schemeClr val="tx1"/>
                </a:solidFill>
                <a:effectLst/>
                <a:latin typeface="+mn-lt"/>
                <a:ea typeface="+mn-ea"/>
                <a:cs typeface="+mn-cs"/>
              </a:rPr>
              <a:t>Transitions</a:t>
            </a:r>
            <a:r>
              <a:rPr lang="fr-CA" sz="1200" kern="1200" dirty="0">
                <a:solidFill>
                  <a:schemeClr val="tx1"/>
                </a:solidFill>
                <a:effectLst/>
                <a:latin typeface="+mn-lt"/>
                <a:ea typeface="+mn-ea"/>
                <a:cs typeface="+mn-cs"/>
              </a:rPr>
              <a:t>. De plus, elle a contribué à la création de contenu pour les Transitions </a:t>
            </a:r>
            <a:r>
              <a:rPr lang="fr-CA" sz="1200" kern="1200" dirty="0" err="1">
                <a:solidFill>
                  <a:schemeClr val="tx1"/>
                </a:solidFill>
                <a:effectLst/>
                <a:latin typeface="+mn-lt"/>
                <a:ea typeface="+mn-ea"/>
                <a:cs typeface="+mn-cs"/>
              </a:rPr>
              <a:t>Academy</a:t>
            </a:r>
            <a:r>
              <a:rPr lang="fr-CA" sz="1200" kern="1200" dirty="0">
                <a:solidFill>
                  <a:schemeClr val="tx1"/>
                </a:solidFill>
                <a:effectLst/>
                <a:latin typeface="+mn-lt"/>
                <a:ea typeface="+mn-ea"/>
                <a:cs typeface="+mn-cs"/>
              </a:rPr>
              <a:t> 2017 et 2018.</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a:t>
            </a:r>
            <a:r>
              <a:rPr lang="fr-CA" sz="1200" kern="1200" baseline="30000" dirty="0">
                <a:solidFill>
                  <a:schemeClr val="tx1"/>
                </a:solidFill>
                <a:effectLst/>
                <a:latin typeface="+mn-lt"/>
                <a:ea typeface="+mn-ea"/>
                <a:cs typeface="+mn-cs"/>
              </a:rPr>
              <a:t>re</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Rights</a:t>
            </a:r>
            <a:r>
              <a:rPr lang="fr-CA" sz="1200" kern="1200" dirty="0">
                <a:solidFill>
                  <a:schemeClr val="tx1"/>
                </a:solidFill>
                <a:effectLst/>
                <a:latin typeface="+mn-lt"/>
                <a:ea typeface="+mn-ea"/>
                <a:cs typeface="+mn-cs"/>
              </a:rPr>
              <a:t> a considérablement aidé à changer la perception des verres </a:t>
            </a:r>
            <a:r>
              <a:rPr lang="fr-CA" sz="1200" i="1" kern="1200" dirty="0">
                <a:solidFill>
                  <a:schemeClr val="tx1"/>
                </a:solidFill>
                <a:effectLst/>
                <a:latin typeface="+mn-lt"/>
                <a:ea typeface="+mn-ea"/>
                <a:cs typeface="+mn-cs"/>
              </a:rPr>
              <a:t>Transitions</a:t>
            </a:r>
            <a:r>
              <a:rPr lang="fr-CA" sz="1200" kern="1200" dirty="0">
                <a:solidFill>
                  <a:schemeClr val="tx1"/>
                </a:solidFill>
                <a:effectLst/>
                <a:latin typeface="+mn-lt"/>
                <a:ea typeface="+mn-ea"/>
                <a:cs typeface="+mn-cs"/>
              </a:rPr>
              <a:t> des autres professionnels de la vue de sa clinique en offrant des séances de formation et en jumelant les employés avec des pairs.</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Commentaires des juges :</a:t>
            </a:r>
            <a:r>
              <a:rPr lang="fr-CA" sz="1200" kern="1200" dirty="0">
                <a:solidFill>
                  <a:schemeClr val="tx1"/>
                </a:solidFill>
                <a:effectLst/>
                <a:latin typeface="+mn-lt"/>
                <a:ea typeface="+mn-ea"/>
                <a:cs typeface="+mn-cs"/>
              </a:rPr>
              <a:t> L’engagement de D</a:t>
            </a:r>
            <a:r>
              <a:rPr lang="fr-CA" sz="1200" kern="1200" baseline="30000" dirty="0">
                <a:solidFill>
                  <a:schemeClr val="tx1"/>
                </a:solidFill>
                <a:effectLst/>
                <a:latin typeface="+mn-lt"/>
                <a:ea typeface="+mn-ea"/>
                <a:cs typeface="+mn-cs"/>
              </a:rPr>
              <a:t>re</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Rights</a:t>
            </a:r>
            <a:r>
              <a:rPr lang="fr-CA" sz="1200" kern="1200" dirty="0">
                <a:solidFill>
                  <a:schemeClr val="tx1"/>
                </a:solidFill>
                <a:effectLst/>
                <a:latin typeface="+mn-lt"/>
                <a:ea typeface="+mn-ea"/>
                <a:cs typeface="+mn-cs"/>
              </a:rPr>
              <a:t> à promouvoir le bien-être oculaire toute la vie durant incarne véritablement l’esprit d’un ambassadeur de la marque </a:t>
            </a:r>
            <a:r>
              <a:rPr lang="fr-CA" sz="1200" i="0" kern="1200" dirty="0">
                <a:solidFill>
                  <a:schemeClr val="tx1"/>
                </a:solidFill>
                <a:effectLst/>
                <a:latin typeface="+mn-lt"/>
                <a:ea typeface="+mn-ea"/>
                <a:cs typeface="+mn-cs"/>
              </a:rPr>
              <a:t>Transitions</a:t>
            </a:r>
            <a:r>
              <a:rPr lang="fr-CA" sz="1200" kern="1200" dirty="0">
                <a:solidFill>
                  <a:schemeClr val="tx1"/>
                </a:solidFill>
                <a:effectLst/>
                <a:latin typeface="+mn-lt"/>
                <a:ea typeface="+mn-ea"/>
                <a:cs typeface="+mn-cs"/>
              </a:rPr>
              <a:t>. Non seulement elle promeut la marque dans sa clinique, mais elle informe d’autres professionnels de la vue et élèves grâce à son blogue et aux réseaux sociaux.</a:t>
            </a:r>
            <a:r>
              <a:rPr lang="en-US" dirty="0">
                <a:effectLst/>
              </a:rPr>
              <a:t> </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18</a:t>
            </a:fld>
            <a:endParaRPr lang="en-US"/>
          </a:p>
        </p:txBody>
      </p:sp>
    </p:spTree>
    <p:extLst>
      <p:ext uri="{BB962C8B-B14F-4D97-AF65-F5344CB8AC3E}">
        <p14:creationId xmlns:p14="http://schemas.microsoft.com/office/powerpoint/2010/main" val="2925842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19</a:t>
            </a:fld>
            <a:endParaRPr lang="en-US"/>
          </a:p>
        </p:txBody>
      </p:sp>
    </p:spTree>
    <p:extLst>
      <p:ext uri="{BB962C8B-B14F-4D97-AF65-F5344CB8AC3E}">
        <p14:creationId xmlns:p14="http://schemas.microsoft.com/office/powerpoint/2010/main" val="3396337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20</a:t>
            </a:fld>
            <a:endParaRPr lang="en-US"/>
          </a:p>
        </p:txBody>
      </p:sp>
    </p:spTree>
    <p:extLst>
      <p:ext uri="{BB962C8B-B14F-4D97-AF65-F5344CB8AC3E}">
        <p14:creationId xmlns:p14="http://schemas.microsoft.com/office/powerpoint/2010/main" val="50129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fr-FR" dirty="0">
                <a:ea typeface="ＭＳ Ｐゴシック" panose="020B0600070205080204" pitchFamily="34" charset="-128"/>
              </a:rPr>
              <a:t>Déterminez votre ou vos objectifs S.M.A.R.T. (spécifiques, mesurables, atteignables, réalistes et définis dans le temps).</a:t>
            </a: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21</a:t>
            </a:fld>
            <a:endParaRPr lang="en-US"/>
          </a:p>
        </p:txBody>
      </p:sp>
    </p:spTree>
    <p:extLst>
      <p:ext uri="{BB962C8B-B14F-4D97-AF65-F5344CB8AC3E}">
        <p14:creationId xmlns:p14="http://schemas.microsoft.com/office/powerpoint/2010/main" val="2402445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fr-FR" sz="1200" b="1" dirty="0">
                <a:latin typeface="Century Gothic" panose="020B0502020202020204" pitchFamily="34" charset="0"/>
                <a:ea typeface="ＭＳ Ｐゴシック" panose="020B0600070205080204" pitchFamily="34" charset="-128"/>
              </a:rPr>
              <a:t>Prix de l’ambassadeur de la marque Transitions : </a:t>
            </a:r>
            <a:r>
              <a:rPr lang="fr-CA" altLang="fr-FR" sz="1200" dirty="0">
                <a:latin typeface="Century Gothic" panose="020B0502020202020204" pitchFamily="34" charset="0"/>
                <a:ea typeface="ＭＳ Ｐゴシック" panose="020B0600070205080204" pitchFamily="34" charset="-128"/>
              </a:rPr>
              <a:t>Ce prix est remis à </a:t>
            </a:r>
            <a:r>
              <a:rPr lang="fr-CA" altLang="fr-FR" sz="1200" b="1" u="sng" dirty="0">
                <a:latin typeface="Century Gothic" panose="020B0502020202020204" pitchFamily="34" charset="0"/>
                <a:ea typeface="ＭＳ Ｐゴシック" panose="020B0600070205080204" pitchFamily="34" charset="-128"/>
              </a:rPr>
              <a:t>la personne</a:t>
            </a:r>
            <a:r>
              <a:rPr lang="fr-CA" altLang="fr-FR" sz="1200" dirty="0">
                <a:latin typeface="Century Gothic" panose="020B0502020202020204" pitchFamily="34" charset="0"/>
                <a:ea typeface="ＭＳ Ｐゴシック" panose="020B0600070205080204" pitchFamily="34" charset="-128"/>
              </a:rPr>
              <a:t> s’étant l</a:t>
            </a:r>
            <a:r>
              <a:rPr lang="fr-CA" altLang="fr-FR" sz="1200" dirty="0">
                <a:solidFill>
                  <a:srgbClr val="FF0000"/>
                </a:solidFill>
                <a:latin typeface="Century Gothic" panose="020B0502020202020204" pitchFamily="34" charset="0"/>
                <a:ea typeface="ＭＳ Ｐゴシック" panose="020B0600070205080204" pitchFamily="34" charset="-128"/>
              </a:rPr>
              <a:t>a</a:t>
            </a:r>
            <a:r>
              <a:rPr lang="fr-CA" altLang="fr-FR" sz="1200" dirty="0">
                <a:latin typeface="Century Gothic" panose="020B0502020202020204" pitchFamily="34" charset="0"/>
                <a:ea typeface="ＭＳ Ｐゴシック" panose="020B0600070205080204" pitchFamily="34" charset="-128"/>
              </a:rPr>
              <a:t> plus dévouée pour promouvoir la marque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multiplier les conversations entre pairs, être présente dans les médias sociaux et avoir fait preuve d’un engagement sans pareil pour inclure les verres </a:t>
            </a:r>
            <a:r>
              <a:rPr lang="fr-CA" altLang="fr-FR" sz="1200" i="0"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dans ses objectifs opérationnels, dans ses interactions avec ses patients et dans ses activités de formation ou de promotion d’une saine vision au sein de sa collectivité. </a:t>
            </a:r>
          </a:p>
          <a:p>
            <a:endParaRPr lang="fr-CA" altLang="fr-FR" sz="1200" dirty="0">
              <a:latin typeface="Century Gothic" panose="020B0502020202020204" pitchFamily="34" charset="0"/>
              <a:ea typeface="ＭＳ Ｐゴシック" panose="020B0600070205080204" pitchFamily="34" charset="-128"/>
            </a:endParaRPr>
          </a:p>
          <a:p>
            <a:r>
              <a:rPr lang="fr-CA" altLang="fr-FR" sz="1200" b="1" dirty="0">
                <a:latin typeface="Century Gothic" panose="020B0502020202020204" pitchFamily="34" charset="0"/>
                <a:ea typeface="ＭＳ Ｐゴシック" panose="020B0600070205080204" pitchFamily="34" charset="-128"/>
              </a:rPr>
              <a:t>Prix du détaillant de l’année aux États-Unis et Prix du détaillant de l’année au Canada : </a:t>
            </a:r>
            <a:r>
              <a:rPr lang="fr-CA" altLang="fr-FR" sz="1200" dirty="0">
                <a:latin typeface="Century Gothic" panose="020B0502020202020204" pitchFamily="34" charset="0"/>
                <a:ea typeface="ＭＳ Ｐゴシック" panose="020B0600070205080204" pitchFamily="34" charset="-128"/>
              </a:rPr>
              <a:t>Ce prix est remis à un </a:t>
            </a:r>
            <a:r>
              <a:rPr lang="fr-CA" altLang="fr-FR" sz="1200" b="1" u="sng" dirty="0">
                <a:latin typeface="Century Gothic" panose="020B0502020202020204" pitchFamily="34" charset="0"/>
                <a:ea typeface="ＭＳ Ｐゴシック" panose="020B0600070205080204" pitchFamily="34" charset="-128"/>
              </a:rPr>
              <a:t>détaillant</a:t>
            </a:r>
            <a:r>
              <a:rPr lang="fr-CA" altLang="fr-FR" sz="1200" dirty="0">
                <a:latin typeface="Century Gothic" panose="020B0502020202020204" pitchFamily="34" charset="0"/>
                <a:ea typeface="ＭＳ Ｐゴシック" panose="020B0600070205080204" pitchFamily="34" charset="-128"/>
              </a:rPr>
              <a:t> qui a soutenu activement la marque </a:t>
            </a:r>
            <a:r>
              <a:rPr lang="fr-CA" altLang="fr-FR" sz="1200" i="1" dirty="0">
                <a:latin typeface="Century Gothic" panose="020B0502020202020204" pitchFamily="34" charset="0"/>
                <a:ea typeface="ＭＳ Ｐゴシック" panose="020B0600070205080204" pitchFamily="34" charset="-128"/>
              </a:rPr>
              <a:t>Transitions </a:t>
            </a:r>
            <a:r>
              <a:rPr lang="fr-CA" altLang="fr-FR" sz="1200" dirty="0">
                <a:latin typeface="Century Gothic" panose="020B0502020202020204" pitchFamily="34" charset="0"/>
                <a:ea typeface="ＭＳ Ｐゴシック" panose="020B0600070205080204" pitchFamily="34" charset="-128"/>
              </a:rPr>
              <a:t>et qui s’est engagé à améliorer la vue de ses clients et de sa collectivité. Les détaillants de 20 succursales ou plus aux États-Unis et de 20 succursales ou plus au Canada sont admissibles à ce prix. Le prix sera remis à un détaillant des États-Unis et à un détaillant du Canada. Les nommés sont jugés selon de nombreux facteurs, notamment la croissance photochromique dans son ensemble, les actions déployées pour appuyer la marque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à l’aide de programmes de marketing et de promotions, la qualité de la formation offerte aux employés du secteur de l’optique, les actions déployées pour promouvoir une vision saine au sein de leur collectivité locale, le soutien et l’engagement auprès des programmes de service public de même que l’engagement dans son ensemble envers l’information aux clients sur l’importance d’une vision saine et les avantages des verres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solidFill>
                  <a:srgbClr val="000000"/>
                </a:solidFill>
                <a:latin typeface="Century Gothic" panose="020B0502020202020204" pitchFamily="34" charset="0"/>
                <a:ea typeface="ＭＳ Ｐゴシック" panose="020B0600070205080204" pitchFamily="34" charset="-128"/>
              </a:rPr>
              <a:t>.</a:t>
            </a:r>
          </a:p>
          <a:p>
            <a:endParaRPr lang="fr-CA" altLang="fr-FR" sz="1200" b="1" dirty="0">
              <a:latin typeface="Century Gothic" panose="020B0502020202020204" pitchFamily="34" charset="0"/>
              <a:ea typeface="ＭＳ Ｐゴシック" panose="020B0600070205080204" pitchFamily="34" charset="-128"/>
            </a:endParaRPr>
          </a:p>
          <a:p>
            <a:r>
              <a:rPr lang="fr-CA" altLang="fr-FR" sz="1200" b="1" dirty="0">
                <a:latin typeface="Century Gothic" panose="020B0502020202020204" pitchFamily="34" charset="0"/>
                <a:ea typeface="ＭＳ Ｐゴシック" panose="020B0600070205080204" pitchFamily="34" charset="-128"/>
              </a:rPr>
              <a:t>Prix de la clinique de soins de la vue de l’année aux États-Unis, Prix de la clinique de soins de la vue de l’année au Canada: </a:t>
            </a:r>
            <a:r>
              <a:rPr lang="fr-FR" altLang="en-US" sz="1200" dirty="0">
                <a:solidFill>
                  <a:srgbClr val="000000"/>
                </a:solidFill>
                <a:latin typeface="Century Gothic" panose="020B0502020202020204" pitchFamily="34" charset="0"/>
                <a:ea typeface="ＭＳ Ｐゴシック" panose="020B0600070205080204" pitchFamily="34" charset="-128"/>
              </a:rPr>
              <a:t>Le Prix de la clinique de soins de la vue de l’année reconnaît les </a:t>
            </a:r>
            <a:r>
              <a:rPr lang="fr-FR" altLang="en-US" sz="1200" b="1" u="sng" dirty="0">
                <a:solidFill>
                  <a:srgbClr val="000000"/>
                </a:solidFill>
                <a:latin typeface="Century Gothic" panose="020B0502020202020204" pitchFamily="34" charset="0"/>
                <a:ea typeface="ＭＳ Ｐゴシック" panose="020B0600070205080204" pitchFamily="34" charset="-128"/>
              </a:rPr>
              <a:t>cliniques de soins de la vue indépendantes </a:t>
            </a:r>
            <a:r>
              <a:rPr lang="fr-FR" altLang="en-US" sz="1200" dirty="0">
                <a:solidFill>
                  <a:srgbClr val="000000"/>
                </a:solidFill>
                <a:latin typeface="Century Gothic" panose="020B0502020202020204" pitchFamily="34" charset="0"/>
                <a:ea typeface="ＭＳ Ｐゴシック" panose="020B0600070205080204" pitchFamily="34" charset="-128"/>
              </a:rPr>
              <a:t>et </a:t>
            </a:r>
            <a:r>
              <a:rPr lang="fr-FR" altLang="en-US" sz="1200" b="1" u="sng" dirty="0">
                <a:solidFill>
                  <a:srgbClr val="000000"/>
                </a:solidFill>
                <a:latin typeface="Century Gothic" panose="020B0502020202020204" pitchFamily="34" charset="0"/>
                <a:ea typeface="ＭＳ Ｐゴシック" panose="020B0600070205080204" pitchFamily="34" charset="-128"/>
              </a:rPr>
              <a:t>les détaillants de moins de 20 emplacements</a:t>
            </a:r>
            <a:r>
              <a:rPr lang="fr-CA" altLang="fr-FR" sz="1200" dirty="0">
                <a:latin typeface="Century Gothic" panose="020B0502020202020204" pitchFamily="34" charset="0"/>
                <a:ea typeface="ＭＳ Ｐゴシック" panose="020B0600070205080204" pitchFamily="34" charset="-128"/>
              </a:rPr>
              <a:t> qui se sont engagées activement dans la promotion d’une vision saine auprès de leurs patients et au sein de leur collectivité locale et qui ont fait preuve d’excellence en matière de soutien de la marque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La performance de tous les nommés est évaluée selon de nombreux facteurs, incluant la croissance photochromique, l’harmonisation avec Transitions Optical et la participation à des programmes et à des promotions, les stratégies marketing, les activités d’éducation et de formation et l’engagement au sein de la collectivité</a:t>
            </a:r>
            <a:r>
              <a:rPr lang="fr-CA" altLang="fr-FR" sz="1200" dirty="0">
                <a:solidFill>
                  <a:srgbClr val="000000"/>
                </a:solidFill>
                <a:latin typeface="Century Gothic" panose="020B0502020202020204" pitchFamily="34" charset="0"/>
                <a:ea typeface="ＭＳ Ｐゴシック" panose="020B0600070205080204" pitchFamily="34" charset="-128"/>
              </a:rPr>
              <a:t>.</a:t>
            </a:r>
          </a:p>
          <a:p>
            <a:endParaRPr lang="fr-CA" altLang="fr-FR" sz="1200" b="1" dirty="0">
              <a:latin typeface="Century Gothic" panose="020B0502020202020204" pitchFamily="34" charset="0"/>
              <a:ea typeface="ＭＳ Ｐゴシック" panose="020B0600070205080204" pitchFamily="34" charset="-128"/>
            </a:endParaRPr>
          </a:p>
          <a:p>
            <a:pPr>
              <a:lnSpc>
                <a:spcPct val="90000"/>
              </a:lnSpc>
              <a:spcBef>
                <a:spcPct val="0"/>
              </a:spcBef>
              <a:spcAft>
                <a:spcPts val="1238"/>
              </a:spcAft>
              <a:buClr>
                <a:srgbClr val="00B5E2"/>
              </a:buClr>
            </a:pPr>
            <a:r>
              <a:rPr lang="fr-CA" altLang="fr-FR" sz="1200" b="1" dirty="0">
                <a:latin typeface="Century Gothic" panose="020B0502020202020204" pitchFamily="34" charset="0"/>
                <a:ea typeface="ＭＳ Ｐゴシック" panose="020B0600070205080204" pitchFamily="34" charset="-128"/>
              </a:rPr>
              <a:t>Prix de la formation : </a:t>
            </a:r>
            <a:r>
              <a:rPr lang="fr-CA" altLang="fr-FR" sz="1200" dirty="0">
                <a:latin typeface="Century Gothic" panose="020B0502020202020204" pitchFamily="34" charset="0"/>
                <a:ea typeface="ＭＳ Ｐゴシック" panose="020B0600070205080204" pitchFamily="34" charset="-128"/>
              </a:rPr>
              <a:t>Ce prix est remis </a:t>
            </a:r>
            <a:r>
              <a:rPr lang="fr-CA" altLang="fr-FR" sz="1200" b="1" u="sng" dirty="0">
                <a:latin typeface="Century Gothic" panose="020B0502020202020204" pitchFamily="34" charset="0"/>
                <a:ea typeface="ＭＳ Ｐゴシック" panose="020B0600070205080204" pitchFamily="34" charset="-128"/>
              </a:rPr>
              <a:t>à une personne, une entreprise ou un formateur</a:t>
            </a:r>
            <a:r>
              <a:rPr lang="fr-CA" altLang="fr-FR" sz="1200" dirty="0">
                <a:latin typeface="Century Gothic" panose="020B0502020202020204" pitchFamily="34" charset="0"/>
                <a:ea typeface="ＭＳ Ｐゴシック" panose="020B0600070205080204" pitchFamily="34" charset="-128"/>
              </a:rPr>
              <a:t> qui a fait preuve de créativité dans la mise sur pied ou l’offre de formations incluant les verres photochromiques et la marque ou la famille de produits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ce qui peut inclure l’intégration du message ou des ressources éducatives de Transitions Optical</a:t>
            </a:r>
            <a:r>
              <a:rPr lang="fr-CA" altLang="fr-FR" sz="1200" i="1" dirty="0">
                <a:latin typeface="Century Gothic" panose="020B0502020202020204" pitchFamily="34" charset="0"/>
                <a:ea typeface="ＭＳ Ｐゴシック" panose="020B0600070205080204" pitchFamily="34" charset="-128"/>
              </a:rPr>
              <a:t> </a:t>
            </a:r>
            <a:r>
              <a:rPr lang="fr-CA" altLang="fr-FR" sz="1200" dirty="0">
                <a:latin typeface="Century Gothic" panose="020B0502020202020204" pitchFamily="34" charset="0"/>
                <a:ea typeface="ＭＳ Ｐゴシック" panose="020B0600070205080204" pitchFamily="34" charset="-128"/>
              </a:rPr>
              <a:t>dans des formations destinées au personnel ou aux professionnels de l’industrie ou la contribution à l’augmentation des participants à des formations comprenant celles de Transitions Optical (comme les séminaires de formation continue ou des formations qui ont eu lieu dans un laboratoire ou chez des fabricants de verres partenaires)</a:t>
            </a:r>
            <a:r>
              <a:rPr lang="fr-CA" altLang="fr-FR" sz="1200" dirty="0">
                <a:solidFill>
                  <a:srgbClr val="000000"/>
                </a:solidFill>
                <a:latin typeface="Century Gothic" panose="020B0502020202020204" pitchFamily="34" charset="0"/>
                <a:ea typeface="ＭＳ Ｐゴシック" panose="020B0600070205080204" pitchFamily="34" charset="-128"/>
              </a:rPr>
              <a:t>.</a:t>
            </a:r>
          </a:p>
          <a:p>
            <a:endParaRPr lang="fr-CA" altLang="fr-FR" sz="1200" dirty="0">
              <a:latin typeface="Century Gothic" panose="020B0502020202020204" pitchFamily="34" charset="0"/>
              <a:ea typeface="ＭＳ Ｐゴシック" panose="020B0600070205080204" pitchFamily="34" charset="-128"/>
            </a:endParaRPr>
          </a:p>
          <a:p>
            <a:pPr>
              <a:lnSpc>
                <a:spcPct val="90000"/>
              </a:lnSpc>
              <a:spcBef>
                <a:spcPct val="0"/>
              </a:spcBef>
              <a:spcAft>
                <a:spcPts val="1238"/>
              </a:spcAft>
              <a:buClr>
                <a:srgbClr val="00B5E2"/>
              </a:buClr>
            </a:pPr>
            <a:r>
              <a:rPr lang="fr-CA" altLang="fr-FR" sz="1200" b="1" dirty="0">
                <a:latin typeface="Century Gothic" panose="020B0502020202020204" pitchFamily="34" charset="0"/>
                <a:ea typeface="ＭＳ Ｐゴシック" panose="020B0600070205080204" pitchFamily="34" charset="-128"/>
              </a:rPr>
              <a:t>Prix du marketing : </a:t>
            </a:r>
            <a:r>
              <a:rPr lang="fr-CA" altLang="fr-FR" sz="1200" dirty="0">
                <a:latin typeface="Century Gothic" panose="020B0502020202020204" pitchFamily="34" charset="0"/>
                <a:ea typeface="ＭＳ Ｐゴシック" panose="020B0600070205080204" pitchFamily="34" charset="-128"/>
              </a:rPr>
              <a:t>Ce prix est remis </a:t>
            </a:r>
            <a:r>
              <a:rPr lang="fr-CA" altLang="fr-FR" sz="1200" b="1" u="sng" dirty="0">
                <a:latin typeface="Century Gothic" panose="020B0502020202020204" pitchFamily="34" charset="0"/>
                <a:ea typeface="ＭＳ Ｐゴシック" panose="020B0600070205080204" pitchFamily="34" charset="-128"/>
              </a:rPr>
              <a:t>à une personne ou à une entreprise</a:t>
            </a:r>
            <a:r>
              <a:rPr lang="fr-CA" altLang="fr-FR" sz="1200" dirty="0">
                <a:latin typeface="Century Gothic" panose="020B0502020202020204" pitchFamily="34" charset="0"/>
                <a:ea typeface="ＭＳ Ｐゴシック" panose="020B0600070205080204" pitchFamily="34" charset="-128"/>
              </a:rPr>
              <a:t> qui a adopté des tactiques de commercialisation créatives et stratégiques afin de promouvoir efficacement la marque ou la famille de produits </a:t>
            </a:r>
            <a:r>
              <a:rPr lang="fr-CA" altLang="fr-FR" sz="1200" i="1" dirty="0">
                <a:latin typeface="Century Gothic" panose="020B0502020202020204" pitchFamily="34" charset="0"/>
                <a:ea typeface="ＭＳ Ｐゴシック" panose="020B0600070205080204" pitchFamily="34" charset="-128"/>
              </a:rPr>
              <a:t>Transitions </a:t>
            </a:r>
            <a:r>
              <a:rPr lang="fr-CA" altLang="fr-FR" sz="1200" dirty="0">
                <a:latin typeface="Century Gothic" panose="020B0502020202020204" pitchFamily="34" charset="0"/>
                <a:ea typeface="ＭＳ Ｐゴシック" panose="020B0600070205080204" pitchFamily="34" charset="-128"/>
              </a:rPr>
              <a:t>auprès de ses clients ou dans sa collectivité. Ces démarches de marketing pourraient inclure l’intégration de la marque </a:t>
            </a:r>
            <a:r>
              <a:rPr lang="fr-CA" altLang="fr-FR" sz="1200" i="1" dirty="0">
                <a:latin typeface="Century Gothic" panose="020B0502020202020204" pitchFamily="34" charset="0"/>
                <a:ea typeface="ＭＳ Ｐゴシック" panose="020B0600070205080204" pitchFamily="34" charset="-128"/>
              </a:rPr>
              <a:t>Transitions </a:t>
            </a:r>
            <a:r>
              <a:rPr lang="fr-CA" altLang="fr-FR" sz="1200" dirty="0">
                <a:latin typeface="Century Gothic" panose="020B0502020202020204" pitchFamily="34" charset="0"/>
                <a:ea typeface="ＭＳ Ｐゴシック" panose="020B0600070205080204" pitchFamily="34" charset="-128"/>
              </a:rPr>
              <a:t>dans les campagnes marketing et publicitaires, les promotions des ventes ou les promotions s’adressant aux employés, le matériel de points de vente ou dans les communications numériques (courriel, site Web, médias sociaux, etc.). Les candidats devront également montrer comment ces tactiques leur ont permis de « percer le marché » et d’ajouter de la valeur à leurs objectifs opérationnels</a:t>
            </a:r>
            <a:r>
              <a:rPr lang="fr-CA" altLang="fr-FR" sz="1200" dirty="0">
                <a:solidFill>
                  <a:srgbClr val="000000"/>
                </a:solidFill>
                <a:latin typeface="Century Gothic" panose="020B0502020202020204" pitchFamily="34" charset="0"/>
                <a:ea typeface="ＭＳ Ｐゴシック" panose="020B0600070205080204" pitchFamily="34" charset="-128"/>
              </a:rPr>
              <a:t>. </a:t>
            </a:r>
          </a:p>
        </p:txBody>
      </p:sp>
      <p:sp>
        <p:nvSpPr>
          <p:cNvPr id="4" name="Slide Number Placeholder 3"/>
          <p:cNvSpPr>
            <a:spLocks noGrp="1"/>
          </p:cNvSpPr>
          <p:nvPr>
            <p:ph type="sldNum" sz="quarter" idx="5"/>
          </p:nvPr>
        </p:nvSpPr>
        <p:spPr/>
        <p:txBody>
          <a:bodyPr/>
          <a:lstStyle/>
          <a:p>
            <a:fld id="{B1A44E3B-B3DB-430D-83B5-C915085C15BE}" type="slidenum">
              <a:rPr lang="en-US" smtClean="0"/>
              <a:t>3</a:t>
            </a:fld>
            <a:endParaRPr lang="en-US"/>
          </a:p>
        </p:txBody>
      </p:sp>
    </p:spTree>
    <p:extLst>
      <p:ext uri="{BB962C8B-B14F-4D97-AF65-F5344CB8AC3E}">
        <p14:creationId xmlns:p14="http://schemas.microsoft.com/office/powerpoint/2010/main" val="1422664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fr-FR" dirty="0">
                <a:ea typeface="ＭＳ Ｐゴシック" panose="020B0600070205080204" pitchFamily="34" charset="-128"/>
              </a:rPr>
              <a:t>Le cas échéant, n’oubliez pas d’inclure vos ventes de verres photochromiques (incluant la croissance des paires et la part de marché sur l’ensemble de vos ventes).</a:t>
            </a:r>
          </a:p>
        </p:txBody>
      </p:sp>
      <p:sp>
        <p:nvSpPr>
          <p:cNvPr id="4" name="Slide Number Placeholder 3"/>
          <p:cNvSpPr>
            <a:spLocks noGrp="1"/>
          </p:cNvSpPr>
          <p:nvPr>
            <p:ph type="sldNum" sz="quarter" idx="5"/>
          </p:nvPr>
        </p:nvSpPr>
        <p:spPr/>
        <p:txBody>
          <a:bodyPr/>
          <a:lstStyle/>
          <a:p>
            <a:fld id="{B1A44E3B-B3DB-430D-83B5-C915085C15BE}" type="slidenum">
              <a:rPr lang="en-US" smtClean="0"/>
              <a:t>24</a:t>
            </a:fld>
            <a:endParaRPr lang="en-US"/>
          </a:p>
        </p:txBody>
      </p:sp>
    </p:spTree>
    <p:extLst>
      <p:ext uri="{BB962C8B-B14F-4D97-AF65-F5344CB8AC3E}">
        <p14:creationId xmlns:p14="http://schemas.microsoft.com/office/powerpoint/2010/main" val="4110938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25</a:t>
            </a:fld>
            <a:endParaRPr lang="en-US"/>
          </a:p>
        </p:txBody>
      </p:sp>
    </p:spTree>
    <p:extLst>
      <p:ext uri="{BB962C8B-B14F-4D97-AF65-F5344CB8AC3E}">
        <p14:creationId xmlns:p14="http://schemas.microsoft.com/office/powerpoint/2010/main" val="2372014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4</a:t>
            </a:fld>
            <a:endParaRPr lang="en-US"/>
          </a:p>
        </p:txBody>
      </p:sp>
    </p:spTree>
    <p:extLst>
      <p:ext uri="{BB962C8B-B14F-4D97-AF65-F5344CB8AC3E}">
        <p14:creationId xmlns:p14="http://schemas.microsoft.com/office/powerpoint/2010/main" val="3235550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http://www.visionmonday.com/latest-news/article/transitions-optical-names-the-winners-of-transitions-innovation-awards/</a:t>
            </a:r>
          </a:p>
        </p:txBody>
      </p:sp>
      <p:sp>
        <p:nvSpPr>
          <p:cNvPr id="4" name="Slide Number Placeholder 3"/>
          <p:cNvSpPr>
            <a:spLocks noGrp="1"/>
          </p:cNvSpPr>
          <p:nvPr>
            <p:ph type="sldNum" sz="quarter" idx="5"/>
          </p:nvPr>
        </p:nvSpPr>
        <p:spPr/>
        <p:txBody>
          <a:bodyPr/>
          <a:lstStyle/>
          <a:p>
            <a:fld id="{B1A44E3B-B3DB-430D-83B5-C915085C15BE}" type="slidenum">
              <a:rPr lang="en-US" smtClean="0"/>
              <a:t>5</a:t>
            </a:fld>
            <a:endParaRPr lang="en-US"/>
          </a:p>
        </p:txBody>
      </p:sp>
    </p:spTree>
    <p:extLst>
      <p:ext uri="{BB962C8B-B14F-4D97-AF65-F5344CB8AC3E}">
        <p14:creationId xmlns:p14="http://schemas.microsoft.com/office/powerpoint/2010/main" val="298290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https://opticalprism.ca/transitions-optical-announces-2018-transitions-innovation-award-finalists/</a:t>
            </a:r>
          </a:p>
          <a:p>
            <a:endParaRPr lang="en-US" dirty="0"/>
          </a:p>
          <a:p>
            <a:r>
              <a:rPr lang="en-US" dirty="0"/>
              <a:t>https://optiknow.ca/2019/02/19/transitions-names-sheena-taff-as-the-winner-of-the-2018-best-in-marketing-award/</a:t>
            </a:r>
          </a:p>
        </p:txBody>
      </p:sp>
      <p:sp>
        <p:nvSpPr>
          <p:cNvPr id="4" name="Slide Number Placeholder 3"/>
          <p:cNvSpPr>
            <a:spLocks noGrp="1"/>
          </p:cNvSpPr>
          <p:nvPr>
            <p:ph type="sldNum" sz="quarter" idx="5"/>
          </p:nvPr>
        </p:nvSpPr>
        <p:spPr/>
        <p:txBody>
          <a:bodyPr/>
          <a:lstStyle/>
          <a:p>
            <a:fld id="{B1A44E3B-B3DB-430D-83B5-C915085C15BE}" type="slidenum">
              <a:rPr lang="en-US" smtClean="0"/>
              <a:t>6</a:t>
            </a:fld>
            <a:endParaRPr lang="en-US"/>
          </a:p>
        </p:txBody>
      </p:sp>
    </p:spTree>
    <p:extLst>
      <p:ext uri="{BB962C8B-B14F-4D97-AF65-F5344CB8AC3E}">
        <p14:creationId xmlns:p14="http://schemas.microsoft.com/office/powerpoint/2010/main" val="1258038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fr-FR" dirty="0">
                <a:ea typeface="ＭＳ Ｐゴシック" panose="020B0600070205080204" pitchFamily="34" charset="-128"/>
              </a:rPr>
              <a:t>Les candidatures seront acceptées en ligne à </a:t>
            </a:r>
            <a:r>
              <a:rPr lang="fr-CA" altLang="fr-FR" dirty="0" err="1">
                <a:ea typeface="ＭＳ Ｐゴシック" panose="020B0600070205080204" pitchFamily="34" charset="-128"/>
              </a:rPr>
              <a:t>TransitionsPRO.com</a:t>
            </a:r>
            <a:r>
              <a:rPr lang="fr-CA" altLang="fr-FR" dirty="0">
                <a:ea typeface="ＭＳ Ｐゴシック" panose="020B0600070205080204" pitchFamily="34" charset="-128"/>
              </a:rPr>
              <a:t>/Prix du 1</a:t>
            </a:r>
            <a:r>
              <a:rPr lang="fr-CA" altLang="fr-FR" baseline="30000" dirty="0">
                <a:ea typeface="ＭＳ Ｐゴシック" panose="020B0600070205080204" pitchFamily="34" charset="-128"/>
              </a:rPr>
              <a:t>er</a:t>
            </a:r>
            <a:r>
              <a:rPr lang="fr-CA" altLang="fr-FR" dirty="0">
                <a:ea typeface="ＭＳ Ｐゴシック" panose="020B0600070205080204" pitchFamily="34" charset="-128"/>
              </a:rPr>
              <a:t> au 31 octobre 2019.</a:t>
            </a:r>
          </a:p>
          <a:p>
            <a:endParaRPr lang="fr-CA" altLang="fr-FR" dirty="0">
              <a:ea typeface="ＭＳ Ｐゴシック" panose="020B0600070205080204" pitchFamily="34" charset="-128"/>
            </a:endParaRPr>
          </a:p>
          <a:p>
            <a:r>
              <a:rPr lang="fr-CA" altLang="fr-FR" dirty="0">
                <a:ea typeface="ＭＳ Ｐゴシック" panose="020B0600070205080204" pitchFamily="34" charset="-128"/>
              </a:rPr>
              <a:t>Pour participer, les candidats doivent remplir un formulaire de mise en candidature et décrire leurs actions accomplies selon les quatre critères d’évaluation suivants : engagement et inspiration, objectifs, planification et créativité et répercussions et résultats. </a:t>
            </a:r>
          </a:p>
          <a:p>
            <a:endParaRPr lang="fr-CA" altLang="fr-FR" dirty="0">
              <a:ea typeface="ＭＳ Ｐゴシック" panose="020B0600070205080204" pitchFamily="34" charset="-128"/>
            </a:endParaRPr>
          </a:p>
          <a:p>
            <a:r>
              <a:rPr lang="fr-CA" altLang="fr-FR" dirty="0">
                <a:ea typeface="ＭＳ Ｐゴシック" panose="020B0600070205080204" pitchFamily="34" charset="-128"/>
              </a:rPr>
              <a:t>Les candidats sont invités s’ils le désirent à s’inscrire dans plus d’une catégorie et peuvent eux-mêmes leur candidature ou être désignés candidats par un laboratoire, un fabricant de verres, un collègue de l’industrie ou un représentant d’une autre organisation de l’industrie. </a:t>
            </a: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7</a:t>
            </a:fld>
            <a:endParaRPr lang="en-US"/>
          </a:p>
        </p:txBody>
      </p:sp>
    </p:spTree>
    <p:extLst>
      <p:ext uri="{BB962C8B-B14F-4D97-AF65-F5344CB8AC3E}">
        <p14:creationId xmlns:p14="http://schemas.microsoft.com/office/powerpoint/2010/main" val="3822014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8</a:t>
            </a:fld>
            <a:endParaRPr lang="en-US"/>
          </a:p>
        </p:txBody>
      </p:sp>
    </p:spTree>
    <p:extLst>
      <p:ext uri="{BB962C8B-B14F-4D97-AF65-F5344CB8AC3E}">
        <p14:creationId xmlns:p14="http://schemas.microsoft.com/office/powerpoint/2010/main" val="2749113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9</a:t>
            </a:fld>
            <a:endParaRPr lang="en-US"/>
          </a:p>
        </p:txBody>
      </p:sp>
    </p:spTree>
    <p:extLst>
      <p:ext uri="{BB962C8B-B14F-4D97-AF65-F5344CB8AC3E}">
        <p14:creationId xmlns:p14="http://schemas.microsoft.com/office/powerpoint/2010/main" val="743238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388">
              <a:lnSpc>
                <a:spcPct val="90000"/>
              </a:lnSpc>
              <a:spcBef>
                <a:spcPct val="0"/>
              </a:spcBef>
              <a:spcAft>
                <a:spcPts val="1238"/>
              </a:spcAft>
              <a:buClr>
                <a:srgbClr val="00B5E2"/>
              </a:buClr>
            </a:pPr>
            <a:r>
              <a:rPr lang="fr-CA" altLang="fr-FR" sz="1200" dirty="0">
                <a:latin typeface="Century Gothic" panose="020B0502020202020204" pitchFamily="34" charset="0"/>
                <a:ea typeface="ＭＳ Ｐゴシック" panose="020B0600070205080204" pitchFamily="34" charset="-128"/>
              </a:rPr>
              <a:t>Commencez par déterminer le(s) prix que vous désirez gagner et révisez les critères d’évaluation.</a:t>
            </a:r>
            <a:endParaRPr lang="fr-CA" altLang="fr-FR" sz="1200" dirty="0">
              <a:solidFill>
                <a:srgbClr val="00B5E2"/>
              </a:solidFill>
              <a:latin typeface="Century Gothic" panose="020B0502020202020204" pitchFamily="34" charset="0"/>
              <a:ea typeface="ＭＳ Ｐゴシック" panose="020B0600070205080204" pitchFamily="34" charset="-128"/>
            </a:endParaRPr>
          </a:p>
          <a:p>
            <a:pPr defTabSz="941388">
              <a:lnSpc>
                <a:spcPct val="90000"/>
              </a:lnSpc>
              <a:spcBef>
                <a:spcPct val="0"/>
              </a:spcBef>
              <a:spcAft>
                <a:spcPts val="1238"/>
              </a:spcAft>
              <a:buClr>
                <a:srgbClr val="00B5E2"/>
              </a:buClr>
            </a:pPr>
            <a:endParaRPr lang="fr-CA" altLang="fr-FR" sz="1200" b="1" dirty="0">
              <a:solidFill>
                <a:srgbClr val="00B5E2"/>
              </a:solidFill>
              <a:latin typeface="Century Gothic" panose="020B0502020202020204" pitchFamily="34" charset="0"/>
              <a:ea typeface="ＭＳ Ｐゴシック" panose="020B0600070205080204" pitchFamily="34" charset="-128"/>
            </a:endParaRPr>
          </a:p>
          <a:p>
            <a:pPr defTabSz="941388">
              <a:lnSpc>
                <a:spcPct val="90000"/>
              </a:lnSpc>
              <a:spcBef>
                <a:spcPct val="0"/>
              </a:spcBef>
              <a:spcAft>
                <a:spcPts val="1238"/>
              </a:spcAft>
              <a:buClr>
                <a:srgbClr val="00B5E2"/>
              </a:buClr>
            </a:pPr>
            <a:r>
              <a:rPr lang="fr-CA" altLang="fr-FR" sz="1200" b="1" dirty="0">
                <a:solidFill>
                  <a:srgbClr val="00B5E2"/>
                </a:solidFill>
                <a:latin typeface="Century Gothic" panose="020B0502020202020204" pitchFamily="34" charset="0"/>
                <a:ea typeface="ＭＳ Ｐゴシック" panose="020B0600070205080204" pitchFamily="34" charset="-128"/>
              </a:rPr>
              <a:t>Fixez votre objectif </a:t>
            </a:r>
            <a:r>
              <a:rPr lang="fr-CA" altLang="fr-FR" sz="1200" dirty="0">
                <a:latin typeface="Century Gothic" panose="020B0502020202020204" pitchFamily="34" charset="0"/>
                <a:ea typeface="ＭＳ Ｐゴシック" panose="020B0600070205080204" pitchFamily="34" charset="-128"/>
              </a:rPr>
              <a:t>pour 2019 et évaluez où vous vous situez pour mesurer votre succès.</a:t>
            </a:r>
            <a:endParaRPr lang="fr-CA" altLang="fr-FR" sz="1200" dirty="0">
              <a:solidFill>
                <a:srgbClr val="000000"/>
              </a:solidFill>
              <a:latin typeface="Century Gothic" panose="020B0502020202020204" pitchFamily="34" charset="0"/>
              <a:ea typeface="ＭＳ Ｐゴシック" panose="020B0600070205080204" pitchFamily="34" charset="-128"/>
            </a:endParaRPr>
          </a:p>
          <a:p>
            <a:pPr marL="765175" lvl="1" indent="-293688" defTabSz="941388">
              <a:lnSpc>
                <a:spcPct val="90000"/>
              </a:lnSpc>
              <a:spcBef>
                <a:spcPct val="0"/>
              </a:spcBef>
              <a:spcAft>
                <a:spcPts val="1238"/>
              </a:spcAft>
              <a:buClr>
                <a:srgbClr val="00B5E2"/>
              </a:buClr>
              <a:buFont typeface="Arial" panose="020B0604020202020204" pitchFamily="34" charset="0"/>
              <a:buChar char="–"/>
            </a:pPr>
            <a:r>
              <a:rPr lang="fr-CA" altLang="fr-FR" sz="1200" dirty="0">
                <a:solidFill>
                  <a:srgbClr val="000000"/>
                </a:solidFill>
                <a:latin typeface="Century Gothic" panose="020B0502020202020204" pitchFamily="34" charset="0"/>
                <a:ea typeface="ＭＳ Ｐゴシック" panose="020B0600070205080204" pitchFamily="34" charset="-128"/>
              </a:rPr>
              <a:t>CONSEIL : Alignez votre ou vos objectifs sur le prix auquel vous désirez soumettre votre candidature. Par exemple, si vous désirez gagner le Prix de la formation, votre objectif pourrait être d’accroître les connaissances du personnel et les recommandations qu’il fera. Évaluez où vous vous situez en testant leur connaissance des produits maintenant et refaites-le à la fin de l’année pour mesurer votre progrès.</a:t>
            </a:r>
          </a:p>
          <a:p>
            <a:pPr marL="765175" lvl="1" indent="-293688" defTabSz="941388">
              <a:lnSpc>
                <a:spcPct val="90000"/>
              </a:lnSpc>
              <a:spcBef>
                <a:spcPct val="0"/>
              </a:spcBef>
              <a:spcAft>
                <a:spcPts val="1238"/>
              </a:spcAft>
              <a:buClr>
                <a:srgbClr val="00B5E2"/>
              </a:buClr>
              <a:buFont typeface="Arial" panose="020B0604020202020204" pitchFamily="34" charset="0"/>
              <a:buChar char="–"/>
            </a:pPr>
            <a:endParaRPr lang="fr-CA" altLang="fr-FR" sz="1200" dirty="0">
              <a:solidFill>
                <a:srgbClr val="000000"/>
              </a:solidFill>
              <a:latin typeface="Century Gothic" panose="020B0502020202020204" pitchFamily="34" charset="0"/>
              <a:ea typeface="ＭＳ Ｐゴシック" panose="020B0600070205080204" pitchFamily="34" charset="-128"/>
            </a:endParaRPr>
          </a:p>
          <a:p>
            <a:pPr defTabSz="941388"/>
            <a:r>
              <a:rPr lang="fr-CA" altLang="fr-FR" sz="1200" b="1" dirty="0">
                <a:solidFill>
                  <a:srgbClr val="00B5E2"/>
                </a:solidFill>
                <a:latin typeface="Century Gothic" panose="020B0502020202020204" pitchFamily="34" charset="0"/>
                <a:ea typeface="ＭＳ Ｐゴシック" panose="020B0600070205080204" pitchFamily="34" charset="-128"/>
              </a:rPr>
              <a:t>Mettez un plan sur pied </a:t>
            </a:r>
            <a:r>
              <a:rPr lang="fr-CA" altLang="fr-FR" sz="1200" dirty="0">
                <a:latin typeface="Century Gothic" panose="020B0502020202020204" pitchFamily="34" charset="0"/>
                <a:ea typeface="ＭＳ Ｐゴシック" panose="020B0600070205080204" pitchFamily="34" charset="-128"/>
              </a:rPr>
              <a:t>pour vous aider à atteindre cet objectif. </a:t>
            </a:r>
          </a:p>
          <a:p>
            <a:pPr marL="765175" lvl="1" indent="-293688" defTabSz="941388">
              <a:buFont typeface="Arial" panose="020B0604020202020204" pitchFamily="34" charset="0"/>
              <a:buChar char="–"/>
            </a:pPr>
            <a:r>
              <a:rPr lang="fr-CA" altLang="fr-FR" sz="1200" dirty="0">
                <a:latin typeface="Century Gothic" panose="020B0502020202020204" pitchFamily="34" charset="0"/>
                <a:ea typeface="ＭＳ Ｐゴシック" panose="020B0600070205080204" pitchFamily="34" charset="-128"/>
              </a:rPr>
              <a:t>Peu importe votre objectif, assurez-vous que vous prenez des mesures maintenant et tout au long de l’année pour l’atteindre.</a:t>
            </a:r>
          </a:p>
          <a:p>
            <a:pPr marL="765175" lvl="1" indent="-293688" defTabSz="941388">
              <a:buFont typeface="Arial" panose="020B0604020202020204" pitchFamily="34" charset="0"/>
              <a:buChar char="–"/>
            </a:pPr>
            <a:endParaRPr lang="fr-CA" altLang="fr-FR" sz="1200" dirty="0">
              <a:latin typeface="Century Gothic" panose="020B0502020202020204" pitchFamily="34" charset="0"/>
              <a:ea typeface="ＭＳ Ｐゴシック" panose="020B0600070205080204" pitchFamily="34" charset="-128"/>
            </a:endParaRPr>
          </a:p>
          <a:p>
            <a:pPr defTabSz="941388"/>
            <a:r>
              <a:rPr lang="fr-CA" altLang="fr-FR" sz="1200" b="1" dirty="0">
                <a:solidFill>
                  <a:schemeClr val="tx2"/>
                </a:solidFill>
                <a:latin typeface="Century Gothic" panose="020B0502020202020204" pitchFamily="34" charset="0"/>
                <a:ea typeface="ＭＳ Ｐゴシック" panose="020B0600070205080204" pitchFamily="34" charset="-128"/>
              </a:rPr>
              <a:t>Commencez à suivre votre progrès dès maintenant!</a:t>
            </a:r>
          </a:p>
          <a:p>
            <a:pPr marL="765175" lvl="1" indent="-293688" defTabSz="941388">
              <a:buFont typeface="Arial" panose="020B0604020202020204" pitchFamily="34" charset="0"/>
              <a:buChar char="–"/>
            </a:pPr>
            <a:r>
              <a:rPr lang="fr-CA" altLang="fr-FR" sz="1200" dirty="0">
                <a:latin typeface="Century Gothic" panose="020B0502020202020204" pitchFamily="34" charset="0"/>
                <a:ea typeface="ＭＳ Ｐゴシック" panose="020B0600070205080204" pitchFamily="34" charset="-128"/>
              </a:rPr>
              <a:t>Vous avez déterminé votre objectif et établi un plan pour l’atteindre. Maintenant, vous devez suivre les actions que vous avez prises et votre progrès pour atteindre votre objectif.</a:t>
            </a:r>
          </a:p>
          <a:p>
            <a:pPr marL="765175" lvl="1" indent="-293688" defTabSz="941388">
              <a:buFont typeface="Arial" panose="020B0604020202020204" pitchFamily="34" charset="0"/>
              <a:buChar char="–"/>
            </a:pPr>
            <a:r>
              <a:rPr lang="fr-CA" altLang="fr-FR" sz="1200" dirty="0">
                <a:latin typeface="Century Gothic" panose="020B0502020202020204" pitchFamily="34" charset="0"/>
                <a:ea typeface="ＭＳ Ｐゴシック" panose="020B0600070205080204" pitchFamily="34" charset="-128"/>
              </a:rPr>
              <a:t>Il peut être difficile de vous souvenir de tout ce que vous avez accompli à la fin de l’année. Nous avons ajouté des diapositives dans ce guide pour que vous puissiez documenter votre aventure au fur et à mesure.</a:t>
            </a:r>
          </a:p>
        </p:txBody>
      </p:sp>
      <p:sp>
        <p:nvSpPr>
          <p:cNvPr id="4" name="Slide Number Placeholder 3"/>
          <p:cNvSpPr>
            <a:spLocks noGrp="1"/>
          </p:cNvSpPr>
          <p:nvPr>
            <p:ph type="sldNum" sz="quarter" idx="5"/>
          </p:nvPr>
        </p:nvSpPr>
        <p:spPr/>
        <p:txBody>
          <a:bodyPr/>
          <a:lstStyle/>
          <a:p>
            <a:fld id="{B1A44E3B-B3DB-430D-83B5-C915085C15BE}" type="slidenum">
              <a:rPr lang="en-US" smtClean="0"/>
              <a:t>10</a:t>
            </a:fld>
            <a:endParaRPr lang="en-US"/>
          </a:p>
        </p:txBody>
      </p:sp>
    </p:spTree>
    <p:extLst>
      <p:ext uri="{BB962C8B-B14F-4D97-AF65-F5344CB8AC3E}">
        <p14:creationId xmlns:p14="http://schemas.microsoft.com/office/powerpoint/2010/main" val="1537501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preserve="1" userDrawn="1">
  <p:cSld name="1_Section Header">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2"/>
          <p:cNvSpPr txBox="1">
            <a:spLocks noGrp="1"/>
          </p:cNvSpPr>
          <p:nvPr>
            <p:ph type="title"/>
          </p:nvPr>
        </p:nvSpPr>
        <p:spPr>
          <a:xfrm>
            <a:off x="662215"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ubTitle" idx="2"/>
          </p:nvPr>
        </p:nvSpPr>
        <p:spPr>
          <a:xfrm>
            <a:off x="662215" y="4133568"/>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19" name="Google Shape;19;p2"/>
          <p:cNvPicPr preferRelativeResize="0"/>
          <p:nvPr/>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215155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preserve="1">
  <p:cSld name="1_Title Slide">
    <p:spTree>
      <p:nvGrpSpPr>
        <p:cNvPr id="1" name="Shape 121"/>
        <p:cNvGrpSpPr/>
        <p:nvPr/>
      </p:nvGrpSpPr>
      <p:grpSpPr>
        <a:xfrm>
          <a:off x="0" y="0"/>
          <a:ext cx="0" cy="0"/>
          <a:chOff x="0" y="0"/>
          <a:chExt cx="0" cy="0"/>
        </a:xfrm>
      </p:grpSpPr>
      <p:sp>
        <p:nvSpPr>
          <p:cNvPr id="8" name="Google Shape;134;p23">
            <a:extLst>
              <a:ext uri="{FF2B5EF4-FFF2-40B4-BE49-F238E27FC236}">
                <a16:creationId xmlns:a16="http://schemas.microsoft.com/office/drawing/2014/main" id="{C91E642A-0921-43FA-8483-727B0649C85D}"/>
              </a:ext>
            </a:extLst>
          </p:cNvPr>
          <p:cNvSpPr/>
          <p:nvPr userDrawn="1"/>
        </p:nvSpPr>
        <p:spPr>
          <a:xfrm>
            <a:off x="-130628" y="-19962"/>
            <a:ext cx="4978103" cy="6911288"/>
          </a:xfrm>
          <a:custGeom>
            <a:avLst/>
            <a:gdLst/>
            <a:ahLst/>
            <a:cxnLst/>
            <a:rect l="l" t="t" r="r" b="b"/>
            <a:pathLst>
              <a:path w="13829" h="21470" extrusionOk="0">
                <a:moveTo>
                  <a:pt x="13829" y="32"/>
                </a:moveTo>
                <a:lnTo>
                  <a:pt x="9541" y="21470"/>
                </a:lnTo>
                <a:lnTo>
                  <a:pt x="162" y="21457"/>
                </a:lnTo>
                <a:lnTo>
                  <a:pt x="0" y="0"/>
                </a:lnTo>
                <a:lnTo>
                  <a:pt x="13829" y="32"/>
                </a:lnTo>
                <a:close/>
              </a:path>
            </a:pathLst>
          </a:custGeom>
          <a:gradFill>
            <a:gsLst>
              <a:gs pos="0">
                <a:srgbClr val="661F70"/>
              </a:gs>
              <a:gs pos="52496">
                <a:srgbClr val="E0252F"/>
              </a:gs>
              <a:gs pos="100000">
                <a:srgbClr val="F06E3A"/>
              </a:gs>
            </a:gsLst>
            <a:lin ang="0" scaled="0"/>
          </a:gradFill>
          <a:ln>
            <a:noFill/>
          </a:ln>
        </p:spPr>
        <p:txBody>
          <a:bodyPr spcFirstLastPara="1" wrap="square" lIns="79375" tIns="79375" rIns="79375" bIns="793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23" name="Google Shape;123;p21"/>
          <p:cNvSpPr txBox="1">
            <a:spLocks noGrp="1"/>
          </p:cNvSpPr>
          <p:nvPr>
            <p:ph type="subTitle" idx="1"/>
          </p:nvPr>
        </p:nvSpPr>
        <p:spPr>
          <a:xfrm>
            <a:off x="5194407" y="1122362"/>
            <a:ext cx="6136187" cy="4654323"/>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FF9E00"/>
              </a:buClr>
              <a:buSzPts val="2800"/>
              <a:buFont typeface="Century Gothic"/>
              <a:buNone/>
              <a:defRPr sz="2800" b="1" cap="none">
                <a:solidFill>
                  <a:schemeClr val="tx1"/>
                </a:solidFill>
              </a:defRPr>
            </a:lvl1pPr>
            <a:lvl2pPr lvl="1" algn="ctr">
              <a:lnSpc>
                <a:spcPct val="90000"/>
              </a:lnSpc>
              <a:spcBef>
                <a:spcPts val="12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24" name="Google Shape;124;p21"/>
          <p:cNvSpPr txBox="1">
            <a:spLocks noGrp="1"/>
          </p:cNvSpPr>
          <p:nvPr>
            <p:ph type="ctrTitle"/>
          </p:nvPr>
        </p:nvSpPr>
        <p:spPr>
          <a:xfrm>
            <a:off x="152701" y="1122363"/>
            <a:ext cx="3858365"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5" name="Google Shape;125;p21"/>
          <p:cNvPicPr preferRelativeResize="0"/>
          <p:nvPr/>
        </p:nvPicPr>
        <p:blipFill rotWithShape="1">
          <a:blip r:embed="rId2" cstate="print">
            <a:extLst>
              <a:ext uri="{28A0092B-C50C-407E-A947-70E740481C1C}">
                <a14:useLocalDpi xmlns:a14="http://schemas.microsoft.com/office/drawing/2010/main" val="0"/>
              </a:ext>
            </a:extLst>
          </a:blip>
          <a:srcRect/>
          <a:stretch>
            <a:fillRect/>
          </a:stretch>
        </p:blipFill>
        <p:spPr>
          <a:xfrm>
            <a:off x="-304127" y="5649764"/>
            <a:ext cx="2331065" cy="1647251"/>
          </a:xfrm>
          <a:prstGeom prst="rect">
            <a:avLst/>
          </a:prstGeom>
          <a:noFill/>
          <a:ln>
            <a:noFill/>
          </a:ln>
        </p:spPr>
      </p:pic>
      <p:pic>
        <p:nvPicPr>
          <p:cNvPr id="6" name="Image 11">
            <a:extLst>
              <a:ext uri="{FF2B5EF4-FFF2-40B4-BE49-F238E27FC236}">
                <a16:creationId xmlns:a16="http://schemas.microsoft.com/office/drawing/2014/main" id="{B7E43629-7B2C-46AA-8FA8-7CC9FEFA518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74821" y="2823970"/>
            <a:ext cx="8291407" cy="1104006"/>
          </a:xfrm>
          <a:prstGeom prst="rect">
            <a:avLst/>
          </a:prstGeom>
        </p:spPr>
      </p:pic>
      <p:sp>
        <p:nvSpPr>
          <p:cNvPr id="7" name="Connecteur droit 7">
            <a:extLst>
              <a:ext uri="{FF2B5EF4-FFF2-40B4-BE49-F238E27FC236}">
                <a16:creationId xmlns:a16="http://schemas.microsoft.com/office/drawing/2014/main" id="{D8D33CA6-39D6-4845-9779-4B0F90F9F5A4}"/>
              </a:ext>
            </a:extLst>
          </p:cNvPr>
          <p:cNvSpPr/>
          <p:nvPr userDrawn="1"/>
        </p:nvSpPr>
        <p:spPr>
          <a:xfrm flipH="1">
            <a:off x="314667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324328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1 Title and content" preserve="1">
  <p:cSld name="2_1 Title and content">
    <p:spTree>
      <p:nvGrpSpPr>
        <p:cNvPr id="1" name="Shape 68"/>
        <p:cNvGrpSpPr/>
        <p:nvPr/>
      </p:nvGrpSpPr>
      <p:grpSpPr>
        <a:xfrm>
          <a:off x="0" y="0"/>
          <a:ext cx="0" cy="0"/>
          <a:chOff x="0" y="0"/>
          <a:chExt cx="0" cy="0"/>
        </a:xfrm>
      </p:grpSpPr>
      <p:sp>
        <p:nvSpPr>
          <p:cNvPr id="69" name="Google Shape;69;p13"/>
          <p:cNvSpPr/>
          <p:nvPr/>
        </p:nvSpPr>
        <p:spPr>
          <a:xfrm>
            <a:off x="-12245" y="-28901"/>
            <a:ext cx="676282" cy="7030117"/>
          </a:xfrm>
          <a:custGeom>
            <a:avLst/>
            <a:gdLst/>
            <a:ahLst/>
            <a:cxnLst/>
            <a:rect l="l" t="t" r="r" b="b"/>
            <a:pathLst>
              <a:path w="10923" h="9986" extrusionOk="0">
                <a:moveTo>
                  <a:pt x="10923" y="0"/>
                </a:moveTo>
                <a:lnTo>
                  <a:pt x="785" y="9852"/>
                </a:lnTo>
                <a:lnTo>
                  <a:pt x="68" y="9986"/>
                </a:lnTo>
                <a:cubicBezTo>
                  <a:pt x="-152" y="6649"/>
                  <a:pt x="248" y="3350"/>
                  <a:pt x="29" y="13"/>
                </a:cubicBezTo>
                <a:lnTo>
                  <a:pt x="10923" y="0"/>
                </a:lnTo>
                <a:close/>
              </a:path>
            </a:pathLst>
          </a:custGeom>
          <a:gradFill>
            <a:gsLst>
              <a:gs pos="0">
                <a:srgbClr val="661F70"/>
              </a:gs>
              <a:gs pos="52496">
                <a:srgbClr val="E0252F"/>
              </a:gs>
              <a:gs pos="100000">
                <a:srgbClr val="F06E3A"/>
              </a:gs>
            </a:gsLst>
            <a:lin ang="0" scaled="0"/>
          </a:gradFill>
          <a:ln>
            <a:noFill/>
          </a:ln>
        </p:spPr>
        <p:txBody>
          <a:bodyPr spcFirstLastPara="1" wrap="square" lIns="79375" tIns="79375" rIns="79375" bIns="793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70" name="Google Shape;70;p13"/>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dk1"/>
              </a:buClr>
              <a:buSzPts val="3200"/>
              <a:buFont typeface="Century Gothic"/>
              <a:buNone/>
              <a:defRPr sz="3200" b="1" i="0" u="none" strike="noStrike"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3"/>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dk1"/>
                </a:solidFill>
                <a:latin typeface="Century Gothic"/>
                <a:ea typeface="Century Gothic"/>
                <a:cs typeface="Century Gothic"/>
                <a:sym typeface="Century Gothic"/>
              </a:rPr>
              <a:t>‹#›</a:t>
            </a:fld>
            <a:endParaRPr sz="1000" b="0" i="0" u="none" strike="noStrike" cap="none">
              <a:solidFill>
                <a:schemeClr val="dk1"/>
              </a:solidFill>
              <a:latin typeface="Century Gothic"/>
              <a:ea typeface="Century Gothic"/>
              <a:cs typeface="Century Gothic"/>
              <a:sym typeface="Century Gothic"/>
            </a:endParaRPr>
          </a:p>
        </p:txBody>
      </p:sp>
      <p:sp>
        <p:nvSpPr>
          <p:cNvPr id="72" name="Google Shape;72;p13"/>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rgbClr val="C00000"/>
              </a:buClr>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417189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Slide" preserve="1">
  <p:cSld name="4_Title Slide">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a:stretch/>
        </p:blipFill>
        <p:spPr>
          <a:xfrm>
            <a:off x="1972077" y="-114301"/>
            <a:ext cx="10219923" cy="7039675"/>
          </a:xfrm>
          <a:prstGeom prst="rect">
            <a:avLst/>
          </a:prstGeom>
          <a:noFill/>
          <a:ln>
            <a:noFill/>
          </a:ln>
        </p:spPr>
      </p:pic>
      <p:sp>
        <p:nvSpPr>
          <p:cNvPr id="27" name="Google Shape;27;p4"/>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28" name="Google Shape;28;p4"/>
          <p:cNvSpPr txBox="1">
            <a:spLocks noGrp="1"/>
          </p:cNvSpPr>
          <p:nvPr>
            <p:ph type="subTitle" idx="1"/>
          </p:nvPr>
        </p:nvSpPr>
        <p:spPr>
          <a:xfrm>
            <a:off x="152702" y="3602038"/>
            <a:ext cx="4142852"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4"/>
          <p:cNvSpPr txBox="1">
            <a:spLocks noGrp="1"/>
          </p:cNvSpPr>
          <p:nvPr>
            <p:ph type="ctrTitle"/>
          </p:nvPr>
        </p:nvSpPr>
        <p:spPr>
          <a:xfrm>
            <a:off x="152701" y="1122363"/>
            <a:ext cx="4142852"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 name="Image 11">
            <a:extLst>
              <a:ext uri="{FF2B5EF4-FFF2-40B4-BE49-F238E27FC236}">
                <a16:creationId xmlns:a16="http://schemas.microsoft.com/office/drawing/2014/main" id="{33737AEB-F246-491B-8B13-7F4ED784DF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F9DE98C6-40B1-47EC-BD34-0052D85417EB}"/>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Google Shape;125;p21">
            <a:extLst>
              <a:ext uri="{FF2B5EF4-FFF2-40B4-BE49-F238E27FC236}">
                <a16:creationId xmlns:a16="http://schemas.microsoft.com/office/drawing/2014/main" id="{0DBEA6A6-DA6C-794E-9E36-DACC3405745B}"/>
              </a:ext>
            </a:extLst>
          </p:cNvPr>
          <p:cNvPicPr preferRelativeResize="0"/>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304127" y="5649764"/>
            <a:ext cx="2331065" cy="1647251"/>
          </a:xfrm>
          <a:prstGeom prst="rect">
            <a:avLst/>
          </a:prstGeom>
          <a:noFill/>
          <a:ln>
            <a:noFill/>
          </a:ln>
        </p:spPr>
      </p:pic>
    </p:spTree>
    <p:extLst>
      <p:ext uri="{BB962C8B-B14F-4D97-AF65-F5344CB8AC3E}">
        <p14:creationId xmlns:p14="http://schemas.microsoft.com/office/powerpoint/2010/main" val="151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Slide" preserve="1">
  <p:cSld name="3_Title Slide">
    <p:spTree>
      <p:nvGrpSpPr>
        <p:cNvPr id="1" name="Shape 41"/>
        <p:cNvGrpSpPr/>
        <p:nvPr/>
      </p:nvGrpSpPr>
      <p:grpSpPr>
        <a:xfrm>
          <a:off x="0" y="0"/>
          <a:ext cx="0" cy="0"/>
          <a:chOff x="0" y="0"/>
          <a:chExt cx="0" cy="0"/>
        </a:xfrm>
      </p:grpSpPr>
      <p:pic>
        <p:nvPicPr>
          <p:cNvPr id="42" name="Google Shape;42;p7"/>
          <p:cNvPicPr preferRelativeResize="0"/>
          <p:nvPr/>
        </p:nvPicPr>
        <p:blipFill rotWithShape="1">
          <a:blip r:embed="rId2">
            <a:alphaModFix/>
          </a:blip>
          <a:srcRect/>
          <a:stretch/>
        </p:blipFill>
        <p:spPr>
          <a:xfrm>
            <a:off x="3104707" y="-114300"/>
            <a:ext cx="9087293" cy="8354770"/>
          </a:xfrm>
          <a:prstGeom prst="rect">
            <a:avLst/>
          </a:prstGeom>
          <a:noFill/>
          <a:ln>
            <a:noFill/>
          </a:ln>
        </p:spPr>
      </p:pic>
      <p:sp>
        <p:nvSpPr>
          <p:cNvPr id="43" name="Google Shape;43;p7"/>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44" name="Google Shape;44;p7"/>
          <p:cNvSpPr txBox="1">
            <a:spLocks noGrp="1"/>
          </p:cNvSpPr>
          <p:nvPr>
            <p:ph type="subTitle" idx="1"/>
          </p:nvPr>
        </p:nvSpPr>
        <p:spPr>
          <a:xfrm>
            <a:off x="152701" y="3602038"/>
            <a:ext cx="446182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 name="Google Shape;45;p7"/>
          <p:cNvSpPr txBox="1">
            <a:spLocks noGrp="1"/>
          </p:cNvSpPr>
          <p:nvPr>
            <p:ph type="ctrTitle"/>
          </p:nvPr>
        </p:nvSpPr>
        <p:spPr>
          <a:xfrm>
            <a:off x="152701" y="1122363"/>
            <a:ext cx="446182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 name="Image 11">
            <a:extLst>
              <a:ext uri="{FF2B5EF4-FFF2-40B4-BE49-F238E27FC236}">
                <a16:creationId xmlns:a16="http://schemas.microsoft.com/office/drawing/2014/main" id="{9151465A-0143-4FA1-9F77-E558A93148C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4ABF8DD8-ABFE-4E89-8759-209355EC136E}"/>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Google Shape;125;p21">
            <a:extLst>
              <a:ext uri="{FF2B5EF4-FFF2-40B4-BE49-F238E27FC236}">
                <a16:creationId xmlns:a16="http://schemas.microsoft.com/office/drawing/2014/main" id="{AE81A626-5D6B-DE4D-802A-33325E400436}"/>
              </a:ext>
            </a:extLst>
          </p:cNvPr>
          <p:cNvPicPr preferRelativeResize="0"/>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304127" y="5649764"/>
            <a:ext cx="2331065" cy="1647251"/>
          </a:xfrm>
          <a:prstGeom prst="rect">
            <a:avLst/>
          </a:prstGeom>
          <a:noFill/>
          <a:ln>
            <a:noFill/>
          </a:ln>
        </p:spPr>
      </p:pic>
    </p:spTree>
    <p:extLst>
      <p:ext uri="{BB962C8B-B14F-4D97-AF65-F5344CB8AC3E}">
        <p14:creationId xmlns:p14="http://schemas.microsoft.com/office/powerpoint/2010/main" val="104796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1 Title and content" preserve="1">
  <p:cSld name="1_1 Title and conten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rgbClr val="FF9E00"/>
              </a:buClr>
              <a:buSzPts val="3200"/>
              <a:buFont typeface="Century Gothic"/>
              <a:buNone/>
              <a:defRPr sz="3200" b="1" i="0" u="none" strike="noStrike" cap="none">
                <a:solidFill>
                  <a:srgbClr val="FF9E0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9E00"/>
                </a:solidFill>
                <a:latin typeface="Century Gothic"/>
                <a:ea typeface="Century Gothic"/>
                <a:cs typeface="Century Gothic"/>
                <a:sym typeface="Century Gothic"/>
              </a:rPr>
              <a:t>‹#›</a:t>
            </a:fld>
            <a:endParaRPr sz="1000" b="0" i="0" u="none" strike="noStrike" cap="none">
              <a:solidFill>
                <a:srgbClr val="FF9E00"/>
              </a:solidFill>
              <a:latin typeface="Century Gothic"/>
              <a:ea typeface="Century Gothic"/>
              <a:cs typeface="Century Gothic"/>
              <a:sym typeface="Century Gothic"/>
            </a:endParaRPr>
          </a:p>
        </p:txBody>
      </p:sp>
      <p:sp>
        <p:nvSpPr>
          <p:cNvPr id="34" name="Google Shape;34;p5"/>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chemeClr val="accent6"/>
              </a:buClr>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5" name="Google Shape;35;p5"/>
          <p:cNvSpPr/>
          <p:nvPr/>
        </p:nvSpPr>
        <p:spPr>
          <a:xfrm>
            <a:off x="0" y="-9503"/>
            <a:ext cx="654497" cy="6880693"/>
          </a:xfrm>
          <a:custGeom>
            <a:avLst/>
            <a:gdLst/>
            <a:ahLst/>
            <a:cxnLst/>
            <a:rect l="l" t="t" r="r" b="b"/>
            <a:pathLst>
              <a:path w="654497" h="6880693" extrusionOk="0">
                <a:moveTo>
                  <a:pt x="0" y="2352"/>
                </a:moveTo>
                <a:lnTo>
                  <a:pt x="654497" y="0"/>
                </a:lnTo>
                <a:lnTo>
                  <a:pt x="9170" y="6880693"/>
                </a:lnTo>
                <a:lnTo>
                  <a:pt x="0" y="6880350"/>
                </a:lnTo>
                <a:lnTo>
                  <a:pt x="0" y="2352"/>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44596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1_Title Slide" preserve="1">
  <p:cSld name="11_Title Slide">
    <p:spTree>
      <p:nvGrpSpPr>
        <p:cNvPr id="1" name="Shape 48"/>
        <p:cNvGrpSpPr/>
        <p:nvPr/>
      </p:nvGrpSpPr>
      <p:grpSpPr>
        <a:xfrm>
          <a:off x="0" y="0"/>
          <a:ext cx="0" cy="0"/>
          <a:chOff x="0" y="0"/>
          <a:chExt cx="0" cy="0"/>
        </a:xfrm>
      </p:grpSpPr>
      <p:pic>
        <p:nvPicPr>
          <p:cNvPr id="49" name="Google Shape;49;p9" descr="Image"/>
          <p:cNvPicPr preferRelativeResize="0"/>
          <p:nvPr/>
        </p:nvPicPr>
        <p:blipFill rotWithShape="1">
          <a:blip r:embed="rId2">
            <a:alphaModFix/>
          </a:blip>
          <a:srcRect/>
          <a:stretch/>
        </p:blipFill>
        <p:spPr>
          <a:xfrm>
            <a:off x="3276600" y="-1"/>
            <a:ext cx="8915400" cy="6858001"/>
          </a:xfrm>
          <a:prstGeom prst="rect">
            <a:avLst/>
          </a:prstGeom>
          <a:noFill/>
          <a:ln>
            <a:noFill/>
          </a:ln>
        </p:spPr>
      </p:pic>
      <p:sp>
        <p:nvSpPr>
          <p:cNvPr id="50" name="Google Shape;50;p9"/>
          <p:cNvSpPr/>
          <p:nvPr/>
        </p:nvSpPr>
        <p:spPr>
          <a:xfrm>
            <a:off x="-130627" y="0"/>
            <a:ext cx="4950278" cy="6911288"/>
          </a:xfrm>
          <a:custGeom>
            <a:avLst/>
            <a:gdLst/>
            <a:ahLst/>
            <a:cxnLst/>
            <a:rect l="l" t="t" r="r" b="b"/>
            <a:pathLst>
              <a:path w="4950278" h="6911288" extrusionOk="0">
                <a:moveTo>
                  <a:pt x="0" y="0"/>
                </a:moveTo>
                <a:lnTo>
                  <a:pt x="4950278" y="0"/>
                </a:lnTo>
                <a:lnTo>
                  <a:pt x="3426278" y="6911288"/>
                </a:lnTo>
                <a:lnTo>
                  <a:pt x="0" y="6911288"/>
                </a:lnTo>
                <a:lnTo>
                  <a:pt x="0" y="0"/>
                </a:lnTo>
                <a:close/>
              </a:path>
            </a:pathLst>
          </a:custGeom>
          <a:gradFill>
            <a:gsLst>
              <a:gs pos="0">
                <a:srgbClr val="2A8BAA"/>
              </a:gs>
              <a:gs pos="100000">
                <a:srgbClr val="66EC95"/>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0" i="0" u="none" strike="noStrike" cap="none">
              <a:solidFill>
                <a:schemeClr val="lt1"/>
              </a:solidFill>
              <a:latin typeface="Century Gothic"/>
              <a:ea typeface="Century Gothic"/>
              <a:cs typeface="Century Gothic"/>
              <a:sym typeface="Century Gothic"/>
            </a:endParaRPr>
          </a:p>
        </p:txBody>
      </p:sp>
      <p:sp>
        <p:nvSpPr>
          <p:cNvPr id="51" name="Google Shape;51;p9"/>
          <p:cNvSpPr txBox="1">
            <a:spLocks noGrp="1"/>
          </p:cNvSpPr>
          <p:nvPr>
            <p:ph type="subTitle" idx="1"/>
          </p:nvPr>
        </p:nvSpPr>
        <p:spPr>
          <a:xfrm>
            <a:off x="152701" y="3602038"/>
            <a:ext cx="433423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2" name="Google Shape;52;p9"/>
          <p:cNvSpPr txBox="1">
            <a:spLocks noGrp="1"/>
          </p:cNvSpPr>
          <p:nvPr>
            <p:ph type="ctrTitle"/>
          </p:nvPr>
        </p:nvSpPr>
        <p:spPr>
          <a:xfrm>
            <a:off x="152701" y="1122363"/>
            <a:ext cx="433423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 name="Image 11">
            <a:extLst>
              <a:ext uri="{FF2B5EF4-FFF2-40B4-BE49-F238E27FC236}">
                <a16:creationId xmlns:a16="http://schemas.microsoft.com/office/drawing/2014/main" id="{758489A7-DFBA-47C3-BC10-3F66FC3F490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3DA5F3F6-B7AF-4FA2-B3BC-CE874ACFA3C4}"/>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Google Shape;125;p21">
            <a:extLst>
              <a:ext uri="{FF2B5EF4-FFF2-40B4-BE49-F238E27FC236}">
                <a16:creationId xmlns:a16="http://schemas.microsoft.com/office/drawing/2014/main" id="{33A0BD11-1B94-E14A-A937-A6063F3EF74A}"/>
              </a:ext>
            </a:extLst>
          </p:cNvPr>
          <p:cNvPicPr preferRelativeResize="0"/>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304127" y="5649764"/>
            <a:ext cx="2331065" cy="1647251"/>
          </a:xfrm>
          <a:prstGeom prst="rect">
            <a:avLst/>
          </a:prstGeom>
          <a:noFill/>
          <a:ln>
            <a:noFill/>
          </a:ln>
        </p:spPr>
      </p:pic>
    </p:spTree>
    <p:extLst>
      <p:ext uri="{BB962C8B-B14F-4D97-AF65-F5344CB8AC3E}">
        <p14:creationId xmlns:p14="http://schemas.microsoft.com/office/powerpoint/2010/main" val="110433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1 Title and content" preserve="1">
  <p:cSld name="3_1 Title and conten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accent1"/>
              </a:buClr>
              <a:buSzPts val="3200"/>
              <a:buFont typeface="Century Gothic"/>
              <a:buNone/>
              <a:defRPr sz="3200" b="1" i="0" u="none" strike="noStrike" cap="none">
                <a:solidFill>
                  <a:schemeClr val="accen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10"/>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accent1"/>
                </a:solidFill>
                <a:latin typeface="Century Gothic"/>
                <a:ea typeface="Century Gothic"/>
                <a:cs typeface="Century Gothic"/>
                <a:sym typeface="Century Gothic"/>
              </a:rPr>
              <a:t>‹#›</a:t>
            </a:fld>
            <a:endParaRPr sz="1000" b="0" i="0" u="none" strike="noStrike" cap="none">
              <a:solidFill>
                <a:schemeClr val="accent1"/>
              </a:solidFill>
              <a:latin typeface="Century Gothic"/>
              <a:ea typeface="Century Gothic"/>
              <a:cs typeface="Century Gothic"/>
              <a:sym typeface="Century Gothic"/>
            </a:endParaRPr>
          </a:p>
        </p:txBody>
      </p:sp>
      <p:sp>
        <p:nvSpPr>
          <p:cNvPr id="57" name="Google Shape;57;p10"/>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0"/>
          <p:cNvSpPr/>
          <p:nvPr/>
        </p:nvSpPr>
        <p:spPr>
          <a:xfrm>
            <a:off x="-171571" y="-40944"/>
            <a:ext cx="809221" cy="7020469"/>
          </a:xfrm>
          <a:custGeom>
            <a:avLst/>
            <a:gdLst/>
            <a:ahLst/>
            <a:cxnLst/>
            <a:rect l="l" t="t" r="r" b="b"/>
            <a:pathLst>
              <a:path w="5035200" h="7020469" extrusionOk="0">
                <a:moveTo>
                  <a:pt x="0" y="0"/>
                </a:moveTo>
                <a:lnTo>
                  <a:pt x="5035200" y="27296"/>
                </a:lnTo>
                <a:lnTo>
                  <a:pt x="1048510" y="7020469"/>
                </a:lnTo>
                <a:lnTo>
                  <a:pt x="0" y="6911288"/>
                </a:lnTo>
                <a:lnTo>
                  <a:pt x="0" y="0"/>
                </a:lnTo>
                <a:close/>
              </a:path>
            </a:pathLst>
          </a:custGeom>
          <a:gradFill>
            <a:gsLst>
              <a:gs pos="0">
                <a:srgbClr val="2A8BAA"/>
              </a:gs>
              <a:gs pos="100000">
                <a:srgbClr val="66EC95"/>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88482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Title Slide" preserve="1">
  <p:cSld name="5_Title Slide">
    <p:spTree>
      <p:nvGrpSpPr>
        <p:cNvPr id="1" name="Shape 59"/>
        <p:cNvGrpSpPr/>
        <p:nvPr/>
      </p:nvGrpSpPr>
      <p:grpSpPr>
        <a:xfrm>
          <a:off x="0" y="0"/>
          <a:ext cx="0" cy="0"/>
          <a:chOff x="0" y="0"/>
          <a:chExt cx="0" cy="0"/>
        </a:xfrm>
      </p:grpSpPr>
      <p:pic>
        <p:nvPicPr>
          <p:cNvPr id="60" name="Google Shape;60;p11"/>
          <p:cNvPicPr preferRelativeResize="0"/>
          <p:nvPr/>
        </p:nvPicPr>
        <p:blipFill rotWithShape="1">
          <a:blip r:embed="rId2">
            <a:alphaModFix/>
          </a:blip>
          <a:srcRect/>
          <a:stretch/>
        </p:blipFill>
        <p:spPr>
          <a:xfrm>
            <a:off x="2453060" y="0"/>
            <a:ext cx="9738940" cy="6858000"/>
          </a:xfrm>
          <a:prstGeom prst="rect">
            <a:avLst/>
          </a:prstGeom>
          <a:noFill/>
          <a:ln>
            <a:noFill/>
          </a:ln>
        </p:spPr>
      </p:pic>
      <p:sp>
        <p:nvSpPr>
          <p:cNvPr id="7" name="Google Shape;67;p12">
            <a:extLst>
              <a:ext uri="{FF2B5EF4-FFF2-40B4-BE49-F238E27FC236}">
                <a16:creationId xmlns:a16="http://schemas.microsoft.com/office/drawing/2014/main" id="{AFFB6D02-C409-4C85-BEC3-0EBA8363F53F}"/>
              </a:ext>
            </a:extLst>
          </p:cNvPr>
          <p:cNvSpPr/>
          <p:nvPr userDrawn="1"/>
        </p:nvSpPr>
        <p:spPr>
          <a:xfrm>
            <a:off x="-385614" y="-70782"/>
            <a:ext cx="5234061" cy="6999563"/>
          </a:xfrm>
          <a:custGeom>
            <a:avLst/>
            <a:gdLst>
              <a:gd name="connsiteX0" fmla="*/ 0 w 4908944"/>
              <a:gd name="connsiteY0" fmla="*/ 6988931 h 6988931"/>
              <a:gd name="connsiteX1" fmla="*/ 1227236 w 4908944"/>
              <a:gd name="connsiteY1" fmla="*/ 0 h 6988931"/>
              <a:gd name="connsiteX2" fmla="*/ 4908944 w 4908944"/>
              <a:gd name="connsiteY2" fmla="*/ 0 h 6988931"/>
              <a:gd name="connsiteX3" fmla="*/ 3681708 w 4908944"/>
              <a:gd name="connsiteY3" fmla="*/ 6988931 h 6988931"/>
              <a:gd name="connsiteX4" fmla="*/ 0 w 4908944"/>
              <a:gd name="connsiteY4" fmla="*/ 6988931 h 6988931"/>
              <a:gd name="connsiteX0" fmla="*/ 6140 w 4915084"/>
              <a:gd name="connsiteY0" fmla="*/ 6999563 h 6999563"/>
              <a:gd name="connsiteX1" fmla="*/ 0 w 4915084"/>
              <a:gd name="connsiteY1" fmla="*/ 0 h 6999563"/>
              <a:gd name="connsiteX2" fmla="*/ 4915084 w 4915084"/>
              <a:gd name="connsiteY2" fmla="*/ 10632 h 6999563"/>
              <a:gd name="connsiteX3" fmla="*/ 3687848 w 4915084"/>
              <a:gd name="connsiteY3" fmla="*/ 6999563 h 6999563"/>
              <a:gd name="connsiteX4" fmla="*/ 6140 w 4915084"/>
              <a:gd name="connsiteY4" fmla="*/ 6999563 h 6999563"/>
              <a:gd name="connsiteX0" fmla="*/ 6140 w 5234061"/>
              <a:gd name="connsiteY0" fmla="*/ 6999563 h 6999563"/>
              <a:gd name="connsiteX1" fmla="*/ 0 w 5234061"/>
              <a:gd name="connsiteY1" fmla="*/ 0 h 6999563"/>
              <a:gd name="connsiteX2" fmla="*/ 5234061 w 5234061"/>
              <a:gd name="connsiteY2" fmla="*/ 31897 h 6999563"/>
              <a:gd name="connsiteX3" fmla="*/ 3687848 w 5234061"/>
              <a:gd name="connsiteY3" fmla="*/ 6999563 h 6999563"/>
              <a:gd name="connsiteX4" fmla="*/ 6140 w 5234061"/>
              <a:gd name="connsiteY4" fmla="*/ 6999563 h 699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061" h="6999563">
                <a:moveTo>
                  <a:pt x="6140" y="6999563"/>
                </a:moveTo>
                <a:cubicBezTo>
                  <a:pt x="4093" y="4666375"/>
                  <a:pt x="2047" y="2333188"/>
                  <a:pt x="0" y="0"/>
                </a:cubicBezTo>
                <a:lnTo>
                  <a:pt x="5234061" y="31897"/>
                </a:lnTo>
                <a:lnTo>
                  <a:pt x="3687848" y="6999563"/>
                </a:lnTo>
                <a:lnTo>
                  <a:pt x="6140" y="6999563"/>
                </a:lnTo>
                <a:close/>
              </a:path>
            </a:pathLst>
          </a:cu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chemeClr val="dk1"/>
              </a:solidFill>
              <a:latin typeface="Century Gothic"/>
              <a:ea typeface="Century Gothic"/>
              <a:cs typeface="Century Gothic"/>
              <a:sym typeface="Century Gothic"/>
            </a:endParaRPr>
          </a:p>
        </p:txBody>
      </p:sp>
      <p:sp>
        <p:nvSpPr>
          <p:cNvPr id="62" name="Google Shape;62;p11"/>
          <p:cNvSpPr txBox="1">
            <a:spLocks noGrp="1"/>
          </p:cNvSpPr>
          <p:nvPr>
            <p:ph type="subTitle" idx="1"/>
          </p:nvPr>
        </p:nvSpPr>
        <p:spPr>
          <a:xfrm>
            <a:off x="152701" y="3602038"/>
            <a:ext cx="437676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3" name="Google Shape;63;p11"/>
          <p:cNvSpPr txBox="1">
            <a:spLocks noGrp="1"/>
          </p:cNvSpPr>
          <p:nvPr>
            <p:ph type="ctrTitle"/>
          </p:nvPr>
        </p:nvSpPr>
        <p:spPr>
          <a:xfrm>
            <a:off x="152701" y="1122363"/>
            <a:ext cx="437676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 name="Image 11">
            <a:extLst>
              <a:ext uri="{FF2B5EF4-FFF2-40B4-BE49-F238E27FC236}">
                <a16:creationId xmlns:a16="http://schemas.microsoft.com/office/drawing/2014/main" id="{A1D99BDC-C910-4664-A882-70C61DC833D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9" name="Connecteur droit 7">
            <a:extLst>
              <a:ext uri="{FF2B5EF4-FFF2-40B4-BE49-F238E27FC236}">
                <a16:creationId xmlns:a16="http://schemas.microsoft.com/office/drawing/2014/main" id="{1632F665-6673-472B-9EED-279140E59945}"/>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10" name="Google Shape;125;p21">
            <a:extLst>
              <a:ext uri="{FF2B5EF4-FFF2-40B4-BE49-F238E27FC236}">
                <a16:creationId xmlns:a16="http://schemas.microsoft.com/office/drawing/2014/main" id="{B812DF08-9768-074C-95EF-A7E07E359710}"/>
              </a:ext>
            </a:extLst>
          </p:cNvPr>
          <p:cNvPicPr preferRelativeResize="0"/>
          <p:nvPr userDrawn="1"/>
        </p:nvPicPr>
        <p:blipFill rotWithShape="1">
          <a:blip r:embed="rId5" cstate="print">
            <a:extLst>
              <a:ext uri="{28A0092B-C50C-407E-A947-70E740481C1C}">
                <a14:useLocalDpi xmlns:a14="http://schemas.microsoft.com/office/drawing/2010/main" val="0"/>
              </a:ext>
            </a:extLst>
          </a:blip>
          <a:srcRect/>
          <a:stretch>
            <a:fillRect/>
          </a:stretch>
        </p:blipFill>
        <p:spPr>
          <a:xfrm>
            <a:off x="-304127" y="5649764"/>
            <a:ext cx="2331065" cy="1647251"/>
          </a:xfrm>
          <a:prstGeom prst="rect">
            <a:avLst/>
          </a:prstGeom>
          <a:noFill/>
          <a:ln>
            <a:noFill/>
          </a:ln>
        </p:spPr>
      </p:pic>
    </p:spTree>
    <p:extLst>
      <p:ext uri="{BB962C8B-B14F-4D97-AF65-F5344CB8AC3E}">
        <p14:creationId xmlns:p14="http://schemas.microsoft.com/office/powerpoint/2010/main" val="350626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1 Title and content" preserve="1">
  <p:cSld name="4_1 Title and conten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accent1"/>
              </a:buClr>
              <a:buSzPts val="3200"/>
              <a:buFont typeface="Century Gothic"/>
              <a:buNone/>
              <a:defRPr sz="3200" b="1" i="0" u="none" strike="noStrike"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10"/>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030A0"/>
                </a:solidFill>
                <a:latin typeface="Century Gothic"/>
                <a:ea typeface="Century Gothic"/>
                <a:cs typeface="Century Gothic"/>
                <a:sym typeface="Century Gothic"/>
              </a:rPr>
              <a:t>‹#›</a:t>
            </a:fld>
            <a:endParaRPr sz="1000" b="0" i="0" u="none" strike="noStrike" cap="none" dirty="0">
              <a:solidFill>
                <a:srgbClr val="7030A0"/>
              </a:solidFill>
              <a:latin typeface="Century Gothic"/>
              <a:ea typeface="Century Gothic"/>
              <a:cs typeface="Century Gothic"/>
              <a:sym typeface="Century Gothic"/>
            </a:endParaRPr>
          </a:p>
        </p:txBody>
      </p:sp>
      <p:sp>
        <p:nvSpPr>
          <p:cNvPr id="57" name="Google Shape;57;p10"/>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rgbClr val="7030A0"/>
              </a:buClr>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67;p12">
            <a:extLst>
              <a:ext uri="{FF2B5EF4-FFF2-40B4-BE49-F238E27FC236}">
                <a16:creationId xmlns:a16="http://schemas.microsoft.com/office/drawing/2014/main" id="{4AE6AF72-0B9B-4204-8ED1-F123E9330A95}"/>
              </a:ext>
            </a:extLst>
          </p:cNvPr>
          <p:cNvSpPr/>
          <p:nvPr userDrawn="1"/>
        </p:nvSpPr>
        <p:spPr>
          <a:xfrm>
            <a:off x="-29364" y="0"/>
            <a:ext cx="694309" cy="6882605"/>
          </a:xfrm>
          <a:custGeom>
            <a:avLst/>
            <a:gdLst/>
            <a:ahLst/>
            <a:cxnLst/>
            <a:rect l="l" t="t" r="r" b="b"/>
            <a:pathLst>
              <a:path w="694310" h="6882605" extrusionOk="0">
                <a:moveTo>
                  <a:pt x="0" y="0"/>
                </a:moveTo>
                <a:lnTo>
                  <a:pt x="694310" y="1117"/>
                </a:lnTo>
                <a:lnTo>
                  <a:pt x="24515" y="6882605"/>
                </a:lnTo>
                <a:cubicBezTo>
                  <a:pt x="22693" y="4559828"/>
                  <a:pt x="1822" y="2322777"/>
                  <a:pt x="0" y="0"/>
                </a:cubicBezTo>
                <a:close/>
              </a:path>
            </a:pathLst>
          </a:cu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74635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145759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reserve="1" userDrawn="1">
  <p:cSld name="2_Section Header">
    <p:spTree>
      <p:nvGrpSpPr>
        <p:cNvPr id="1" name="Shape 79"/>
        <p:cNvGrpSpPr/>
        <p:nvPr/>
      </p:nvGrpSpPr>
      <p:grpSpPr>
        <a:xfrm>
          <a:off x="0" y="0"/>
          <a:ext cx="0" cy="0"/>
          <a:chOff x="0" y="0"/>
          <a:chExt cx="0" cy="0"/>
        </a:xfrm>
      </p:grpSpPr>
      <p:pic>
        <p:nvPicPr>
          <p:cNvPr id="80" name="Google Shape;80;p15"/>
          <p:cNvPicPr preferRelativeResize="0"/>
          <p:nvPr/>
        </p:nvPicPr>
        <p:blipFill rotWithShape="1">
          <a:blip r:embed="rId2">
            <a:alphaModFix/>
          </a:blip>
          <a:srcRect/>
          <a:stretch/>
        </p:blipFill>
        <p:spPr>
          <a:xfrm>
            <a:off x="0" y="-55087"/>
            <a:ext cx="12192000" cy="6989288"/>
          </a:xfrm>
          <a:prstGeom prst="rect">
            <a:avLst/>
          </a:prstGeom>
          <a:noFill/>
          <a:ln>
            <a:noFill/>
          </a:ln>
        </p:spPr>
      </p:pic>
      <p:sp>
        <p:nvSpPr>
          <p:cNvPr id="82" name="Google Shape;82;p15"/>
          <p:cNvSpPr txBox="1">
            <a:spLocks noGrp="1"/>
          </p:cNvSpPr>
          <p:nvPr>
            <p:ph type="title"/>
          </p:nvPr>
        </p:nvSpPr>
        <p:spPr>
          <a:xfrm>
            <a:off x="651589"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15"/>
          <p:cNvSpPr txBox="1">
            <a:spLocks noGrp="1"/>
          </p:cNvSpPr>
          <p:nvPr>
            <p:ph type="subTitle" idx="2"/>
          </p:nvPr>
        </p:nvSpPr>
        <p:spPr>
          <a:xfrm>
            <a:off x="651588" y="4133567"/>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63E65E56-9619-4431-95CB-44BCA4D47418}"/>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342652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4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424E90CD-790E-43FB-B1E6-E6AF1946E1AA}"/>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23358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FFDFBCB9-2E12-48DA-8ADA-87E382768DD5}"/>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98688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533B0CC4-D385-4B07-8488-42CF1ACFC315}"/>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47263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7D3C30-C1CC-42F2-BE6A-0512302B8BC1}"/>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39240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45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0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Section Header" preserve="1" userDrawn="1">
  <p:cSld name="3_Section Header">
    <p:spTree>
      <p:nvGrpSpPr>
        <p:cNvPr id="1" name="Shape 86"/>
        <p:cNvGrpSpPr/>
        <p:nvPr/>
      </p:nvGrpSpPr>
      <p:grpSpPr>
        <a:xfrm>
          <a:off x="0" y="0"/>
          <a:ext cx="0" cy="0"/>
          <a:chOff x="0" y="0"/>
          <a:chExt cx="0" cy="0"/>
        </a:xfrm>
      </p:grpSpPr>
      <p:pic>
        <p:nvPicPr>
          <p:cNvPr id="87" name="Google Shape;87;p1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9" name="Google Shape;89;p16"/>
          <p:cNvSpPr txBox="1">
            <a:spLocks noGrp="1"/>
          </p:cNvSpPr>
          <p:nvPr>
            <p:ph type="title"/>
          </p:nvPr>
        </p:nvSpPr>
        <p:spPr>
          <a:xfrm>
            <a:off x="683487"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6"/>
          <p:cNvSpPr txBox="1">
            <a:spLocks noGrp="1"/>
          </p:cNvSpPr>
          <p:nvPr>
            <p:ph type="subTitle" idx="2"/>
          </p:nvPr>
        </p:nvSpPr>
        <p:spPr>
          <a:xfrm>
            <a:off x="662215" y="4122939"/>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43916461-5CA4-4380-9CC3-F32321270D63}"/>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86669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Section Header" preserve="1" userDrawn="1">
  <p:cSld name="4_Section Header">
    <p:spTree>
      <p:nvGrpSpPr>
        <p:cNvPr id="1" name="Shape 93"/>
        <p:cNvGrpSpPr/>
        <p:nvPr/>
      </p:nvGrpSpPr>
      <p:grpSpPr>
        <a:xfrm>
          <a:off x="0" y="0"/>
          <a:ext cx="0" cy="0"/>
          <a:chOff x="0" y="0"/>
          <a:chExt cx="0" cy="0"/>
        </a:xfrm>
      </p:grpSpPr>
      <p:pic>
        <p:nvPicPr>
          <p:cNvPr id="94" name="Google Shape;94;p1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6" name="Google Shape;96;p17"/>
          <p:cNvSpPr txBox="1">
            <a:spLocks noGrp="1"/>
          </p:cNvSpPr>
          <p:nvPr>
            <p:ph type="title"/>
          </p:nvPr>
        </p:nvSpPr>
        <p:spPr>
          <a:xfrm>
            <a:off x="683486"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17"/>
          <p:cNvSpPr txBox="1">
            <a:spLocks noGrp="1"/>
          </p:cNvSpPr>
          <p:nvPr>
            <p:ph type="subTitle" idx="2"/>
          </p:nvPr>
        </p:nvSpPr>
        <p:spPr>
          <a:xfrm>
            <a:off x="675283" y="4122935"/>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280D13F2-B6A7-4336-BE14-9C7CF15B63DC}"/>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149065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Section Header" preserve="1" userDrawn="1">
  <p:cSld name="6_Section Header">
    <p:spTree>
      <p:nvGrpSpPr>
        <p:cNvPr id="1" name="Shape 93"/>
        <p:cNvGrpSpPr/>
        <p:nvPr/>
      </p:nvGrpSpPr>
      <p:grpSpPr>
        <a:xfrm>
          <a:off x="0" y="0"/>
          <a:ext cx="0" cy="0"/>
          <a:chOff x="0" y="0"/>
          <a:chExt cx="0" cy="0"/>
        </a:xfrm>
      </p:grpSpPr>
      <p:pic>
        <p:nvPicPr>
          <p:cNvPr id="94" name="Google Shape;94;p1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6" name="Google Shape;96;p17"/>
          <p:cNvSpPr txBox="1">
            <a:spLocks noGrp="1"/>
          </p:cNvSpPr>
          <p:nvPr>
            <p:ph type="title"/>
          </p:nvPr>
        </p:nvSpPr>
        <p:spPr>
          <a:xfrm>
            <a:off x="683486"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17"/>
          <p:cNvSpPr txBox="1">
            <a:spLocks noGrp="1"/>
          </p:cNvSpPr>
          <p:nvPr>
            <p:ph type="subTitle" idx="2"/>
          </p:nvPr>
        </p:nvSpPr>
        <p:spPr>
          <a:xfrm>
            <a:off x="675283" y="4122935"/>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7" name="Picture 10">
            <a:extLst>
              <a:ext uri="{FF2B5EF4-FFF2-40B4-BE49-F238E27FC236}">
                <a16:creationId xmlns:a16="http://schemas.microsoft.com/office/drawing/2014/main" id="{93500620-B8BC-42D8-879C-D64BDF7337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2942" y="364766"/>
            <a:ext cx="4228747" cy="167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56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Section Header" preserve="1" userDrawn="1">
  <p:cSld name="5_Section Header">
    <p:spTree>
      <p:nvGrpSpPr>
        <p:cNvPr id="1" name="Shape 100"/>
        <p:cNvGrpSpPr/>
        <p:nvPr/>
      </p:nvGrpSpPr>
      <p:grpSpPr>
        <a:xfrm>
          <a:off x="0" y="0"/>
          <a:ext cx="0" cy="0"/>
          <a:chOff x="0" y="0"/>
          <a:chExt cx="0" cy="0"/>
        </a:xfrm>
      </p:grpSpPr>
      <p:pic>
        <p:nvPicPr>
          <p:cNvPr id="101" name="Google Shape;101;p18"/>
          <p:cNvPicPr preferRelativeResize="0"/>
          <p:nvPr/>
        </p:nvPicPr>
        <p:blipFill rotWithShape="1">
          <a:blip r:embed="rId2">
            <a:alphaModFix/>
          </a:blip>
          <a:srcRect/>
          <a:stretch/>
        </p:blipFill>
        <p:spPr>
          <a:xfrm>
            <a:off x="0" y="-67374"/>
            <a:ext cx="12192000" cy="6925374"/>
          </a:xfrm>
          <a:prstGeom prst="rect">
            <a:avLst/>
          </a:prstGeom>
          <a:noFill/>
          <a:ln>
            <a:noFill/>
          </a:ln>
        </p:spPr>
      </p:pic>
      <p:sp>
        <p:nvSpPr>
          <p:cNvPr id="103" name="Google Shape;103;p18"/>
          <p:cNvSpPr txBox="1">
            <a:spLocks noGrp="1"/>
          </p:cNvSpPr>
          <p:nvPr>
            <p:ph type="title"/>
          </p:nvPr>
        </p:nvSpPr>
        <p:spPr>
          <a:xfrm>
            <a:off x="694115"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5" name="Google Shape;105;p18"/>
          <p:cNvSpPr txBox="1">
            <a:spLocks noGrp="1"/>
          </p:cNvSpPr>
          <p:nvPr>
            <p:ph type="subTitle" idx="2"/>
          </p:nvPr>
        </p:nvSpPr>
        <p:spPr>
          <a:xfrm>
            <a:off x="694116" y="4122930"/>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4B5DC11E-7092-4E94-BD54-479D59DBF2EB}"/>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33567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preserve="1">
  <p:cSld name="1_Title Slide">
    <p:spTree>
      <p:nvGrpSpPr>
        <p:cNvPr id="1" name="Shape 121"/>
        <p:cNvGrpSpPr/>
        <p:nvPr/>
      </p:nvGrpSpPr>
      <p:grpSpPr>
        <a:xfrm>
          <a:off x="0" y="0"/>
          <a:ext cx="0" cy="0"/>
          <a:chOff x="0" y="0"/>
          <a:chExt cx="0" cy="0"/>
        </a:xfrm>
      </p:grpSpPr>
      <p:sp>
        <p:nvSpPr>
          <p:cNvPr id="122" name="Google Shape;122;p21"/>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123" name="Google Shape;123;p21"/>
          <p:cNvSpPr txBox="1">
            <a:spLocks noGrp="1"/>
          </p:cNvSpPr>
          <p:nvPr>
            <p:ph type="subTitle" idx="1"/>
          </p:nvPr>
        </p:nvSpPr>
        <p:spPr>
          <a:xfrm>
            <a:off x="5194407" y="1122362"/>
            <a:ext cx="6136187" cy="4654323"/>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FF9E00"/>
              </a:buClr>
              <a:buSzPts val="2800"/>
              <a:buFont typeface="Century Gothic"/>
              <a:buNone/>
              <a:defRPr sz="2800" b="1" cap="none">
                <a:solidFill>
                  <a:srgbClr val="FF9E00"/>
                </a:solidFill>
              </a:defRPr>
            </a:lvl1pPr>
            <a:lvl2pPr lvl="1" algn="ctr">
              <a:lnSpc>
                <a:spcPct val="90000"/>
              </a:lnSpc>
              <a:spcBef>
                <a:spcPts val="12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4" name="Google Shape;124;p21"/>
          <p:cNvSpPr txBox="1">
            <a:spLocks noGrp="1"/>
          </p:cNvSpPr>
          <p:nvPr>
            <p:ph type="ctrTitle"/>
          </p:nvPr>
        </p:nvSpPr>
        <p:spPr>
          <a:xfrm>
            <a:off x="152701" y="1122363"/>
            <a:ext cx="3858365"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 name="Image 11">
            <a:extLst>
              <a:ext uri="{FF2B5EF4-FFF2-40B4-BE49-F238E27FC236}">
                <a16:creationId xmlns:a16="http://schemas.microsoft.com/office/drawing/2014/main" id="{B7E43629-7B2C-46AA-8FA8-7CC9FEFA518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7970"/>
          <a:stretch/>
        </p:blipFill>
        <p:spPr>
          <a:xfrm rot="17016645">
            <a:off x="574821" y="2823970"/>
            <a:ext cx="8291407" cy="1104006"/>
          </a:xfrm>
          <a:prstGeom prst="rect">
            <a:avLst/>
          </a:prstGeom>
        </p:spPr>
      </p:pic>
      <p:sp>
        <p:nvSpPr>
          <p:cNvPr id="7" name="Connecteur droit 7">
            <a:extLst>
              <a:ext uri="{FF2B5EF4-FFF2-40B4-BE49-F238E27FC236}">
                <a16:creationId xmlns:a16="http://schemas.microsoft.com/office/drawing/2014/main" id="{D8D33CA6-39D6-4845-9779-4B0F90F9F5A4}"/>
              </a:ext>
            </a:extLst>
          </p:cNvPr>
          <p:cNvSpPr/>
          <p:nvPr userDrawn="1"/>
        </p:nvSpPr>
        <p:spPr>
          <a:xfrm flipH="1">
            <a:off x="314667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Google Shape;125;p21">
            <a:extLst>
              <a:ext uri="{FF2B5EF4-FFF2-40B4-BE49-F238E27FC236}">
                <a16:creationId xmlns:a16="http://schemas.microsoft.com/office/drawing/2014/main" id="{8A0F69F2-A109-9F49-9183-5C15DE32B235}"/>
              </a:ext>
            </a:extLst>
          </p:cNvPr>
          <p:cNvPicPr preferRelativeResize="0"/>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304127" y="5649764"/>
            <a:ext cx="2331065" cy="1647251"/>
          </a:xfrm>
          <a:prstGeom prst="rect">
            <a:avLst/>
          </a:prstGeom>
          <a:noFill/>
          <a:ln>
            <a:noFill/>
          </a:ln>
        </p:spPr>
      </p:pic>
    </p:spTree>
    <p:extLst>
      <p:ext uri="{BB962C8B-B14F-4D97-AF65-F5344CB8AC3E}">
        <p14:creationId xmlns:p14="http://schemas.microsoft.com/office/powerpoint/2010/main" val="224883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Slide" preserve="1">
  <p:cSld name="2_Title Slide">
    <p:spTree>
      <p:nvGrpSpPr>
        <p:cNvPr id="1" name="Shape 126"/>
        <p:cNvGrpSpPr/>
        <p:nvPr/>
      </p:nvGrpSpPr>
      <p:grpSpPr>
        <a:xfrm>
          <a:off x="0" y="0"/>
          <a:ext cx="0" cy="0"/>
          <a:chOff x="0" y="0"/>
          <a:chExt cx="0" cy="0"/>
        </a:xfrm>
      </p:grpSpPr>
      <p:pic>
        <p:nvPicPr>
          <p:cNvPr id="127" name="Google Shape;127;p22"/>
          <p:cNvPicPr preferRelativeResize="0"/>
          <p:nvPr/>
        </p:nvPicPr>
        <p:blipFill rotWithShape="1">
          <a:blip r:embed="rId2">
            <a:alphaModFix/>
          </a:blip>
          <a:srcRect/>
          <a:stretch/>
        </p:blipFill>
        <p:spPr>
          <a:xfrm>
            <a:off x="3125973" y="-55087"/>
            <a:ext cx="10711514" cy="7131590"/>
          </a:xfrm>
          <a:prstGeom prst="rect">
            <a:avLst/>
          </a:prstGeom>
          <a:noFill/>
          <a:ln>
            <a:noFill/>
          </a:ln>
        </p:spPr>
      </p:pic>
      <p:sp>
        <p:nvSpPr>
          <p:cNvPr id="128" name="Google Shape;128;p22"/>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129" name="Google Shape;129;p22"/>
          <p:cNvSpPr txBox="1">
            <a:spLocks noGrp="1"/>
          </p:cNvSpPr>
          <p:nvPr>
            <p:ph type="subTitle" idx="1"/>
          </p:nvPr>
        </p:nvSpPr>
        <p:spPr>
          <a:xfrm>
            <a:off x="152701" y="3602038"/>
            <a:ext cx="433423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0" name="Google Shape;130;p22"/>
          <p:cNvSpPr txBox="1">
            <a:spLocks noGrp="1"/>
          </p:cNvSpPr>
          <p:nvPr>
            <p:ph type="ctrTitle"/>
          </p:nvPr>
        </p:nvSpPr>
        <p:spPr>
          <a:xfrm>
            <a:off x="152701" y="1122363"/>
            <a:ext cx="433423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 name="Image 11">
            <a:extLst>
              <a:ext uri="{FF2B5EF4-FFF2-40B4-BE49-F238E27FC236}">
                <a16:creationId xmlns:a16="http://schemas.microsoft.com/office/drawing/2014/main" id="{92878B12-9B8F-44D3-ADCE-6FDA4179CA3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36721" y="2823970"/>
            <a:ext cx="8291407" cy="1104006"/>
          </a:xfrm>
          <a:prstGeom prst="rect">
            <a:avLst/>
          </a:prstGeom>
        </p:spPr>
      </p:pic>
      <p:sp>
        <p:nvSpPr>
          <p:cNvPr id="8" name="Connecteur droit 7">
            <a:extLst>
              <a:ext uri="{FF2B5EF4-FFF2-40B4-BE49-F238E27FC236}">
                <a16:creationId xmlns:a16="http://schemas.microsoft.com/office/drawing/2014/main" id="{4EAF3703-3CC8-4099-BD9D-25728124B16B}"/>
              </a:ext>
            </a:extLst>
          </p:cNvPr>
          <p:cNvSpPr/>
          <p:nvPr userDrawn="1"/>
        </p:nvSpPr>
        <p:spPr>
          <a:xfrm flipH="1">
            <a:off x="310857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Google Shape;125;p21">
            <a:extLst>
              <a:ext uri="{FF2B5EF4-FFF2-40B4-BE49-F238E27FC236}">
                <a16:creationId xmlns:a16="http://schemas.microsoft.com/office/drawing/2014/main" id="{76A6C9F3-8060-CF4E-B76F-91DB0A0F24DA}"/>
              </a:ext>
            </a:extLst>
          </p:cNvPr>
          <p:cNvPicPr preferRelativeResize="0"/>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304127" y="5649764"/>
            <a:ext cx="2331065" cy="1647251"/>
          </a:xfrm>
          <a:prstGeom prst="rect">
            <a:avLst/>
          </a:prstGeom>
          <a:noFill/>
          <a:ln>
            <a:noFill/>
          </a:ln>
        </p:spPr>
      </p:pic>
    </p:spTree>
    <p:extLst>
      <p:ext uri="{BB962C8B-B14F-4D97-AF65-F5344CB8AC3E}">
        <p14:creationId xmlns:p14="http://schemas.microsoft.com/office/powerpoint/2010/main" val="366309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Title Slide" preserve="1">
  <p:cSld name="12_Title Slide">
    <p:spTree>
      <p:nvGrpSpPr>
        <p:cNvPr id="1" name="Shape 132"/>
        <p:cNvGrpSpPr/>
        <p:nvPr/>
      </p:nvGrpSpPr>
      <p:grpSpPr>
        <a:xfrm>
          <a:off x="0" y="0"/>
          <a:ext cx="0" cy="0"/>
          <a:chOff x="0" y="0"/>
          <a:chExt cx="0" cy="0"/>
        </a:xfrm>
      </p:grpSpPr>
      <p:pic>
        <p:nvPicPr>
          <p:cNvPr id="133" name="Google Shape;133;p23" descr="Image"/>
          <p:cNvPicPr preferRelativeResize="0"/>
          <p:nvPr/>
        </p:nvPicPr>
        <p:blipFill rotWithShape="1">
          <a:blip r:embed="rId2">
            <a:alphaModFix/>
          </a:blip>
          <a:srcRect/>
          <a:stretch/>
        </p:blipFill>
        <p:spPr>
          <a:xfrm>
            <a:off x="3314700" y="-1796992"/>
            <a:ext cx="9352333" cy="12365794"/>
          </a:xfrm>
          <a:prstGeom prst="rect">
            <a:avLst/>
          </a:prstGeom>
          <a:noFill/>
          <a:ln>
            <a:noFill/>
          </a:ln>
        </p:spPr>
      </p:pic>
      <p:sp>
        <p:nvSpPr>
          <p:cNvPr id="134" name="Google Shape;134;p23"/>
          <p:cNvSpPr/>
          <p:nvPr/>
        </p:nvSpPr>
        <p:spPr>
          <a:xfrm>
            <a:off x="-130628" y="-19962"/>
            <a:ext cx="4978103" cy="6911288"/>
          </a:xfrm>
          <a:custGeom>
            <a:avLst/>
            <a:gdLst/>
            <a:ahLst/>
            <a:cxnLst/>
            <a:rect l="l" t="t" r="r" b="b"/>
            <a:pathLst>
              <a:path w="13829" h="21470" extrusionOk="0">
                <a:moveTo>
                  <a:pt x="13829" y="32"/>
                </a:moveTo>
                <a:lnTo>
                  <a:pt x="9541" y="21470"/>
                </a:lnTo>
                <a:lnTo>
                  <a:pt x="162" y="21457"/>
                </a:lnTo>
                <a:lnTo>
                  <a:pt x="0" y="0"/>
                </a:lnTo>
                <a:lnTo>
                  <a:pt x="13829" y="32"/>
                </a:lnTo>
                <a:close/>
              </a:path>
            </a:pathLst>
          </a:custGeom>
          <a:gradFill>
            <a:gsLst>
              <a:gs pos="0">
                <a:srgbClr val="661F70"/>
              </a:gs>
              <a:gs pos="52496">
                <a:srgbClr val="E0252F"/>
              </a:gs>
              <a:gs pos="100000">
                <a:srgbClr val="F06E3A"/>
              </a:gs>
            </a:gsLst>
            <a:lin ang="0" scaled="0"/>
          </a:gradFill>
          <a:ln>
            <a:noFill/>
          </a:ln>
        </p:spPr>
        <p:txBody>
          <a:bodyPr spcFirstLastPara="1" wrap="square" lIns="79375" tIns="79375" rIns="79375" bIns="793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35" name="Google Shape;135;p23"/>
          <p:cNvSpPr txBox="1">
            <a:spLocks noGrp="1"/>
          </p:cNvSpPr>
          <p:nvPr>
            <p:ph type="subTitle" idx="1"/>
          </p:nvPr>
        </p:nvSpPr>
        <p:spPr>
          <a:xfrm>
            <a:off x="152701" y="3602038"/>
            <a:ext cx="433423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6" name="Google Shape;136;p23"/>
          <p:cNvSpPr txBox="1">
            <a:spLocks noGrp="1"/>
          </p:cNvSpPr>
          <p:nvPr>
            <p:ph type="ctrTitle"/>
          </p:nvPr>
        </p:nvSpPr>
        <p:spPr>
          <a:xfrm>
            <a:off x="152701" y="1122363"/>
            <a:ext cx="433423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 name="Image 11">
            <a:extLst>
              <a:ext uri="{FF2B5EF4-FFF2-40B4-BE49-F238E27FC236}">
                <a16:creationId xmlns:a16="http://schemas.microsoft.com/office/drawing/2014/main" id="{9E36B597-1293-4565-95DA-E7A926A8C1E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288F1342-B2E9-4DFA-80FD-B07AEB1E6325}"/>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10" name="Google Shape;125;p21">
            <a:extLst>
              <a:ext uri="{FF2B5EF4-FFF2-40B4-BE49-F238E27FC236}">
                <a16:creationId xmlns:a16="http://schemas.microsoft.com/office/drawing/2014/main" id="{B09C3F3D-0FAC-5D4E-84A0-68D279549E97}"/>
              </a:ext>
            </a:extLst>
          </p:cNvPr>
          <p:cNvPicPr preferRelativeResize="0"/>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304127" y="5649764"/>
            <a:ext cx="2331065" cy="1647251"/>
          </a:xfrm>
          <a:prstGeom prst="rect">
            <a:avLst/>
          </a:prstGeom>
          <a:noFill/>
          <a:ln>
            <a:noFill/>
          </a:ln>
        </p:spPr>
      </p:pic>
    </p:spTree>
    <p:extLst>
      <p:ext uri="{BB962C8B-B14F-4D97-AF65-F5344CB8AC3E}">
        <p14:creationId xmlns:p14="http://schemas.microsoft.com/office/powerpoint/2010/main" val="294287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EEB1DCD4-D045-4288-8691-133EC49334F0}"/>
              </a:ext>
            </a:extLst>
          </p:cNvPr>
          <p:cNvSpPr/>
          <p:nvPr userDrawn="1"/>
        </p:nvSpPr>
        <p:spPr>
          <a:xfrm>
            <a:off x="-599887" y="165339"/>
            <a:ext cx="366269" cy="366269"/>
          </a:xfrm>
          <a:prstGeom prst="rect">
            <a:avLst/>
          </a:prstGeom>
          <a:solidFill>
            <a:srgbClr val="243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EAAEBE-FC7B-4A27-9417-7FEA90210D15}"/>
              </a:ext>
            </a:extLst>
          </p:cNvPr>
          <p:cNvSpPr/>
          <p:nvPr userDrawn="1"/>
        </p:nvSpPr>
        <p:spPr>
          <a:xfrm>
            <a:off x="-599887" y="600792"/>
            <a:ext cx="366269" cy="366269"/>
          </a:xfrm>
          <a:prstGeom prst="rect">
            <a:avLst/>
          </a:prstGeom>
          <a:solidFill>
            <a:srgbClr val="00B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001CB4-997D-4779-B6EF-4D1434453D87}"/>
              </a:ext>
            </a:extLst>
          </p:cNvPr>
          <p:cNvSpPr/>
          <p:nvPr userDrawn="1"/>
        </p:nvSpPr>
        <p:spPr>
          <a:xfrm>
            <a:off x="-599887" y="1447232"/>
            <a:ext cx="366269" cy="366269"/>
          </a:xfrm>
          <a:prstGeom prst="rect">
            <a:avLst/>
          </a:prstGeom>
          <a:solidFill>
            <a:srgbClr val="009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D9C4D5-6A29-4C2C-9AF0-98523FB3C625}"/>
              </a:ext>
            </a:extLst>
          </p:cNvPr>
          <p:cNvSpPr/>
          <p:nvPr userDrawn="1"/>
        </p:nvSpPr>
        <p:spPr>
          <a:xfrm>
            <a:off x="-599888" y="3635025"/>
            <a:ext cx="366269" cy="366269"/>
          </a:xfrm>
          <a:prstGeom prst="rect">
            <a:avLst/>
          </a:prstGeom>
          <a:solidFill>
            <a:srgbClr val="F29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E5DBE5-1A79-4EA0-974E-4A17D2CF489B}"/>
              </a:ext>
            </a:extLst>
          </p:cNvPr>
          <p:cNvSpPr/>
          <p:nvPr userDrawn="1"/>
        </p:nvSpPr>
        <p:spPr>
          <a:xfrm>
            <a:off x="-599887" y="2322349"/>
            <a:ext cx="366269" cy="366269"/>
          </a:xfrm>
          <a:prstGeom prst="rect">
            <a:avLst/>
          </a:prstGeom>
          <a:solidFill>
            <a:srgbClr val="BBD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B5B825-6758-49CF-9F41-055EAEDB5BA1}"/>
              </a:ext>
            </a:extLst>
          </p:cNvPr>
          <p:cNvSpPr/>
          <p:nvPr userDrawn="1"/>
        </p:nvSpPr>
        <p:spPr>
          <a:xfrm>
            <a:off x="-599887" y="2759908"/>
            <a:ext cx="366269" cy="366269"/>
          </a:xfrm>
          <a:prstGeom prst="rect">
            <a:avLst/>
          </a:prstGeom>
          <a:solidFill>
            <a:srgbClr val="FDD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8B4AE9-5472-4AF1-A4CC-7A874D843246}"/>
              </a:ext>
            </a:extLst>
          </p:cNvPr>
          <p:cNvSpPr/>
          <p:nvPr userDrawn="1"/>
        </p:nvSpPr>
        <p:spPr>
          <a:xfrm>
            <a:off x="-599887" y="3197467"/>
            <a:ext cx="366269" cy="366269"/>
          </a:xfrm>
          <a:prstGeom prst="rect">
            <a:avLst/>
          </a:prstGeom>
          <a:solidFill>
            <a:srgbClr val="F7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722DF08-95D6-4DA0-8A80-BDA881761821}"/>
              </a:ext>
            </a:extLst>
          </p:cNvPr>
          <p:cNvSpPr/>
          <p:nvPr userDrawn="1"/>
        </p:nvSpPr>
        <p:spPr>
          <a:xfrm>
            <a:off x="-599887" y="1884791"/>
            <a:ext cx="366269" cy="366269"/>
          </a:xfrm>
          <a:prstGeom prst="rect">
            <a:avLst/>
          </a:prstGeom>
          <a:solidFill>
            <a:srgbClr val="5AB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 75">
            <a:extLst>
              <a:ext uri="{FF2B5EF4-FFF2-40B4-BE49-F238E27FC236}">
                <a16:creationId xmlns:a16="http://schemas.microsoft.com/office/drawing/2014/main" id="{68A51640-AB80-4E2F-B9EE-5E60BA6B0C2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606988" y="5655304"/>
            <a:ext cx="2137814" cy="1512485"/>
          </a:xfrm>
          <a:prstGeom prst="rect">
            <a:avLst/>
          </a:prstGeom>
        </p:spPr>
      </p:pic>
      <p:sp>
        <p:nvSpPr>
          <p:cNvPr id="15" name="Slide Number Placeholder 5">
            <a:extLst>
              <a:ext uri="{FF2B5EF4-FFF2-40B4-BE49-F238E27FC236}">
                <a16:creationId xmlns:a16="http://schemas.microsoft.com/office/drawing/2014/main" id="{8B377A37-EA0E-4496-ACB8-38ED2759ABCD}"/>
              </a:ext>
            </a:extLst>
          </p:cNvPr>
          <p:cNvSpPr>
            <a:spLocks noGrp="1"/>
          </p:cNvSpPr>
          <p:nvPr>
            <p:ph type="sldNum" sz="quarter" idx="4"/>
          </p:nvPr>
        </p:nvSpPr>
        <p:spPr>
          <a:xfrm>
            <a:off x="838200" y="6324451"/>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955783382"/>
      </p:ext>
    </p:extLst>
  </p:cSld>
  <p:clrMap bg1="lt1" tx1="dk1" bg2="lt2" tx2="dk2" accent1="accent1" accent2="accent2" accent3="accent3" accent4="accent4" accent5="accent5" accent6="accent6" hlink="hlink" folHlink="folHlink"/>
  <p:sldLayoutIdLst>
    <p:sldLayoutId id="2147483745" r:id="rId1"/>
    <p:sldLayoutId id="2147483757" r:id="rId2"/>
    <p:sldLayoutId id="2147483758" r:id="rId3"/>
    <p:sldLayoutId id="2147483759" r:id="rId4"/>
    <p:sldLayoutId id="2147483768" r:id="rId5"/>
    <p:sldLayoutId id="2147483760" r:id="rId6"/>
    <p:sldLayoutId id="2147483763" r:id="rId7"/>
    <p:sldLayoutId id="2147483764" r:id="rId8"/>
    <p:sldLayoutId id="2147483765" r:id="rId9"/>
    <p:sldLayoutId id="2147483769" r:id="rId10"/>
    <p:sldLayoutId id="2147483755" r:id="rId11"/>
    <p:sldLayoutId id="2147483747" r:id="rId12"/>
    <p:sldLayoutId id="2147483749" r:id="rId13"/>
    <p:sldLayoutId id="2147483748" r:id="rId14"/>
    <p:sldLayoutId id="2147483750" r:id="rId15"/>
    <p:sldLayoutId id="2147483751" r:id="rId16"/>
    <p:sldLayoutId id="2147483752" r:id="rId17"/>
    <p:sldLayoutId id="2147483754" r:id="rId18"/>
    <p:sldLayoutId id="2147483662" r:id="rId19"/>
    <p:sldLayoutId id="2147483664" r:id="rId20"/>
    <p:sldLayoutId id="2147483665" r:id="rId21"/>
    <p:sldLayoutId id="2147483666" r:id="rId22"/>
    <p:sldLayoutId id="2147483667" r:id="rId23"/>
    <p:sldLayoutId id="2147483674" r:id="rId24"/>
    <p:sldLayoutId id="2147483673"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b="1" kern="1200">
          <a:solidFill>
            <a:srgbClr val="24366B"/>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24366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rgbClr val="24366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rgbClr val="24366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24366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24366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hyperlink" Target="http://www.transitions.com/prix"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7CAB8D-5800-4E97-8F5F-758D9BD587CD}"/>
              </a:ext>
            </a:extLst>
          </p:cNvPr>
          <p:cNvSpPr>
            <a:spLocks noGrp="1"/>
          </p:cNvSpPr>
          <p:nvPr>
            <p:ph type="title"/>
          </p:nvPr>
        </p:nvSpPr>
        <p:spPr>
          <a:xfrm>
            <a:off x="683486" y="3082413"/>
            <a:ext cx="10515600" cy="1029283"/>
          </a:xfrm>
        </p:spPr>
        <p:txBody>
          <a:bodyPr>
            <a:normAutofit fontScale="90000"/>
          </a:bodyPr>
          <a:lstStyle/>
          <a:p>
            <a:r>
              <a:rPr lang="fr-CA" altLang="fr-FR" dirty="0">
                <a:ea typeface="ＭＳ Ｐゴシック" panose="020B0600070205080204" pitchFamily="34" charset="-128"/>
              </a:rPr>
              <a:t>APERÇU ET GUIDE DE </a:t>
            </a:r>
            <a:br>
              <a:rPr lang="fr-CA" altLang="fr-FR" dirty="0">
                <a:ea typeface="ＭＳ Ｐゴシック" panose="020B0600070205080204" pitchFamily="34" charset="-128"/>
              </a:rPr>
            </a:br>
            <a:r>
              <a:rPr lang="fr-CA" altLang="fr-FR" dirty="0">
                <a:ea typeface="ＭＳ Ｐゴシック" panose="020B0600070205080204" pitchFamily="34" charset="-128"/>
              </a:rPr>
              <a:t>MISE EN CANDIDATURE</a:t>
            </a:r>
            <a:endParaRPr lang="en-US" dirty="0"/>
          </a:p>
        </p:txBody>
      </p:sp>
      <p:sp>
        <p:nvSpPr>
          <p:cNvPr id="7" name="Subtitle 6">
            <a:extLst>
              <a:ext uri="{FF2B5EF4-FFF2-40B4-BE49-F238E27FC236}">
                <a16:creationId xmlns:a16="http://schemas.microsoft.com/office/drawing/2014/main" id="{3BEC1BE1-3F7B-49B1-A8BC-BEB5A861D56A}"/>
              </a:ext>
            </a:extLst>
          </p:cNvPr>
          <p:cNvSpPr>
            <a:spLocks noGrp="1"/>
          </p:cNvSpPr>
          <p:nvPr>
            <p:ph type="subTitle" idx="2"/>
          </p:nvPr>
        </p:nvSpPr>
        <p:spPr>
          <a:xfrm>
            <a:off x="694117" y="4122935"/>
            <a:ext cx="10515601" cy="439758"/>
          </a:xfrm>
        </p:spPr>
        <p:txBody>
          <a:bodyPr>
            <a:normAutofit fontScale="85000" lnSpcReduction="20000"/>
          </a:bodyPr>
          <a:lstStyle/>
          <a:p>
            <a:r>
              <a:rPr lang="fr-CA" altLang="fr-FR" dirty="0">
                <a:ea typeface="ＭＳ Ｐゴシック" panose="020B0600070205080204" pitchFamily="34" charset="-128"/>
              </a:rPr>
              <a:t>ALLEZ À TRANSITIONS.COM/PRIX </a:t>
            </a:r>
          </a:p>
        </p:txBody>
      </p:sp>
    </p:spTree>
    <p:extLst>
      <p:ext uri="{BB962C8B-B14F-4D97-AF65-F5344CB8AC3E}">
        <p14:creationId xmlns:p14="http://schemas.microsoft.com/office/powerpoint/2010/main" val="213406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14DC6E-E753-4A16-A2E5-C6A65AD70243}"/>
              </a:ext>
            </a:extLst>
          </p:cNvPr>
          <p:cNvSpPr>
            <a:spLocks noGrp="1"/>
          </p:cNvSpPr>
          <p:nvPr>
            <p:ph type="title"/>
          </p:nvPr>
        </p:nvSpPr>
        <p:spPr>
          <a:xfrm>
            <a:off x="845127" y="319762"/>
            <a:ext cx="10851573" cy="722549"/>
          </a:xfrm>
        </p:spPr>
        <p:txBody>
          <a:bodyPr/>
          <a:lstStyle/>
          <a:p>
            <a:r>
              <a:rPr lang="fr" altLang="fr-FR" dirty="0">
                <a:ea typeface="ＭＳ Ｐゴシック" panose="020B0600070205080204" pitchFamily="34" charset="-128"/>
              </a:rPr>
              <a:t>COMMENCEZ À PLANIFIER DÈS MAINTENANT!</a:t>
            </a:r>
            <a:endParaRPr lang="en-US" dirty="0"/>
          </a:p>
        </p:txBody>
      </p:sp>
      <p:sp>
        <p:nvSpPr>
          <p:cNvPr id="5" name="Text Placeholder 4">
            <a:extLst>
              <a:ext uri="{FF2B5EF4-FFF2-40B4-BE49-F238E27FC236}">
                <a16:creationId xmlns:a16="http://schemas.microsoft.com/office/drawing/2014/main" id="{52F12CE8-756B-471C-BB13-8EAD0C7CAC75}"/>
              </a:ext>
            </a:extLst>
          </p:cNvPr>
          <p:cNvSpPr>
            <a:spLocks noGrp="1"/>
          </p:cNvSpPr>
          <p:nvPr>
            <p:ph type="body" idx="1"/>
          </p:nvPr>
        </p:nvSpPr>
        <p:spPr>
          <a:xfrm>
            <a:off x="845127" y="1465942"/>
            <a:ext cx="8230293" cy="4388011"/>
          </a:xfrm>
        </p:spPr>
        <p:txBody>
          <a:bodyPr>
            <a:normAutofit fontScale="92500" lnSpcReduction="20000"/>
          </a:bodyPr>
          <a:lstStyle/>
          <a:p>
            <a:pPr marL="0" indent="0">
              <a:buNone/>
            </a:pPr>
            <a:r>
              <a:rPr lang="fr-CA" altLang="fr-FR" dirty="0">
                <a:ea typeface="ＭＳ Ｐゴシック" panose="020B0600070205080204" pitchFamily="34" charset="-128"/>
              </a:rPr>
              <a:t>Commencez par déterminer le(s) prix que vous désirez gagner et révisez les critères d’évaluation.</a:t>
            </a:r>
          </a:p>
          <a:p>
            <a:pPr marL="0" indent="0">
              <a:buFont typeface="Arial" charset="0"/>
              <a:buNone/>
              <a:defRPr/>
            </a:pPr>
            <a:endParaRPr lang="en-US" altLang="en-US" dirty="0"/>
          </a:p>
          <a:p>
            <a:pPr marL="0" indent="0"/>
            <a:r>
              <a:rPr lang="fr-CA" altLang="fr-FR" b="1" dirty="0">
                <a:solidFill>
                  <a:srgbClr val="00B5E2"/>
                </a:solidFill>
                <a:ea typeface="ＭＳ Ｐゴシック" panose="020B0600070205080204" pitchFamily="34" charset="-128"/>
              </a:rPr>
              <a:t>Fixez votre objectif </a:t>
            </a:r>
            <a:r>
              <a:rPr lang="fr-CA" altLang="fr-FR" dirty="0">
                <a:ea typeface="ＭＳ Ｐゴシック" panose="020B0600070205080204" pitchFamily="34" charset="-128"/>
              </a:rPr>
              <a:t>pour 2019 et évaluez où vous vous situez pour mesurer votre succès.</a:t>
            </a:r>
          </a:p>
          <a:p>
            <a:pPr marL="0" indent="0"/>
            <a:r>
              <a:rPr lang="fr-CA" altLang="fr-FR" b="1" dirty="0">
                <a:solidFill>
                  <a:srgbClr val="00B5E2"/>
                </a:solidFill>
                <a:ea typeface="ＭＳ Ｐゴシック" panose="020B0600070205080204" pitchFamily="34" charset="-128"/>
              </a:rPr>
              <a:t> Mettez un plan sur pied </a:t>
            </a:r>
            <a:r>
              <a:rPr lang="fr-CA" altLang="fr-FR" dirty="0">
                <a:ea typeface="ＭＳ Ｐゴシック" panose="020B0600070205080204" pitchFamily="34" charset="-128"/>
              </a:rPr>
              <a:t>pour vous aider à atteindre cet objectif. </a:t>
            </a:r>
          </a:p>
          <a:p>
            <a:pPr marL="0" indent="0"/>
            <a:r>
              <a:rPr lang="fr-CA" altLang="fr-FR" b="1" dirty="0">
                <a:solidFill>
                  <a:schemeClr val="tx2"/>
                </a:solidFill>
                <a:ea typeface="ＭＳ Ｐゴシック" panose="020B0600070205080204" pitchFamily="34" charset="-128"/>
              </a:rPr>
              <a:t> Commencez à suivre vos progrès dès maintenant!</a:t>
            </a:r>
          </a:p>
          <a:p>
            <a:pPr marL="0" indent="0"/>
            <a:endParaRPr lang="fr-CA" altLang="fr-FR" b="1" dirty="0">
              <a:solidFill>
                <a:schemeClr val="tx2"/>
              </a:solidFill>
              <a:ea typeface="ＭＳ Ｐゴシック" panose="020B0600070205080204" pitchFamily="34" charset="-128"/>
            </a:endParaRPr>
          </a:p>
          <a:p>
            <a:pPr marL="0" indent="0">
              <a:buNone/>
            </a:pPr>
            <a:r>
              <a:rPr lang="fr-CA" altLang="fr-FR" b="1" dirty="0">
                <a:solidFill>
                  <a:schemeClr val="tx2"/>
                </a:solidFill>
                <a:ea typeface="ＭＳ Ｐゴシック" panose="020B0600070205080204" pitchFamily="34" charset="-128"/>
              </a:rPr>
              <a:t>N’hésitez pas à consulter le guide de mise en candidature pour vous aider!</a:t>
            </a:r>
          </a:p>
        </p:txBody>
      </p:sp>
      <p:pic>
        <p:nvPicPr>
          <p:cNvPr id="6" name="Picture 6" descr="C:\Users\Michael.Battisti\Downloads\noun_875439_cc.png">
            <a:extLst>
              <a:ext uri="{FF2B5EF4-FFF2-40B4-BE49-F238E27FC236}">
                <a16:creationId xmlns:a16="http://schemas.microsoft.com/office/drawing/2014/main" id="{DFA61780-5AB5-4520-8786-C8FC4D52B2ED}"/>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75420" y="2290762"/>
            <a:ext cx="26416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27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F7EE-EFFB-4159-8699-7F3FEA866ED2}"/>
              </a:ext>
            </a:extLst>
          </p:cNvPr>
          <p:cNvSpPr>
            <a:spLocks noGrp="1"/>
          </p:cNvSpPr>
          <p:nvPr>
            <p:ph type="title"/>
          </p:nvPr>
        </p:nvSpPr>
        <p:spPr/>
        <p:txBody>
          <a:bodyPr/>
          <a:lstStyle/>
          <a:p>
            <a:r>
              <a:rPr lang="fr-CA" altLang="fr-FR" dirty="0">
                <a:ea typeface="ＭＳ Ｐゴシック" panose="020B0600070205080204" pitchFamily="34" charset="-128"/>
              </a:rPr>
              <a:t>CONSEILS DES JUGES</a:t>
            </a:r>
            <a:endParaRPr lang="en-US" dirty="0"/>
          </a:p>
        </p:txBody>
      </p:sp>
      <p:sp>
        <p:nvSpPr>
          <p:cNvPr id="3" name="Text Placeholder 2">
            <a:extLst>
              <a:ext uri="{FF2B5EF4-FFF2-40B4-BE49-F238E27FC236}">
                <a16:creationId xmlns:a16="http://schemas.microsoft.com/office/drawing/2014/main" id="{33320321-3FF0-41FA-A70C-532EA1888E0E}"/>
              </a:ext>
            </a:extLst>
          </p:cNvPr>
          <p:cNvSpPr>
            <a:spLocks noGrp="1"/>
          </p:cNvSpPr>
          <p:nvPr>
            <p:ph type="body" idx="1"/>
          </p:nvPr>
        </p:nvSpPr>
        <p:spPr/>
        <p:txBody>
          <a:bodyPr>
            <a:normAutofit fontScale="85000" lnSpcReduction="20000"/>
          </a:bodyPr>
          <a:lstStyle/>
          <a:p>
            <a:r>
              <a:rPr lang="fr-CA" altLang="fr-FR" dirty="0">
                <a:ea typeface="ＭＳ Ｐゴシック" panose="020B0600070205080204" pitchFamily="34" charset="-128"/>
              </a:rPr>
              <a:t>Ne soumettez pas la même présentation pour différentes catégories. </a:t>
            </a:r>
          </a:p>
          <a:p>
            <a:r>
              <a:rPr lang="fr-CA" altLang="fr-FR" dirty="0">
                <a:ea typeface="ＭＳ Ｐゴシック" panose="020B0600070205080204" pitchFamily="34" charset="-128"/>
              </a:rPr>
              <a:t>Établissez des objectifs clairs et mesurables et montrez comment vos résultats s’alignent sur ceux-ci (même si vous ne les atteignez pas).</a:t>
            </a:r>
          </a:p>
          <a:p>
            <a:r>
              <a:rPr lang="fr-CA" altLang="fr-FR" dirty="0">
                <a:ea typeface="ＭＳ Ｐゴシック" panose="020B0600070205080204" pitchFamily="34" charset="-128"/>
              </a:rPr>
              <a:t>Tracez un graphique de vos indicateurs (résultats, données par rapport à l’année précédente).</a:t>
            </a:r>
          </a:p>
          <a:p>
            <a:r>
              <a:rPr lang="fr-CA" altLang="fr-FR" dirty="0">
                <a:ea typeface="ＭＳ Ｐゴシック" panose="020B0600070205080204" pitchFamily="34" charset="-128"/>
              </a:rPr>
              <a:t>Montrez des images de ce que vous avez fait pour atteindre vos objectifs. </a:t>
            </a:r>
          </a:p>
          <a:p>
            <a:pPr>
              <a:buClr>
                <a:srgbClr val="00B5E2"/>
              </a:buClr>
            </a:pPr>
            <a:r>
              <a:rPr lang="fr-CA" altLang="fr-FR" dirty="0">
                <a:solidFill>
                  <a:srgbClr val="000000"/>
                </a:solidFill>
                <a:ea typeface="ＭＳ Ｐゴシック" panose="020B0600070205080204" pitchFamily="34" charset="-128"/>
              </a:rPr>
              <a:t>Mettez l’accent sur les aspects auxquels les juges devraient porter une attention particulière.</a:t>
            </a:r>
          </a:p>
          <a:p>
            <a:pPr>
              <a:buClr>
                <a:srgbClr val="00B5E2"/>
              </a:buClr>
            </a:pPr>
            <a:r>
              <a:rPr lang="fr-CA" altLang="fr-FR" dirty="0">
                <a:solidFill>
                  <a:srgbClr val="000000"/>
                </a:solidFill>
                <a:ea typeface="ＭＳ Ｐゴシック" panose="020B0600070205080204" pitchFamily="34" charset="-128"/>
              </a:rPr>
              <a:t>Utilisez correctement les noms de produits, les logos et les images de la marque.</a:t>
            </a:r>
          </a:p>
          <a:p>
            <a:pPr>
              <a:buClr>
                <a:srgbClr val="00B5E2"/>
              </a:buClr>
            </a:pPr>
            <a:r>
              <a:rPr lang="fr-CA" altLang="fr-FR" dirty="0">
                <a:solidFill>
                  <a:srgbClr val="000000"/>
                </a:solidFill>
                <a:ea typeface="ＭＳ Ｐゴシック" panose="020B0600070205080204" pitchFamily="34" charset="-128"/>
              </a:rPr>
              <a:t>Essayez de soumettre une présentation n’excédant pas 10 diapositives.</a:t>
            </a:r>
          </a:p>
        </p:txBody>
      </p:sp>
    </p:spTree>
    <p:extLst>
      <p:ext uri="{BB962C8B-B14F-4D97-AF65-F5344CB8AC3E}">
        <p14:creationId xmlns:p14="http://schemas.microsoft.com/office/powerpoint/2010/main" val="27236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65D6C83-E73A-4870-818E-55D3BD6457B5}"/>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68F1AC31-411C-413D-88AD-5E3FE57902D9}"/>
              </a:ext>
            </a:extLst>
          </p:cNvPr>
          <p:cNvSpPr>
            <a:spLocks noGrp="1"/>
          </p:cNvSpPr>
          <p:nvPr>
            <p:ph type="ctrTitle"/>
          </p:nvPr>
        </p:nvSpPr>
        <p:spPr/>
        <p:txBody>
          <a:bodyPr/>
          <a:lstStyle/>
          <a:p>
            <a:r>
              <a:rPr lang="fr-CA" altLang="fr-FR" dirty="0">
                <a:ea typeface="ＭＳ Ｐゴシック" panose="020B0600070205080204" pitchFamily="34" charset="-128"/>
              </a:rPr>
              <a:t>PROFILS DES ANCIENS GAGNANTS</a:t>
            </a:r>
            <a:endParaRPr lang="en-US" dirty="0"/>
          </a:p>
        </p:txBody>
      </p:sp>
    </p:spTree>
    <p:extLst>
      <p:ext uri="{BB962C8B-B14F-4D97-AF65-F5344CB8AC3E}">
        <p14:creationId xmlns:p14="http://schemas.microsoft.com/office/powerpoint/2010/main" val="203713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FDDAFB5-3077-4E2C-8C82-5877F4B53CE9}"/>
              </a:ext>
            </a:extLst>
          </p:cNvPr>
          <p:cNvSpPr txBox="1">
            <a:spLocks/>
          </p:cNvSpPr>
          <p:nvPr/>
        </p:nvSpPr>
        <p:spPr>
          <a:xfrm>
            <a:off x="845127" y="1465941"/>
            <a:ext cx="5444513" cy="5081111"/>
          </a:xfrm>
          <a:prstGeom prst="rect">
            <a:avLst/>
          </a:prstGeom>
          <a:noFill/>
          <a:ln>
            <a:noFill/>
          </a:ln>
        </p:spPr>
        <p:txBody>
          <a:bodyPr spcFirstLastPara="1" vert="horz" wrap="square" lIns="91425" tIns="45700" rIns="91425" bIns="45700" rtlCol="0" anchor="t" anchorCtr="0">
            <a:normAutofit fontScale="85000" lnSpcReduction="20000"/>
          </a:bodyPr>
          <a:lstStyle>
            <a:lvl1pPr marL="457200" lvl="0" indent="-381000" algn="l" defTabSz="914400" rtl="0" eaLnBrk="1" latinLnBrk="0" hangingPunct="1">
              <a:lnSpc>
                <a:spcPct val="90000"/>
              </a:lnSpc>
              <a:spcBef>
                <a:spcPts val="1000"/>
              </a:spcBef>
              <a:spcAft>
                <a:spcPts val="0"/>
              </a:spcAft>
              <a:buClr>
                <a:srgbClr val="7030A0"/>
              </a:buClr>
              <a:buSzPts val="2400"/>
              <a:buFont typeface="Arial"/>
              <a:buChar char="•"/>
              <a:defRPr sz="2800" kern="1200">
                <a:solidFill>
                  <a:srgbClr val="24366B"/>
                </a:solidFill>
                <a:latin typeface="Century Gothic" panose="020B0502020202020204" pitchFamily="34" charset="0"/>
                <a:ea typeface="+mn-ea"/>
                <a:cs typeface="+mn-cs"/>
              </a:defRPr>
            </a:lvl1pPr>
            <a:lvl2pPr marL="914400" lvl="1" indent="-355600" algn="l" defTabSz="914400" rtl="0" eaLnBrk="1" latinLnBrk="0" hangingPunct="1">
              <a:lnSpc>
                <a:spcPct val="90000"/>
              </a:lnSpc>
              <a:spcBef>
                <a:spcPts val="500"/>
              </a:spcBef>
              <a:spcAft>
                <a:spcPts val="0"/>
              </a:spcAft>
              <a:buClr>
                <a:schemeClr val="accent1"/>
              </a:buClr>
              <a:buSzPts val="2000"/>
              <a:buFont typeface="Arial"/>
              <a:buChar char="•"/>
              <a:defRPr sz="2400" kern="1200">
                <a:solidFill>
                  <a:srgbClr val="24366B"/>
                </a:solidFill>
                <a:latin typeface="Century Gothic" panose="020B0502020202020204" pitchFamily="34" charset="0"/>
                <a:ea typeface="+mn-ea"/>
                <a:cs typeface="+mn-cs"/>
              </a:defRPr>
            </a:lvl2pPr>
            <a:lvl3pPr marL="1371600" lvl="2" indent="-342900" algn="l" defTabSz="914400" rtl="0" eaLnBrk="1" latinLnBrk="0" hangingPunct="1">
              <a:lnSpc>
                <a:spcPct val="90000"/>
              </a:lnSpc>
              <a:spcBef>
                <a:spcPts val="500"/>
              </a:spcBef>
              <a:spcAft>
                <a:spcPts val="0"/>
              </a:spcAft>
              <a:buClr>
                <a:schemeClr val="accent1"/>
              </a:buClr>
              <a:buSzPts val="1800"/>
              <a:buFont typeface="Arial"/>
              <a:buChar char="•"/>
              <a:defRPr sz="2000" kern="1200">
                <a:solidFill>
                  <a:srgbClr val="24366B"/>
                </a:solidFill>
                <a:latin typeface="Century Gothic" panose="020B0502020202020204" pitchFamily="34" charset="0"/>
                <a:ea typeface="+mn-ea"/>
                <a:cs typeface="+mn-cs"/>
              </a:defRPr>
            </a:lvl3pPr>
            <a:lvl4pPr marL="1828800" lvl="3"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4pPr>
            <a:lvl5pPr marL="2286000" lvl="4"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lvl="0"/>
            <a:r>
              <a:rPr lang="fr-CA" dirty="0"/>
              <a:t>Groupe composé d’environ 3 400 professionnels de la vue indépendants visionnaires.</a:t>
            </a:r>
            <a:endParaRPr lang="en-US" dirty="0"/>
          </a:p>
          <a:p>
            <a:pPr lvl="0"/>
            <a:r>
              <a:rPr lang="fr-CA" dirty="0"/>
              <a:t>Axé sur la formation des membres sur les avantages des verres </a:t>
            </a:r>
            <a:r>
              <a:rPr lang="fr-CA" i="1" dirty="0"/>
              <a:t>Transitions</a:t>
            </a:r>
            <a:r>
              <a:rPr lang="fr-CA" sz="2100" i="1" dirty="0"/>
              <a:t>®</a:t>
            </a:r>
            <a:r>
              <a:rPr lang="fr-CA" i="1" dirty="0"/>
              <a:t> </a:t>
            </a:r>
            <a:r>
              <a:rPr lang="fr-CA" dirty="0"/>
              <a:t>par le biais d’événements en personne à fort impact et par des formations virtuelles continues.</a:t>
            </a:r>
            <a:endParaRPr lang="en-US" dirty="0"/>
          </a:p>
          <a:p>
            <a:pPr lvl="0"/>
            <a:r>
              <a:rPr lang="fr-CA" dirty="0"/>
              <a:t>Organisation d’événements de formation entre pairs dans huit villes. </a:t>
            </a:r>
            <a:endParaRPr lang="en-US" dirty="0"/>
          </a:p>
          <a:p>
            <a:pPr lvl="0"/>
            <a:r>
              <a:rPr lang="fr-CA" dirty="0"/>
              <a:t>L’attention accrue portée à la formation a permis à PECAA d’accroître ses ventes de verres </a:t>
            </a:r>
            <a:r>
              <a:rPr lang="fr-CA" i="1" dirty="0"/>
              <a:t>Transitions</a:t>
            </a:r>
            <a:r>
              <a:rPr lang="fr-CA" dirty="0"/>
              <a:t> de plus de 8 % en 2018.</a:t>
            </a:r>
            <a:endParaRPr lang="en-US" dirty="0"/>
          </a:p>
        </p:txBody>
      </p:sp>
      <p:sp>
        <p:nvSpPr>
          <p:cNvPr id="9" name="Rectangle 4">
            <a:extLst>
              <a:ext uri="{FF2B5EF4-FFF2-40B4-BE49-F238E27FC236}">
                <a16:creationId xmlns:a16="http://schemas.microsoft.com/office/drawing/2014/main" id="{595814C4-7603-42A5-A503-D92BF9E17D64}"/>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21612" t="17299" r="5847" b="28953"/>
          <a:stretch/>
        </p:blipFill>
        <p:spPr>
          <a:xfrm>
            <a:off x="6611007" y="0"/>
            <a:ext cx="6043448" cy="3428999"/>
          </a:xfrm>
          <a:prstGeom prst="parallelogram">
            <a:avLst>
              <a:gd name="adj" fmla="val 10655"/>
            </a:avLst>
          </a:prstGeom>
          <a:noFill/>
          <a:ln>
            <a:noFill/>
          </a:ln>
        </p:spPr>
      </p:pic>
      <p:sp>
        <p:nvSpPr>
          <p:cNvPr id="4" name="Rectangle 3">
            <a:extLst>
              <a:ext uri="{FF2B5EF4-FFF2-40B4-BE49-F238E27FC236}">
                <a16:creationId xmlns:a16="http://schemas.microsoft.com/office/drawing/2014/main" id="{B7002DFE-ED4B-4B12-AF34-2ED980381F04}"/>
              </a:ext>
            </a:extLst>
          </p:cNvPr>
          <p:cNvSpPr/>
          <p:nvPr/>
        </p:nvSpPr>
        <p:spPr>
          <a:xfrm>
            <a:off x="7003174" y="3624413"/>
            <a:ext cx="4820964" cy="2554545"/>
          </a:xfrm>
          <a:prstGeom prst="rect">
            <a:avLst/>
          </a:prstGeom>
        </p:spPr>
        <p:txBody>
          <a:bodyPr wrap="square">
            <a:spAutoFit/>
          </a:bodyPr>
          <a:lstStyle/>
          <a:p>
            <a:pPr>
              <a:defRPr/>
            </a:pPr>
            <a:r>
              <a:rPr lang="fr" altLang="en-US" sz="1600" b="1" i="1" dirty="0">
                <a:solidFill>
                  <a:schemeClr val="bg1"/>
                </a:solidFill>
                <a:latin typeface="+mj-lt"/>
                <a:cs typeface="Arial" charset="0"/>
              </a:rPr>
              <a:t>Commentaires des juges : </a:t>
            </a:r>
            <a:r>
              <a:rPr lang="fr" altLang="en-US" sz="1600" i="1" dirty="0">
                <a:solidFill>
                  <a:schemeClr val="bg1"/>
                </a:solidFill>
                <a:latin typeface="+mj-lt"/>
                <a:cs typeface="Arial" charset="0"/>
              </a:rPr>
              <a:t>PECAA tire profit de ce qu’elle a appris au Transitions </a:t>
            </a:r>
            <a:r>
              <a:rPr lang="fr" altLang="en-US" sz="1600" i="1" dirty="0" err="1">
                <a:solidFill>
                  <a:schemeClr val="bg1"/>
                </a:solidFill>
                <a:latin typeface="+mj-lt"/>
                <a:cs typeface="Arial" charset="0"/>
              </a:rPr>
              <a:t>Academy</a:t>
            </a:r>
            <a:r>
              <a:rPr lang="fr" altLang="en-US" sz="1600" i="1" dirty="0">
                <a:solidFill>
                  <a:schemeClr val="bg1"/>
                </a:solidFill>
                <a:latin typeface="+mj-lt"/>
                <a:cs typeface="Arial" charset="0"/>
              </a:rPr>
              <a:t> 2018 en fournissant à ses membres toutes les ressources dont ils ont besoin pour mieux recommander les verres Transitions. PECAA nous a réellement impressionnés avec ses formations en personne, ses formations virtuelles continues et son engagement à informer ses membres sur les avantages des verres Transitions.  </a:t>
            </a: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74F667BB-69DE-44EB-B4D9-EBD5B998EB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
        <p:nvSpPr>
          <p:cNvPr id="12" name="Title 1">
            <a:extLst>
              <a:ext uri="{FF2B5EF4-FFF2-40B4-BE49-F238E27FC236}">
                <a16:creationId xmlns:a16="http://schemas.microsoft.com/office/drawing/2014/main" id="{5675CFFE-A8A8-4172-85BE-E1E78082EB0D}"/>
              </a:ext>
            </a:extLst>
          </p:cNvPr>
          <p:cNvSpPr txBox="1">
            <a:spLocks/>
          </p:cNvSpPr>
          <p:nvPr/>
        </p:nvSpPr>
        <p:spPr>
          <a:xfrm>
            <a:off x="845127" y="319762"/>
            <a:ext cx="5765880" cy="1146178"/>
          </a:xfrm>
          <a:prstGeom prst="rect">
            <a:avLst/>
          </a:prstGeom>
          <a:noFill/>
          <a:ln>
            <a:noFill/>
          </a:ln>
        </p:spPr>
        <p:txBody>
          <a:bodyPr spcFirstLastPara="1" vert="horz" wrap="square" lIns="91425" tIns="45700" rIns="91425" bIns="45700" rtlCol="0" anchor="ctr" anchorCtr="0">
            <a:normAutofit fontScale="30000" lnSpcReduction="20000"/>
          </a:bodyPr>
          <a:lstStyle>
            <a:lvl1pPr lvl="0" algn="l" defTabSz="914400" rtl="0" eaLnBrk="1" latinLnBrk="0" hangingPunct="1">
              <a:lnSpc>
                <a:spcPct val="85000"/>
              </a:lnSpc>
              <a:spcBef>
                <a:spcPts val="0"/>
              </a:spcBef>
              <a:spcAft>
                <a:spcPts val="0"/>
              </a:spcAft>
              <a:buClr>
                <a:schemeClr val="accent1"/>
              </a:buClr>
              <a:buSzPts val="3200"/>
              <a:buFont typeface="Century Gothic"/>
              <a:buNone/>
              <a:defRPr sz="3200" b="1" i="0" u="none" strike="noStrike" kern="1200"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 sz="8500" dirty="0"/>
              <a:t>PROFESSIONAL EYE CARE ASSOCIATES OF AMERICA (PECAA)</a:t>
            </a:r>
            <a:br>
              <a:rPr lang="fr" sz="8500" dirty="0"/>
            </a:br>
            <a:r>
              <a:rPr lang="fr" sz="8500" b="0" i="1" dirty="0"/>
              <a:t>PRIX DE LA FORMATION</a:t>
            </a:r>
          </a:p>
        </p:txBody>
      </p:sp>
    </p:spTree>
    <p:extLst>
      <p:ext uri="{BB962C8B-B14F-4D97-AF65-F5344CB8AC3E}">
        <p14:creationId xmlns:p14="http://schemas.microsoft.com/office/powerpoint/2010/main" val="78370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67BEB32F-4515-4696-B643-2AF0ED9FACD6}"/>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381" t="6452" r="-7402" b="31642"/>
          <a:stretch/>
        </p:blipFill>
        <p:spPr>
          <a:xfrm>
            <a:off x="6632029" y="0"/>
            <a:ext cx="5969874" cy="3428999"/>
          </a:xfrm>
          <a:prstGeom prst="parallelogram">
            <a:avLst>
              <a:gd name="adj" fmla="val 10655"/>
            </a:avLst>
          </a:prstGeom>
          <a:noFill/>
          <a:ln>
            <a:noFill/>
          </a:ln>
        </p:spPr>
      </p:pic>
      <p:sp>
        <p:nvSpPr>
          <p:cNvPr id="2" name="Title 1">
            <a:extLst>
              <a:ext uri="{FF2B5EF4-FFF2-40B4-BE49-F238E27FC236}">
                <a16:creationId xmlns:a16="http://schemas.microsoft.com/office/drawing/2014/main" id="{89DE2AD5-9B4D-4E47-BA67-9ED88354B9C9}"/>
              </a:ext>
            </a:extLst>
          </p:cNvPr>
          <p:cNvSpPr>
            <a:spLocks noGrp="1"/>
          </p:cNvSpPr>
          <p:nvPr>
            <p:ph type="title"/>
          </p:nvPr>
        </p:nvSpPr>
        <p:spPr>
          <a:xfrm>
            <a:off x="845127" y="319762"/>
            <a:ext cx="5241671" cy="722549"/>
          </a:xfrm>
        </p:spPr>
        <p:txBody>
          <a:bodyPr>
            <a:normAutofit fontScale="90000"/>
          </a:bodyPr>
          <a:lstStyle/>
          <a:p>
            <a:r>
              <a:rPr lang="en-US" sz="3600" dirty="0"/>
              <a:t>SHEENA TAFF </a:t>
            </a:r>
            <a:br>
              <a:rPr lang="en-US" dirty="0"/>
            </a:br>
            <a:r>
              <a:rPr lang="en-US" sz="2700" b="0" i="1" dirty="0"/>
              <a:t>PRIX DU MARKETING</a:t>
            </a:r>
            <a:endParaRPr lang="en-US" b="0" i="1" dirty="0"/>
          </a:p>
        </p:txBody>
      </p:sp>
      <p:sp>
        <p:nvSpPr>
          <p:cNvPr id="3" name="Text Placeholder 2">
            <a:extLst>
              <a:ext uri="{FF2B5EF4-FFF2-40B4-BE49-F238E27FC236}">
                <a16:creationId xmlns:a16="http://schemas.microsoft.com/office/drawing/2014/main" id="{23C7A378-D589-453A-AE6D-C48EFA13BA27}"/>
              </a:ext>
            </a:extLst>
          </p:cNvPr>
          <p:cNvSpPr>
            <a:spLocks noGrp="1"/>
          </p:cNvSpPr>
          <p:nvPr>
            <p:ph type="body" idx="1"/>
          </p:nvPr>
        </p:nvSpPr>
        <p:spPr>
          <a:xfrm>
            <a:off x="845127" y="1465942"/>
            <a:ext cx="5444513" cy="4785350"/>
          </a:xfrm>
        </p:spPr>
        <p:txBody>
          <a:bodyPr>
            <a:normAutofit fontScale="85000" lnSpcReduction="20000"/>
          </a:bodyPr>
          <a:lstStyle/>
          <a:p>
            <a:pPr lvl="0"/>
            <a:r>
              <a:rPr lang="fr-CA" dirty="0"/>
              <a:t>O</a:t>
            </a:r>
            <a:r>
              <a:rPr lang="fr-FR" dirty="0" err="1"/>
              <a:t>pticienne</a:t>
            </a:r>
            <a:r>
              <a:rPr lang="fr-FR" dirty="0"/>
              <a:t> agréée chez Roberts &amp; Brown </a:t>
            </a:r>
            <a:r>
              <a:rPr lang="fr-FR" dirty="0" err="1"/>
              <a:t>Opticians</a:t>
            </a:r>
            <a:r>
              <a:rPr lang="fr-FR" dirty="0"/>
              <a:t>, </a:t>
            </a:r>
            <a:r>
              <a:rPr lang="fr-FR" dirty="0" err="1"/>
              <a:t>blogueuse</a:t>
            </a:r>
            <a:r>
              <a:rPr lang="fr-FR" dirty="0"/>
              <a:t> et Agente de changement Transitions</a:t>
            </a:r>
            <a:endParaRPr lang="en-US" dirty="0"/>
          </a:p>
          <a:p>
            <a:pPr lvl="0"/>
            <a:r>
              <a:rPr lang="fr-FR" dirty="0"/>
              <a:t>A concrétisé comment personnaliser les couleurs style avec des images audacieuses et des descriptions de produits</a:t>
            </a:r>
            <a:endParaRPr lang="en-US" dirty="0"/>
          </a:p>
          <a:p>
            <a:pPr lvl="0"/>
            <a:r>
              <a:rPr lang="fr-FR" dirty="0"/>
              <a:t>A formé son personnel sur le portefeuille de produits en créant un jeu "Bingo Transitions"</a:t>
            </a:r>
            <a:endParaRPr lang="en-US" dirty="0"/>
          </a:p>
          <a:p>
            <a:pPr lvl="0"/>
            <a:r>
              <a:rPr lang="fr-FR" dirty="0"/>
              <a:t>A augmenté de 17,3% les ventes globales de verres </a:t>
            </a:r>
            <a:r>
              <a:rPr lang="fr-FR" i="1" dirty="0"/>
              <a:t>Transitions</a:t>
            </a:r>
            <a:r>
              <a:rPr lang="fr-FR" dirty="0"/>
              <a:t> en 2018 (32,2% des verres vendus sont des verres </a:t>
            </a:r>
            <a:r>
              <a:rPr lang="fr-FR" i="1" dirty="0"/>
              <a:t>Transitions</a:t>
            </a:r>
            <a:r>
              <a:rPr lang="fr-FR" dirty="0"/>
              <a:t>)</a:t>
            </a:r>
            <a:endParaRPr lang="en-US" dirty="0"/>
          </a:p>
        </p:txBody>
      </p:sp>
      <p:sp>
        <p:nvSpPr>
          <p:cNvPr id="4" name="Rectangle 3">
            <a:extLst>
              <a:ext uri="{FF2B5EF4-FFF2-40B4-BE49-F238E27FC236}">
                <a16:creationId xmlns:a16="http://schemas.microsoft.com/office/drawing/2014/main" id="{B7002DFE-ED4B-4B12-AF34-2ED980381F04}"/>
              </a:ext>
            </a:extLst>
          </p:cNvPr>
          <p:cNvSpPr/>
          <p:nvPr/>
        </p:nvSpPr>
        <p:spPr>
          <a:xfrm>
            <a:off x="7125565" y="3640742"/>
            <a:ext cx="4820964" cy="2554545"/>
          </a:xfrm>
          <a:prstGeom prst="rect">
            <a:avLst/>
          </a:prstGeom>
        </p:spPr>
        <p:txBody>
          <a:bodyPr wrap="square">
            <a:spAutoFit/>
          </a:bodyPr>
          <a:lstStyle/>
          <a:p>
            <a:pPr>
              <a:defRPr/>
            </a:pPr>
            <a:r>
              <a:rPr lang="fr" altLang="en-US" sz="1600" b="1" i="1" dirty="0">
                <a:solidFill>
                  <a:schemeClr val="bg1"/>
                </a:solidFill>
                <a:latin typeface="+mj-lt"/>
                <a:cs typeface="Arial" charset="0"/>
              </a:rPr>
              <a:t>Commentaires des juges: </a:t>
            </a:r>
            <a:r>
              <a:rPr lang="fr" altLang="en-US" sz="1600" i="1" dirty="0" err="1">
                <a:solidFill>
                  <a:schemeClr val="bg1"/>
                </a:solidFill>
                <a:latin typeface="+mj-lt"/>
                <a:cs typeface="Arial" charset="0"/>
              </a:rPr>
              <a:t>Sheena</a:t>
            </a:r>
            <a:r>
              <a:rPr lang="fr" altLang="en-US" sz="1600" i="1" dirty="0">
                <a:solidFill>
                  <a:schemeClr val="bg1"/>
                </a:solidFill>
                <a:latin typeface="+mj-lt"/>
                <a:cs typeface="Arial" charset="0"/>
              </a:rPr>
              <a:t> </a:t>
            </a:r>
            <a:r>
              <a:rPr lang="fr" altLang="en-US" sz="1600" i="1" dirty="0" err="1">
                <a:solidFill>
                  <a:schemeClr val="bg1"/>
                </a:solidFill>
                <a:latin typeface="+mj-lt"/>
                <a:cs typeface="Arial" charset="0"/>
              </a:rPr>
              <a:t>Taff</a:t>
            </a:r>
            <a:r>
              <a:rPr lang="fr" altLang="en-US" sz="1600" i="1" dirty="0">
                <a:solidFill>
                  <a:schemeClr val="bg1"/>
                </a:solidFill>
                <a:latin typeface="+mj-lt"/>
                <a:cs typeface="Arial" charset="0"/>
              </a:rPr>
              <a:t> a transformé un défi en succès en créant son propre matériel de marketing pour soutenir le lancement des Transitions Signature Style </a:t>
            </a:r>
            <a:r>
              <a:rPr lang="fr" altLang="en-US" sz="1600" i="1" dirty="0" err="1">
                <a:solidFill>
                  <a:schemeClr val="bg1"/>
                </a:solidFill>
                <a:latin typeface="+mj-lt"/>
                <a:cs typeface="Arial" charset="0"/>
              </a:rPr>
              <a:t>Colors</a:t>
            </a:r>
            <a:r>
              <a:rPr lang="fr" altLang="en-US" sz="1600" i="1" dirty="0">
                <a:solidFill>
                  <a:schemeClr val="bg1"/>
                </a:solidFill>
                <a:latin typeface="+mj-lt"/>
                <a:cs typeface="Arial" charset="0"/>
              </a:rPr>
              <a:t>. L’esprit d’entreprise de </a:t>
            </a:r>
            <a:r>
              <a:rPr lang="fr" altLang="en-US" sz="1600" i="1" dirty="0" err="1">
                <a:solidFill>
                  <a:schemeClr val="bg1"/>
                </a:solidFill>
                <a:latin typeface="+mj-lt"/>
                <a:cs typeface="Arial" charset="0"/>
              </a:rPr>
              <a:t>Sheena</a:t>
            </a:r>
            <a:r>
              <a:rPr lang="fr" altLang="en-US" sz="1600" i="1" dirty="0">
                <a:solidFill>
                  <a:schemeClr val="bg1"/>
                </a:solidFill>
                <a:latin typeface="+mj-lt"/>
                <a:cs typeface="Arial" charset="0"/>
              </a:rPr>
              <a:t> s’est manifesté par la grande ingéniosité des éléments qu’elle a créés. </a:t>
            </a:r>
            <a:r>
              <a:rPr lang="fr" altLang="en-US" sz="1600" i="1" dirty="0" err="1">
                <a:solidFill>
                  <a:schemeClr val="bg1"/>
                </a:solidFill>
                <a:latin typeface="+mj-lt"/>
                <a:cs typeface="Arial" charset="0"/>
              </a:rPr>
              <a:t>Sheena</a:t>
            </a:r>
            <a:r>
              <a:rPr lang="fr" altLang="en-US" sz="1600" i="1" dirty="0">
                <a:solidFill>
                  <a:schemeClr val="bg1"/>
                </a:solidFill>
                <a:latin typeface="+mj-lt"/>
                <a:cs typeface="Arial" charset="0"/>
              </a:rPr>
              <a:t> est un exemple frappant que vous n’avez pas besoin d’avoir un gros budget marketing pour avoir un impact. </a:t>
            </a:r>
            <a:endParaRPr lang="en-US" altLang="en-US" sz="1600" dirty="0">
              <a:solidFill>
                <a:schemeClr val="bg1"/>
              </a:solidFill>
              <a:latin typeface="+mj-lt"/>
              <a:cs typeface="Arial" charset="0"/>
            </a:endParaRP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A1A92B09-A6B8-429F-8DD6-A70F80C2B1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385470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3A7AEC-1DB1-4CF8-AD48-BAC595051BDD}"/>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3629" t="11555" r="12066" b="16345"/>
          <a:stretch/>
        </p:blipFill>
        <p:spPr>
          <a:xfrm>
            <a:off x="6621516" y="0"/>
            <a:ext cx="6011917" cy="3428999"/>
          </a:xfrm>
          <a:prstGeom prst="parallelogram">
            <a:avLst>
              <a:gd name="adj" fmla="val 10655"/>
            </a:avLst>
          </a:prstGeom>
          <a:noFill/>
          <a:ln>
            <a:noFill/>
          </a:ln>
        </p:spPr>
      </p:pic>
      <p:sp>
        <p:nvSpPr>
          <p:cNvPr id="2" name="Title 1">
            <a:extLst>
              <a:ext uri="{FF2B5EF4-FFF2-40B4-BE49-F238E27FC236}">
                <a16:creationId xmlns:a16="http://schemas.microsoft.com/office/drawing/2014/main" id="{89DE2AD5-9B4D-4E47-BA67-9ED88354B9C9}"/>
              </a:ext>
            </a:extLst>
          </p:cNvPr>
          <p:cNvSpPr>
            <a:spLocks noGrp="1"/>
          </p:cNvSpPr>
          <p:nvPr>
            <p:ph type="title"/>
          </p:nvPr>
        </p:nvSpPr>
        <p:spPr>
          <a:xfrm>
            <a:off x="845127" y="319762"/>
            <a:ext cx="5776389" cy="722549"/>
          </a:xfrm>
        </p:spPr>
        <p:txBody>
          <a:bodyPr>
            <a:normAutofit fontScale="90000"/>
          </a:bodyPr>
          <a:lstStyle/>
          <a:p>
            <a:r>
              <a:rPr lang="fr" sz="3600" dirty="0"/>
              <a:t>CENTRE D’OPTIQUE COSTCO</a:t>
            </a:r>
            <a:br>
              <a:rPr lang="fr" sz="3600" dirty="0"/>
            </a:br>
            <a:r>
              <a:rPr lang="fr" sz="2200" b="0" i="1" dirty="0"/>
              <a:t>PRIX DU DÉTAILLANT CANADIEN DE L’ANNÉE</a:t>
            </a:r>
            <a:endParaRPr lang="fr" sz="3600" b="0" i="1" dirty="0"/>
          </a:p>
        </p:txBody>
      </p:sp>
      <p:sp>
        <p:nvSpPr>
          <p:cNvPr id="3" name="Text Placeholder 2">
            <a:extLst>
              <a:ext uri="{FF2B5EF4-FFF2-40B4-BE49-F238E27FC236}">
                <a16:creationId xmlns:a16="http://schemas.microsoft.com/office/drawing/2014/main" id="{23C7A378-D589-453A-AE6D-C48EFA13BA27}"/>
              </a:ext>
            </a:extLst>
          </p:cNvPr>
          <p:cNvSpPr>
            <a:spLocks noGrp="1"/>
          </p:cNvSpPr>
          <p:nvPr>
            <p:ph type="body" idx="1"/>
          </p:nvPr>
        </p:nvSpPr>
        <p:spPr>
          <a:xfrm>
            <a:off x="845127" y="1465942"/>
            <a:ext cx="5444513" cy="5072296"/>
          </a:xfrm>
        </p:spPr>
        <p:txBody>
          <a:bodyPr>
            <a:normAutofit fontScale="85000" lnSpcReduction="20000"/>
          </a:bodyPr>
          <a:lstStyle/>
          <a:p>
            <a:pPr lvl="0"/>
            <a:r>
              <a:rPr lang="fr-CA" dirty="0"/>
              <a:t>Centre de soins de la vue situé dans les magasins-entrepôts du Canada.</a:t>
            </a:r>
            <a:endParaRPr lang="en-US" dirty="0"/>
          </a:p>
          <a:p>
            <a:pPr lvl="0"/>
            <a:r>
              <a:rPr lang="fr-CA" dirty="0"/>
              <a:t>Établissement d’un nouveau standard pour les verres </a:t>
            </a:r>
            <a:r>
              <a:rPr lang="fr-CA" i="1" dirty="0"/>
              <a:t>Transitions </a:t>
            </a:r>
            <a:r>
              <a:rPr lang="fr-CA" dirty="0"/>
              <a:t>dans les magasins.</a:t>
            </a:r>
            <a:endParaRPr lang="en-US" dirty="0"/>
          </a:p>
          <a:p>
            <a:pPr lvl="0"/>
            <a:r>
              <a:rPr lang="fr-CA" dirty="0"/>
              <a:t>Mise sur pied d’un nouveau programme de formation et ajout de nouveau matériel publicitaire dans les magasins.</a:t>
            </a:r>
            <a:endParaRPr lang="en-US" dirty="0"/>
          </a:p>
          <a:p>
            <a:pPr lvl="0"/>
            <a:r>
              <a:rPr lang="fr-CA" dirty="0"/>
              <a:t>Au total, 20 % des verres vendus sont des verres </a:t>
            </a:r>
            <a:r>
              <a:rPr lang="fr-CA" i="1" dirty="0"/>
              <a:t>Transitions.</a:t>
            </a:r>
            <a:endParaRPr lang="en-US" dirty="0"/>
          </a:p>
          <a:p>
            <a:pPr lvl="0"/>
            <a:r>
              <a:rPr lang="fr-CA" dirty="0"/>
              <a:t>Les associés ont mis l’accent sur les avantages des verres Transitions en matière de protection contre les rayons UV.</a:t>
            </a:r>
            <a:endParaRPr lang="en-US" dirty="0"/>
          </a:p>
        </p:txBody>
      </p:sp>
      <p:sp>
        <p:nvSpPr>
          <p:cNvPr id="4" name="Rectangle 3">
            <a:extLst>
              <a:ext uri="{FF2B5EF4-FFF2-40B4-BE49-F238E27FC236}">
                <a16:creationId xmlns:a16="http://schemas.microsoft.com/office/drawing/2014/main" id="{B7002DFE-ED4B-4B12-AF34-2ED980381F04}"/>
              </a:ext>
            </a:extLst>
          </p:cNvPr>
          <p:cNvSpPr/>
          <p:nvPr/>
        </p:nvSpPr>
        <p:spPr>
          <a:xfrm>
            <a:off x="7125565" y="3873280"/>
            <a:ext cx="4820964" cy="2062103"/>
          </a:xfrm>
          <a:prstGeom prst="rect">
            <a:avLst/>
          </a:prstGeom>
        </p:spPr>
        <p:txBody>
          <a:bodyPr wrap="square">
            <a:spAutoFit/>
          </a:bodyPr>
          <a:lstStyle/>
          <a:p>
            <a:pPr>
              <a:defRPr/>
            </a:pPr>
            <a:r>
              <a:rPr lang="fr" altLang="en-US" sz="1600" b="1" i="1" dirty="0">
                <a:solidFill>
                  <a:schemeClr val="bg1"/>
                </a:solidFill>
                <a:latin typeface="+mj-lt"/>
                <a:cs typeface="Arial" charset="0"/>
              </a:rPr>
              <a:t>Commentaires des juges : </a:t>
            </a:r>
            <a:r>
              <a:rPr lang="fr" altLang="en-US" sz="1600" i="1" dirty="0">
                <a:solidFill>
                  <a:schemeClr val="bg1"/>
                </a:solidFill>
                <a:latin typeface="+mj-lt"/>
                <a:cs typeface="Arial" charset="0"/>
              </a:rPr>
              <a:t>Non seulement les Centres d’optique Costco ont mis sur pied beaucoup de matériel de formation unique pour informer leurs employés sur les avantages des verres </a:t>
            </a:r>
            <a:r>
              <a:rPr lang="fr" altLang="en-US" sz="1600" dirty="0">
                <a:solidFill>
                  <a:schemeClr val="bg1"/>
                </a:solidFill>
                <a:latin typeface="+mj-lt"/>
                <a:cs typeface="Arial" charset="0"/>
              </a:rPr>
              <a:t>Transitions</a:t>
            </a:r>
            <a:r>
              <a:rPr lang="fr" altLang="en-US" sz="1600" i="1" dirty="0">
                <a:solidFill>
                  <a:schemeClr val="bg1"/>
                </a:solidFill>
                <a:latin typeface="+mj-lt"/>
                <a:cs typeface="Arial" charset="0"/>
              </a:rPr>
              <a:t>, mais ils ont aussi établi un nouveau standard dans leurs magasins qui excédait la moyenne nationale de ventes de verres </a:t>
            </a:r>
            <a:r>
              <a:rPr lang="fr" altLang="en-US" sz="1600" dirty="0">
                <a:solidFill>
                  <a:schemeClr val="bg1"/>
                </a:solidFill>
                <a:latin typeface="+mj-lt"/>
                <a:cs typeface="Arial" charset="0"/>
              </a:rPr>
              <a:t>Transitions</a:t>
            </a:r>
            <a:r>
              <a:rPr lang="fr" altLang="en-US" sz="1600" i="1" dirty="0">
                <a:solidFill>
                  <a:schemeClr val="bg1"/>
                </a:solidFill>
                <a:latin typeface="+mj-lt"/>
                <a:cs typeface="Arial" charset="0"/>
              </a:rPr>
              <a:t>.</a:t>
            </a: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Picture 8">
            <a:extLst>
              <a:ext uri="{FF2B5EF4-FFF2-40B4-BE49-F238E27FC236}">
                <a16:creationId xmlns:a16="http://schemas.microsoft.com/office/drawing/2014/main" id="{BDAFE596-4DFD-42B1-9337-509371404D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90694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A8BBA63D-C345-4F46-A180-AAE477360B5A}"/>
              </a:ext>
            </a:extLst>
          </p:cNvPr>
          <p:cNvSpPr txBox="1">
            <a:spLocks/>
          </p:cNvSpPr>
          <p:nvPr/>
        </p:nvSpPr>
        <p:spPr>
          <a:xfrm>
            <a:off x="845127" y="1465941"/>
            <a:ext cx="5392683" cy="4963735"/>
          </a:xfrm>
          <a:prstGeom prst="rect">
            <a:avLst/>
          </a:prstGeom>
          <a:noFill/>
          <a:ln>
            <a:noFill/>
          </a:ln>
        </p:spPr>
        <p:txBody>
          <a:bodyPr spcFirstLastPara="1" vert="horz" wrap="square" lIns="91425" tIns="45700" rIns="91425" bIns="45700" rtlCol="0" anchor="t" anchorCtr="0">
            <a:normAutofit fontScale="70000" lnSpcReduction="20000"/>
          </a:bodyPr>
          <a:lstStyle>
            <a:lvl1pPr marL="457200" lvl="0" indent="-381000" algn="l" defTabSz="914400" rtl="0" eaLnBrk="1" latinLnBrk="0" hangingPunct="1">
              <a:lnSpc>
                <a:spcPct val="90000"/>
              </a:lnSpc>
              <a:spcBef>
                <a:spcPts val="1000"/>
              </a:spcBef>
              <a:spcAft>
                <a:spcPts val="0"/>
              </a:spcAft>
              <a:buClr>
                <a:srgbClr val="7030A0"/>
              </a:buClr>
              <a:buSzPts val="2400"/>
              <a:buFont typeface="Arial"/>
              <a:buChar char="•"/>
              <a:defRPr sz="2800" kern="1200">
                <a:solidFill>
                  <a:srgbClr val="24366B"/>
                </a:solidFill>
                <a:latin typeface="Century Gothic" panose="020B0502020202020204" pitchFamily="34" charset="0"/>
                <a:ea typeface="+mn-ea"/>
                <a:cs typeface="+mn-cs"/>
              </a:defRPr>
            </a:lvl1pPr>
            <a:lvl2pPr marL="914400" lvl="1" indent="-355600" algn="l" defTabSz="914400" rtl="0" eaLnBrk="1" latinLnBrk="0" hangingPunct="1">
              <a:lnSpc>
                <a:spcPct val="90000"/>
              </a:lnSpc>
              <a:spcBef>
                <a:spcPts val="500"/>
              </a:spcBef>
              <a:spcAft>
                <a:spcPts val="0"/>
              </a:spcAft>
              <a:buClr>
                <a:schemeClr val="accent1"/>
              </a:buClr>
              <a:buSzPts val="2000"/>
              <a:buFont typeface="Arial"/>
              <a:buChar char="•"/>
              <a:defRPr sz="2400" kern="1200">
                <a:solidFill>
                  <a:srgbClr val="24366B"/>
                </a:solidFill>
                <a:latin typeface="Century Gothic" panose="020B0502020202020204" pitchFamily="34" charset="0"/>
                <a:ea typeface="+mn-ea"/>
                <a:cs typeface="+mn-cs"/>
              </a:defRPr>
            </a:lvl2pPr>
            <a:lvl3pPr marL="1371600" lvl="2" indent="-342900" algn="l" defTabSz="914400" rtl="0" eaLnBrk="1" latinLnBrk="0" hangingPunct="1">
              <a:lnSpc>
                <a:spcPct val="90000"/>
              </a:lnSpc>
              <a:spcBef>
                <a:spcPts val="500"/>
              </a:spcBef>
              <a:spcAft>
                <a:spcPts val="0"/>
              </a:spcAft>
              <a:buClr>
                <a:schemeClr val="accent1"/>
              </a:buClr>
              <a:buSzPts val="1800"/>
              <a:buFont typeface="Arial"/>
              <a:buChar char="•"/>
              <a:defRPr sz="2000" kern="1200">
                <a:solidFill>
                  <a:srgbClr val="24366B"/>
                </a:solidFill>
                <a:latin typeface="Century Gothic" panose="020B0502020202020204" pitchFamily="34" charset="0"/>
                <a:ea typeface="+mn-ea"/>
                <a:cs typeface="+mn-cs"/>
              </a:defRPr>
            </a:lvl3pPr>
            <a:lvl4pPr marL="1828800" lvl="3"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4pPr>
            <a:lvl5pPr marL="2286000" lvl="4"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lvl="0"/>
            <a:r>
              <a:rPr lang="fr-CA" dirty="0"/>
              <a:t>Détaillant et chef de file national dans le segment de valeur attractive.</a:t>
            </a:r>
            <a:endParaRPr lang="en-US" dirty="0"/>
          </a:p>
          <a:p>
            <a:pPr lvl="0"/>
            <a:r>
              <a:rPr lang="fr-CA" dirty="0"/>
              <a:t>Motivation des gestionnaires de district et des associés en magasin par un concours de vente estival récompensant le magasin le plus performant dans chaque région.</a:t>
            </a:r>
            <a:endParaRPr lang="en-US" dirty="0"/>
          </a:p>
          <a:p>
            <a:pPr lvl="0"/>
            <a:r>
              <a:rPr lang="fr-CA" dirty="0"/>
              <a:t>Accent mis sur l’information aux patients à propos des verres </a:t>
            </a:r>
            <a:r>
              <a:rPr lang="fr-CA" i="1" dirty="0"/>
              <a:t>Transitions</a:t>
            </a:r>
            <a:r>
              <a:rPr lang="fr-CA" dirty="0"/>
              <a:t> en munissant les magasins des plus récentes ressources, y compris les tout nouveaux tapis pour les verres, et en faisant des promotions à l’aide de bons de réduction pour inciter les patients à essayer la marque.</a:t>
            </a:r>
            <a:endParaRPr lang="en-US" dirty="0"/>
          </a:p>
          <a:p>
            <a:pPr lvl="0"/>
            <a:r>
              <a:rPr lang="fr-CA" dirty="0"/>
              <a:t>Hausse des ventes globales de verres </a:t>
            </a:r>
            <a:r>
              <a:rPr lang="fr-CA" i="1" dirty="0"/>
              <a:t>Transitions </a:t>
            </a:r>
            <a:r>
              <a:rPr lang="fr-CA" dirty="0"/>
              <a:t>de 15,1 %.</a:t>
            </a:r>
            <a:endParaRPr lang="en-US" dirty="0"/>
          </a:p>
        </p:txBody>
      </p:sp>
      <p:sp>
        <p:nvSpPr>
          <p:cNvPr id="5" name="Rectangle 4">
            <a:extLst>
              <a:ext uri="{FF2B5EF4-FFF2-40B4-BE49-F238E27FC236}">
                <a16:creationId xmlns:a16="http://schemas.microsoft.com/office/drawing/2014/main" id="{B13A7AEC-1DB1-4CF8-AD48-BAC595051BDD}"/>
              </a:ext>
            </a:extLst>
          </p:cNvPr>
          <p:cNvSpPr/>
          <p:nvPr/>
        </p:nvSpPr>
        <p:spPr>
          <a:xfrm>
            <a:off x="623781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8092" t="6559" r="2844" b="17136"/>
          <a:stretch/>
        </p:blipFill>
        <p:spPr>
          <a:xfrm>
            <a:off x="6632028" y="0"/>
            <a:ext cx="6001406" cy="3428999"/>
          </a:xfrm>
          <a:prstGeom prst="parallelogram">
            <a:avLst>
              <a:gd name="adj" fmla="val 10655"/>
            </a:avLst>
          </a:prstGeom>
          <a:noFill/>
          <a:ln>
            <a:noFill/>
          </a:ln>
        </p:spPr>
      </p:pic>
      <p:sp>
        <p:nvSpPr>
          <p:cNvPr id="2" name="Title 1">
            <a:extLst>
              <a:ext uri="{FF2B5EF4-FFF2-40B4-BE49-F238E27FC236}">
                <a16:creationId xmlns:a16="http://schemas.microsoft.com/office/drawing/2014/main" id="{89DE2AD5-9B4D-4E47-BA67-9ED88354B9C9}"/>
              </a:ext>
            </a:extLst>
          </p:cNvPr>
          <p:cNvSpPr>
            <a:spLocks noGrp="1"/>
          </p:cNvSpPr>
          <p:nvPr>
            <p:ph type="title"/>
          </p:nvPr>
        </p:nvSpPr>
        <p:spPr>
          <a:xfrm>
            <a:off x="845127" y="319762"/>
            <a:ext cx="5786901" cy="722549"/>
          </a:xfrm>
        </p:spPr>
        <p:txBody>
          <a:bodyPr>
            <a:normAutofit fontScale="90000"/>
          </a:bodyPr>
          <a:lstStyle/>
          <a:p>
            <a:r>
              <a:rPr lang="fr" sz="3600" dirty="0"/>
              <a:t>NATIONAL VISION INC.</a:t>
            </a:r>
            <a:br>
              <a:rPr lang="fr" sz="3600" dirty="0"/>
            </a:br>
            <a:r>
              <a:rPr lang="fr" sz="2200" b="0" i="1" dirty="0"/>
              <a:t>PRIX DU DÉTAILLANT AMÉRICAIN DE L’ANNÉE</a:t>
            </a:r>
            <a:endParaRPr lang="fr" sz="3600" b="0" i="1" dirty="0"/>
          </a:p>
        </p:txBody>
      </p:sp>
      <p:sp>
        <p:nvSpPr>
          <p:cNvPr id="4" name="Rectangle 3">
            <a:extLst>
              <a:ext uri="{FF2B5EF4-FFF2-40B4-BE49-F238E27FC236}">
                <a16:creationId xmlns:a16="http://schemas.microsoft.com/office/drawing/2014/main" id="{B7002DFE-ED4B-4B12-AF34-2ED980381F04}"/>
              </a:ext>
            </a:extLst>
          </p:cNvPr>
          <p:cNvSpPr/>
          <p:nvPr/>
        </p:nvSpPr>
        <p:spPr>
          <a:xfrm>
            <a:off x="7125565" y="3592507"/>
            <a:ext cx="4820964" cy="2400657"/>
          </a:xfrm>
          <a:prstGeom prst="rect">
            <a:avLst/>
          </a:prstGeom>
        </p:spPr>
        <p:txBody>
          <a:bodyPr wrap="square">
            <a:spAutoFit/>
          </a:bodyPr>
          <a:lstStyle/>
          <a:p>
            <a:pPr>
              <a:defRPr/>
            </a:pPr>
            <a:r>
              <a:rPr lang="fr" altLang="en-US" sz="1500" b="1" i="1" dirty="0">
                <a:solidFill>
                  <a:schemeClr val="bg1"/>
                </a:solidFill>
                <a:latin typeface="+mj-lt"/>
                <a:cs typeface="Arial" charset="0"/>
              </a:rPr>
              <a:t>Commentaires des juges : </a:t>
            </a:r>
            <a:r>
              <a:rPr lang="fr" altLang="en-US" sz="1500" i="1" dirty="0">
                <a:solidFill>
                  <a:schemeClr val="bg1"/>
                </a:solidFill>
                <a:latin typeface="+mj-lt"/>
                <a:cs typeface="Arial" charset="0"/>
              </a:rPr>
              <a:t>NVI s’est vraiment montré sous son meilleur jour au cours de la dernière année avec des concours de vente ciblés, du matériel de formation trimestriel et des messages axés sur les verres Transitions transmis à l’aide de divers canaux. Nous saluons la façon unique de NVI d’informer les patients et le personnel sur la valeur des verres </a:t>
            </a:r>
            <a:r>
              <a:rPr lang="fr" altLang="en-US" sz="1500" dirty="0">
                <a:solidFill>
                  <a:schemeClr val="bg1"/>
                </a:solidFill>
                <a:latin typeface="+mj-lt"/>
                <a:cs typeface="Arial" charset="0"/>
              </a:rPr>
              <a:t>Transitions</a:t>
            </a:r>
            <a:r>
              <a:rPr lang="fr" altLang="en-US" sz="1500" i="1" dirty="0">
                <a:solidFill>
                  <a:schemeClr val="bg1"/>
                </a:solidFill>
                <a:latin typeface="+mj-lt"/>
                <a:cs typeface="Arial" charset="0"/>
              </a:rPr>
              <a:t> avec de nouveaux outils et de nouvelles mesures incitatives dans les points de vente.</a:t>
            </a: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Picture 8">
            <a:extLst>
              <a:ext uri="{FF2B5EF4-FFF2-40B4-BE49-F238E27FC236}">
                <a16:creationId xmlns:a16="http://schemas.microsoft.com/office/drawing/2014/main" id="{BDAFE596-4DFD-42B1-9337-509371404D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55459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AF4B31C-4039-4D0E-85DF-774C6B91B950}"/>
              </a:ext>
            </a:extLst>
          </p:cNvPr>
          <p:cNvSpPr txBox="1">
            <a:spLocks/>
          </p:cNvSpPr>
          <p:nvPr/>
        </p:nvSpPr>
        <p:spPr>
          <a:xfrm>
            <a:off x="845127" y="319762"/>
            <a:ext cx="5786901" cy="722549"/>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85000"/>
              </a:lnSpc>
              <a:spcBef>
                <a:spcPts val="0"/>
              </a:spcBef>
              <a:spcAft>
                <a:spcPts val="0"/>
              </a:spcAft>
              <a:buClr>
                <a:schemeClr val="accent1"/>
              </a:buClr>
              <a:buSzPts val="3200"/>
              <a:buFont typeface="Century Gothic"/>
              <a:buNone/>
              <a:defRPr sz="3200" b="1" i="0" u="none" strike="noStrike" kern="1200"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 dirty="0"/>
              <a:t>WEAVER EYE ASSOCIATES</a:t>
            </a:r>
            <a:br>
              <a:rPr lang="fr" dirty="0"/>
            </a:br>
            <a:r>
              <a:rPr lang="fr" sz="2000" b="0" i="1" dirty="0"/>
              <a:t>PRIX DE LA CLINIQUE DE SOINS DE LA VUE DE L’ANNÉE</a:t>
            </a:r>
            <a:endParaRPr lang="fr" b="0" i="1" dirty="0"/>
          </a:p>
        </p:txBody>
      </p:sp>
      <p:sp>
        <p:nvSpPr>
          <p:cNvPr id="9" name="Rectangle 4">
            <a:extLst>
              <a:ext uri="{FF2B5EF4-FFF2-40B4-BE49-F238E27FC236}">
                <a16:creationId xmlns:a16="http://schemas.microsoft.com/office/drawing/2014/main" id="{5BA366E1-B620-4C44-BADB-BFA039DBE38A}"/>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10413" t="9875" r="8063" b="20037"/>
          <a:stretch/>
        </p:blipFill>
        <p:spPr>
          <a:xfrm>
            <a:off x="6632028" y="0"/>
            <a:ext cx="5980386" cy="3428999"/>
          </a:xfrm>
          <a:prstGeom prst="parallelogram">
            <a:avLst>
              <a:gd name="adj" fmla="val 10655"/>
            </a:avLst>
          </a:prstGeom>
          <a:noFill/>
          <a:ln>
            <a:noFill/>
          </a:ln>
        </p:spPr>
      </p:pic>
      <p:sp>
        <p:nvSpPr>
          <p:cNvPr id="3" name="Text Placeholder 2">
            <a:extLst>
              <a:ext uri="{FF2B5EF4-FFF2-40B4-BE49-F238E27FC236}">
                <a16:creationId xmlns:a16="http://schemas.microsoft.com/office/drawing/2014/main" id="{23C7A378-D589-453A-AE6D-C48EFA13BA27}"/>
              </a:ext>
            </a:extLst>
          </p:cNvPr>
          <p:cNvSpPr>
            <a:spLocks noGrp="1"/>
          </p:cNvSpPr>
          <p:nvPr>
            <p:ph type="body" idx="1"/>
          </p:nvPr>
        </p:nvSpPr>
        <p:spPr>
          <a:xfrm>
            <a:off x="845127" y="1465942"/>
            <a:ext cx="5250873" cy="4838605"/>
          </a:xfrm>
        </p:spPr>
        <p:txBody>
          <a:bodyPr>
            <a:normAutofit fontScale="85000" lnSpcReduction="20000"/>
          </a:bodyPr>
          <a:lstStyle/>
          <a:p>
            <a:pPr lvl="0"/>
            <a:r>
              <a:rPr lang="fr-CA" dirty="0"/>
              <a:t>Clinique indépendante comportant quatre succursales en Pennsylvanie. </a:t>
            </a:r>
            <a:endParaRPr lang="en-US" dirty="0"/>
          </a:p>
          <a:p>
            <a:pPr lvl="0"/>
            <a:r>
              <a:rPr lang="fr-CA" dirty="0"/>
              <a:t>Fermeture de ses quatre succursales pour réunir la centaine d’employés et lui offrir une formation.</a:t>
            </a:r>
            <a:endParaRPr lang="en-US" dirty="0"/>
          </a:p>
          <a:p>
            <a:pPr lvl="0"/>
            <a:r>
              <a:rPr lang="fr-CA" dirty="0"/>
              <a:t>Création des « Mardis </a:t>
            </a:r>
            <a:r>
              <a:rPr lang="fr-CA" i="1" dirty="0"/>
              <a:t>Transitions</a:t>
            </a:r>
            <a:r>
              <a:rPr lang="fr-CA" dirty="0"/>
              <a:t> » sur Facebook.</a:t>
            </a:r>
            <a:endParaRPr lang="en-US" dirty="0"/>
          </a:p>
          <a:p>
            <a:pPr lvl="0"/>
            <a:r>
              <a:rPr lang="fr-CA" dirty="0"/>
              <a:t>Diffusion d’une vidéo dans les salles d’examen portant sur l’importance de la protection contre la lumière bleue nocive. </a:t>
            </a:r>
            <a:endParaRPr lang="en-US" dirty="0"/>
          </a:p>
          <a:p>
            <a:pPr lvl="0"/>
            <a:r>
              <a:rPr lang="fr-CA" dirty="0"/>
              <a:t>Hausse des ventes de verres </a:t>
            </a:r>
            <a:r>
              <a:rPr lang="fr-CA" i="1" dirty="0"/>
              <a:t>Transitions </a:t>
            </a:r>
            <a:r>
              <a:rPr lang="fr-CA" dirty="0"/>
              <a:t>de 22 %.</a:t>
            </a:r>
            <a:endParaRPr lang="en-US" dirty="0"/>
          </a:p>
        </p:txBody>
      </p:sp>
      <p:sp>
        <p:nvSpPr>
          <p:cNvPr id="4" name="Rectangle 3">
            <a:extLst>
              <a:ext uri="{FF2B5EF4-FFF2-40B4-BE49-F238E27FC236}">
                <a16:creationId xmlns:a16="http://schemas.microsoft.com/office/drawing/2014/main" id="{B7002DFE-ED4B-4B12-AF34-2ED980381F04}"/>
              </a:ext>
            </a:extLst>
          </p:cNvPr>
          <p:cNvSpPr/>
          <p:nvPr/>
        </p:nvSpPr>
        <p:spPr>
          <a:xfrm>
            <a:off x="7125565" y="3873280"/>
            <a:ext cx="4820964" cy="1569660"/>
          </a:xfrm>
          <a:prstGeom prst="rect">
            <a:avLst/>
          </a:prstGeom>
        </p:spPr>
        <p:txBody>
          <a:bodyPr wrap="square">
            <a:spAutoFit/>
          </a:bodyPr>
          <a:lstStyle/>
          <a:p>
            <a:pPr>
              <a:defRPr/>
            </a:pPr>
            <a:r>
              <a:rPr lang="fr" altLang="en-US" sz="1600" b="1" i="1" dirty="0">
                <a:solidFill>
                  <a:schemeClr val="bg1"/>
                </a:solidFill>
                <a:latin typeface="+mj-lt"/>
                <a:cs typeface="Arial" charset="0"/>
              </a:rPr>
              <a:t>Commentaires des juges : </a:t>
            </a:r>
            <a:r>
              <a:rPr lang="fr" altLang="en-US" sz="1600" i="1" dirty="0">
                <a:solidFill>
                  <a:schemeClr val="bg1"/>
                </a:solidFill>
                <a:latin typeface="+mj-lt"/>
                <a:cs typeface="Arial" charset="0"/>
              </a:rPr>
              <a:t>L’investissement de WEA en formation a vraiment porté ses fruits! Quand les employés ont commencé à prescrire plutôt qu’à recommander, ils ont considérablement augmenté leurs ventes de verres </a:t>
            </a:r>
            <a:r>
              <a:rPr lang="fr" altLang="en-US" sz="1600" dirty="0">
                <a:solidFill>
                  <a:schemeClr val="bg1"/>
                </a:solidFill>
                <a:latin typeface="+mj-lt"/>
                <a:cs typeface="Arial" charset="0"/>
              </a:rPr>
              <a:t>Transitions</a:t>
            </a:r>
            <a:r>
              <a:rPr lang="fr" altLang="en-US" sz="1600" i="1" dirty="0">
                <a:solidFill>
                  <a:schemeClr val="bg1"/>
                </a:solidFill>
                <a:latin typeface="+mj-lt"/>
                <a:cs typeface="Arial" charset="0"/>
              </a:rPr>
              <a:t>.</a:t>
            </a: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7D6AF174-D704-4A5F-89E7-12B0A02682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149059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8BD59473-C4E1-4684-BB1B-2CAF2AAD9C55}"/>
              </a:ext>
            </a:extLst>
          </p:cNvPr>
          <p:cNvSpPr txBox="1">
            <a:spLocks/>
          </p:cNvSpPr>
          <p:nvPr/>
        </p:nvSpPr>
        <p:spPr>
          <a:xfrm>
            <a:off x="845127" y="1465942"/>
            <a:ext cx="5444513" cy="5072296"/>
          </a:xfrm>
          <a:prstGeom prst="rect">
            <a:avLst/>
          </a:prstGeom>
          <a:noFill/>
          <a:ln>
            <a:noFill/>
          </a:ln>
        </p:spPr>
        <p:txBody>
          <a:bodyPr spcFirstLastPara="1" vert="horz" wrap="square" lIns="91425" tIns="45700" rIns="91425" bIns="45700" rtlCol="0" anchor="t" anchorCtr="0">
            <a:normAutofit fontScale="77500" lnSpcReduction="20000"/>
          </a:bodyPr>
          <a:lstStyle>
            <a:lvl1pPr marL="457200" lvl="0" indent="-381000" algn="l" defTabSz="914400" rtl="0" eaLnBrk="1" latinLnBrk="0" hangingPunct="1">
              <a:lnSpc>
                <a:spcPct val="90000"/>
              </a:lnSpc>
              <a:spcBef>
                <a:spcPts val="1000"/>
              </a:spcBef>
              <a:spcAft>
                <a:spcPts val="0"/>
              </a:spcAft>
              <a:buClr>
                <a:srgbClr val="7030A0"/>
              </a:buClr>
              <a:buSzPts val="2400"/>
              <a:buFont typeface="Arial"/>
              <a:buChar char="•"/>
              <a:defRPr sz="2800" kern="1200">
                <a:solidFill>
                  <a:srgbClr val="24366B"/>
                </a:solidFill>
                <a:latin typeface="Century Gothic" panose="020B0502020202020204" pitchFamily="34" charset="0"/>
                <a:ea typeface="+mn-ea"/>
                <a:cs typeface="+mn-cs"/>
              </a:defRPr>
            </a:lvl1pPr>
            <a:lvl2pPr marL="914400" lvl="1" indent="-355600" algn="l" defTabSz="914400" rtl="0" eaLnBrk="1" latinLnBrk="0" hangingPunct="1">
              <a:lnSpc>
                <a:spcPct val="90000"/>
              </a:lnSpc>
              <a:spcBef>
                <a:spcPts val="500"/>
              </a:spcBef>
              <a:spcAft>
                <a:spcPts val="0"/>
              </a:spcAft>
              <a:buClr>
                <a:schemeClr val="accent1"/>
              </a:buClr>
              <a:buSzPts val="2000"/>
              <a:buFont typeface="Arial"/>
              <a:buChar char="•"/>
              <a:defRPr sz="2400" kern="1200">
                <a:solidFill>
                  <a:srgbClr val="24366B"/>
                </a:solidFill>
                <a:latin typeface="Century Gothic" panose="020B0502020202020204" pitchFamily="34" charset="0"/>
                <a:ea typeface="+mn-ea"/>
                <a:cs typeface="+mn-cs"/>
              </a:defRPr>
            </a:lvl2pPr>
            <a:lvl3pPr marL="1371600" lvl="2" indent="-342900" algn="l" defTabSz="914400" rtl="0" eaLnBrk="1" latinLnBrk="0" hangingPunct="1">
              <a:lnSpc>
                <a:spcPct val="90000"/>
              </a:lnSpc>
              <a:spcBef>
                <a:spcPts val="500"/>
              </a:spcBef>
              <a:spcAft>
                <a:spcPts val="0"/>
              </a:spcAft>
              <a:buClr>
                <a:schemeClr val="accent1"/>
              </a:buClr>
              <a:buSzPts val="1800"/>
              <a:buFont typeface="Arial"/>
              <a:buChar char="•"/>
              <a:defRPr sz="2000" kern="1200">
                <a:solidFill>
                  <a:srgbClr val="24366B"/>
                </a:solidFill>
                <a:latin typeface="Century Gothic" panose="020B0502020202020204" pitchFamily="34" charset="0"/>
                <a:ea typeface="+mn-ea"/>
                <a:cs typeface="+mn-cs"/>
              </a:defRPr>
            </a:lvl3pPr>
            <a:lvl4pPr marL="1828800" lvl="3"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4pPr>
            <a:lvl5pPr marL="2286000" lvl="4"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lvl="0"/>
            <a:r>
              <a:rPr lang="fr-CA" dirty="0"/>
              <a:t>Optométriste chez Blue Ridge Vision, agente de changement Transitions et fondatrice d’</a:t>
            </a:r>
            <a:r>
              <a:rPr lang="fr-CA" dirty="0" err="1"/>
              <a:t>OptomEyesLife</a:t>
            </a:r>
            <a:r>
              <a:rPr lang="fr-CA" dirty="0"/>
              <a:t>.</a:t>
            </a:r>
            <a:endParaRPr lang="en-US" dirty="0"/>
          </a:p>
          <a:p>
            <a:pPr lvl="0"/>
            <a:r>
              <a:rPr lang="fr-CA" dirty="0"/>
              <a:t>S’est donnée la mission de parler positivement de la marque </a:t>
            </a:r>
            <a:r>
              <a:rPr lang="fr-CA" i="1" dirty="0"/>
              <a:t>Transitions </a:t>
            </a:r>
            <a:r>
              <a:rPr lang="fr-CA" dirty="0"/>
              <a:t>et de démontrer comment les verres </a:t>
            </a:r>
            <a:r>
              <a:rPr lang="fr-CA" i="1" dirty="0"/>
              <a:t>Transitions </a:t>
            </a:r>
            <a:r>
              <a:rPr lang="fr-CA" dirty="0"/>
              <a:t>peuvent améliorer la santé oculaire et le style.</a:t>
            </a:r>
            <a:endParaRPr lang="en-US" dirty="0"/>
          </a:p>
          <a:p>
            <a:pPr lvl="0"/>
            <a:r>
              <a:rPr lang="fr-CA" dirty="0"/>
              <a:t>S’est mise au défi d’accroître la sensibilisation à la marque et les ventes de verres </a:t>
            </a:r>
            <a:r>
              <a:rPr lang="fr-CA" i="1" dirty="0"/>
              <a:t>Transitions</a:t>
            </a:r>
            <a:r>
              <a:rPr lang="fr-CA" dirty="0"/>
              <a:t> dans sa clinique.</a:t>
            </a:r>
            <a:endParaRPr lang="en-US" dirty="0"/>
          </a:p>
          <a:p>
            <a:pPr lvl="0"/>
            <a:r>
              <a:rPr lang="fr-CA" dirty="0"/>
              <a:t>A changé la perception dans sa clinique : maintenant, tous les employés possèdent et portent des verres </a:t>
            </a:r>
            <a:r>
              <a:rPr lang="fr-CA" i="1" dirty="0"/>
              <a:t>Transitions</a:t>
            </a:r>
            <a:r>
              <a:rPr lang="fr-CA" dirty="0"/>
              <a:t>.</a:t>
            </a:r>
            <a:endParaRPr lang="en-US" dirty="0"/>
          </a:p>
        </p:txBody>
      </p:sp>
      <p:sp>
        <p:nvSpPr>
          <p:cNvPr id="9" name="Rectangle 4">
            <a:extLst>
              <a:ext uri="{FF2B5EF4-FFF2-40B4-BE49-F238E27FC236}">
                <a16:creationId xmlns:a16="http://schemas.microsoft.com/office/drawing/2014/main" id="{67EBD39A-75DA-4F4F-9986-452E3A206B44}"/>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9824" t="4914" r="-3614" b="41499"/>
          <a:stretch/>
        </p:blipFill>
        <p:spPr>
          <a:xfrm>
            <a:off x="6621517" y="0"/>
            <a:ext cx="6001407" cy="3428999"/>
          </a:xfrm>
          <a:prstGeom prst="parallelogram">
            <a:avLst>
              <a:gd name="adj" fmla="val 10655"/>
            </a:avLst>
          </a:prstGeom>
          <a:noFill/>
          <a:ln>
            <a:noFill/>
          </a:ln>
        </p:spPr>
      </p:pic>
      <p:sp>
        <p:nvSpPr>
          <p:cNvPr id="4" name="Rectangle 3">
            <a:extLst>
              <a:ext uri="{FF2B5EF4-FFF2-40B4-BE49-F238E27FC236}">
                <a16:creationId xmlns:a16="http://schemas.microsoft.com/office/drawing/2014/main" id="{B7002DFE-ED4B-4B12-AF34-2ED980381F04}"/>
              </a:ext>
            </a:extLst>
          </p:cNvPr>
          <p:cNvSpPr/>
          <p:nvPr/>
        </p:nvSpPr>
        <p:spPr>
          <a:xfrm>
            <a:off x="7125565" y="3873280"/>
            <a:ext cx="4820964" cy="2062103"/>
          </a:xfrm>
          <a:prstGeom prst="rect">
            <a:avLst/>
          </a:prstGeom>
        </p:spPr>
        <p:txBody>
          <a:bodyPr wrap="square">
            <a:spAutoFit/>
          </a:bodyPr>
          <a:lstStyle/>
          <a:p>
            <a:pPr>
              <a:defRPr/>
            </a:pPr>
            <a:r>
              <a:rPr lang="fr" altLang="en-US" sz="1600" b="1" i="1" dirty="0">
                <a:solidFill>
                  <a:schemeClr val="bg1"/>
                </a:solidFill>
                <a:latin typeface="+mj-lt"/>
                <a:cs typeface="Arial" charset="0"/>
              </a:rPr>
              <a:t>Commentaires des juges : </a:t>
            </a:r>
            <a:r>
              <a:rPr lang="fr" altLang="en-US" sz="1600" i="1" dirty="0">
                <a:solidFill>
                  <a:schemeClr val="bg1"/>
                </a:solidFill>
                <a:latin typeface="+mj-lt"/>
                <a:cs typeface="Arial" charset="0"/>
              </a:rPr>
              <a:t>L’engagement de D</a:t>
            </a:r>
            <a:r>
              <a:rPr lang="fr" altLang="en-US" sz="1600" i="1" baseline="30000" dirty="0">
                <a:solidFill>
                  <a:schemeClr val="bg1"/>
                </a:solidFill>
                <a:latin typeface="+mj-lt"/>
                <a:cs typeface="Arial" charset="0"/>
              </a:rPr>
              <a:t>re</a:t>
            </a:r>
            <a:r>
              <a:rPr lang="fr" altLang="en-US" sz="1600" i="1" dirty="0">
                <a:solidFill>
                  <a:schemeClr val="bg1"/>
                </a:solidFill>
                <a:latin typeface="+mj-lt"/>
                <a:cs typeface="Arial" charset="0"/>
              </a:rPr>
              <a:t> </a:t>
            </a:r>
            <a:r>
              <a:rPr lang="fr" altLang="en-US" sz="1600" i="1" dirty="0" err="1">
                <a:solidFill>
                  <a:schemeClr val="bg1"/>
                </a:solidFill>
                <a:latin typeface="+mj-lt"/>
                <a:cs typeface="Arial" charset="0"/>
              </a:rPr>
              <a:t>Rights</a:t>
            </a:r>
            <a:r>
              <a:rPr lang="fr" altLang="en-US" sz="1600" i="1" dirty="0">
                <a:solidFill>
                  <a:schemeClr val="bg1"/>
                </a:solidFill>
                <a:latin typeface="+mj-lt"/>
                <a:cs typeface="Arial" charset="0"/>
              </a:rPr>
              <a:t> à promouvoir le bien-être oculaire toute la vie durant incarne véritablement l’esprit d’un ambassadeur de la marque </a:t>
            </a:r>
            <a:r>
              <a:rPr lang="fr" altLang="en-US" sz="1600" dirty="0">
                <a:solidFill>
                  <a:schemeClr val="bg1"/>
                </a:solidFill>
                <a:latin typeface="+mj-lt"/>
                <a:cs typeface="Arial" charset="0"/>
              </a:rPr>
              <a:t>Transitions</a:t>
            </a:r>
            <a:r>
              <a:rPr lang="fr" altLang="en-US" sz="1600" i="1" dirty="0">
                <a:solidFill>
                  <a:schemeClr val="bg1"/>
                </a:solidFill>
                <a:latin typeface="+mj-lt"/>
                <a:cs typeface="Arial" charset="0"/>
              </a:rPr>
              <a:t>. Non seulement elle promeut la marque dans sa clinique, mais elle informe d’autres professionnels de la vue et élèves grâce à son blogue et aux réseaux sociaux. </a:t>
            </a: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3AA48E26-9EF2-460B-A07E-DE4AC5589B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
        <p:nvSpPr>
          <p:cNvPr id="10" name="Title 1">
            <a:extLst>
              <a:ext uri="{FF2B5EF4-FFF2-40B4-BE49-F238E27FC236}">
                <a16:creationId xmlns:a16="http://schemas.microsoft.com/office/drawing/2014/main" id="{F620DE95-D2D5-4D3B-B41B-01D21CDFF4B8}"/>
              </a:ext>
            </a:extLst>
          </p:cNvPr>
          <p:cNvSpPr txBox="1">
            <a:spLocks/>
          </p:cNvSpPr>
          <p:nvPr/>
        </p:nvSpPr>
        <p:spPr>
          <a:xfrm>
            <a:off x="845127" y="319762"/>
            <a:ext cx="5786901" cy="722549"/>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85000"/>
              </a:lnSpc>
              <a:spcBef>
                <a:spcPts val="0"/>
              </a:spcBef>
              <a:spcAft>
                <a:spcPts val="0"/>
              </a:spcAft>
              <a:buClr>
                <a:schemeClr val="accent1"/>
              </a:buClr>
              <a:buSzPts val="3200"/>
              <a:buFont typeface="Century Gothic"/>
              <a:buNone/>
              <a:defRPr sz="3200" b="1" i="0" u="none" strike="noStrike" kern="1200"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CA" dirty="0"/>
              <a:t>D</a:t>
            </a:r>
            <a:r>
              <a:rPr lang="fr-CA" baseline="30000" dirty="0"/>
              <a:t>RE</a:t>
            </a:r>
            <a:r>
              <a:rPr lang="fr-CA" dirty="0"/>
              <a:t> AMANDA RIGHTS</a:t>
            </a:r>
            <a:br>
              <a:rPr lang="fr-CA" dirty="0"/>
            </a:br>
            <a:r>
              <a:rPr lang="fr-CA" sz="2000" b="0" i="1" dirty="0"/>
              <a:t>PRIX DE L’AMBASSADRICE DE LA MARQUE TRANSITIONS</a:t>
            </a:r>
            <a:endParaRPr lang="en-US" b="0" dirty="0"/>
          </a:p>
        </p:txBody>
      </p:sp>
    </p:spTree>
    <p:extLst>
      <p:ext uri="{BB962C8B-B14F-4D97-AF65-F5344CB8AC3E}">
        <p14:creationId xmlns:p14="http://schemas.microsoft.com/office/powerpoint/2010/main" val="389581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6F0FB6-D35E-46DB-8B4E-43E38EA9AF4C}"/>
              </a:ext>
            </a:extLst>
          </p:cNvPr>
          <p:cNvSpPr>
            <a:spLocks noGrp="1"/>
          </p:cNvSpPr>
          <p:nvPr>
            <p:ph type="subTitle" idx="1"/>
          </p:nvPr>
        </p:nvSpPr>
        <p:spPr>
          <a:xfrm>
            <a:off x="152701" y="3602038"/>
            <a:ext cx="3504899" cy="1655762"/>
          </a:xfrm>
        </p:spPr>
        <p:txBody>
          <a:bodyPr>
            <a:normAutofit fontScale="92500" lnSpcReduction="10000"/>
          </a:bodyPr>
          <a:lstStyle/>
          <a:p>
            <a:pPr marL="0"/>
            <a:r>
              <a:rPr lang="fr" dirty="0"/>
              <a:t>Utilisez ces diapositives et le guide de mise en candidature pour mettre sur pied votre plan.</a:t>
            </a:r>
          </a:p>
        </p:txBody>
      </p:sp>
      <p:sp>
        <p:nvSpPr>
          <p:cNvPr id="4" name="Title 3">
            <a:extLst>
              <a:ext uri="{FF2B5EF4-FFF2-40B4-BE49-F238E27FC236}">
                <a16:creationId xmlns:a16="http://schemas.microsoft.com/office/drawing/2014/main" id="{68F1AC31-411C-413D-88AD-5E3FE57902D9}"/>
              </a:ext>
            </a:extLst>
          </p:cNvPr>
          <p:cNvSpPr>
            <a:spLocks noGrp="1"/>
          </p:cNvSpPr>
          <p:nvPr>
            <p:ph type="ctrTitle"/>
          </p:nvPr>
        </p:nvSpPr>
        <p:spPr>
          <a:xfrm>
            <a:off x="152701" y="1208314"/>
            <a:ext cx="4334239" cy="2301649"/>
          </a:xfrm>
        </p:spPr>
        <p:txBody>
          <a:bodyPr anchor="b">
            <a:normAutofit/>
          </a:bodyPr>
          <a:lstStyle/>
          <a:p>
            <a:r>
              <a:rPr lang="fr-CA" altLang="fr-FR" sz="4300" dirty="0">
                <a:ea typeface="ＭＳ Ｐゴシック" panose="020B0600070205080204" pitchFamily="34" charset="-128"/>
              </a:rPr>
              <a:t>GUIDE DE </a:t>
            </a:r>
            <a:br>
              <a:rPr lang="fr-CA" altLang="fr-FR" sz="4300" dirty="0">
                <a:ea typeface="ＭＳ Ｐゴシック" panose="020B0600070205080204" pitchFamily="34" charset="-128"/>
              </a:rPr>
            </a:br>
            <a:r>
              <a:rPr lang="fr-CA" altLang="fr-FR" sz="4300" dirty="0">
                <a:ea typeface="ＭＳ Ｐゴシック" panose="020B0600070205080204" pitchFamily="34" charset="-128"/>
              </a:rPr>
              <a:t>MISE EN  CANDIDATURE</a:t>
            </a:r>
            <a:endParaRPr lang="en-US" sz="4300" dirty="0"/>
          </a:p>
        </p:txBody>
      </p:sp>
    </p:spTree>
    <p:extLst>
      <p:ext uri="{BB962C8B-B14F-4D97-AF65-F5344CB8AC3E}">
        <p14:creationId xmlns:p14="http://schemas.microsoft.com/office/powerpoint/2010/main" val="369614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60C3B-FD4F-41FD-A42F-83E630771E38}"/>
              </a:ext>
            </a:extLst>
          </p:cNvPr>
          <p:cNvSpPr>
            <a:spLocks noGrp="1"/>
          </p:cNvSpPr>
          <p:nvPr>
            <p:ph type="title"/>
          </p:nvPr>
        </p:nvSpPr>
        <p:spPr/>
        <p:txBody>
          <a:bodyPr/>
          <a:lstStyle/>
          <a:p>
            <a:r>
              <a:rPr lang="fr" altLang="fr-FR" dirty="0">
                <a:ea typeface="ＭＳ Ｐゴシック" panose="020B0600070205080204" pitchFamily="34" charset="-128"/>
              </a:rPr>
              <a:t>QUI PEUT SOUMETTRE UNE CANDIDATURE?</a:t>
            </a:r>
            <a:endParaRPr lang="en-US" dirty="0"/>
          </a:p>
        </p:txBody>
      </p:sp>
      <p:sp>
        <p:nvSpPr>
          <p:cNvPr id="5" name="Text Placeholder 4">
            <a:extLst>
              <a:ext uri="{FF2B5EF4-FFF2-40B4-BE49-F238E27FC236}">
                <a16:creationId xmlns:a16="http://schemas.microsoft.com/office/drawing/2014/main" id="{8B92BB07-84F7-4912-9444-7BC44F59359A}"/>
              </a:ext>
            </a:extLst>
          </p:cNvPr>
          <p:cNvSpPr>
            <a:spLocks noGrp="1"/>
          </p:cNvSpPr>
          <p:nvPr>
            <p:ph type="body" idx="1"/>
          </p:nvPr>
        </p:nvSpPr>
        <p:spPr>
          <a:xfrm>
            <a:off x="845127" y="1465942"/>
            <a:ext cx="10870623" cy="2832789"/>
          </a:xfrm>
        </p:spPr>
        <p:txBody>
          <a:bodyPr>
            <a:normAutofit fontScale="92500" lnSpcReduction="10000"/>
          </a:bodyPr>
          <a:lstStyle/>
          <a:p>
            <a:r>
              <a:rPr lang="fr-CA" altLang="fr-FR" dirty="0">
                <a:ea typeface="ＭＳ Ｐゴシック" panose="020B0600070205080204" pitchFamily="34" charset="-128"/>
              </a:rPr>
              <a:t>Cliniques et professionnels de la vue indépendants</a:t>
            </a:r>
          </a:p>
          <a:p>
            <a:r>
              <a:rPr lang="fr-CA" altLang="fr-FR" dirty="0">
                <a:ea typeface="ＭＳ Ｐゴシック" panose="020B0600070205080204" pitchFamily="34" charset="-128"/>
              </a:rPr>
              <a:t>Professionnels et formateurs de l’industrie de l’optique</a:t>
            </a:r>
          </a:p>
          <a:p>
            <a:r>
              <a:rPr lang="fr-CA" altLang="fr-FR" dirty="0">
                <a:ea typeface="ＭＳ Ｐゴシック" panose="020B0600070205080204" pitchFamily="34" charset="-128"/>
              </a:rPr>
              <a:t>Détaillants nationaux et régionaux</a:t>
            </a:r>
          </a:p>
          <a:p>
            <a:r>
              <a:rPr lang="fr-CA" altLang="fr-FR" dirty="0">
                <a:ea typeface="ＭＳ Ｐゴシック" panose="020B0600070205080204" pitchFamily="34" charset="-128"/>
              </a:rPr>
              <a:t>Laboratoires d’optique</a:t>
            </a:r>
          </a:p>
          <a:p>
            <a:r>
              <a:rPr lang="fr-CA" altLang="fr-FR" dirty="0">
                <a:ea typeface="ＭＳ Ｐゴシック" panose="020B0600070205080204" pitchFamily="34" charset="-128"/>
              </a:rPr>
              <a:t>Entreprises de gestion de soins de la vue</a:t>
            </a:r>
          </a:p>
          <a:p>
            <a:r>
              <a:rPr lang="fr-CA" altLang="fr-FR" dirty="0">
                <a:ea typeface="ＭＳ Ｐゴシック" panose="020B0600070205080204" pitchFamily="34" charset="-128"/>
              </a:rPr>
              <a:t>Fabricants de verres et groupes d’achats</a:t>
            </a:r>
            <a:endParaRPr lang="en-US" dirty="0"/>
          </a:p>
        </p:txBody>
      </p:sp>
      <p:pic>
        <p:nvPicPr>
          <p:cNvPr id="6" name="Picture 5">
            <a:extLst>
              <a:ext uri="{FF2B5EF4-FFF2-40B4-BE49-F238E27FC236}">
                <a16:creationId xmlns:a16="http://schemas.microsoft.com/office/drawing/2014/main" id="{45007FF1-E70C-0949-93C9-7B17ABA17C19}"/>
              </a:ext>
            </a:extLst>
          </p:cNvPr>
          <p:cNvPicPr>
            <a:picLocks noChangeAspect="1"/>
          </p:cNvPicPr>
          <p:nvPr/>
        </p:nvPicPr>
        <p:blipFill rotWithShape="1">
          <a:blip r:embed="rId2"/>
          <a:srcRect b="14674"/>
          <a:stretch/>
        </p:blipFill>
        <p:spPr>
          <a:xfrm>
            <a:off x="4369593" y="4507614"/>
            <a:ext cx="3452813" cy="235038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6748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88B9BF-CB47-4796-BF90-3E654A77A8C7}"/>
              </a:ext>
            </a:extLst>
          </p:cNvPr>
          <p:cNvSpPr>
            <a:spLocks noGrp="1"/>
          </p:cNvSpPr>
          <p:nvPr>
            <p:ph type="title"/>
          </p:nvPr>
        </p:nvSpPr>
        <p:spPr/>
        <p:txBody>
          <a:bodyPr>
            <a:normAutofit/>
          </a:bodyPr>
          <a:lstStyle/>
          <a:p>
            <a:r>
              <a:rPr lang="fr-CA" altLang="fr-FR" dirty="0">
                <a:ea typeface="ＭＳ Ｐゴシック" panose="020B0600070205080204" pitchFamily="34" charset="-128"/>
              </a:rPr>
              <a:t>ENGAGEMENT ET INSPIRATION</a:t>
            </a:r>
            <a:endParaRPr lang="en-US" dirty="0"/>
          </a:p>
        </p:txBody>
      </p:sp>
      <p:sp>
        <p:nvSpPr>
          <p:cNvPr id="5" name="Text Placeholder 4">
            <a:extLst>
              <a:ext uri="{FF2B5EF4-FFF2-40B4-BE49-F238E27FC236}">
                <a16:creationId xmlns:a16="http://schemas.microsoft.com/office/drawing/2014/main" id="{BA79F0A3-0393-4AE9-AB5D-D161A742383E}"/>
              </a:ext>
            </a:extLst>
          </p:cNvPr>
          <p:cNvSpPr>
            <a:spLocks noGrp="1"/>
          </p:cNvSpPr>
          <p:nvPr>
            <p:ph type="body" idx="1"/>
          </p:nvPr>
        </p:nvSpPr>
        <p:spPr/>
        <p:txBody>
          <a:bodyPr/>
          <a:lstStyle/>
          <a:p>
            <a:r>
              <a:rPr lang="fr-CA" altLang="fr-FR" dirty="0">
                <a:ea typeface="ＭＳ Ｐゴシック" panose="020B0600070205080204" pitchFamily="34" charset="-128"/>
              </a:rPr>
              <a:t>Qu’est-ce qui vous a incité à vous impliquer avec  la marque </a:t>
            </a:r>
            <a:r>
              <a:rPr lang="fr-CA" altLang="fr-FR" i="1" dirty="0">
                <a:ea typeface="ＭＳ Ｐゴシック" panose="020B0600070205080204" pitchFamily="34" charset="-128"/>
              </a:rPr>
              <a:t>Transitions</a:t>
            </a:r>
            <a:r>
              <a:rPr lang="en-US" altLang="fr-FR" baseline="30000" dirty="0">
                <a:ea typeface="ＭＳ Ｐゴシック" panose="020B0600070205080204" pitchFamily="34" charset="-128"/>
              </a:rPr>
              <a:t>®</a:t>
            </a:r>
            <a:r>
              <a:rPr lang="fr-CA" altLang="fr-FR" i="1" dirty="0">
                <a:ea typeface="ＭＳ Ｐゴシック" panose="020B0600070205080204" pitchFamily="34" charset="-128"/>
              </a:rPr>
              <a:t> </a:t>
            </a:r>
            <a:r>
              <a:rPr lang="fr-CA" altLang="fr-FR" dirty="0">
                <a:ea typeface="ＭＳ Ｐゴシック" panose="020B0600070205080204" pitchFamily="34" charset="-128"/>
              </a:rPr>
              <a:t>cette année? Qu’est-ce qui a inspiré votre travail? Désiriez-vous régler un problème existant ou vous étiez-vous fixé un nouvel objectif? </a:t>
            </a:r>
          </a:p>
          <a:p>
            <a:pPr marL="76200" indent="0">
              <a:buNone/>
            </a:pPr>
            <a:endParaRPr lang="fr-CA" altLang="fr-FR" dirty="0">
              <a:ea typeface="ＭＳ Ｐゴシック" panose="020B0600070205080204" pitchFamily="34" charset="-128"/>
            </a:endParaRPr>
          </a:p>
          <a:p>
            <a:r>
              <a:rPr lang="fr-CA" altLang="fr-FR" b="1" i="1" dirty="0">
                <a:solidFill>
                  <a:schemeClr val="tx2"/>
                </a:solidFill>
                <a:ea typeface="ＭＳ Ｐゴシック" panose="020B0600070205080204" pitchFamily="34" charset="-128"/>
              </a:rPr>
              <a:t>Suggestions des juges : </a:t>
            </a:r>
            <a:r>
              <a:rPr lang="fr-CA" altLang="fr-FR" dirty="0">
                <a:ea typeface="ＭＳ Ｐゴシック" panose="020B0600070205080204" pitchFamily="34" charset="-128"/>
              </a:rPr>
              <a:t>Essayez de répondre à ces questions quand vous établissez votre objectif et votre plan.</a:t>
            </a:r>
          </a:p>
          <a:p>
            <a:endParaRPr lang="en-US" dirty="0"/>
          </a:p>
        </p:txBody>
      </p:sp>
    </p:spTree>
    <p:extLst>
      <p:ext uri="{BB962C8B-B14F-4D97-AF65-F5344CB8AC3E}">
        <p14:creationId xmlns:p14="http://schemas.microsoft.com/office/powerpoint/2010/main" val="22190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370E-13F4-4B5D-BEF6-FC7C099873B8}"/>
              </a:ext>
            </a:extLst>
          </p:cNvPr>
          <p:cNvSpPr>
            <a:spLocks noGrp="1"/>
          </p:cNvSpPr>
          <p:nvPr>
            <p:ph type="title"/>
          </p:nvPr>
        </p:nvSpPr>
        <p:spPr/>
        <p:txBody>
          <a:bodyPr/>
          <a:lstStyle/>
          <a:p>
            <a:r>
              <a:rPr lang="fr-CA" altLang="fr-FR" dirty="0">
                <a:ea typeface="ＭＳ Ｐゴシック" panose="020B0600070205080204" pitchFamily="34" charset="-128"/>
              </a:rPr>
              <a:t>OBJECTIFS</a:t>
            </a:r>
            <a:endParaRPr lang="en-US" dirty="0"/>
          </a:p>
        </p:txBody>
      </p:sp>
      <p:sp>
        <p:nvSpPr>
          <p:cNvPr id="3" name="Text Placeholder 2">
            <a:extLst>
              <a:ext uri="{FF2B5EF4-FFF2-40B4-BE49-F238E27FC236}">
                <a16:creationId xmlns:a16="http://schemas.microsoft.com/office/drawing/2014/main" id="{A3AA260E-84BE-477B-B5AB-D4C2A9E12938}"/>
              </a:ext>
            </a:extLst>
          </p:cNvPr>
          <p:cNvSpPr>
            <a:spLocks noGrp="1"/>
          </p:cNvSpPr>
          <p:nvPr>
            <p:ph type="body" idx="1"/>
          </p:nvPr>
        </p:nvSpPr>
        <p:spPr/>
        <p:txBody>
          <a:bodyPr/>
          <a:lstStyle/>
          <a:p>
            <a:r>
              <a:rPr lang="fr-CA" altLang="fr-FR" dirty="0">
                <a:ea typeface="ＭＳ Ｐゴシック" panose="020B0600070205080204" pitchFamily="34" charset="-128"/>
              </a:rPr>
              <a:t>Que désiriez-vous accomplir? Quelle clientèle visiez-vous et quel rôle ses besoins, ses préférences et ses opinions ont-ils joué? </a:t>
            </a:r>
          </a:p>
          <a:p>
            <a:endParaRPr lang="fr-CA" altLang="fr-FR" dirty="0">
              <a:ea typeface="ＭＳ Ｐゴシック" panose="020B0600070205080204" pitchFamily="34" charset="-128"/>
            </a:endParaRPr>
          </a:p>
          <a:p>
            <a:r>
              <a:rPr lang="fr-CA" altLang="fr-FR" b="1" i="1" dirty="0">
                <a:solidFill>
                  <a:schemeClr val="tx2"/>
                </a:solidFill>
                <a:ea typeface="ＭＳ Ｐゴシック" panose="020B0600070205080204" pitchFamily="34" charset="-128"/>
              </a:rPr>
              <a:t>Suggestions des juges : </a:t>
            </a:r>
            <a:r>
              <a:rPr lang="fr-CA" altLang="fr-FR" dirty="0">
                <a:ea typeface="ＭＳ Ｐゴシック" panose="020B0600070205080204" pitchFamily="34" charset="-128"/>
              </a:rPr>
              <a:t>déterminez votre objectif en concordance avec le prix que vous désirez gagner et évaluez où vous vous situez présentement. </a:t>
            </a:r>
          </a:p>
        </p:txBody>
      </p:sp>
    </p:spTree>
    <p:extLst>
      <p:ext uri="{BB962C8B-B14F-4D97-AF65-F5344CB8AC3E}">
        <p14:creationId xmlns:p14="http://schemas.microsoft.com/office/powerpoint/2010/main" val="58111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A4E9D-3E3E-4443-8BA5-E8541A9592DC}"/>
              </a:ext>
            </a:extLst>
          </p:cNvPr>
          <p:cNvSpPr>
            <a:spLocks noGrp="1"/>
          </p:cNvSpPr>
          <p:nvPr>
            <p:ph type="title"/>
          </p:nvPr>
        </p:nvSpPr>
        <p:spPr/>
        <p:txBody>
          <a:bodyPr/>
          <a:lstStyle/>
          <a:p>
            <a:r>
              <a:rPr lang="fr-CA" altLang="fr-FR" dirty="0">
                <a:ea typeface="ＭＳ Ｐゴシック" panose="020B0600070205080204" pitchFamily="34" charset="-128"/>
              </a:rPr>
              <a:t>PLANIFICATION ET CRÉATIVITÉ</a:t>
            </a:r>
            <a:endParaRPr lang="en-US" dirty="0"/>
          </a:p>
        </p:txBody>
      </p:sp>
      <p:sp>
        <p:nvSpPr>
          <p:cNvPr id="3" name="Text Placeholder 2">
            <a:extLst>
              <a:ext uri="{FF2B5EF4-FFF2-40B4-BE49-F238E27FC236}">
                <a16:creationId xmlns:a16="http://schemas.microsoft.com/office/drawing/2014/main" id="{3AE5D7F5-032B-41E1-8801-A99CDDDD030C}"/>
              </a:ext>
            </a:extLst>
          </p:cNvPr>
          <p:cNvSpPr>
            <a:spLocks noGrp="1"/>
          </p:cNvSpPr>
          <p:nvPr>
            <p:ph type="body" idx="1"/>
          </p:nvPr>
        </p:nvSpPr>
        <p:spPr/>
        <p:txBody>
          <a:bodyPr/>
          <a:lstStyle/>
          <a:p>
            <a:r>
              <a:rPr lang="fr-CA" altLang="fr-FR" dirty="0">
                <a:ea typeface="ＭＳ Ｐゴシック" panose="020B0600070205080204" pitchFamily="34" charset="-128"/>
              </a:rPr>
              <a:t>Comment avez-vous planifié atteindre vos objectifs? Quelles méthodes novatrices avez-vous adoptées pour y parvenir? Avez-vous utilisé une toute nouvelle approche, une tactique éprouvée ou un mélange des deux? Comment avez-vous intégré la marque ou les produits </a:t>
            </a:r>
            <a:r>
              <a:rPr lang="fr-CA" altLang="fr-FR" i="1" dirty="0">
                <a:ea typeface="ＭＳ Ｐゴシック" panose="020B0600070205080204" pitchFamily="34" charset="-128"/>
              </a:rPr>
              <a:t>Transitions</a:t>
            </a:r>
            <a:r>
              <a:rPr lang="fr-CA" altLang="fr-FR" dirty="0">
                <a:ea typeface="ＭＳ Ｐゴシック" panose="020B0600070205080204" pitchFamily="34" charset="-128"/>
              </a:rPr>
              <a:t> dans vos plans?</a:t>
            </a:r>
          </a:p>
          <a:p>
            <a:endParaRPr lang="fr-CA" altLang="fr-FR" dirty="0">
              <a:ea typeface="ＭＳ Ｐゴシック" panose="020B0600070205080204" pitchFamily="34" charset="-128"/>
            </a:endParaRPr>
          </a:p>
          <a:p>
            <a:r>
              <a:rPr lang="fr-CA" altLang="fr-FR" b="1" i="1" dirty="0">
                <a:solidFill>
                  <a:schemeClr val="tx2"/>
                </a:solidFill>
                <a:ea typeface="ＭＳ Ｐゴシック" panose="020B0600070205080204" pitchFamily="34" charset="-128"/>
              </a:rPr>
              <a:t>Suggestions des juges : </a:t>
            </a:r>
            <a:r>
              <a:rPr lang="fr-CA" altLang="fr-FR" dirty="0">
                <a:ea typeface="ＭＳ Ｐゴシック" panose="020B0600070205080204" pitchFamily="34" charset="-128"/>
              </a:rPr>
              <a:t>gardez votre engagement élevé tout au long de l’année en actualisant vos actions tous les trimestres.</a:t>
            </a:r>
          </a:p>
        </p:txBody>
      </p:sp>
    </p:spTree>
    <p:extLst>
      <p:ext uri="{BB962C8B-B14F-4D97-AF65-F5344CB8AC3E}">
        <p14:creationId xmlns:p14="http://schemas.microsoft.com/office/powerpoint/2010/main" val="221327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2AD7-9B82-4F48-83B9-0A7A4F0F03D8}"/>
              </a:ext>
            </a:extLst>
          </p:cNvPr>
          <p:cNvSpPr>
            <a:spLocks noGrp="1"/>
          </p:cNvSpPr>
          <p:nvPr>
            <p:ph type="title"/>
          </p:nvPr>
        </p:nvSpPr>
        <p:spPr/>
        <p:txBody>
          <a:bodyPr/>
          <a:lstStyle/>
          <a:p>
            <a:r>
              <a:rPr lang="fr-CA" altLang="fr-FR" dirty="0">
                <a:ea typeface="ＭＳ Ｐゴシック" panose="020B0600070205080204" pitchFamily="34" charset="-128"/>
              </a:rPr>
              <a:t>Suivez vos progrès</a:t>
            </a:r>
            <a:endParaRPr lang="en-US" dirty="0"/>
          </a:p>
        </p:txBody>
      </p:sp>
      <p:sp>
        <p:nvSpPr>
          <p:cNvPr id="3" name="Text Placeholder 2">
            <a:extLst>
              <a:ext uri="{FF2B5EF4-FFF2-40B4-BE49-F238E27FC236}">
                <a16:creationId xmlns:a16="http://schemas.microsoft.com/office/drawing/2014/main" id="{B71DA245-9367-4D36-B5C6-8CE99C17ED12}"/>
              </a:ext>
            </a:extLst>
          </p:cNvPr>
          <p:cNvSpPr>
            <a:spLocks noGrp="1"/>
          </p:cNvSpPr>
          <p:nvPr>
            <p:ph type="body" idx="1"/>
          </p:nvPr>
        </p:nvSpPr>
        <p:spPr>
          <a:xfrm>
            <a:off x="835601" y="1322443"/>
            <a:ext cx="10870623" cy="1056541"/>
          </a:xfrm>
        </p:spPr>
        <p:txBody>
          <a:bodyPr/>
          <a:lstStyle/>
          <a:p>
            <a:r>
              <a:rPr lang="fr-CA" altLang="fr-FR" b="1" i="1" dirty="0">
                <a:solidFill>
                  <a:schemeClr val="tx2"/>
                </a:solidFill>
                <a:ea typeface="ＭＳ Ｐゴシック" panose="020B0600070205080204" pitchFamily="34" charset="-128"/>
              </a:rPr>
              <a:t>Suggestions des juges : </a:t>
            </a:r>
            <a:r>
              <a:rPr lang="fr-CA" altLang="fr-FR" dirty="0">
                <a:ea typeface="ＭＳ Ｐゴシック" panose="020B0600070205080204" pitchFamily="34" charset="-128"/>
              </a:rPr>
              <a:t>Prenez des photos ou donnez des exemples de vos actions tout au long de l’année.</a:t>
            </a:r>
          </a:p>
          <a:p>
            <a:endParaRPr lang="en-US" dirty="0"/>
          </a:p>
        </p:txBody>
      </p:sp>
      <p:graphicFrame>
        <p:nvGraphicFramePr>
          <p:cNvPr id="5" name="Table 4">
            <a:extLst>
              <a:ext uri="{FF2B5EF4-FFF2-40B4-BE49-F238E27FC236}">
                <a16:creationId xmlns:a16="http://schemas.microsoft.com/office/drawing/2014/main" id="{2DE95326-CDD7-FA4D-8EAF-F6E54F313553}"/>
              </a:ext>
            </a:extLst>
          </p:cNvPr>
          <p:cNvGraphicFramePr>
            <a:graphicFrameLocks noGrp="1"/>
          </p:cNvGraphicFramePr>
          <p:nvPr>
            <p:custDataLst>
              <p:tags r:id="rId1"/>
            </p:custDataLst>
            <p:extLst>
              <p:ext uri="{D42A27DB-BD31-4B8C-83A1-F6EECF244321}">
                <p14:modId xmlns:p14="http://schemas.microsoft.com/office/powerpoint/2010/main" val="2882286098"/>
              </p:ext>
            </p:extLst>
          </p:nvPr>
        </p:nvGraphicFramePr>
        <p:xfrm>
          <a:off x="2211974" y="2378984"/>
          <a:ext cx="7768052" cy="4259267"/>
        </p:xfrm>
        <a:graphic>
          <a:graphicData uri="http://schemas.openxmlformats.org/drawingml/2006/table">
            <a:tbl>
              <a:tblPr/>
              <a:tblGrid>
                <a:gridCol w="1327150">
                  <a:extLst>
                    <a:ext uri="{9D8B030D-6E8A-4147-A177-3AD203B41FA5}">
                      <a16:colId xmlns:a16="http://schemas.microsoft.com/office/drawing/2014/main" val="20000"/>
                    </a:ext>
                  </a:extLst>
                </a:gridCol>
                <a:gridCol w="904875">
                  <a:extLst>
                    <a:ext uri="{9D8B030D-6E8A-4147-A177-3AD203B41FA5}">
                      <a16:colId xmlns:a16="http://schemas.microsoft.com/office/drawing/2014/main" val="20001"/>
                    </a:ext>
                  </a:extLst>
                </a:gridCol>
                <a:gridCol w="630741">
                  <a:extLst>
                    <a:ext uri="{9D8B030D-6E8A-4147-A177-3AD203B41FA5}">
                      <a16:colId xmlns:a16="http://schemas.microsoft.com/office/drawing/2014/main" val="20002"/>
                    </a:ext>
                  </a:extLst>
                </a:gridCol>
                <a:gridCol w="1008404">
                  <a:extLst>
                    <a:ext uri="{9D8B030D-6E8A-4147-A177-3AD203B41FA5}">
                      <a16:colId xmlns:a16="http://schemas.microsoft.com/office/drawing/2014/main" val="20003"/>
                    </a:ext>
                  </a:extLst>
                </a:gridCol>
                <a:gridCol w="1008404">
                  <a:extLst>
                    <a:ext uri="{9D8B030D-6E8A-4147-A177-3AD203B41FA5}">
                      <a16:colId xmlns:a16="http://schemas.microsoft.com/office/drawing/2014/main" val="20004"/>
                    </a:ext>
                  </a:extLst>
                </a:gridCol>
                <a:gridCol w="760576">
                  <a:extLst>
                    <a:ext uri="{9D8B030D-6E8A-4147-A177-3AD203B41FA5}">
                      <a16:colId xmlns:a16="http://schemas.microsoft.com/office/drawing/2014/main" val="20005"/>
                    </a:ext>
                  </a:extLst>
                </a:gridCol>
                <a:gridCol w="811850">
                  <a:extLst>
                    <a:ext uri="{9D8B030D-6E8A-4147-A177-3AD203B41FA5}">
                      <a16:colId xmlns:a16="http://schemas.microsoft.com/office/drawing/2014/main" val="20006"/>
                    </a:ext>
                  </a:extLst>
                </a:gridCol>
                <a:gridCol w="786213">
                  <a:extLst>
                    <a:ext uri="{9D8B030D-6E8A-4147-A177-3AD203B41FA5}">
                      <a16:colId xmlns:a16="http://schemas.microsoft.com/office/drawing/2014/main" val="20007"/>
                    </a:ext>
                  </a:extLst>
                </a:gridCol>
                <a:gridCol w="529839">
                  <a:extLst>
                    <a:ext uri="{9D8B030D-6E8A-4147-A177-3AD203B41FA5}">
                      <a16:colId xmlns:a16="http://schemas.microsoft.com/office/drawing/2014/main" val="20008"/>
                    </a:ext>
                  </a:extLst>
                </a:gridCol>
              </a:tblGrid>
              <a:tr h="525779">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 </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rPr>
                        <a:t>Services de lunetterie</a:t>
                      </a: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Médias sociaux</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Renforcement d’équipe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Engagement de l’optométriste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Mesures incitatives</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Promotions</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Formation </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Autre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extLst>
                  <a:ext uri="{0D108BD9-81ED-4DB2-BD59-A6C34878D82A}">
                    <a16:rowId xmlns:a16="http://schemas.microsoft.com/office/drawing/2014/main" val="10000"/>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Janvier</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extLst>
                  <a:ext uri="{0D108BD9-81ED-4DB2-BD59-A6C34878D82A}">
                    <a16:rowId xmlns:a16="http://schemas.microsoft.com/office/drawing/2014/main" val="10001"/>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Février</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extLst>
                  <a:ext uri="{0D108BD9-81ED-4DB2-BD59-A6C34878D82A}">
                    <a16:rowId xmlns:a16="http://schemas.microsoft.com/office/drawing/2014/main" val="10002"/>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Mars</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extLst>
                  <a:ext uri="{0D108BD9-81ED-4DB2-BD59-A6C34878D82A}">
                    <a16:rowId xmlns:a16="http://schemas.microsoft.com/office/drawing/2014/main" val="10003"/>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Avril</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extLst>
                  <a:ext uri="{0D108BD9-81ED-4DB2-BD59-A6C34878D82A}">
                    <a16:rowId xmlns:a16="http://schemas.microsoft.com/office/drawing/2014/main" val="10004"/>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a:ln>
                            <a:noFill/>
                          </a:ln>
                          <a:solidFill>
                            <a:srgbClr val="FFFFFF"/>
                          </a:solidFill>
                          <a:effectLst/>
                          <a:latin typeface="Century Gothic" panose="020B0502020202020204" pitchFamily="34" charset="0"/>
                          <a:ea typeface="ＭＳ Ｐゴシック" panose="020B0600070205080204" pitchFamily="34" charset="-128"/>
                        </a:rPr>
                        <a:t>Mai</a:t>
                      </a:r>
                      <a:endParaRPr kumimoji="0" lang="fr-CA" altLang="fr-FR" sz="11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extLst>
                  <a:ext uri="{0D108BD9-81ED-4DB2-BD59-A6C34878D82A}">
                    <a16:rowId xmlns:a16="http://schemas.microsoft.com/office/drawing/2014/main" val="10005"/>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Juin</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extLst>
                  <a:ext uri="{0D108BD9-81ED-4DB2-BD59-A6C34878D82A}">
                    <a16:rowId xmlns:a16="http://schemas.microsoft.com/office/drawing/2014/main" val="10006"/>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Juillet</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extLst>
                  <a:ext uri="{0D108BD9-81ED-4DB2-BD59-A6C34878D82A}">
                    <a16:rowId xmlns:a16="http://schemas.microsoft.com/office/drawing/2014/main" val="10007"/>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Août</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extLst>
                  <a:ext uri="{0D108BD9-81ED-4DB2-BD59-A6C34878D82A}">
                    <a16:rowId xmlns:a16="http://schemas.microsoft.com/office/drawing/2014/main" val="10008"/>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Septembre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extLst>
                  <a:ext uri="{0D108BD9-81ED-4DB2-BD59-A6C34878D82A}">
                    <a16:rowId xmlns:a16="http://schemas.microsoft.com/office/drawing/2014/main" val="10009"/>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Octobre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extLst>
                  <a:ext uri="{0D108BD9-81ED-4DB2-BD59-A6C34878D82A}">
                    <a16:rowId xmlns:a16="http://schemas.microsoft.com/office/drawing/2014/main" val="10010"/>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Novembre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extLst>
                  <a:ext uri="{0D108BD9-81ED-4DB2-BD59-A6C34878D82A}">
                    <a16:rowId xmlns:a16="http://schemas.microsoft.com/office/drawing/2014/main" val="10011"/>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Décembre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99938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97389-F942-4934-B4C8-26772B54BE73}"/>
              </a:ext>
            </a:extLst>
          </p:cNvPr>
          <p:cNvSpPr>
            <a:spLocks noGrp="1"/>
          </p:cNvSpPr>
          <p:nvPr>
            <p:ph type="title"/>
          </p:nvPr>
        </p:nvSpPr>
        <p:spPr/>
        <p:txBody>
          <a:bodyPr/>
          <a:lstStyle/>
          <a:p>
            <a:r>
              <a:rPr lang="fr-CA" altLang="fr-FR" dirty="0">
                <a:ea typeface="ＭＳ Ｐゴシック" panose="020B0600070205080204" pitchFamily="34" charset="-128"/>
              </a:rPr>
              <a:t>RÉPERCUSSIONS ET RÉSULTATS</a:t>
            </a:r>
            <a:endParaRPr lang="en-US" dirty="0"/>
          </a:p>
        </p:txBody>
      </p:sp>
      <p:sp>
        <p:nvSpPr>
          <p:cNvPr id="3" name="Text Placeholder 2">
            <a:extLst>
              <a:ext uri="{FF2B5EF4-FFF2-40B4-BE49-F238E27FC236}">
                <a16:creationId xmlns:a16="http://schemas.microsoft.com/office/drawing/2014/main" id="{9C65E403-BEC0-4FE2-92C5-7F327E403F76}"/>
              </a:ext>
            </a:extLst>
          </p:cNvPr>
          <p:cNvSpPr>
            <a:spLocks noGrp="1"/>
          </p:cNvSpPr>
          <p:nvPr>
            <p:ph type="body" idx="1"/>
          </p:nvPr>
        </p:nvSpPr>
        <p:spPr>
          <a:xfrm>
            <a:off x="845127" y="1254126"/>
            <a:ext cx="10870623" cy="2743270"/>
          </a:xfrm>
        </p:spPr>
        <p:txBody>
          <a:bodyPr>
            <a:normAutofit fontScale="77500" lnSpcReduction="20000"/>
          </a:bodyPr>
          <a:lstStyle/>
          <a:p>
            <a:r>
              <a:rPr lang="fr-CA" altLang="fr-FR" dirty="0">
                <a:ea typeface="ＭＳ Ｐゴシック" panose="020B0600070205080204" pitchFamily="34" charset="-128"/>
              </a:rPr>
              <a:t>Qu’est-ce qui s’est passé? Comment avez-vous évalué votre succès? Avez-vous atteint ou dépassé vos objectifs? Quelles leçons allez-vous tirer de votre succès? Quelles ont été les répercussions sur les ventes de verres </a:t>
            </a:r>
            <a:r>
              <a:rPr lang="fr-CA" altLang="fr-FR" i="1" dirty="0">
                <a:ea typeface="ＭＳ Ｐゴシック" panose="020B0600070205080204" pitchFamily="34" charset="-128"/>
              </a:rPr>
              <a:t>Transitions</a:t>
            </a:r>
            <a:r>
              <a:rPr lang="fr-CA" altLang="fr-FR" dirty="0">
                <a:ea typeface="ＭＳ Ｐゴシック" panose="020B0600070205080204" pitchFamily="34" charset="-128"/>
              </a:rPr>
              <a:t>? Assurez-vous d’inclure le détail de vos ventes de verres photochromiques (incluant la croissance et la part de marché des verres </a:t>
            </a:r>
            <a:r>
              <a:rPr lang="fr-CA" altLang="fr-FR" i="1" dirty="0">
                <a:ea typeface="ＭＳ Ｐゴシック" panose="020B0600070205080204" pitchFamily="34" charset="-128"/>
              </a:rPr>
              <a:t>Transitions</a:t>
            </a:r>
            <a:r>
              <a:rPr lang="fr-CA" altLang="fr-FR" dirty="0">
                <a:ea typeface="ＭＳ Ｐゴシック" panose="020B0600070205080204" pitchFamily="34" charset="-128"/>
              </a:rPr>
              <a:t> dans son ensemble), le cas échéant. </a:t>
            </a:r>
          </a:p>
          <a:p>
            <a:r>
              <a:rPr lang="fr-CA" altLang="fr-FR" b="1" i="1" dirty="0">
                <a:solidFill>
                  <a:schemeClr val="tx2"/>
                </a:solidFill>
                <a:ea typeface="ＭＳ Ｐゴシック" panose="020B0600070205080204" pitchFamily="34" charset="-128"/>
              </a:rPr>
              <a:t>Suggestions des juges : </a:t>
            </a:r>
            <a:r>
              <a:rPr lang="fr-CA" altLang="fr-FR" dirty="0">
                <a:ea typeface="ＭＳ Ｐゴシック" panose="020B0600070205080204" pitchFamily="34" charset="-128"/>
              </a:rPr>
              <a:t>Suivez vos progrès tous les mois ou chaque trimestre. Le succès ne se mesure pas uniquement par les ventes. Envisagez d’autres moyens pour évaluer vos répercussions, comme la satisfaction du personnel ou des clients.</a:t>
            </a:r>
          </a:p>
        </p:txBody>
      </p:sp>
      <p:graphicFrame>
        <p:nvGraphicFramePr>
          <p:cNvPr id="4" name="Content Placeholder 6">
            <a:extLst>
              <a:ext uri="{FF2B5EF4-FFF2-40B4-BE49-F238E27FC236}">
                <a16:creationId xmlns:a16="http://schemas.microsoft.com/office/drawing/2014/main" id="{ECDF364C-2FF5-433B-AD2A-8533F7377264}"/>
              </a:ext>
            </a:extLst>
          </p:cNvPr>
          <p:cNvGraphicFramePr>
            <a:graphicFrameLocks/>
          </p:cNvGraphicFramePr>
          <p:nvPr>
            <p:extLst>
              <p:ext uri="{D42A27DB-BD31-4B8C-83A1-F6EECF244321}">
                <p14:modId xmlns:p14="http://schemas.microsoft.com/office/powerpoint/2010/main" val="3159191615"/>
              </p:ext>
            </p:extLst>
          </p:nvPr>
        </p:nvGraphicFramePr>
        <p:xfrm>
          <a:off x="2236319" y="3997396"/>
          <a:ext cx="7719362" cy="2687802"/>
        </p:xfrm>
        <a:graphic>
          <a:graphicData uri="http://schemas.openxmlformats.org/drawingml/2006/table">
            <a:tbl>
              <a:tblPr firstRow="1" bandRow="1">
                <a:tableStyleId>{93296810-A885-4BE3-A3E7-6D5BEEA58F35}</a:tableStyleId>
              </a:tblPr>
              <a:tblGrid>
                <a:gridCol w="2337766">
                  <a:extLst>
                    <a:ext uri="{9D8B030D-6E8A-4147-A177-3AD203B41FA5}">
                      <a16:colId xmlns:a16="http://schemas.microsoft.com/office/drawing/2014/main" val="20000"/>
                    </a:ext>
                  </a:extLst>
                </a:gridCol>
                <a:gridCol w="1560710">
                  <a:extLst>
                    <a:ext uri="{9D8B030D-6E8A-4147-A177-3AD203B41FA5}">
                      <a16:colId xmlns:a16="http://schemas.microsoft.com/office/drawing/2014/main" val="20001"/>
                    </a:ext>
                  </a:extLst>
                </a:gridCol>
                <a:gridCol w="1567543">
                  <a:extLst>
                    <a:ext uri="{9D8B030D-6E8A-4147-A177-3AD203B41FA5}">
                      <a16:colId xmlns:a16="http://schemas.microsoft.com/office/drawing/2014/main" val="20002"/>
                    </a:ext>
                  </a:extLst>
                </a:gridCol>
                <a:gridCol w="2253343">
                  <a:extLst>
                    <a:ext uri="{9D8B030D-6E8A-4147-A177-3AD203B41FA5}">
                      <a16:colId xmlns:a16="http://schemas.microsoft.com/office/drawing/2014/main" val="20003"/>
                    </a:ext>
                  </a:extLst>
                </a:gridCol>
              </a:tblGrid>
              <a:tr h="370929">
                <a:tc>
                  <a:txBody>
                    <a:bodyPr/>
                    <a:lstStyle/>
                    <a:p>
                      <a:endParaRPr lang="en-US" sz="1800" dirty="0"/>
                    </a:p>
                  </a:txBody>
                  <a:tcPr marT="45731" marB="45731"/>
                </a:tc>
                <a:tc>
                  <a:txBody>
                    <a:bodyPr/>
                    <a:lstStyle/>
                    <a:p>
                      <a:r>
                        <a:rPr lang="en-US" sz="1800" dirty="0"/>
                        <a:t>2018</a:t>
                      </a:r>
                    </a:p>
                  </a:txBody>
                  <a:tcPr marT="45731" marB="45731"/>
                </a:tc>
                <a:tc>
                  <a:txBody>
                    <a:bodyPr/>
                    <a:lstStyle/>
                    <a:p>
                      <a:r>
                        <a:rPr lang="en-US" sz="1800" dirty="0"/>
                        <a:t>2019</a:t>
                      </a:r>
                    </a:p>
                  </a:txBody>
                  <a:tcPr marT="45731" marB="45731"/>
                </a:tc>
                <a:tc>
                  <a:txBody>
                    <a:bodyPr/>
                    <a:lstStyle/>
                    <a:p>
                      <a:r>
                        <a:rPr lang="en-US" sz="1800" dirty="0"/>
                        <a:t>% </a:t>
                      </a:r>
                      <a:r>
                        <a:rPr kumimoji="0" lang="fr-CA" altLang="fr-FR" sz="18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cs typeface="Arial" panose="020B0604020202020204" pitchFamily="34" charset="0"/>
                        </a:rPr>
                        <a:t>d’augmentation</a:t>
                      </a:r>
                      <a:endParaRPr lang="en-US" sz="1800" dirty="0"/>
                    </a:p>
                  </a:txBody>
                  <a:tcPr marT="45731" marB="45731"/>
                </a:tc>
                <a:extLst>
                  <a:ext uri="{0D108BD9-81ED-4DB2-BD59-A6C34878D82A}">
                    <a16:rowId xmlns:a16="http://schemas.microsoft.com/office/drawing/2014/main" val="10000"/>
                  </a:ext>
                </a:extLst>
              </a:tr>
              <a:tr h="1554851">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A" altLang="fr-FR" sz="14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Paires de verres </a:t>
                      </a:r>
                      <a:r>
                        <a:rPr kumimoji="0" lang="fr-CA" altLang="fr-FR" sz="1400" b="0" i="1"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Transitions</a:t>
                      </a:r>
                      <a:r>
                        <a:rPr kumimoji="0" lang="fr-CA" altLang="fr-FR" sz="14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4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vendues</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(Le cas échéant, diviser les verres </a:t>
                      </a:r>
                      <a:r>
                        <a:rPr kumimoji="0" lang="fr-CA" altLang="fr-FR" sz="1000" b="0" i="1"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Transitions</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r>
                        <a:rPr kumimoji="0" lang="fr-CA" altLang="fr-FR" sz="1000" b="0" i="1"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Signature</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des verres </a:t>
                      </a:r>
                      <a:r>
                        <a:rPr kumimoji="0" lang="fr-CA" altLang="fr-FR" sz="1000" b="0" i="1"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Transitions</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r>
                        <a:rPr kumimoji="0" lang="fr-CA" altLang="fr-FR" sz="1000" b="0" i="1" u="none" strike="noStrike" cap="none" normalizeH="0" baseline="0" dirty="0" err="1">
                          <a:ln>
                            <a:noFill/>
                          </a:ln>
                          <a:solidFill>
                            <a:srgbClr val="000000"/>
                          </a:solidFill>
                          <a:effectLst/>
                          <a:latin typeface="Century Gothic" panose="020B0502020202020204" pitchFamily="34" charset="0"/>
                          <a:ea typeface="ＭＳ Ｐゴシック" panose="020B0600070205080204" pitchFamily="34" charset="-128"/>
                        </a:rPr>
                        <a:t>XTRActive</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des verres </a:t>
                      </a:r>
                      <a:r>
                        <a:rPr kumimoji="0" lang="fr-CA" altLang="fr-FR" sz="1000" b="0" i="1"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Transitions</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r>
                        <a:rPr kumimoji="0" lang="fr-CA" altLang="fr-FR" sz="1000" b="0" i="1" u="none" strike="noStrike" cap="none" normalizeH="0" baseline="0" dirty="0" err="1">
                          <a:ln>
                            <a:noFill/>
                          </a:ln>
                          <a:solidFill>
                            <a:srgbClr val="000000"/>
                          </a:solidFill>
                          <a:effectLst/>
                          <a:latin typeface="Century Gothic" panose="020B0502020202020204" pitchFamily="34" charset="0"/>
                          <a:ea typeface="ＭＳ Ｐゴシック" panose="020B0600070205080204" pitchFamily="34" charset="-128"/>
                        </a:rPr>
                        <a:t>Vantage</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des verres </a:t>
                      </a:r>
                      <a:r>
                        <a:rPr kumimoji="0" lang="fr-CA" altLang="fr-FR" sz="1000" b="0" i="1"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Transitions</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 </a:t>
                      </a:r>
                      <a:r>
                        <a:rPr kumimoji="0" lang="fr-CA" altLang="fr-FR" sz="1000" b="0" i="1" u="none" strike="noStrike" cap="none" normalizeH="0" baseline="0" dirty="0" err="1">
                          <a:ln>
                            <a:noFill/>
                          </a:ln>
                          <a:solidFill>
                            <a:srgbClr val="000000"/>
                          </a:solidFill>
                          <a:effectLst/>
                          <a:latin typeface="Century Gothic" panose="020B0502020202020204" pitchFamily="34" charset="0"/>
                          <a:ea typeface="ＭＳ Ｐゴシック" panose="020B0600070205080204" pitchFamily="34" charset="-128"/>
                        </a:rPr>
                        <a:t>Drivewear</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etc.)</a:t>
                      </a:r>
                    </a:p>
                  </a:txBody>
                  <a:tcPr marT="45731" marB="45731" horzOverflow="overflow"/>
                </a:tc>
                <a:tc>
                  <a:txBody>
                    <a:bodyPr/>
                    <a:lstStyle/>
                    <a:p>
                      <a:endParaRPr lang="en-US" sz="1800" dirty="0"/>
                    </a:p>
                  </a:txBody>
                  <a:tcPr marT="45731" marB="45731"/>
                </a:tc>
                <a:tc>
                  <a:txBody>
                    <a:bodyPr/>
                    <a:lstStyle/>
                    <a:p>
                      <a:endParaRPr lang="en-US" sz="1800" dirty="0"/>
                    </a:p>
                  </a:txBody>
                  <a:tcPr marT="45731" marB="45731"/>
                </a:tc>
                <a:tc>
                  <a:txBody>
                    <a:bodyPr/>
                    <a:lstStyle/>
                    <a:p>
                      <a:endParaRPr lang="en-US" sz="1800"/>
                    </a:p>
                  </a:txBody>
                  <a:tcPr marT="45731" marB="45731"/>
                </a:tc>
                <a:extLst>
                  <a:ext uri="{0D108BD9-81ED-4DB2-BD59-A6C34878D82A}">
                    <a16:rowId xmlns:a16="http://schemas.microsoft.com/office/drawing/2014/main" val="10001"/>
                  </a:ext>
                </a:extLst>
              </a:tr>
              <a:tr h="731695">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A" altLang="fr-FR" sz="14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Part de ventes totales</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de vos ventes de verres totales qui constituent des verres </a:t>
                      </a:r>
                      <a:r>
                        <a:rPr kumimoji="0" lang="fr-CA" altLang="fr-FR" sz="1000" b="0" i="1"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Transitions</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a:t>
                      </a:r>
                    </a:p>
                  </a:txBody>
                  <a:tcPr marT="45731" marB="45731" horzOverflow="overflow"/>
                </a:tc>
                <a:tc>
                  <a:txBody>
                    <a:bodyPr/>
                    <a:lstStyle/>
                    <a:p>
                      <a:endParaRPr lang="en-US" sz="1800" dirty="0"/>
                    </a:p>
                  </a:txBody>
                  <a:tcPr marT="45731" marB="45731"/>
                </a:tc>
                <a:tc>
                  <a:txBody>
                    <a:bodyPr/>
                    <a:lstStyle/>
                    <a:p>
                      <a:endParaRPr lang="en-US" sz="1800" dirty="0"/>
                    </a:p>
                  </a:txBody>
                  <a:tcPr marT="45731" marB="45731"/>
                </a:tc>
                <a:tc>
                  <a:txBody>
                    <a:bodyPr/>
                    <a:lstStyle/>
                    <a:p>
                      <a:endParaRPr lang="en-US" sz="1800" dirty="0"/>
                    </a:p>
                  </a:txBody>
                  <a:tcPr marT="45731" marB="45731"/>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9997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C3CEAC-36E6-491E-A08F-25D5560AC23B}"/>
              </a:ext>
            </a:extLst>
          </p:cNvPr>
          <p:cNvSpPr>
            <a:spLocks noGrp="1"/>
          </p:cNvSpPr>
          <p:nvPr>
            <p:ph type="ctrTitle"/>
          </p:nvPr>
        </p:nvSpPr>
        <p:spPr/>
        <p:txBody>
          <a:bodyPr/>
          <a:lstStyle/>
          <a:p>
            <a:r>
              <a:rPr lang="fr-CA" altLang="fr-FR" dirty="0">
                <a:ea typeface="ＭＳ Ｐゴシック" panose="020B0600070205080204" pitchFamily="34" charset="-128"/>
              </a:rPr>
              <a:t>BONNE CHANCE!</a:t>
            </a:r>
            <a:endParaRPr lang="en-US" dirty="0"/>
          </a:p>
        </p:txBody>
      </p:sp>
    </p:spTree>
    <p:extLst>
      <p:ext uri="{BB962C8B-B14F-4D97-AF65-F5344CB8AC3E}">
        <p14:creationId xmlns:p14="http://schemas.microsoft.com/office/powerpoint/2010/main" val="348423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D4CA-7695-4EF4-99DB-7670353F323E}"/>
              </a:ext>
            </a:extLst>
          </p:cNvPr>
          <p:cNvSpPr>
            <a:spLocks noGrp="1"/>
          </p:cNvSpPr>
          <p:nvPr>
            <p:ph type="title"/>
          </p:nvPr>
        </p:nvSpPr>
        <p:spPr>
          <a:xfrm>
            <a:off x="6086798" y="319762"/>
            <a:ext cx="5609902" cy="722549"/>
          </a:xfrm>
        </p:spPr>
        <p:txBody>
          <a:bodyPr/>
          <a:lstStyle/>
          <a:p>
            <a:r>
              <a:rPr lang="fr-CA" altLang="fr-FR" dirty="0">
                <a:ea typeface="ＭＳ Ｐゴシック" panose="020B0600070205080204" pitchFamily="34" charset="-128"/>
              </a:rPr>
              <a:t>LES CATÉGORIES</a:t>
            </a:r>
            <a:endParaRPr lang="en-US" dirty="0"/>
          </a:p>
        </p:txBody>
      </p:sp>
      <p:sp>
        <p:nvSpPr>
          <p:cNvPr id="3" name="Text Placeholder 2">
            <a:extLst>
              <a:ext uri="{FF2B5EF4-FFF2-40B4-BE49-F238E27FC236}">
                <a16:creationId xmlns:a16="http://schemas.microsoft.com/office/drawing/2014/main" id="{148E85A5-CB88-4C3B-8A73-38325DB99828}"/>
              </a:ext>
            </a:extLst>
          </p:cNvPr>
          <p:cNvSpPr>
            <a:spLocks noGrp="1"/>
          </p:cNvSpPr>
          <p:nvPr>
            <p:ph type="body" idx="1"/>
          </p:nvPr>
        </p:nvSpPr>
        <p:spPr>
          <a:xfrm>
            <a:off x="5737412" y="1465942"/>
            <a:ext cx="6203576" cy="4388011"/>
          </a:xfrm>
        </p:spPr>
        <p:txBody>
          <a:bodyPr>
            <a:normAutofit fontScale="92500" lnSpcReduction="10000"/>
          </a:bodyPr>
          <a:lstStyle/>
          <a:p>
            <a:r>
              <a:rPr lang="fr-CA" altLang="fr-FR" dirty="0">
                <a:ea typeface="ＭＳ Ｐゴシック" panose="020B0600070205080204" pitchFamily="34" charset="-128"/>
              </a:rPr>
              <a:t>Prix de l’ambassadeur de la marque Transitions</a:t>
            </a:r>
          </a:p>
          <a:p>
            <a:r>
              <a:rPr lang="fr-CA" altLang="fr-FR" dirty="0">
                <a:ea typeface="ＭＳ Ｐゴシック" panose="020B0600070205080204" pitchFamily="34" charset="-128"/>
              </a:rPr>
              <a:t>Prix du détaillant de l’année aux États-Unis et Prix du détaillant de l’année au Canada</a:t>
            </a:r>
          </a:p>
          <a:p>
            <a:r>
              <a:rPr lang="fr-CA" altLang="fr-FR" dirty="0">
                <a:ea typeface="ＭＳ Ｐゴシック" panose="020B0600070205080204" pitchFamily="34" charset="-128"/>
              </a:rPr>
              <a:t>Prix de la clinique de soins de la vue de l’année aux États-Unis  et Prix de la clinique de soins de la vue de l’année au Canada</a:t>
            </a:r>
          </a:p>
          <a:p>
            <a:r>
              <a:rPr lang="fr-CA" altLang="fr-FR" dirty="0">
                <a:ea typeface="ＭＳ Ｐゴシック" panose="020B0600070205080204" pitchFamily="34" charset="-128"/>
              </a:rPr>
              <a:t>Prix de la formation</a:t>
            </a:r>
          </a:p>
          <a:p>
            <a:r>
              <a:rPr lang="fr-CA" altLang="fr-FR" dirty="0">
                <a:ea typeface="ＭＳ Ｐゴシック" panose="020B0600070205080204" pitchFamily="34" charset="-128"/>
              </a:rPr>
              <a:t>Prix du marketing</a:t>
            </a:r>
          </a:p>
        </p:txBody>
      </p:sp>
      <p:pic>
        <p:nvPicPr>
          <p:cNvPr id="4" name="Google Shape;278;p52">
            <a:extLst>
              <a:ext uri="{FF2B5EF4-FFF2-40B4-BE49-F238E27FC236}">
                <a16:creationId xmlns:a16="http://schemas.microsoft.com/office/drawing/2014/main" id="{9E8F623C-A96A-4FB7-9021-AD0A8D84E6C2}"/>
              </a:ext>
            </a:extLst>
          </p:cNvPr>
          <p:cNvPicPr preferRelativeResize="0"/>
          <p:nvPr/>
        </p:nvPicPr>
        <p:blipFill rotWithShape="1">
          <a:blip r:embed="rId3">
            <a:extLst>
              <a:ext uri="{28A0092B-C50C-407E-A947-70E740481C1C}">
                <a14:useLocalDpi xmlns:a14="http://schemas.microsoft.com/office/drawing/2010/main" val="0"/>
              </a:ext>
            </a:extLst>
          </a:blip>
          <a:srcRect l="25265"/>
          <a:stretch/>
        </p:blipFill>
        <p:spPr>
          <a:xfrm>
            <a:off x="-2123087" y="-218751"/>
            <a:ext cx="8124494" cy="7250171"/>
          </a:xfrm>
          <a:prstGeom prst="parallelogram">
            <a:avLst>
              <a:gd name="adj" fmla="val 24755"/>
            </a:avLst>
          </a:prstGeom>
          <a:noFill/>
          <a:ln>
            <a:noFill/>
          </a:ln>
        </p:spPr>
      </p:pic>
      <p:sp>
        <p:nvSpPr>
          <p:cNvPr id="5" name="Connecteur droit 7">
            <a:extLst>
              <a:ext uri="{FF2B5EF4-FFF2-40B4-BE49-F238E27FC236}">
                <a16:creationId xmlns:a16="http://schemas.microsoft.com/office/drawing/2014/main" id="{C465E7F4-FA5C-4F9C-A11F-8BC70C7971A7}"/>
              </a:ext>
            </a:extLst>
          </p:cNvPr>
          <p:cNvSpPr/>
          <p:nvPr/>
        </p:nvSpPr>
        <p:spPr>
          <a:xfrm flipH="1">
            <a:off x="4159567" y="-1214123"/>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234574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D4CA-7695-4EF4-99DB-7670353F323E}"/>
              </a:ext>
            </a:extLst>
          </p:cNvPr>
          <p:cNvSpPr>
            <a:spLocks noGrp="1"/>
          </p:cNvSpPr>
          <p:nvPr>
            <p:ph type="title"/>
          </p:nvPr>
        </p:nvSpPr>
        <p:spPr>
          <a:xfrm>
            <a:off x="6086798" y="319762"/>
            <a:ext cx="5609902" cy="722549"/>
          </a:xfrm>
        </p:spPr>
        <p:txBody>
          <a:bodyPr/>
          <a:lstStyle/>
          <a:p>
            <a:r>
              <a:rPr lang="fr-CA" altLang="fr-FR" dirty="0">
                <a:ea typeface="ＭＳ Ｐゴシック" panose="020B0600070205080204" pitchFamily="34" charset="-128"/>
              </a:rPr>
              <a:t>QUE GAGNEZ-VOUS?</a:t>
            </a:r>
            <a:endParaRPr lang="en-US" dirty="0"/>
          </a:p>
        </p:txBody>
      </p:sp>
      <p:sp>
        <p:nvSpPr>
          <p:cNvPr id="3" name="Text Placeholder 2">
            <a:extLst>
              <a:ext uri="{FF2B5EF4-FFF2-40B4-BE49-F238E27FC236}">
                <a16:creationId xmlns:a16="http://schemas.microsoft.com/office/drawing/2014/main" id="{148E85A5-CB88-4C3B-8A73-38325DB99828}"/>
              </a:ext>
            </a:extLst>
          </p:cNvPr>
          <p:cNvSpPr>
            <a:spLocks noGrp="1"/>
          </p:cNvSpPr>
          <p:nvPr>
            <p:ph type="body" idx="1"/>
          </p:nvPr>
        </p:nvSpPr>
        <p:spPr>
          <a:xfrm>
            <a:off x="5948130" y="1465942"/>
            <a:ext cx="6068646" cy="4388011"/>
          </a:xfrm>
        </p:spPr>
        <p:txBody>
          <a:bodyPr>
            <a:normAutofit/>
          </a:bodyPr>
          <a:lstStyle/>
          <a:p>
            <a:r>
              <a:rPr lang="fr-CA" altLang="fr-FR" dirty="0">
                <a:ea typeface="ＭＳ Ｐゴシック" panose="020B0600070205080204" pitchFamily="34" charset="-128"/>
              </a:rPr>
              <a:t>Un voyage pour deux pour assister au Transitions </a:t>
            </a:r>
            <a:r>
              <a:rPr lang="fr-CA" altLang="fr-FR" dirty="0" err="1">
                <a:ea typeface="ＭＳ Ｐゴシック" panose="020B0600070205080204" pitchFamily="34" charset="-128"/>
              </a:rPr>
              <a:t>Academy</a:t>
            </a:r>
            <a:r>
              <a:rPr lang="fr-CA" altLang="fr-FR" dirty="0">
                <a:ea typeface="ＭＳ Ｐゴシック" panose="020B0600070205080204" pitchFamily="34" charset="-128"/>
              </a:rPr>
              <a:t> 2019, à Orlando, en Floride</a:t>
            </a:r>
          </a:p>
          <a:p>
            <a:r>
              <a:rPr lang="fr-CA" altLang="fr-FR" dirty="0">
                <a:ea typeface="ＭＳ Ｐゴシック" panose="020B0600070205080204" pitchFamily="34" charset="-128"/>
              </a:rPr>
              <a:t>Une reconnaissance au Transitions </a:t>
            </a:r>
            <a:r>
              <a:rPr lang="fr-CA" altLang="fr-FR" dirty="0" err="1">
                <a:ea typeface="ＭＳ Ｐゴシック" panose="020B0600070205080204" pitchFamily="34" charset="-128"/>
              </a:rPr>
              <a:t>Academy</a:t>
            </a:r>
            <a:endParaRPr lang="fr-CA" altLang="fr-FR" dirty="0">
              <a:ea typeface="ＭＳ Ｐゴシック" panose="020B0600070205080204" pitchFamily="34" charset="-128"/>
            </a:endParaRPr>
          </a:p>
          <a:p>
            <a:r>
              <a:rPr lang="fr-CA" altLang="fr-FR" dirty="0">
                <a:ea typeface="ＭＳ Ｐゴシック" panose="020B0600070205080204" pitchFamily="34" charset="-128"/>
              </a:rPr>
              <a:t>Un reportage dans les publications d’information spécialisées(exemples à suivre)</a:t>
            </a:r>
          </a:p>
          <a:p>
            <a:r>
              <a:rPr lang="fr-CA" altLang="fr-FR" dirty="0">
                <a:ea typeface="ＭＳ Ｐゴシック" panose="020B0600070205080204" pitchFamily="34" charset="-128"/>
              </a:rPr>
              <a:t>Un trophée brillant</a:t>
            </a:r>
          </a:p>
        </p:txBody>
      </p:sp>
      <p:pic>
        <p:nvPicPr>
          <p:cNvPr id="4" name="Google Shape;278;p52">
            <a:extLst>
              <a:ext uri="{FF2B5EF4-FFF2-40B4-BE49-F238E27FC236}">
                <a16:creationId xmlns:a16="http://schemas.microsoft.com/office/drawing/2014/main" id="{9E8F623C-A96A-4FB7-9021-AD0A8D84E6C2}"/>
              </a:ext>
            </a:extLst>
          </p:cNvPr>
          <p:cNvPicPr preferRelativeResize="0"/>
          <p:nvPr/>
        </p:nvPicPr>
        <p:blipFill rotWithShape="1">
          <a:blip r:embed="rId3" cstate="print">
            <a:extLst>
              <a:ext uri="{28A0092B-C50C-407E-A947-70E740481C1C}">
                <a14:useLocalDpi xmlns:a14="http://schemas.microsoft.com/office/drawing/2010/main" val="0"/>
              </a:ext>
            </a:extLst>
          </a:blip>
          <a:srcRect l="-7751" r="1"/>
          <a:stretch/>
        </p:blipFill>
        <p:spPr>
          <a:xfrm>
            <a:off x="-1805353" y="-168878"/>
            <a:ext cx="7753482" cy="7195755"/>
          </a:xfrm>
          <a:prstGeom prst="parallelogram">
            <a:avLst>
              <a:gd name="adj" fmla="val 24755"/>
            </a:avLst>
          </a:prstGeom>
          <a:noFill/>
          <a:ln>
            <a:noFill/>
          </a:ln>
        </p:spPr>
      </p:pic>
      <p:sp>
        <p:nvSpPr>
          <p:cNvPr id="5" name="Connecteur droit 7">
            <a:extLst>
              <a:ext uri="{FF2B5EF4-FFF2-40B4-BE49-F238E27FC236}">
                <a16:creationId xmlns:a16="http://schemas.microsoft.com/office/drawing/2014/main" id="{C465E7F4-FA5C-4F9C-A11F-8BC70C7971A7}"/>
              </a:ext>
            </a:extLst>
          </p:cNvPr>
          <p:cNvSpPr/>
          <p:nvPr/>
        </p:nvSpPr>
        <p:spPr>
          <a:xfrm flipH="1">
            <a:off x="4159567" y="-1214123"/>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51779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748D63-D2F6-4B7A-99BF-ABA3370CD350}"/>
              </a:ext>
            </a:extLst>
          </p:cNvPr>
          <p:cNvSpPr>
            <a:spLocks noGrp="1"/>
          </p:cNvSpPr>
          <p:nvPr>
            <p:ph type="ctrTitle"/>
          </p:nvPr>
        </p:nvSpPr>
        <p:spPr/>
        <p:txBody>
          <a:bodyPr/>
          <a:lstStyle/>
          <a:p>
            <a:r>
              <a:rPr lang="fr-CA" altLang="fr-FR" dirty="0">
                <a:ea typeface="ＭＳ Ｐゴシック" panose="020B0600070205080204" pitchFamily="34" charset="-128"/>
              </a:rPr>
              <a:t>REPORTAGE DANS </a:t>
            </a:r>
            <a:r>
              <a:rPr lang="en-US" altLang="en-US" dirty="0"/>
              <a:t>VISION MONDAY ONLINE</a:t>
            </a:r>
            <a:endParaRPr lang="en-US" dirty="0"/>
          </a:p>
        </p:txBody>
      </p:sp>
      <p:grpSp>
        <p:nvGrpSpPr>
          <p:cNvPr id="6" name="Group 5">
            <a:extLst>
              <a:ext uri="{FF2B5EF4-FFF2-40B4-BE49-F238E27FC236}">
                <a16:creationId xmlns:a16="http://schemas.microsoft.com/office/drawing/2014/main" id="{9286740F-A777-4777-A9C7-E757638F6792}"/>
              </a:ext>
            </a:extLst>
          </p:cNvPr>
          <p:cNvGrpSpPr>
            <a:grpSpLocks/>
          </p:cNvGrpSpPr>
          <p:nvPr/>
        </p:nvGrpSpPr>
        <p:grpSpPr bwMode="auto">
          <a:xfrm>
            <a:off x="5829055" y="889318"/>
            <a:ext cx="4679949" cy="5479919"/>
            <a:chOff x="1755653" y="852488"/>
            <a:chExt cx="5060599" cy="5804503"/>
          </a:xfrm>
          <a:effectLst>
            <a:outerShdw blurRad="63500" sx="102000" sy="102000" algn="ctr" rotWithShape="0">
              <a:prstClr val="black">
                <a:alpha val="40000"/>
              </a:prstClr>
            </a:outerShdw>
          </a:effectLst>
        </p:grpSpPr>
        <p:pic>
          <p:nvPicPr>
            <p:cNvPr id="7" name="Picture 6">
              <a:extLst>
                <a:ext uri="{FF2B5EF4-FFF2-40B4-BE49-F238E27FC236}">
                  <a16:creationId xmlns:a16="http://schemas.microsoft.com/office/drawing/2014/main" id="{E4814EB5-DEB6-45C5-A446-857903F7A1A0}"/>
                </a:ext>
              </a:extLst>
            </p:cNvPr>
            <p:cNvPicPr>
              <a:picLocks noChangeAspect="1"/>
            </p:cNvPicPr>
            <p:nvPr/>
          </p:nvPicPr>
          <p:blipFill>
            <a:blip r:embed="rId3"/>
            <a:stretch>
              <a:fillRect/>
            </a:stretch>
          </p:blipFill>
          <p:spPr>
            <a:xfrm>
              <a:off x="1757369" y="852488"/>
              <a:ext cx="5058883" cy="2991441"/>
            </a:xfrm>
            <a:prstGeom prst="rect">
              <a:avLst/>
            </a:prstGeom>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5532A53B-0295-4D0C-9828-B64A6347874B}"/>
                </a:ext>
              </a:extLst>
            </p:cNvPr>
            <p:cNvPicPr>
              <a:picLocks noChangeAspect="1"/>
            </p:cNvPicPr>
            <p:nvPr/>
          </p:nvPicPr>
          <p:blipFill>
            <a:blip r:embed="rId4"/>
            <a:stretch>
              <a:fillRect/>
            </a:stretch>
          </p:blipFill>
          <p:spPr>
            <a:xfrm>
              <a:off x="1755653" y="3843931"/>
              <a:ext cx="5058883" cy="2813060"/>
            </a:xfrm>
            <a:prstGeom prst="rect">
              <a:avLst/>
            </a:prstGeom>
            <a:effectLst>
              <a:outerShdw blurRad="50800" dist="38100" dir="8100000" algn="tr" rotWithShape="0">
                <a:prstClr val="black">
                  <a:alpha val="40000"/>
                </a:prstClr>
              </a:outerShdw>
            </a:effectLst>
          </p:spPr>
        </p:pic>
      </p:grpSp>
    </p:spTree>
    <p:extLst>
      <p:ext uri="{BB962C8B-B14F-4D97-AF65-F5344CB8AC3E}">
        <p14:creationId xmlns:p14="http://schemas.microsoft.com/office/powerpoint/2010/main" val="148697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58A806-A9B0-422D-98AC-F66951410236}"/>
              </a:ext>
            </a:extLst>
          </p:cNvPr>
          <p:cNvSpPr>
            <a:spLocks noGrp="1"/>
          </p:cNvSpPr>
          <p:nvPr>
            <p:ph type="ctrTitle"/>
          </p:nvPr>
        </p:nvSpPr>
        <p:spPr/>
        <p:txBody>
          <a:bodyPr>
            <a:normAutofit fontScale="90000"/>
          </a:bodyPr>
          <a:lstStyle/>
          <a:p>
            <a:r>
              <a:rPr lang="fr" altLang="fr-FR" dirty="0">
                <a:ea typeface="ＭＳ Ｐゴシック" panose="020B0600070205080204" pitchFamily="34" charset="-128"/>
              </a:rPr>
              <a:t>REPORTAGE DANS </a:t>
            </a:r>
            <a:r>
              <a:rPr lang="fr" altLang="fr-FR" i="1" dirty="0">
                <a:ea typeface="ＭＳ Ｐゴシック" panose="020B0600070205080204" pitchFamily="34" charset="-128"/>
              </a:rPr>
              <a:t>OPTICAL PRISM </a:t>
            </a:r>
            <a:r>
              <a:rPr lang="fr" altLang="fr-FR" dirty="0">
                <a:ea typeface="ＭＳ Ｐゴシック" panose="020B0600070205080204" pitchFamily="34" charset="-128"/>
              </a:rPr>
              <a:t>ET </a:t>
            </a:r>
            <a:r>
              <a:rPr lang="fr" altLang="fr-FR" i="1" dirty="0">
                <a:ea typeface="ＭＳ Ｐゴシック" panose="020B0600070205080204" pitchFamily="34" charset="-128"/>
              </a:rPr>
              <a:t>OPTIK ONLINE</a:t>
            </a:r>
            <a:endParaRPr lang="en-US" dirty="0"/>
          </a:p>
        </p:txBody>
      </p:sp>
      <p:pic>
        <p:nvPicPr>
          <p:cNvPr id="4" name="Picture 3">
            <a:extLst>
              <a:ext uri="{FF2B5EF4-FFF2-40B4-BE49-F238E27FC236}">
                <a16:creationId xmlns:a16="http://schemas.microsoft.com/office/drawing/2014/main" id="{A9945BD7-389D-400C-B508-D443B66C03F2}"/>
              </a:ext>
            </a:extLst>
          </p:cNvPr>
          <p:cNvPicPr>
            <a:picLocks noChangeAspect="1"/>
          </p:cNvPicPr>
          <p:nvPr/>
        </p:nvPicPr>
        <p:blipFill>
          <a:blip r:embed="rId3"/>
          <a:stretch>
            <a:fillRect/>
          </a:stretch>
        </p:blipFill>
        <p:spPr>
          <a:xfrm>
            <a:off x="4836478" y="1122363"/>
            <a:ext cx="3495675" cy="5057775"/>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64A20893-2CB9-4171-A1A7-91400226C685}"/>
              </a:ext>
            </a:extLst>
          </p:cNvPr>
          <p:cNvPicPr>
            <a:picLocks noChangeAspect="1"/>
          </p:cNvPicPr>
          <p:nvPr/>
        </p:nvPicPr>
        <p:blipFill>
          <a:blip r:embed="rId4"/>
          <a:stretch>
            <a:fillRect/>
          </a:stretch>
        </p:blipFill>
        <p:spPr>
          <a:xfrm>
            <a:off x="8332153" y="1855787"/>
            <a:ext cx="3584575" cy="35909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6528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2C62A-A26C-406B-9345-B9502D12B4A9}"/>
              </a:ext>
            </a:extLst>
          </p:cNvPr>
          <p:cNvSpPr>
            <a:spLocks noGrp="1"/>
          </p:cNvSpPr>
          <p:nvPr>
            <p:ph type="title"/>
          </p:nvPr>
        </p:nvSpPr>
        <p:spPr/>
        <p:txBody>
          <a:bodyPr/>
          <a:lstStyle/>
          <a:p>
            <a:r>
              <a:rPr lang="fr-CA" altLang="fr-FR" dirty="0">
                <a:ea typeface="ＭＳ Ｐゴシック" panose="020B0600070205080204" pitchFamily="34" charset="-128"/>
              </a:rPr>
              <a:t>COMMENT PARTICIPER</a:t>
            </a:r>
            <a:endParaRPr lang="en-US" dirty="0"/>
          </a:p>
        </p:txBody>
      </p:sp>
      <p:sp>
        <p:nvSpPr>
          <p:cNvPr id="5" name="Text Placeholder 4">
            <a:extLst>
              <a:ext uri="{FF2B5EF4-FFF2-40B4-BE49-F238E27FC236}">
                <a16:creationId xmlns:a16="http://schemas.microsoft.com/office/drawing/2014/main" id="{C883E041-980B-416E-BE8F-A6C0A0AB1A28}"/>
              </a:ext>
            </a:extLst>
          </p:cNvPr>
          <p:cNvSpPr>
            <a:spLocks noGrp="1"/>
          </p:cNvSpPr>
          <p:nvPr>
            <p:ph type="body" idx="1"/>
          </p:nvPr>
        </p:nvSpPr>
        <p:spPr/>
        <p:txBody>
          <a:bodyPr/>
          <a:lstStyle/>
          <a:p>
            <a:pPr indent="-457200"/>
            <a:r>
              <a:rPr lang="fr-CA" altLang="fr-FR" dirty="0">
                <a:ea typeface="ＭＳ Ｐゴシック" panose="020B0600070205080204" pitchFamily="34" charset="-128"/>
              </a:rPr>
              <a:t>Les candidatures seront acceptées en ligne à </a:t>
            </a:r>
            <a:r>
              <a:rPr lang="fr-CA" altLang="fr-FR" b="1" u="sng" dirty="0">
                <a:ea typeface="ＭＳ Ｐゴシック" panose="020B0600070205080204" pitchFamily="34" charset="-128"/>
                <a:hlinkClick r:id="rId3"/>
              </a:rPr>
              <a:t>Transitions.com/Prix</a:t>
            </a:r>
            <a:r>
              <a:rPr lang="fr-CA" altLang="fr-FR" dirty="0">
                <a:ea typeface="ＭＳ Ｐゴシック" panose="020B0600070205080204" pitchFamily="34" charset="-128"/>
              </a:rPr>
              <a:t> </a:t>
            </a:r>
            <a:r>
              <a:rPr lang="fr-CA" altLang="fr-FR" dirty="0">
                <a:solidFill>
                  <a:srgbClr val="000000"/>
                </a:solidFill>
                <a:ea typeface="ＭＳ Ｐゴシック" panose="020B0600070205080204" pitchFamily="34" charset="-128"/>
              </a:rPr>
              <a:t>du</a:t>
            </a:r>
            <a:r>
              <a:rPr lang="fr-CA" altLang="fr-FR" b="1" dirty="0">
                <a:solidFill>
                  <a:srgbClr val="00B5E2"/>
                </a:solidFill>
                <a:ea typeface="ＭＳ Ｐゴシック" panose="020B0600070205080204" pitchFamily="34" charset="-128"/>
              </a:rPr>
              <a:t> 1</a:t>
            </a:r>
            <a:r>
              <a:rPr lang="fr-CA" altLang="fr-FR" b="1" baseline="30000" dirty="0">
                <a:solidFill>
                  <a:srgbClr val="00B5E2"/>
                </a:solidFill>
                <a:ea typeface="ＭＳ Ｐゴシック" panose="020B0600070205080204" pitchFamily="34" charset="-128"/>
              </a:rPr>
              <a:t>er</a:t>
            </a:r>
            <a:r>
              <a:rPr lang="fr-CA" altLang="fr-FR" b="1" dirty="0">
                <a:solidFill>
                  <a:srgbClr val="00B5E2"/>
                </a:solidFill>
                <a:ea typeface="ＭＳ Ｐゴシック" panose="020B0600070205080204" pitchFamily="34" charset="-128"/>
              </a:rPr>
              <a:t> au 31 octobre 2019</a:t>
            </a:r>
            <a:endParaRPr lang="fr-CA" altLang="fr-FR" dirty="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401005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5BF8-643F-434A-A12F-1E6AEC52F10B}"/>
              </a:ext>
            </a:extLst>
          </p:cNvPr>
          <p:cNvSpPr>
            <a:spLocks noGrp="1"/>
          </p:cNvSpPr>
          <p:nvPr>
            <p:ph type="title"/>
          </p:nvPr>
        </p:nvSpPr>
        <p:spPr/>
        <p:txBody>
          <a:bodyPr/>
          <a:lstStyle/>
          <a:p>
            <a:r>
              <a:rPr lang="en-US" dirty="0"/>
              <a:t>LAISSEZ-VOUS INSPIRER</a:t>
            </a:r>
            <a:endParaRPr lang="en-US" dirty="0">
              <a:highlight>
                <a:srgbClr val="FFFF00"/>
              </a:highlight>
            </a:endParaRPr>
          </a:p>
        </p:txBody>
      </p:sp>
      <p:sp>
        <p:nvSpPr>
          <p:cNvPr id="3" name="Rectangle 2">
            <a:extLst>
              <a:ext uri="{FF2B5EF4-FFF2-40B4-BE49-F238E27FC236}">
                <a16:creationId xmlns:a16="http://schemas.microsoft.com/office/drawing/2014/main" id="{708F16FF-8719-460A-84EC-CCF99B29DFFE}"/>
              </a:ext>
            </a:extLst>
          </p:cNvPr>
          <p:cNvSpPr/>
          <p:nvPr/>
        </p:nvSpPr>
        <p:spPr>
          <a:xfrm>
            <a:off x="994417" y="1676400"/>
            <a:ext cx="8133254" cy="1815882"/>
          </a:xfrm>
          <a:prstGeom prst="rect">
            <a:avLst/>
          </a:prstGeom>
        </p:spPr>
        <p:txBody>
          <a:bodyPr wrap="square">
            <a:spAutoFit/>
          </a:bodyPr>
          <a:lstStyle/>
          <a:p>
            <a:r>
              <a:rPr lang="fr" sz="3200" b="1" dirty="0"/>
              <a:t>Regardez cette vidéo de la cérémonie </a:t>
            </a:r>
            <a:r>
              <a:rPr lang="fr" sz="3200" b="1" dirty="0">
                <a:solidFill>
                  <a:srgbClr val="24366B"/>
                </a:solidFill>
              </a:rPr>
              <a:t>des Prix de l’innovation :</a:t>
            </a:r>
          </a:p>
          <a:p>
            <a:r>
              <a:rPr lang="fr" sz="2400" dirty="0"/>
              <a:t>https://</a:t>
            </a:r>
            <a:r>
              <a:rPr lang="fr" sz="2400" dirty="0" err="1"/>
              <a:t>drive.google.com</a:t>
            </a:r>
            <a:r>
              <a:rPr lang="fr" sz="2400" dirty="0"/>
              <a:t>/</a:t>
            </a:r>
            <a:r>
              <a:rPr lang="fr" sz="2400" dirty="0" err="1"/>
              <a:t>open?id</a:t>
            </a:r>
            <a:r>
              <a:rPr lang="fr" sz="2400" dirty="0"/>
              <a:t>=1pdHz8Q45jHIqh34Mi9ffOAn0DILS0La7 </a:t>
            </a:r>
            <a:endParaRPr lang="en-US" sz="1600" dirty="0">
              <a:highlight>
                <a:srgbClr val="FFFF00"/>
              </a:highlight>
            </a:endParaRPr>
          </a:p>
        </p:txBody>
      </p:sp>
    </p:spTree>
    <p:extLst>
      <p:ext uri="{BB962C8B-B14F-4D97-AF65-F5344CB8AC3E}">
        <p14:creationId xmlns:p14="http://schemas.microsoft.com/office/powerpoint/2010/main" val="241733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A2FBDC10-FA4B-4912-9227-DC04C87D96DA}"/>
              </a:ext>
            </a:extLst>
          </p:cNvPr>
          <p:cNvSpPr>
            <a:spLocks noGrp="1"/>
          </p:cNvSpPr>
          <p:nvPr>
            <p:ph type="subTitle" idx="1"/>
          </p:nvPr>
        </p:nvSpPr>
        <p:spPr/>
        <p:txBody>
          <a:bodyPr>
            <a:normAutofit/>
          </a:bodyPr>
          <a:lstStyle/>
          <a:p>
            <a:r>
              <a:rPr lang="fr-CA" altLang="fr-FR" sz="1800" dirty="0">
                <a:ea typeface="ＭＳ Ｐゴシック" panose="020B0600070205080204" pitchFamily="34" charset="-128"/>
              </a:rPr>
              <a:t>Allez à </a:t>
            </a:r>
            <a:r>
              <a:rPr lang="fr-CA" altLang="fr-FR" sz="1800" dirty="0" err="1">
                <a:ea typeface="ＭＳ Ｐゴシック" panose="020B0600070205080204" pitchFamily="34" charset="-128"/>
              </a:rPr>
              <a:t>Transitions.com</a:t>
            </a:r>
            <a:r>
              <a:rPr lang="fr-CA" altLang="fr-FR" sz="1800" dirty="0">
                <a:ea typeface="ＭＳ Ｐゴシック" panose="020B0600070205080204" pitchFamily="34" charset="-128"/>
              </a:rPr>
              <a:t>/Prix </a:t>
            </a:r>
          </a:p>
          <a:p>
            <a:endParaRPr lang="en-US" sz="1800" dirty="0"/>
          </a:p>
        </p:txBody>
      </p:sp>
      <p:sp>
        <p:nvSpPr>
          <p:cNvPr id="4" name="Title 3">
            <a:extLst>
              <a:ext uri="{FF2B5EF4-FFF2-40B4-BE49-F238E27FC236}">
                <a16:creationId xmlns:a16="http://schemas.microsoft.com/office/drawing/2014/main" id="{A2403833-F2A1-4B6E-976A-1D9BC36EF3A9}"/>
              </a:ext>
            </a:extLst>
          </p:cNvPr>
          <p:cNvSpPr>
            <a:spLocks noGrp="1"/>
          </p:cNvSpPr>
          <p:nvPr>
            <p:ph type="ctrTitle"/>
          </p:nvPr>
        </p:nvSpPr>
        <p:spPr/>
        <p:txBody>
          <a:bodyPr>
            <a:normAutofit fontScale="90000"/>
          </a:bodyPr>
          <a:lstStyle/>
          <a:p>
            <a:r>
              <a:rPr lang="fr-CA" altLang="fr-FR" dirty="0">
                <a:ea typeface="ＭＳ Ｐゴシック" panose="020B0600070205080204" pitchFamily="34" charset="-128"/>
              </a:rPr>
              <a:t>COMMENT SOUMETTRE UNE CANDIDATURE GAGNANTE</a:t>
            </a:r>
            <a:endParaRPr lang="en-US" dirty="0"/>
          </a:p>
        </p:txBody>
      </p:sp>
    </p:spTree>
    <p:extLst>
      <p:ext uri="{BB962C8B-B14F-4D97-AF65-F5344CB8AC3E}">
        <p14:creationId xmlns:p14="http://schemas.microsoft.com/office/powerpoint/2010/main" val="228703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Office Theme">
  <a:themeElements>
    <a:clrScheme name="Transitions">
      <a:dk1>
        <a:srgbClr val="24366B"/>
      </a:dk1>
      <a:lt1>
        <a:sysClr val="window" lastClr="FFFFFF"/>
      </a:lt1>
      <a:dk2>
        <a:srgbClr val="24366B"/>
      </a:dk2>
      <a:lt2>
        <a:srgbClr val="FFFFFF"/>
      </a:lt2>
      <a:accent1>
        <a:srgbClr val="00B2E2"/>
      </a:accent1>
      <a:accent2>
        <a:srgbClr val="009B9A"/>
      </a:accent2>
      <a:accent3>
        <a:srgbClr val="5AB564"/>
      </a:accent3>
      <a:accent4>
        <a:srgbClr val="BBD129"/>
      </a:accent4>
      <a:accent5>
        <a:srgbClr val="FDD808"/>
      </a:accent5>
      <a:accent6>
        <a:srgbClr val="F2992D"/>
      </a:accent6>
      <a:hlink>
        <a:srgbClr val="00B2E2"/>
      </a:hlink>
      <a:folHlink>
        <a:srgbClr val="F2992D"/>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11560</TotalTime>
  <Words>2468</Words>
  <Application>Microsoft Macintosh PowerPoint</Application>
  <PresentationFormat>Widescreen</PresentationFormat>
  <Paragraphs>327</Paragraphs>
  <Slides>25</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Century Gothic</vt:lpstr>
      <vt:lpstr>Office Theme</vt:lpstr>
      <vt:lpstr>APERÇU ET GUIDE DE  MISE EN CANDIDATURE</vt:lpstr>
      <vt:lpstr>QUI PEUT SOUMETTRE UNE CANDIDATURE?</vt:lpstr>
      <vt:lpstr>LES CATÉGORIES</vt:lpstr>
      <vt:lpstr>QUE GAGNEZ-VOUS?</vt:lpstr>
      <vt:lpstr>REPORTAGE DANS VISION MONDAY ONLINE</vt:lpstr>
      <vt:lpstr>REPORTAGE DANS OPTICAL PRISM ET OPTIK ONLINE</vt:lpstr>
      <vt:lpstr>COMMENT PARTICIPER</vt:lpstr>
      <vt:lpstr>LAISSEZ-VOUS INSPIRER</vt:lpstr>
      <vt:lpstr>COMMENT SOUMETTRE UNE CANDIDATURE GAGNANTE</vt:lpstr>
      <vt:lpstr>COMMENCEZ À PLANIFIER DÈS MAINTENANT!</vt:lpstr>
      <vt:lpstr>CONSEILS DES JUGES</vt:lpstr>
      <vt:lpstr>PROFILS DES ANCIENS GAGNANTS</vt:lpstr>
      <vt:lpstr>PowerPoint Presentation</vt:lpstr>
      <vt:lpstr>SHEENA TAFF  PRIX DU MARKETING</vt:lpstr>
      <vt:lpstr>CENTRE D’OPTIQUE COSTCO PRIX DU DÉTAILLANT CANADIEN DE L’ANNÉE</vt:lpstr>
      <vt:lpstr>NATIONAL VISION INC. PRIX DU DÉTAILLANT AMÉRICAIN DE L’ANNÉE</vt:lpstr>
      <vt:lpstr>PowerPoint Presentation</vt:lpstr>
      <vt:lpstr>PowerPoint Presentation</vt:lpstr>
      <vt:lpstr>GUIDE DE  MISE EN  CANDIDATURE</vt:lpstr>
      <vt:lpstr>ENGAGEMENT ET INSPIRATION</vt:lpstr>
      <vt:lpstr>OBJECTIFS</vt:lpstr>
      <vt:lpstr>PLANIFICATION ET CRÉATIVITÉ</vt:lpstr>
      <vt:lpstr>Suivez vos progrès</vt:lpstr>
      <vt:lpstr>RÉPERCUSSIONS ET RÉSULTATS</vt:lpstr>
      <vt:lpstr>BONNE CHANCE!</vt:lpstr>
    </vt:vector>
  </TitlesOfParts>
  <Company>Havas Health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HH-IT</dc:creator>
  <cp:lastModifiedBy>Christina Gregory</cp:lastModifiedBy>
  <cp:revision>326</cp:revision>
  <dcterms:created xsi:type="dcterms:W3CDTF">2018-02-23T15:20:23Z</dcterms:created>
  <dcterms:modified xsi:type="dcterms:W3CDTF">2019-06-05T14:09:54Z</dcterms:modified>
</cp:coreProperties>
</file>