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21.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22.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23.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handoutMasterIdLst>
    <p:handoutMasterId r:id="rId51"/>
  </p:handoutMasterIdLst>
  <p:sldIdLst>
    <p:sldId id="317" r:id="rId2"/>
    <p:sldId id="260" r:id="rId3"/>
    <p:sldId id="264" r:id="rId4"/>
    <p:sldId id="263" r:id="rId5"/>
    <p:sldId id="265" r:id="rId6"/>
    <p:sldId id="266" r:id="rId7"/>
    <p:sldId id="268" r:id="rId8"/>
    <p:sldId id="399" r:id="rId9"/>
    <p:sldId id="324" r:id="rId10"/>
    <p:sldId id="325" r:id="rId11"/>
    <p:sldId id="321" r:id="rId12"/>
    <p:sldId id="396" r:id="rId13"/>
    <p:sldId id="401" r:id="rId14"/>
    <p:sldId id="395" r:id="rId15"/>
    <p:sldId id="328" r:id="rId16"/>
    <p:sldId id="400" r:id="rId17"/>
    <p:sldId id="404" r:id="rId18"/>
    <p:sldId id="398" r:id="rId19"/>
    <p:sldId id="334" r:id="rId20"/>
    <p:sldId id="335" r:id="rId21"/>
    <p:sldId id="336" r:id="rId22"/>
    <p:sldId id="338" r:id="rId23"/>
    <p:sldId id="337" r:id="rId24"/>
    <p:sldId id="406" r:id="rId25"/>
    <p:sldId id="407" r:id="rId26"/>
    <p:sldId id="387" r:id="rId27"/>
    <p:sldId id="408" r:id="rId28"/>
    <p:sldId id="409" r:id="rId29"/>
    <p:sldId id="349" r:id="rId30"/>
    <p:sldId id="350" r:id="rId31"/>
    <p:sldId id="353" r:id="rId32"/>
    <p:sldId id="354" r:id="rId33"/>
    <p:sldId id="355" r:id="rId34"/>
    <p:sldId id="357" r:id="rId35"/>
    <p:sldId id="358" r:id="rId36"/>
    <p:sldId id="360" r:id="rId37"/>
    <p:sldId id="361" r:id="rId38"/>
    <p:sldId id="362" r:id="rId39"/>
    <p:sldId id="365" r:id="rId40"/>
    <p:sldId id="367" r:id="rId41"/>
    <p:sldId id="368" r:id="rId42"/>
    <p:sldId id="371" r:id="rId43"/>
    <p:sldId id="381" r:id="rId44"/>
    <p:sldId id="391" r:id="rId45"/>
    <p:sldId id="392" r:id="rId46"/>
    <p:sldId id="372" r:id="rId47"/>
    <p:sldId id="377" r:id="rId48"/>
    <p:sldId id="380" r:id="rId49"/>
  </p:sldIdLst>
  <p:sldSz cx="9144000" cy="5143500" type="screen16x9"/>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9">
          <p15:clr>
            <a:srgbClr val="A4A3A4"/>
          </p15:clr>
        </p15:guide>
        <p15:guide id="2" orient="horz" pos="2483">
          <p15:clr>
            <a:srgbClr val="A4A3A4"/>
          </p15:clr>
        </p15:guide>
        <p15:guide id="3" orient="horz" pos="3119">
          <p15:clr>
            <a:srgbClr val="A4A3A4"/>
          </p15:clr>
        </p15:guide>
        <p15:guide id="4" orient="horz" pos="2053">
          <p15:clr>
            <a:srgbClr val="A4A3A4"/>
          </p15:clr>
        </p15:guide>
        <p15:guide id="5" pos="2878">
          <p15:clr>
            <a:srgbClr val="A4A3A4"/>
          </p15:clr>
        </p15:guide>
        <p15:guide id="6" pos="284">
          <p15:clr>
            <a:srgbClr val="A4A3A4"/>
          </p15:clr>
        </p15:guide>
        <p15:guide id="7" pos="5560">
          <p15:clr>
            <a:srgbClr val="A4A3A4"/>
          </p15:clr>
        </p15:guide>
        <p15:guide id="8" orient="horz" pos="3239">
          <p15:clr>
            <a:srgbClr val="A4A3A4"/>
          </p15:clr>
        </p15:guide>
        <p15:guide id="9" orient="horz" pos="1429">
          <p15:clr>
            <a:srgbClr val="A4A3A4"/>
          </p15:clr>
        </p15:guide>
        <p15:guide id="10" orient="horz" pos="228">
          <p15:clr>
            <a:srgbClr val="A4A3A4"/>
          </p15:clr>
        </p15:guide>
        <p15:guide id="11" pos="2354">
          <p15:clr>
            <a:srgbClr val="A4A3A4"/>
          </p15:clr>
        </p15:guide>
        <p15:guide id="12" pos="3323">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guide id="3" orient="horz" pos="295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mp" initials="T" lastIdx="5" clrIdx="0"/>
  <p:cmAuthor id="7" name="Danielle St-Jean" initials="DS" lastIdx="3" clrIdx="7"/>
  <p:cmAuthor id="1" name="phansen" initials="p" lastIdx="3" clrIdx="1"/>
  <p:cmAuthor id="2" name="Havas Health" initials="S" lastIdx="1" clrIdx="2"/>
  <p:cmAuthor id="3" name="Julia Covelli" initials="JC" lastIdx="4" clrIdx="3"/>
  <p:cmAuthor id="4" name="Brian Ackermann" initials="BA" lastIdx="7" clrIdx="4">
    <p:extLst/>
  </p:cmAuthor>
  <p:cmAuthor id="5" name="Karine Grenier" initials="KG" lastIdx="21" clrIdx="5">
    <p:extLst/>
  </p:cmAuthor>
  <p:cmAuthor id="6" name="Stephanie Lessard" initials="" lastIdx="18"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4D"/>
    <a:srgbClr val="00B5E2"/>
    <a:srgbClr val="6CC24A"/>
    <a:srgbClr val="FBDA00"/>
    <a:srgbClr val="FF8200"/>
    <a:srgbClr val="CDCDCD"/>
    <a:srgbClr val="008C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1" autoAdjust="0"/>
    <p:restoredTop sz="94343" autoAdjust="0"/>
  </p:normalViewPr>
  <p:slideViewPr>
    <p:cSldViewPr snapToGrid="0">
      <p:cViewPr varScale="1">
        <p:scale>
          <a:sx n="149" d="100"/>
          <a:sy n="149" d="100"/>
        </p:scale>
        <p:origin x="126" y="366"/>
      </p:cViewPr>
      <p:guideLst>
        <p:guide orient="horz" pos="2749"/>
        <p:guide orient="horz" pos="2483"/>
        <p:guide orient="horz" pos="3119"/>
        <p:guide orient="horz" pos="2053"/>
        <p:guide pos="2878"/>
        <p:guide pos="284"/>
        <p:guide pos="5560"/>
        <p:guide orient="horz" pos="3239"/>
        <p:guide orient="horz" pos="1429"/>
        <p:guide orient="horz" pos="228"/>
        <p:guide pos="2354"/>
        <p:guide pos="3323"/>
      </p:guideLst>
    </p:cSldViewPr>
  </p:slideViewPr>
  <p:outlineViewPr>
    <p:cViewPr>
      <p:scale>
        <a:sx n="33" d="100"/>
        <a:sy n="33" d="100"/>
      </p:scale>
      <p:origin x="0" y="3846"/>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100" d="100"/>
          <a:sy n="100" d="100"/>
        </p:scale>
        <p:origin x="-3420" y="-108"/>
      </p:cViewPr>
      <p:guideLst>
        <p:guide orient="horz" pos="2957"/>
        <p:guide pos="2237"/>
        <p:guide orient="horz" pos="295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69424"/>
          </a:xfrm>
          <a:prstGeom prst="rect">
            <a:avLst/>
          </a:prstGeom>
        </p:spPr>
        <p:txBody>
          <a:bodyPr vert="horz" lIns="94213" tIns="47108" rIns="94213" bIns="47108" rtlCol="0"/>
          <a:lstStyle>
            <a:lvl1pPr algn="l">
              <a:defRPr sz="1200"/>
            </a:lvl1pPr>
          </a:lstStyle>
          <a:p>
            <a:endParaRPr lang="en-US" dirty="0"/>
          </a:p>
        </p:txBody>
      </p:sp>
      <p:sp>
        <p:nvSpPr>
          <p:cNvPr id="3" name="Date Placeholder 2"/>
          <p:cNvSpPr>
            <a:spLocks noGrp="1"/>
          </p:cNvSpPr>
          <p:nvPr>
            <p:ph type="dt" sz="quarter" idx="1"/>
          </p:nvPr>
        </p:nvSpPr>
        <p:spPr>
          <a:xfrm>
            <a:off x="4023093" y="0"/>
            <a:ext cx="3077740" cy="469424"/>
          </a:xfrm>
          <a:prstGeom prst="rect">
            <a:avLst/>
          </a:prstGeom>
        </p:spPr>
        <p:txBody>
          <a:bodyPr vert="horz" lIns="94213" tIns="47108" rIns="94213" bIns="47108" rtlCol="0"/>
          <a:lstStyle>
            <a:lvl1pPr algn="r">
              <a:defRPr sz="1200"/>
            </a:lvl1pPr>
          </a:lstStyle>
          <a:p>
            <a:fld id="{AC688AA3-BEBA-684D-9937-2B29CB9565A2}" type="datetimeFigureOut">
              <a:rPr lang="en-US" smtClean="0"/>
              <a:pPr/>
              <a:t>8/14/2017</a:t>
            </a:fld>
            <a:endParaRPr lang="en-US" dirty="0"/>
          </a:p>
        </p:txBody>
      </p:sp>
      <p:sp>
        <p:nvSpPr>
          <p:cNvPr id="4" name="Footer Placeholder 3"/>
          <p:cNvSpPr>
            <a:spLocks noGrp="1"/>
          </p:cNvSpPr>
          <p:nvPr>
            <p:ph type="ftr" sz="quarter" idx="2"/>
          </p:nvPr>
        </p:nvSpPr>
        <p:spPr>
          <a:xfrm>
            <a:off x="0" y="8917423"/>
            <a:ext cx="3077740" cy="469424"/>
          </a:xfrm>
          <a:prstGeom prst="rect">
            <a:avLst/>
          </a:prstGeom>
        </p:spPr>
        <p:txBody>
          <a:bodyPr vert="horz" lIns="94213" tIns="47108" rIns="94213" bIns="4710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3" y="8917423"/>
            <a:ext cx="3077740" cy="469424"/>
          </a:xfrm>
          <a:prstGeom prst="rect">
            <a:avLst/>
          </a:prstGeom>
        </p:spPr>
        <p:txBody>
          <a:bodyPr vert="horz" lIns="94213" tIns="47108" rIns="94213" bIns="47108" rtlCol="0" anchor="b"/>
          <a:lstStyle>
            <a:lvl1pPr algn="r">
              <a:defRPr sz="1200"/>
            </a:lvl1pPr>
          </a:lstStyle>
          <a:p>
            <a:fld id="{0AAD1024-4D31-1244-A6CE-29BB554B73F1}" type="slidenum">
              <a:rPr lang="en-US" smtClean="0"/>
              <a:pPr/>
              <a:t>‹#›</a:t>
            </a:fld>
            <a:endParaRPr lang="en-US" dirty="0"/>
          </a:p>
        </p:txBody>
      </p:sp>
    </p:spTree>
    <p:extLst>
      <p:ext uri="{BB962C8B-B14F-4D97-AF65-F5344CB8AC3E}">
        <p14:creationId xmlns:p14="http://schemas.microsoft.com/office/powerpoint/2010/main" val="122170967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18 0 10069,'0'2'1296,"-2"-2"33,-7 0-1377,5 0-560,2 0 95,2 0 593,0 0 240,0 0-143,0 0-241,0 0-1025,0 0-2048,0 0-4227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7"/>
    </inkml:context>
    <inkml:brush xml:id="br0">
      <inkml:brushProperty name="height" value="0.053" units="cm"/>
    </inkml:brush>
  </inkml:definitions>
  <inkml:trace contextRef="#ctx0" brushRef="#br0">0 0 9508,'0'0'-432,"0"0"-3186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8"/>
    </inkml:context>
    <inkml:brush xml:id="br0">
      <inkml:brushProperty name="height" value="0.053" units="cm"/>
    </inkml:brush>
  </inkml:definitions>
  <inkml:trace contextRef="#ctx0" brushRef="#br0">0 0 9124,'0'0'-240,"0"0"-480,2 0-1697,0 2 496,-2 2 560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9"/>
    </inkml:context>
    <inkml:brush xml:id="br0">
      <inkml:brushProperty name="height" value="0.053" units="cm"/>
    </inkml:brush>
  </inkml:definitions>
  <inkml:trace contextRef="#ctx0" brushRef="#br0">0 0 10501,'0'4'0,"0"-4"-705,0 4-1856,0-2-1360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18 0 10069,'0'2'1296,"-2"-2"33,-7 0-1377,5 0-560,2 0 95,2 0 593,0 0 240,0 0-143,0 0-241,0 0-1025,0 0-2048,0 0-4227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0 7 11861,'0'-2'161,"0"-2"-145,0 4-513,0 0-223,0 0 608,0 0-64,0 0-897,0 0-1424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6"/>
    </inkml:context>
    <inkml:brush xml:id="br0">
      <inkml:brushProperty name="height" value="0.053" units="cm"/>
    </inkml:brush>
  </inkml:definitions>
  <inkml:trace contextRef="#ctx0" brushRef="#br0">0 1 10757,'0'0'128,"0"0"-176,0 0-784,0 0-49,0 0 609,0 0-416,0 0-1361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7"/>
    </inkml:context>
    <inkml:brush xml:id="br0">
      <inkml:brushProperty name="height" value="0.053" units="cm"/>
    </inkml:brush>
  </inkml:definitions>
  <inkml:trace contextRef="#ctx0" brushRef="#br0">0 0 9508,'0'0'-432,"0"0"-3186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8"/>
    </inkml:context>
    <inkml:brush xml:id="br0">
      <inkml:brushProperty name="height" value="0.053" units="cm"/>
    </inkml:brush>
  </inkml:definitions>
  <inkml:trace contextRef="#ctx0" brushRef="#br0">0 0 9124,'0'0'-240,"0"0"-480,2 0-1697,0 2 496,-2 2 560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9"/>
    </inkml:context>
    <inkml:brush xml:id="br0">
      <inkml:brushProperty name="height" value="0.053" units="cm"/>
    </inkml:brush>
  </inkml:definitions>
  <inkml:trace contextRef="#ctx0" brushRef="#br0">0 0 10501,'0'4'0,"0"-4"-705,0 4-1856,0-2-1360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18 0 10069,'0'2'1296,"-2"-2"33,-7 0-1377,5 0-560,2 0 95,2 0 593,0 0 240,0 0-143,0 0-241,0 0-1025,0 0-2048,0 0-4227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0 7 11861,'0'-2'161,"0"-2"-145,0 4-513,0 0-223,0 0 608,0 0-64,0 0-897,0 0-1424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0 7 11861,'0'-2'161,"0"-2"-145,0 4-513,0 0-223,0 0 608,0 0-64,0 0-897,0 0-1424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6"/>
    </inkml:context>
    <inkml:brush xml:id="br0">
      <inkml:brushProperty name="height" value="0.053" units="cm"/>
    </inkml:brush>
  </inkml:definitions>
  <inkml:trace contextRef="#ctx0" brushRef="#br0">0 1 10757,'0'0'128,"0"0"-176,0 0-784,0 0-49,0 0 609,0 0-416,0 0-1361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7"/>
    </inkml:context>
    <inkml:brush xml:id="br0">
      <inkml:brushProperty name="height" value="0.053" units="cm"/>
    </inkml:brush>
  </inkml:definitions>
  <inkml:trace contextRef="#ctx0" brushRef="#br0">0 0 9508,'0'0'-432,"0"0"-3186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8"/>
    </inkml:context>
    <inkml:brush xml:id="br0">
      <inkml:brushProperty name="height" value="0.053" units="cm"/>
    </inkml:brush>
  </inkml:definitions>
  <inkml:trace contextRef="#ctx0" brushRef="#br0">0 0 9124,'0'0'-240,"0"0"-480,2 0-1697,0 2 496,-2 2 560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9"/>
    </inkml:context>
    <inkml:brush xml:id="br0">
      <inkml:brushProperty name="height" value="0.053" units="cm"/>
    </inkml:brush>
  </inkml:definitions>
  <inkml:trace contextRef="#ctx0" brushRef="#br0">0 0 10501,'0'4'0,"0"-4"-705,0 4-1856,0-2-1360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18 0 10069,'0'2'1296,"-2"-2"33,-7 0-1377,5 0-560,2 0 95,2 0 593,0 0 240,0 0-143,0 0-241,0 0-1025,0 0-2048,0 0-4227</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0 7 11861,'0'-2'161,"0"-2"-145,0 4-513,0 0-223,0 0 608,0 0-64,0 0-897,0 0-1424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6"/>
    </inkml:context>
    <inkml:brush xml:id="br0">
      <inkml:brushProperty name="height" value="0.053" units="cm"/>
    </inkml:brush>
  </inkml:definitions>
  <inkml:trace contextRef="#ctx0" brushRef="#br0">0 1 10757,'0'0'128,"0"0"-176,0 0-784,0 0-49,0 0 609,0 0-416,0 0-1361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7"/>
    </inkml:context>
    <inkml:brush xml:id="br0">
      <inkml:brushProperty name="height" value="0.053" units="cm"/>
    </inkml:brush>
  </inkml:definitions>
  <inkml:trace contextRef="#ctx0" brushRef="#br0">0 0 9508,'0'0'-432,"0"0"-3186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8"/>
    </inkml:context>
    <inkml:brush xml:id="br0">
      <inkml:brushProperty name="height" value="0.053" units="cm"/>
    </inkml:brush>
  </inkml:definitions>
  <inkml:trace contextRef="#ctx0" brushRef="#br0">0 0 9124,'0'0'-240,"0"0"-480,2 0-1697,0 2 496,-2 2 560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6"/>
    </inkml:context>
    <inkml:brush xml:id="br0">
      <inkml:brushProperty name="height" value="0.053" units="cm"/>
    </inkml:brush>
  </inkml:definitions>
  <inkml:trace contextRef="#ctx0" brushRef="#br0">0 1 10757,'0'0'128,"0"0"-176,0 0-784,0 0-49,0 0 609,0 0-416,0 0-1361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9"/>
    </inkml:context>
    <inkml:brush xml:id="br0">
      <inkml:brushProperty name="height" value="0.053" units="cm"/>
    </inkml:brush>
  </inkml:definitions>
  <inkml:trace contextRef="#ctx0" brushRef="#br0">0 0 10501,'0'4'0,"0"-4"-705,0 4-1856,0-2-1360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18 0 10069,'0'2'1296,"-2"-2"33,-7 0-1377,5 0-560,2 0 95,2 0 593,0 0 240,0 0-143,0 0-241,0 0-1025,0 0-2048,0 0-4227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0 7 11861,'0'-2'161,"0"-2"-145,0 4-513,0 0-223,0 0 608,0 0-64,0 0-897,0 0-1424</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6"/>
    </inkml:context>
    <inkml:brush xml:id="br0">
      <inkml:brushProperty name="height" value="0.053" units="cm"/>
    </inkml:brush>
  </inkml:definitions>
  <inkml:trace contextRef="#ctx0" brushRef="#br0">0 1 10757,'0'0'128,"0"0"-176,0 0-784,0 0-49,0 0 609,0 0-416,0 0-1361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7"/>
    </inkml:context>
    <inkml:brush xml:id="br0">
      <inkml:brushProperty name="height" value="0.053" units="cm"/>
    </inkml:brush>
  </inkml:definitions>
  <inkml:trace contextRef="#ctx0" brushRef="#br0">0 0 9508,'0'0'-432,"0"0"-3186</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8"/>
    </inkml:context>
    <inkml:brush xml:id="br0">
      <inkml:brushProperty name="height" value="0.053" units="cm"/>
    </inkml:brush>
  </inkml:definitions>
  <inkml:trace contextRef="#ctx0" brushRef="#br0">0 0 9124,'0'0'-240,"0"0"-480,2 0-1697,0 2 496,-2 2 560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9"/>
    </inkml:context>
    <inkml:brush xml:id="br0">
      <inkml:brushProperty name="height" value="0.053" units="cm"/>
    </inkml:brush>
  </inkml:definitions>
  <inkml:trace contextRef="#ctx0" brushRef="#br0">0 0 10501,'0'4'0,"0"-4"-705,0 4-1856,0-2-1360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18 0 10069,'0'2'1296,"-2"-2"33,-7 0-1377,5 0-560,2 0 95,2 0 593,0 0 240,0 0-143,0 0-241,0 0-1025,0 0-2048,0 0-4227</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0 7 11861,'0'-2'161,"0"-2"-145,0 4-513,0 0-223,0 0 608,0 0-64,0 0-897,0 0-1424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6"/>
    </inkml:context>
    <inkml:brush xml:id="br0">
      <inkml:brushProperty name="height" value="0.053" units="cm"/>
    </inkml:brush>
  </inkml:definitions>
  <inkml:trace contextRef="#ctx0" brushRef="#br0">0 1 10757,'0'0'128,"0"0"-176,0 0-784,0 0-49,0 0 609,0 0-416,0 0-1361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7"/>
    </inkml:context>
    <inkml:brush xml:id="br0">
      <inkml:brushProperty name="height" value="0.053" units="cm"/>
    </inkml:brush>
  </inkml:definitions>
  <inkml:trace contextRef="#ctx0" brushRef="#br0">0 0 9508,'0'0'-432,"0"0"-3186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7"/>
    </inkml:context>
    <inkml:brush xml:id="br0">
      <inkml:brushProperty name="height" value="0.053" units="cm"/>
    </inkml:brush>
  </inkml:definitions>
  <inkml:trace contextRef="#ctx0" brushRef="#br0">0 0 9508,'0'0'-432,"0"0"-3186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8"/>
    </inkml:context>
    <inkml:brush xml:id="br0">
      <inkml:brushProperty name="height" value="0.053" units="cm"/>
    </inkml:brush>
  </inkml:definitions>
  <inkml:trace contextRef="#ctx0" brushRef="#br0">0 0 9124,'0'0'-240,"0"0"-480,2 0-1697,0 2 496,-2 2 560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9"/>
    </inkml:context>
    <inkml:brush xml:id="br0">
      <inkml:brushProperty name="height" value="0.053" units="cm"/>
    </inkml:brush>
  </inkml:definitions>
  <inkml:trace contextRef="#ctx0" brushRef="#br0">0 0 10501,'0'4'0,"0"-4"-705,0 4-1856,0-2-1360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18 0 10069,'0'2'1296,"-2"-2"33,-7 0-1377,5 0-560,2 0 95,2 0 593,0 0 240,0 0-143,0 0-241,0 0-1025,0 0-2048,0 0-4227</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0 7 11861,'0'-2'161,"0"-2"-145,0 4-513,0 0-223,0 0 608,0 0-64,0 0-897,0 0-1424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6"/>
    </inkml:context>
    <inkml:brush xml:id="br0">
      <inkml:brushProperty name="height" value="0.053" units="cm"/>
    </inkml:brush>
  </inkml:definitions>
  <inkml:trace contextRef="#ctx0" brushRef="#br0">0 1 10757,'0'0'128,"0"0"-176,0 0-784,0 0-49,0 0 609,0 0-416,0 0-1361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7"/>
    </inkml:context>
    <inkml:brush xml:id="br0">
      <inkml:brushProperty name="height" value="0.053" units="cm"/>
    </inkml:brush>
  </inkml:definitions>
  <inkml:trace contextRef="#ctx0" brushRef="#br0">0 0 9508,'0'0'-432,"0"0"-3186</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8"/>
    </inkml:context>
    <inkml:brush xml:id="br0">
      <inkml:brushProperty name="height" value="0.053" units="cm"/>
    </inkml:brush>
  </inkml:definitions>
  <inkml:trace contextRef="#ctx0" brushRef="#br0">0 0 9124,'0'0'-240,"0"0"-480,2 0-1697,0 2 496,-2 2 560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9"/>
    </inkml:context>
    <inkml:brush xml:id="br0">
      <inkml:brushProperty name="height" value="0.053" units="cm"/>
    </inkml:brush>
  </inkml:definitions>
  <inkml:trace contextRef="#ctx0" brushRef="#br0">0 0 10501,'0'4'0,"0"-4"-705,0 4-1856,0-2-1360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8"/>
    </inkml:context>
    <inkml:brush xml:id="br0">
      <inkml:brushProperty name="height" value="0.053" units="cm"/>
    </inkml:brush>
  </inkml:definitions>
  <inkml:trace contextRef="#ctx0" brushRef="#br0">0 0 9124,'0'0'-240,"0"0"-480,2 0-1697,0 2 496,-2 2 560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9"/>
    </inkml:context>
    <inkml:brush xml:id="br0">
      <inkml:brushProperty name="height" value="0.053" units="cm"/>
    </inkml:brush>
  </inkml:definitions>
  <inkml:trace contextRef="#ctx0" brushRef="#br0">0 0 10501,'0'4'0,"0"-4"-705,0 4-1856,0-2-1360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18 0 10069,'0'2'1296,"-2"-2"33,-7 0-1377,5 0-560,2 0 95,2 0 593,0 0 240,0 0-143,0 0-241,0 0-1025,0 0-2048,0 0-4227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5"/>
    </inkml:context>
    <inkml:brush xml:id="br0">
      <inkml:brushProperty name="height" value="0.053" units="cm"/>
    </inkml:brush>
  </inkml:definitions>
  <inkml:trace contextRef="#ctx0" brushRef="#br0">0 7 11861,'0'-2'161,"0"-2"-145,0 4-513,0 0-223,0 0 608,0 0-64,0 0-897,0 0-1424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1-07T14:53:49.536"/>
    </inkml:context>
    <inkml:brush xml:id="br0">
      <inkml:brushProperty name="height" value="0.053" units="cm"/>
    </inkml:brush>
  </inkml:definitions>
  <inkml:trace contextRef="#ctx0" brushRef="#br0">0 1 10757,'0'0'128,"0"0"-176,0 0-784,0 0-49,0 0 609,0 0-416,0 0-1361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69424"/>
          </a:xfrm>
          <a:prstGeom prst="rect">
            <a:avLst/>
          </a:prstGeom>
        </p:spPr>
        <p:txBody>
          <a:bodyPr vert="horz" lIns="94213" tIns="47108" rIns="94213" bIns="47108" rtlCol="0"/>
          <a:lstStyle>
            <a:lvl1pPr algn="l">
              <a:defRPr sz="1200"/>
            </a:lvl1pPr>
          </a:lstStyle>
          <a:p>
            <a:endParaRPr lang="en-US" dirty="0"/>
          </a:p>
        </p:txBody>
      </p:sp>
      <p:sp>
        <p:nvSpPr>
          <p:cNvPr id="3" name="Date Placeholder 2"/>
          <p:cNvSpPr>
            <a:spLocks noGrp="1"/>
          </p:cNvSpPr>
          <p:nvPr>
            <p:ph type="dt" idx="1"/>
          </p:nvPr>
        </p:nvSpPr>
        <p:spPr>
          <a:xfrm>
            <a:off x="4023093" y="0"/>
            <a:ext cx="3077740" cy="469424"/>
          </a:xfrm>
          <a:prstGeom prst="rect">
            <a:avLst/>
          </a:prstGeom>
        </p:spPr>
        <p:txBody>
          <a:bodyPr vert="horz" lIns="94213" tIns="47108" rIns="94213" bIns="47108" rtlCol="0"/>
          <a:lstStyle>
            <a:lvl1pPr algn="r">
              <a:defRPr sz="1200"/>
            </a:lvl1pPr>
          </a:lstStyle>
          <a:p>
            <a:fld id="{A1F8CA12-1088-514E-8157-697B7418AF26}" type="datetimeFigureOut">
              <a:rPr lang="en-US" smtClean="0"/>
              <a:pPr/>
              <a:t>8/14/2017</a:t>
            </a:fld>
            <a:endParaRPr lang="en-US" dirty="0"/>
          </a:p>
        </p:txBody>
      </p:sp>
      <p:sp>
        <p:nvSpPr>
          <p:cNvPr id="4" name="Slide Image Placeholder 3"/>
          <p:cNvSpPr>
            <a:spLocks noGrp="1" noRot="1" noChangeAspect="1"/>
          </p:cNvSpPr>
          <p:nvPr>
            <p:ph type="sldImg" idx="2"/>
          </p:nvPr>
        </p:nvSpPr>
        <p:spPr>
          <a:xfrm>
            <a:off x="420688" y="704850"/>
            <a:ext cx="6261100" cy="3521075"/>
          </a:xfrm>
          <a:prstGeom prst="rect">
            <a:avLst/>
          </a:prstGeom>
          <a:noFill/>
          <a:ln w="12700">
            <a:solidFill>
              <a:prstClr val="black"/>
            </a:solidFill>
          </a:ln>
        </p:spPr>
        <p:txBody>
          <a:bodyPr vert="horz" lIns="94213" tIns="47108" rIns="94213" bIns="47108"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213" tIns="47108" rIns="94213" bIns="471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40" cy="469424"/>
          </a:xfrm>
          <a:prstGeom prst="rect">
            <a:avLst/>
          </a:prstGeom>
        </p:spPr>
        <p:txBody>
          <a:bodyPr vert="horz" lIns="94213" tIns="47108" rIns="94213" bIns="471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40" cy="469424"/>
          </a:xfrm>
          <a:prstGeom prst="rect">
            <a:avLst/>
          </a:prstGeom>
        </p:spPr>
        <p:txBody>
          <a:bodyPr vert="horz" lIns="94213" tIns="47108" rIns="94213" bIns="47108" rtlCol="0" anchor="b"/>
          <a:lstStyle>
            <a:lvl1pPr algn="r">
              <a:defRPr sz="1200"/>
            </a:lvl1pPr>
          </a:lstStyle>
          <a:p>
            <a:fld id="{F3CF283F-0D49-CA4F-B1B1-436B18AD4424}" type="slidenum">
              <a:rPr lang="en-US" smtClean="0"/>
              <a:pPr/>
              <a:t>‹#›</a:t>
            </a:fld>
            <a:endParaRPr lang="en-US" dirty="0"/>
          </a:p>
        </p:txBody>
      </p:sp>
    </p:spTree>
    <p:extLst>
      <p:ext uri="{BB962C8B-B14F-4D97-AF65-F5344CB8AC3E}">
        <p14:creationId xmlns:p14="http://schemas.microsoft.com/office/powerpoint/2010/main" val="250879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Le style est partout et peut parfois provenir d’endroits inattendus. Les lunettes, autrefois purement fonctionnelles, sont aujourd’hui un élément de la garde-robe à part entière qui peut en dire long sur notre look, voire sur notre personnalité.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Nous savons que, pour les porteurs de lunettes qui se soucient du style, la monture est primordiale, mais les verres le sont tout autant quand vient le temps de créer un look unique. Aujourd’hui, nous allons discuter de tendances de style et de façons d’y intégrer les verres! </a:t>
            </a:r>
          </a:p>
        </p:txBody>
      </p:sp>
      <p:sp>
        <p:nvSpPr>
          <p:cNvPr id="4" name="Slide Number Placeholder 3"/>
          <p:cNvSpPr>
            <a:spLocks noGrp="1"/>
          </p:cNvSpPr>
          <p:nvPr>
            <p:ph type="sldNum" sz="quarter" idx="10"/>
          </p:nvPr>
        </p:nvSpPr>
        <p:spPr/>
        <p:txBody>
          <a:bodyPr/>
          <a:lstStyle/>
          <a:p>
            <a:fld id="{F3CF283F-0D49-CA4F-B1B1-436B18AD4424}" type="slidenum">
              <a:rPr lang="en-US" smtClean="0"/>
              <a:pPr/>
              <a:t>1</a:t>
            </a:fld>
            <a:endParaRPr lang="en-US" dirty="0"/>
          </a:p>
        </p:txBody>
      </p:sp>
    </p:spTree>
    <p:extLst>
      <p:ext uri="{BB962C8B-B14F-4D97-AF65-F5344CB8AC3E}">
        <p14:creationId xmlns:p14="http://schemas.microsoft.com/office/powerpoint/2010/main" val="3979896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469" fontAlgn="base"/>
            <a:r>
              <a:rPr lang="fr-CA" noProof="0" dirty="0"/>
              <a:t>Certaines couleurs audacieuses sont également tendance, comme le orange flamme, le rose mille-feuille, le Niagara, le vert </a:t>
            </a:r>
            <a:r>
              <a:rPr lang="fr-CA" i="1" noProof="0" dirty="0" err="1"/>
              <a:t>kale</a:t>
            </a:r>
            <a:r>
              <a:rPr lang="fr-CA" noProof="0" dirty="0"/>
              <a:t> et le bleu lapis, et sont offertes en montures. </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34482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fr-CA" noProof="0" dirty="0"/>
              <a:t>Grâce aux couleurs de montures tendance, incluant les écailles de tortue classiques, l’or antique et les modèles multicolores, il existe des verres pour tous les styles. </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4482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CA" sz="1000" b="0" noProof="0" dirty="0"/>
              <a:t>Quand vous sélectionnez les options à présenter à vos patients, n’oubliez pas de tenir compte de leur teint. Certaines couleurs vous font paraître fatigué, mais quand vous avez trouvé la couleur qui vous convient, votre teint, vos yeux et votre visage s’animent. Déterminez si votre patient a la peau pâle, moyenne ou foncée et si ce sont les nuances chaudes ou froides qui lui convient. Voici certains exemples de couleurs qui embellissent</a:t>
            </a:r>
            <a:r>
              <a:rPr lang="fr-CA" sz="1000" b="0" baseline="0" noProof="0" dirty="0"/>
              <a:t> </a:t>
            </a:r>
            <a:r>
              <a:rPr lang="fr-CA" sz="1000" b="0" noProof="0" dirty="0"/>
              <a:t>le teint. Certaines couleurs avantagent tous les teints, comme le prune foncé. </a:t>
            </a:r>
          </a:p>
          <a:p>
            <a:pPr rtl="0"/>
            <a:endParaRPr lang="fr-CA" sz="1000" noProof="0" dirty="0"/>
          </a:p>
          <a:p>
            <a:pPr rtl="0"/>
            <a:endParaRPr lang="fr-CA" sz="1000" noProof="0" dirty="0"/>
          </a:p>
          <a:p>
            <a:pPr rtl="0"/>
            <a:endParaRPr lang="fr-CA" sz="1000" noProof="0" dirty="0"/>
          </a:p>
          <a:p>
            <a:pPr rtl="0"/>
            <a:r>
              <a:rPr lang="fr-CA" sz="1000" noProof="0" dirty="0"/>
              <a:t>Par exemple :  </a:t>
            </a:r>
            <a:endParaRPr lang="fr-CA" b="0" noProof="0" dirty="0">
              <a:effectLst/>
            </a:endParaRPr>
          </a:p>
          <a:p>
            <a:pPr rtl="0" fontAlgn="base"/>
            <a:r>
              <a:rPr lang="fr-CA" sz="1000" noProof="0" dirty="0"/>
              <a:t>Peau pâle et nuances chaudes : les nuances chaudes font paraître la peau pêche avec leurs tons de jaune et de vert. Essayez les tons chauds neutres, comme </a:t>
            </a:r>
            <a:r>
              <a:rPr lang="fr-CA" sz="1000" noProof="0" dirty="0" err="1"/>
              <a:t>Cypress</a:t>
            </a:r>
            <a:r>
              <a:rPr lang="fr-CA" sz="1000" noProof="0" dirty="0"/>
              <a:t>, ou des teintes plus saturées, comme </a:t>
            </a:r>
            <a:r>
              <a:rPr lang="fr-CA" sz="1000" noProof="0" dirty="0" err="1"/>
              <a:t>Umber</a:t>
            </a:r>
            <a:r>
              <a:rPr lang="fr-CA" sz="1000" noProof="0" dirty="0"/>
              <a:t> et </a:t>
            </a:r>
            <a:r>
              <a:rPr lang="fr-CA" sz="1000" noProof="0" dirty="0" err="1"/>
              <a:t>Plum</a:t>
            </a:r>
            <a:r>
              <a:rPr lang="fr-CA" sz="1000" noProof="0" dirty="0"/>
              <a:t>.</a:t>
            </a:r>
          </a:p>
          <a:p>
            <a:pPr rtl="0" fontAlgn="base"/>
            <a:r>
              <a:rPr lang="fr-CA" sz="1000" noProof="0" dirty="0"/>
              <a:t>Peau moyenne et nuances chaudes : les nuances chaudes comprennent</a:t>
            </a:r>
            <a:r>
              <a:rPr lang="fr-CA" sz="1000" baseline="0" noProof="0" dirty="0"/>
              <a:t> d</a:t>
            </a:r>
            <a:r>
              <a:rPr lang="fr-CA" sz="1000" noProof="0" dirty="0"/>
              <a:t>es tons de jaune et de vert. Essayez les tons chauds comme </a:t>
            </a:r>
            <a:r>
              <a:rPr lang="fr-CA" sz="1000" noProof="0" dirty="0" err="1"/>
              <a:t>Tortoise</a:t>
            </a:r>
            <a:r>
              <a:rPr lang="fr-CA" sz="1000" noProof="0" dirty="0"/>
              <a:t> ou Amber Fade, et les verts comme Forest.</a:t>
            </a:r>
          </a:p>
          <a:p>
            <a:pPr rtl="0" fontAlgn="base"/>
            <a:r>
              <a:rPr lang="fr-CA" sz="1000" noProof="0" dirty="0"/>
              <a:t>Peau foncée et nuances chaudes : les nuances chaudes comprennent des tons plus jaunes ou dorés. Essayez des couleurs comme </a:t>
            </a:r>
            <a:r>
              <a:rPr lang="fr-CA" sz="1000" noProof="0" dirty="0" err="1"/>
              <a:t>Brindle</a:t>
            </a:r>
            <a:r>
              <a:rPr lang="fr-CA" sz="1000" noProof="0" dirty="0"/>
              <a:t> Fade ou Hemlock, ou optez pour le métallique avec Granite.</a:t>
            </a:r>
          </a:p>
          <a:p>
            <a:pPr rtl="0" fontAlgn="base"/>
            <a:r>
              <a:rPr lang="fr-CA" b="0" noProof="0" dirty="0">
                <a:effectLst/>
              </a:rPr>
              <a:t/>
            </a:r>
            <a:br>
              <a:rPr lang="fr-CA" b="0" noProof="0" dirty="0">
                <a:effectLst/>
              </a:rPr>
            </a:br>
            <a:r>
              <a:rPr lang="fr-CA" b="0" noProof="0" dirty="0">
                <a:effectLst/>
              </a:rPr>
              <a:t>Peau pâle et nuances froides : les nuances froides font paraître la peau rose avec leurs tons de bleu. Les bleus et les roses bonbon sont très flatteurs. Essayez </a:t>
            </a:r>
            <a:r>
              <a:rPr lang="fr-CA" sz="1000" noProof="0" dirty="0" err="1"/>
              <a:t>Dusk</a:t>
            </a:r>
            <a:r>
              <a:rPr lang="fr-CA" sz="1000" noProof="0" dirty="0"/>
              <a:t>, Blush ou </a:t>
            </a:r>
            <a:r>
              <a:rPr lang="fr-CA" sz="1000" noProof="0" dirty="0" err="1"/>
              <a:t>Cameo</a:t>
            </a:r>
            <a:r>
              <a:rPr lang="fr-CA" sz="1000" noProof="0" dirty="0"/>
              <a:t> Fade. Évitez les verts jaunâtres et les teintes ambrées.</a:t>
            </a:r>
          </a:p>
          <a:p>
            <a:pPr rtl="0" fontAlgn="base"/>
            <a:r>
              <a:rPr lang="fr-CA" sz="1000" noProof="0" dirty="0"/>
              <a:t>Peau moyenne et nuances froides : les nuances froides comprennent les tons de rose et de bleu. Les verts bleutés comme Surf sont parfaits, tout comme Blue Merle et les rouges à base de bleu comme Cherry.</a:t>
            </a:r>
          </a:p>
          <a:p>
            <a:pPr rtl="0" fontAlgn="base"/>
            <a:r>
              <a:rPr lang="fr-CA" sz="1000" noProof="0" dirty="0"/>
              <a:t>Peau foncée et nuances froides : les nuances froides font paraître la peau bleue. Le violet et le noir comme </a:t>
            </a:r>
            <a:r>
              <a:rPr lang="fr-CA" sz="1000" noProof="0" dirty="0" err="1"/>
              <a:t>Plum</a:t>
            </a:r>
            <a:r>
              <a:rPr lang="fr-CA" sz="1000" noProof="0" dirty="0"/>
              <a:t>, Cadet et </a:t>
            </a:r>
            <a:r>
              <a:rPr lang="fr-CA" sz="1000" noProof="0" dirty="0" err="1"/>
              <a:t>Ochre</a:t>
            </a:r>
            <a:r>
              <a:rPr lang="fr-CA" sz="1000" noProof="0" dirty="0"/>
              <a:t> seront parfaits, ou optez pour les verts froids (à base de bleu), comme Forest.</a:t>
            </a:r>
            <a:endParaRPr lang="en-US"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45356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De plus, il existe différents traitements de verres qui peuvent relever votre style et vous faire gagner en fonctionnalité.</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La teinte des verres peut même vous permettre de peaufiner le look de vos lunettes. Je suis certain que vous avez probablement déjà vu des lunettes solaires dont les verres étaient dans différentes teintes, comme or rose ou bleu, </a:t>
            </a:r>
            <a:r>
              <a:rPr lang="fr-CA" sz="1200" kern="1200" dirty="0" smtClean="0">
                <a:solidFill>
                  <a:schemeClr val="tx1"/>
                </a:solidFill>
                <a:effectLst/>
                <a:latin typeface="+mn-lt"/>
                <a:ea typeface="+mn-ea"/>
                <a:cs typeface="+mn-cs"/>
              </a:rPr>
              <a:t>qui </a:t>
            </a:r>
            <a:r>
              <a:rPr lang="fr-CA" sz="1200" kern="1200" dirty="0">
                <a:solidFill>
                  <a:schemeClr val="tx1"/>
                </a:solidFill>
                <a:effectLst/>
                <a:latin typeface="+mn-lt"/>
                <a:ea typeface="+mn-ea"/>
                <a:cs typeface="+mn-cs"/>
              </a:rPr>
              <a:t>ajoutait une touche.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Il existe différents types de </a:t>
            </a:r>
            <a:r>
              <a:rPr lang="fr-CA" sz="1200" kern="1200" dirty="0" smtClean="0">
                <a:solidFill>
                  <a:schemeClr val="tx1"/>
                </a:solidFill>
                <a:effectLst/>
                <a:latin typeface="+mn-lt"/>
                <a:ea typeface="+mn-ea"/>
                <a:cs typeface="+mn-cs"/>
              </a:rPr>
              <a:t>verres </a:t>
            </a:r>
            <a:r>
              <a:rPr lang="fr-CA" sz="1200" kern="1200" dirty="0">
                <a:solidFill>
                  <a:schemeClr val="tx1"/>
                </a:solidFill>
                <a:effectLst/>
                <a:latin typeface="+mn-lt"/>
                <a:ea typeface="+mn-ea"/>
                <a:cs typeface="+mn-cs"/>
              </a:rPr>
              <a:t>et chacun d’entre eux a sa propre fonction. Les verres photochromiques, comme ceux de Transitions, passent automatiquement de clairs à foncés, incluant toute</a:t>
            </a:r>
            <a:r>
              <a:rPr lang="fr-CA" sz="1200" kern="1200" baseline="0" dirty="0">
                <a:solidFill>
                  <a:schemeClr val="tx1"/>
                </a:solidFill>
                <a:effectLst/>
                <a:latin typeface="+mn-lt"/>
                <a:ea typeface="+mn-ea"/>
                <a:cs typeface="+mn-cs"/>
              </a:rPr>
              <a:t> la gamme des teintes</a:t>
            </a:r>
            <a:r>
              <a:rPr lang="fr-CA" sz="1200" kern="1200" dirty="0">
                <a:solidFill>
                  <a:schemeClr val="tx1"/>
                </a:solidFill>
                <a:effectLst/>
                <a:latin typeface="+mn-lt"/>
                <a:ea typeface="+mn-ea"/>
                <a:cs typeface="+mn-cs"/>
              </a:rPr>
              <a:t> entre les deux. </a:t>
            </a:r>
          </a:p>
        </p:txBody>
      </p:sp>
      <p:sp>
        <p:nvSpPr>
          <p:cNvPr id="4" name="Slide Number Placeholder 3"/>
          <p:cNvSpPr>
            <a:spLocks noGrp="1"/>
          </p:cNvSpPr>
          <p:nvPr>
            <p:ph type="sldNum" sz="quarter" idx="10"/>
          </p:nvPr>
        </p:nvSpPr>
        <p:spPr/>
        <p:txBody>
          <a:bodyPr/>
          <a:lstStyle/>
          <a:p>
            <a:fld id="{F3CF283F-0D49-CA4F-B1B1-436B18AD4424}" type="slidenum">
              <a:rPr lang="en-US" smtClean="0"/>
              <a:pPr/>
              <a:t>13</a:t>
            </a:fld>
            <a:endParaRPr lang="en-US" dirty="0"/>
          </a:p>
        </p:txBody>
      </p:sp>
    </p:spTree>
    <p:extLst>
      <p:ext uri="{BB962C8B-B14F-4D97-AF65-F5344CB8AC3E}">
        <p14:creationId xmlns:p14="http://schemas.microsoft.com/office/powerpoint/2010/main" val="2822333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Les verres miroir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refléchissent</a:t>
            </a:r>
            <a:r>
              <a:rPr lang="fr-CA" sz="1200" kern="1200" dirty="0">
                <a:solidFill>
                  <a:schemeClr val="tx1"/>
                </a:solidFill>
                <a:effectLst/>
                <a:latin typeface="+mn-lt"/>
                <a:ea typeface="+mn-ea"/>
                <a:cs typeface="+mn-cs"/>
              </a:rPr>
              <a:t> les rayons du soleil et diminuent la quantité de lumière qui pénètre dans les yeux de votre patient. Ils ont du style sur toutes les montures, surtout le modèle aviateur.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Les verres miroir colorés comportent plusieurs couches de revêtement, ce qui donne un look hors du commun qui convient à n’importe quelle tenue ou n’importe quel accessoire.</a:t>
            </a:r>
          </a:p>
          <a:p>
            <a:r>
              <a:rPr lang="fr-CA" sz="1200" kern="1200" dirty="0">
                <a:solidFill>
                  <a:schemeClr val="tx1"/>
                </a:solidFill>
                <a:effectLst/>
                <a:latin typeface="+mn-lt"/>
                <a:ea typeface="+mn-ea"/>
                <a:cs typeface="+mn-cs"/>
              </a:rPr>
              <a:t>Vous pouvez même personnaliser les verres miroir en faisant choisir un revêtement miroitant (plus </a:t>
            </a:r>
            <a:r>
              <a:rPr lang="fr-CA" sz="1200" kern="1200" dirty="0" smtClean="0">
                <a:solidFill>
                  <a:schemeClr val="tx1"/>
                </a:solidFill>
                <a:effectLst/>
                <a:latin typeface="+mn-lt"/>
                <a:ea typeface="+mn-ea"/>
                <a:cs typeface="+mn-cs"/>
              </a:rPr>
              <a:t>subtil) </a:t>
            </a:r>
            <a:r>
              <a:rPr lang="fr-CA" sz="1200" kern="1200" dirty="0">
                <a:solidFill>
                  <a:schemeClr val="tx1"/>
                </a:solidFill>
                <a:effectLst/>
                <a:latin typeface="+mn-lt"/>
                <a:ea typeface="+mn-ea"/>
                <a:cs typeface="+mn-cs"/>
              </a:rPr>
              <a:t>ou un revêtement entièrement miroir (plus opaque). Les revêtements flash sont parfaits pour les verres adaptatifs Transitions </a:t>
            </a:r>
            <a:r>
              <a:rPr lang="fr-CA" sz="1200" kern="1200" dirty="0" err="1">
                <a:solidFill>
                  <a:schemeClr val="tx1"/>
                </a:solidFill>
                <a:effectLst/>
                <a:latin typeface="+mn-lt"/>
                <a:ea typeface="+mn-ea"/>
                <a:cs typeface="+mn-cs"/>
              </a:rPr>
              <a:t>Drivewear</a:t>
            </a:r>
            <a:r>
              <a:rPr lang="fr-CA" sz="1200" kern="1200" dirty="0">
                <a:solidFill>
                  <a:schemeClr val="tx1"/>
                </a:solidFill>
                <a:effectLst/>
                <a:latin typeface="+mn-lt"/>
                <a:ea typeface="+mn-ea"/>
                <a:cs typeface="+mn-cs"/>
              </a:rPr>
              <a:t> : ils donnent un look unique, peu importe la luminosité.</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75172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469" fontAlgn="base"/>
            <a:r>
              <a:rPr lang="fr-CA" b="1" noProof="0" dirty="0"/>
              <a:t>Les verres à teintes </a:t>
            </a:r>
            <a:r>
              <a:rPr lang="fr-CA" b="1" noProof="0" dirty="0" smtClean="0"/>
              <a:t>variables ou dégradées </a:t>
            </a:r>
            <a:r>
              <a:rPr lang="fr-CA" b="0" noProof="0" dirty="0"/>
              <a:t>sont aussi tendance que fonctionnels</a:t>
            </a:r>
            <a:r>
              <a:rPr lang="fr-CA" baseline="0" noProof="0" dirty="0"/>
              <a:t>.</a:t>
            </a:r>
          </a:p>
          <a:p>
            <a:pPr marL="9469" fontAlgn="base"/>
            <a:endParaRPr lang="fr-CA" baseline="0" noProof="0" dirty="0"/>
          </a:p>
          <a:p>
            <a:pPr marL="9469" fontAlgn="base"/>
            <a:r>
              <a:rPr lang="fr-CA" noProof="0" dirty="0"/>
              <a:t>La partie supérieure du verre protège contre le soleil, et la partie inférieure permet de mieux voir le téléphone, le tableau de bord, etc. </a:t>
            </a:r>
            <a:r>
              <a:rPr lang="fr-CA" sz="1200" kern="1200" noProof="0" dirty="0">
                <a:solidFill>
                  <a:schemeClr val="tx1"/>
                </a:solidFill>
                <a:effectLst/>
                <a:latin typeface="+mn-lt"/>
                <a:ea typeface="+mn-ea"/>
                <a:cs typeface="+mn-cs"/>
              </a:rPr>
              <a:t>Les options mode sont infinies, puisque ces verres </a:t>
            </a:r>
            <a:r>
              <a:rPr lang="fr-CA" sz="1200" kern="1200" noProof="0" dirty="0" smtClean="0">
                <a:solidFill>
                  <a:schemeClr val="tx1"/>
                </a:solidFill>
                <a:effectLst/>
                <a:latin typeface="+mn-lt"/>
                <a:ea typeface="+mn-ea"/>
                <a:cs typeface="+mn-cs"/>
              </a:rPr>
              <a:t>à teintes dégradées peuvent être de presque </a:t>
            </a:r>
            <a:r>
              <a:rPr lang="fr-CA" sz="1200" kern="1200" noProof="0" dirty="0">
                <a:solidFill>
                  <a:schemeClr val="tx1"/>
                </a:solidFill>
                <a:effectLst/>
                <a:latin typeface="+mn-lt"/>
                <a:ea typeface="+mn-ea"/>
                <a:cs typeface="+mn-cs"/>
              </a:rPr>
              <a:t>toutes les couleurs. Le rose, le turquoise, le lavande et d’autres couleurs pastel sont très populaires. Choisissez des verres à teintes variables comportant différentes couleurs pour obtenir un effet encore plus grandiose.</a:t>
            </a:r>
            <a:endParaRPr lang="fr-CA" noProof="0"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44829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Les verres photochromiques sont tendance et pratiques. </a:t>
            </a:r>
          </a:p>
          <a:p>
            <a:r>
              <a:rPr lang="en-CA" sz="1200" kern="1200" dirty="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verres photochromiques s’adaptent à la luminosité changeante et aident à protéger contre les rayons UV nocifs et la lumière bleue nocive.</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N’oubliez pas qu’ils créent également différents looks comme la teinte change et mariez-les à des montures audacieuses qui fonctionnent autant à l’intérieur qu’à l’extérieur.</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Les verres Transitions sont aussi offerts en diverses teintes… gris, brun et vert graphite. </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3CF283F-0D49-CA4F-B1B1-436B18AD4424}" type="slidenum">
              <a:rPr lang="en-US" smtClean="0"/>
              <a:pPr/>
              <a:t>16</a:t>
            </a:fld>
            <a:endParaRPr lang="en-US" dirty="0"/>
          </a:p>
        </p:txBody>
      </p:sp>
    </p:spTree>
    <p:extLst>
      <p:ext uri="{BB962C8B-B14F-4D97-AF65-F5344CB8AC3E}">
        <p14:creationId xmlns:p14="http://schemas.microsoft.com/office/powerpoint/2010/main" val="1343219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Que les verres soient photochromiques ou à teinte fixe, vous pouvez peaufiner le look des lunettes de votre patient en ajoutant des verres de couleur.</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Choisir des verres qui ont du style signifie également de trouver la bonne couleur de monture avec laquelle les assortir.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Bien que les montures noires et grises conviennent à presque toutes les teintes de </a:t>
            </a:r>
            <a:r>
              <a:rPr lang="fr-CA" sz="1200" kern="1200" dirty="0" smtClean="0">
                <a:solidFill>
                  <a:schemeClr val="tx1"/>
                </a:solidFill>
                <a:effectLst/>
                <a:latin typeface="+mn-lt"/>
                <a:ea typeface="+mn-ea"/>
                <a:cs typeface="+mn-cs"/>
              </a:rPr>
              <a:t>verres, </a:t>
            </a:r>
            <a:r>
              <a:rPr lang="fr-CA" sz="1200" kern="1200" dirty="0">
                <a:solidFill>
                  <a:schemeClr val="tx1"/>
                </a:solidFill>
                <a:effectLst/>
                <a:latin typeface="+mn-lt"/>
                <a:ea typeface="+mn-ea"/>
                <a:cs typeface="+mn-cs"/>
              </a:rPr>
              <a:t>osez et essayez des combinaisons uniques comme les verres vert graphite et la monture bleue ci-dessus. </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3CF283F-0D49-CA4F-B1B1-436B18AD4424}" type="slidenum">
              <a:rPr lang="en-US" smtClean="0"/>
              <a:pPr/>
              <a:t>17</a:t>
            </a:fld>
            <a:endParaRPr lang="en-US" dirty="0"/>
          </a:p>
        </p:txBody>
      </p:sp>
    </p:spTree>
    <p:extLst>
      <p:ext uri="{BB962C8B-B14F-4D97-AF65-F5344CB8AC3E}">
        <p14:creationId xmlns:p14="http://schemas.microsoft.com/office/powerpoint/2010/main" val="2060805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Les revêtements </a:t>
            </a:r>
            <a:r>
              <a:rPr lang="fr-CA" sz="1200" kern="1200" dirty="0" smtClean="0">
                <a:solidFill>
                  <a:schemeClr val="tx1"/>
                </a:solidFill>
                <a:effectLst/>
                <a:latin typeface="+mn-lt"/>
                <a:ea typeface="+mn-ea"/>
                <a:cs typeface="+mn-cs"/>
              </a:rPr>
              <a:t>antireflets </a:t>
            </a:r>
            <a:r>
              <a:rPr lang="fr-CA" sz="1200" kern="1200" dirty="0">
                <a:solidFill>
                  <a:schemeClr val="tx1"/>
                </a:solidFill>
                <a:effectLst/>
                <a:latin typeface="+mn-lt"/>
                <a:ea typeface="+mn-ea"/>
                <a:cs typeface="+mn-cs"/>
              </a:rPr>
              <a:t>sont tendance et pratiques. Un </a:t>
            </a:r>
            <a:r>
              <a:rPr lang="fr-CA" sz="1200" b="1" kern="1200" dirty="0">
                <a:solidFill>
                  <a:schemeClr val="tx1"/>
                </a:solidFill>
                <a:effectLst/>
                <a:latin typeface="+mn-lt"/>
                <a:ea typeface="+mn-ea"/>
                <a:cs typeface="+mn-cs"/>
              </a:rPr>
              <a:t>revêtement antireflet</a:t>
            </a:r>
            <a:r>
              <a:rPr lang="fr-CA" sz="1200" kern="1200" dirty="0">
                <a:solidFill>
                  <a:schemeClr val="tx1"/>
                </a:solidFill>
                <a:effectLst/>
                <a:latin typeface="+mn-lt"/>
                <a:ea typeface="+mn-ea"/>
                <a:cs typeface="+mn-cs"/>
              </a:rPr>
              <a:t> peut aider les patients à mieux voir et </a:t>
            </a:r>
            <a:r>
              <a:rPr lang="fr-CA" sz="1200" kern="1200" dirty="0" smtClean="0">
                <a:solidFill>
                  <a:schemeClr val="tx1"/>
                </a:solidFill>
                <a:effectLst/>
                <a:latin typeface="+mn-lt"/>
                <a:ea typeface="+mn-ea"/>
                <a:cs typeface="+mn-cs"/>
              </a:rPr>
              <a:t>mieux paraître</a:t>
            </a:r>
            <a:r>
              <a:rPr lang="fr-CA" sz="1200" kern="1200" dirty="0">
                <a:solidFill>
                  <a:schemeClr val="tx1"/>
                </a:solidFill>
                <a:effectLst/>
                <a:latin typeface="+mn-lt"/>
                <a:ea typeface="+mn-ea"/>
                <a:cs typeface="+mn-cs"/>
              </a:rPr>
              <a:t>. Il minimise les reflets sur l’avant ou l’arrière des verres, diminue les reflets distrayants sur le visage et les yeux, il réduit les éblouissements qui pénètrent dans les yeux, ce qui </a:t>
            </a:r>
            <a:r>
              <a:rPr lang="fr-CA" sz="1200" kern="1200" dirty="0" smtClean="0">
                <a:solidFill>
                  <a:schemeClr val="tx1"/>
                </a:solidFill>
                <a:effectLst/>
                <a:latin typeface="+mn-lt"/>
                <a:ea typeface="+mn-ea"/>
                <a:cs typeface="+mn-cs"/>
              </a:rPr>
              <a:t>offre au porteur de verres </a:t>
            </a:r>
            <a:r>
              <a:rPr lang="fr-CA" sz="1200" kern="1200" dirty="0">
                <a:solidFill>
                  <a:schemeClr val="tx1"/>
                </a:solidFill>
                <a:effectLst/>
                <a:latin typeface="+mn-lt"/>
                <a:ea typeface="+mn-ea"/>
                <a:cs typeface="+mn-cs"/>
              </a:rPr>
              <a:t>un confort </a:t>
            </a:r>
            <a:r>
              <a:rPr lang="fr-CA" sz="1200" kern="1200" dirty="0" smtClean="0">
                <a:solidFill>
                  <a:schemeClr val="tx1"/>
                </a:solidFill>
                <a:effectLst/>
                <a:latin typeface="+mn-lt"/>
                <a:ea typeface="+mn-ea"/>
                <a:cs typeface="+mn-cs"/>
              </a:rPr>
              <a:t>visuel, </a:t>
            </a:r>
            <a:r>
              <a:rPr lang="fr-CA" sz="1200" kern="1200" dirty="0">
                <a:solidFill>
                  <a:schemeClr val="tx1"/>
                </a:solidFill>
                <a:effectLst/>
                <a:latin typeface="+mn-lt"/>
                <a:ea typeface="+mn-ea"/>
                <a:cs typeface="+mn-cs"/>
              </a:rPr>
              <a:t>réduit le plissement des yeux pendant la prise de photos (comprendre : de plus beaux autoportraits) et améliore l’esthétisme des verres dans l’ensemble.</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99076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A" noProof="0" dirty="0"/>
              <a:t>Maintenant que nous </a:t>
            </a:r>
            <a:r>
              <a:rPr lang="fr-CA" noProof="0" dirty="0" smtClean="0"/>
              <a:t>connaissons </a:t>
            </a:r>
            <a:r>
              <a:rPr lang="fr-CA" noProof="0" dirty="0"/>
              <a:t>davantage</a:t>
            </a:r>
            <a:r>
              <a:rPr lang="fr-CA" baseline="0" noProof="0" dirty="0"/>
              <a:t> </a:t>
            </a:r>
            <a:r>
              <a:rPr lang="fr-CA" baseline="0" noProof="0" dirty="0" smtClean="0"/>
              <a:t>l</a:t>
            </a:r>
            <a:r>
              <a:rPr lang="fr-CA" noProof="0" dirty="0" smtClean="0"/>
              <a:t>es </a:t>
            </a:r>
            <a:r>
              <a:rPr lang="fr-CA" noProof="0" dirty="0"/>
              <a:t>tendances les plus hot, regardons la</a:t>
            </a:r>
            <a:r>
              <a:rPr lang="fr-CA" baseline="0" noProof="0" dirty="0"/>
              <a:t> façon de </a:t>
            </a:r>
            <a:r>
              <a:rPr lang="fr-CA" noProof="0" dirty="0"/>
              <a:t>communiquer avec vos patients pour les aider à choisir une monture à la mode et fonctionnelle.</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26429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Voici un aperçu des sujets dont nous allons traiter.</a:t>
            </a:r>
          </a:p>
          <a:p>
            <a:endParaRPr lang="fr-CA" noProof="0" dirty="0"/>
          </a:p>
          <a:p>
            <a:r>
              <a:rPr lang="fr-CA" noProof="0" dirty="0"/>
              <a:t>Les tendances en matière de montures, de couleurs et de verres, ainsi que la façon dont vous pouvez tirer profit de ces tendances dans vos communications pour les patients et la commercialisation.</a:t>
            </a:r>
            <a:r>
              <a:rPr lang="fr-CA" baseline="0" noProof="0" dirty="0"/>
              <a:t> </a:t>
            </a:r>
            <a:endParaRPr lang="fr-CA" noProof="0"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589970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Discutez avec vos patients pour en apprendre davantage sur leur style.</a:t>
            </a:r>
          </a:p>
          <a:p>
            <a:r>
              <a:rPr lang="fr-CA" sz="1200" kern="1200" dirty="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Il y a des adeptes de la mode dans chaque génération. </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Tous les patients sont différents, tout comme leurs besoins quand vient le temps de choisir leur prochaine paire de lunettes.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L’emplacement, la génération, </a:t>
            </a:r>
            <a:r>
              <a:rPr lang="fr-CA" sz="1200" kern="1200" dirty="0" smtClean="0">
                <a:solidFill>
                  <a:schemeClr val="tx1"/>
                </a:solidFill>
                <a:effectLst/>
                <a:latin typeface="+mn-lt"/>
                <a:ea typeface="+mn-ea"/>
                <a:cs typeface="+mn-cs"/>
              </a:rPr>
              <a:t>le style de </a:t>
            </a:r>
            <a:r>
              <a:rPr lang="fr-CA" sz="1200" kern="1200" dirty="0">
                <a:solidFill>
                  <a:schemeClr val="tx1"/>
                </a:solidFill>
                <a:effectLst/>
                <a:latin typeface="+mn-lt"/>
                <a:ea typeface="+mn-ea"/>
                <a:cs typeface="+mn-cs"/>
              </a:rPr>
              <a:t>vie et le style personnel entrent en ligne de compte. </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589970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Si vous comprenez le style de vie de votre patient, vous pourrez lui recommander la monture et les verres qui lui conviennent le mieux.</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Par exemple, si mon patient est un athlète, je vais lui offrir un modèle plus sport et élégant tout en le renseignant sur les différentes teintes </a:t>
            </a:r>
            <a:r>
              <a:rPr lang="fr-CA" sz="1200" kern="1200" dirty="0" smtClean="0">
                <a:solidFill>
                  <a:schemeClr val="tx1"/>
                </a:solidFill>
                <a:effectLst/>
                <a:latin typeface="+mn-lt"/>
                <a:ea typeface="+mn-ea"/>
                <a:cs typeface="+mn-cs"/>
              </a:rPr>
              <a:t>de verres qui </a:t>
            </a:r>
            <a:r>
              <a:rPr lang="fr-CA" sz="1200" kern="1200" dirty="0">
                <a:solidFill>
                  <a:schemeClr val="tx1"/>
                </a:solidFill>
                <a:effectLst/>
                <a:latin typeface="+mn-lt"/>
                <a:ea typeface="+mn-ea"/>
                <a:cs typeface="+mn-cs"/>
              </a:rPr>
              <a:t>peuvent rendre ses activités plus agréables. Si un patient porte des verres progressifs et passe des heures devant son ordinateur, je vais le renseigner sur les montures plus larges, les mesures de vue et de pupille, la distorsion périphérique et la taille des couloirs. S’il comprend les raisons qui se cachent derrière votre ordonnance, c’est plus facile pour lui d’établir des liens.</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Pensez à vos chaussures – Nous avons tous des chaussures pour </a:t>
            </a:r>
            <a:r>
              <a:rPr lang="fr-CA" sz="1200" kern="1200" dirty="0" smtClean="0">
                <a:solidFill>
                  <a:schemeClr val="tx1"/>
                </a:solidFill>
                <a:effectLst/>
                <a:latin typeface="+mn-lt"/>
                <a:ea typeface="+mn-ea"/>
                <a:cs typeface="+mn-cs"/>
              </a:rPr>
              <a:t>l’église, </a:t>
            </a:r>
            <a:r>
              <a:rPr lang="fr-CA" sz="1200" kern="1200" dirty="0">
                <a:solidFill>
                  <a:schemeClr val="tx1"/>
                </a:solidFill>
                <a:effectLst/>
                <a:latin typeface="+mn-lt"/>
                <a:ea typeface="+mn-ea"/>
                <a:cs typeface="+mn-cs"/>
              </a:rPr>
              <a:t>le gym, le travail et la détente. Expliquez pourquoi les lunettes solaires que vous portez pour aller bruncher entre amies ne conviennent pas à une journée à la plage ou à une partie de golf. Informez les patients que le but consiste à rendre leurs activités plus agréables en mariant parfaitement des montures et des verres.</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Offrez un assortiment de lunettes et mettez l’accent sur le fait qu’on devrait tous posséder plus d’une paire de lunettes. S’il ne vous viendrait pas à l’idée de porter la même paire de chaussures pour toutes vos activités, pourquoi porteriez-vous toujours la même paire de lunettes? C’est juste plate! Proposer plusieurs paires de lunettes nous permet de présenter les différentes fonctions de chaque paire, comme les verres Transitions ou les lunettes solaires polarisés. Même les nouveaux porteurs hésitants sont plus susceptibles d’essayer les verres Transitions s’ils possèdent une paire de lunettes aux verres clairs, au cas où. La plupart du temps, la paire de lunettes aux verres clairs est beaucoup moins portée que celle comportant des verres Transitions!</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44829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Ni les verres ni les montures ne devraient </a:t>
            </a:r>
            <a:r>
              <a:rPr lang="fr-CA" dirty="0" smtClean="0"/>
              <a:t>amener à repenser à son</a:t>
            </a:r>
            <a:r>
              <a:rPr lang="fr-CA" baseline="0" dirty="0" smtClean="0"/>
              <a:t> choix </a:t>
            </a:r>
            <a:r>
              <a:rPr lang="fr-CA" dirty="0" smtClean="0"/>
              <a:t>après </a:t>
            </a:r>
            <a:r>
              <a:rPr lang="fr-CA" dirty="0"/>
              <a:t>coup! </a:t>
            </a:r>
            <a:r>
              <a:rPr lang="fr-CA" sz="1200" kern="1200" dirty="0">
                <a:solidFill>
                  <a:schemeClr val="tx1"/>
                </a:solidFill>
                <a:effectLst/>
                <a:latin typeface="+mn-lt"/>
                <a:ea typeface="+mn-ea"/>
                <a:cs typeface="+mn-cs"/>
              </a:rPr>
              <a:t>Renseignez les patients sur la façon dont la combinaison gagnante de verres et de monture facilitera la pratique de leurs activités préférées.</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Commencez par une introduction, discutez des styles de montures que le porteur avait en tête et vérifiez la prescription. Les patients ont souvent un certain style en tête. Parfois, ce style ne convient tout simplement pas aux besoins visuels du patient.</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Cela permet d’entamer la discussion sur les verres et d’en tenir compte tout au long de la sélection de la monture.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Discutez de l’utilisation principale des lunettes,</a:t>
            </a:r>
            <a:r>
              <a:rPr lang="fr-CA" sz="1200" kern="1200" baseline="0" dirty="0">
                <a:solidFill>
                  <a:schemeClr val="tx1"/>
                </a:solidFill>
                <a:effectLst/>
                <a:latin typeface="+mn-lt"/>
                <a:ea typeface="+mn-ea"/>
                <a:cs typeface="+mn-cs"/>
              </a:rPr>
              <a:t> ce qui permet de continuer la discussion</a:t>
            </a:r>
            <a:r>
              <a:rPr lang="mr-IN" sz="1200" kern="1200" baseline="0" dirty="0">
                <a:solidFill>
                  <a:schemeClr val="tx1"/>
                </a:solidFill>
                <a:effectLst/>
                <a:latin typeface="+mn-lt"/>
                <a:ea typeface="+mn-ea"/>
                <a:cs typeface="+mn-cs"/>
              </a:rPr>
              <a:t>…</a:t>
            </a:r>
            <a:r>
              <a:rPr lang="fr-CA" sz="1200" kern="1200" baseline="0" dirty="0">
                <a:solidFill>
                  <a:schemeClr val="tx1"/>
                </a:solidFill>
                <a:effectLst/>
                <a:latin typeface="+mn-lt"/>
                <a:ea typeface="+mn-ea"/>
                <a:cs typeface="+mn-cs"/>
              </a:rPr>
              <a:t> sur le</a:t>
            </a:r>
            <a:r>
              <a:rPr lang="fr-CA" sz="1200" kern="1200" dirty="0">
                <a:solidFill>
                  <a:schemeClr val="tx1"/>
                </a:solidFill>
                <a:effectLst/>
                <a:latin typeface="+mn-lt"/>
                <a:ea typeface="+mn-ea"/>
                <a:cs typeface="+mn-cs"/>
              </a:rPr>
              <a:t>s verres. </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89970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461635">
              <a:defRPr/>
            </a:pPr>
            <a:r>
              <a:rPr lang="fr-CA" noProof="0" dirty="0"/>
              <a:t>Quand vous aurez sélectionné quelques montures, présentez les verres et les différentes teintes qui conviennent à chaque monture</a:t>
            </a:r>
            <a:r>
              <a:rPr lang="fr-CA" dirty="0"/>
              <a:t>. Parfois, trouver la teinte de verres préférée peut aider à choisir la monture.</a:t>
            </a:r>
          </a:p>
          <a:p>
            <a:endParaRPr lang="fr-CA" dirty="0"/>
          </a:p>
          <a:p>
            <a:endParaRPr lang="fr-CA" dirty="0"/>
          </a:p>
        </p:txBody>
      </p:sp>
      <p:sp>
        <p:nvSpPr>
          <p:cNvPr id="4" name="Slide Number Placeholder 3"/>
          <p:cNvSpPr>
            <a:spLocks noGrp="1"/>
          </p:cNvSpPr>
          <p:nvPr>
            <p:ph type="sldNum" sz="quarter" idx="10"/>
          </p:nvPr>
        </p:nvSpPr>
        <p:spPr/>
        <p:txBody>
          <a:bodyPr/>
          <a:lstStyle/>
          <a:p>
            <a:fld id="{11312060-9866-4EC6-87CC-C42F25D0B980}" type="slidenum">
              <a:rPr lang="en-US" smtClean="0"/>
              <a:pPr/>
              <a:t>23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44829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Renseignez les patients sur la façon dont la combinaison gagnante de verres et de monture rendra</a:t>
            </a:r>
            <a:r>
              <a:rPr lang="fr-CA" sz="1200" kern="1200" baseline="0" dirty="0">
                <a:solidFill>
                  <a:schemeClr val="tx1"/>
                </a:solidFill>
                <a:effectLst/>
                <a:latin typeface="+mn-lt"/>
                <a:ea typeface="+mn-ea"/>
                <a:cs typeface="+mn-cs"/>
              </a:rPr>
              <a:t> plus agréable </a:t>
            </a:r>
            <a:r>
              <a:rPr lang="fr-CA" sz="1200" kern="1200" dirty="0">
                <a:solidFill>
                  <a:schemeClr val="tx1"/>
                </a:solidFill>
                <a:effectLst/>
                <a:latin typeface="+mn-lt"/>
                <a:ea typeface="+mn-ea"/>
                <a:cs typeface="+mn-cs"/>
              </a:rPr>
              <a:t>la pratique de leurs activités préférées.</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Prenez en considération les différents types de </a:t>
            </a:r>
            <a:r>
              <a:rPr lang="fr-CA" sz="1200" kern="1200" dirty="0" smtClean="0">
                <a:solidFill>
                  <a:schemeClr val="tx1"/>
                </a:solidFill>
                <a:effectLst/>
                <a:latin typeface="+mn-lt"/>
                <a:ea typeface="+mn-ea"/>
                <a:cs typeface="+mn-cs"/>
              </a:rPr>
              <a:t>chaussures. Nous </a:t>
            </a:r>
            <a:r>
              <a:rPr lang="fr-CA" sz="1200" kern="1200" dirty="0">
                <a:solidFill>
                  <a:schemeClr val="tx1"/>
                </a:solidFill>
                <a:effectLst/>
                <a:latin typeface="+mn-lt"/>
                <a:ea typeface="+mn-ea"/>
                <a:cs typeface="+mn-cs"/>
              </a:rPr>
              <a:t>avons tous des chaussures pour assister à des événements formels, pour faire du sport, pour aller travailler et pour relaxer les week-ends. Tout comme nous changerions de chaussures selon nos activités, nous ne devrions pas toujours porter la même paire de lunettes.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Jetez un coup d’œil à cet exemple avec des verres Transitions – la monture est la même, mais avec des verres de différentes teintes, vous pouvez créer trois looks uniques qui jouent chacun leur propre rôle.</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Avec les verres, le style et l’utilité sont importants. Discutez de l’achat de plusieurs paires de lunettes et présentez les différentes caractéristiques de chacune d’elles.</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Les patients qui achètent les verres Transitions sont satisfaits des avantages supplémentaires qu’ils procurent. Ils sont très satisfaits (88 %), et 94 % des patients qui achètent des verres Transitions en rachèteront.</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(Source : suivi de la marque auprès des consommateurs, Transitions Optical, novembre 2012)</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3CF283F-0D49-CA4F-B1B1-436B18AD4424}" type="slidenum">
              <a:rPr lang="en-US" smtClean="0"/>
              <a:pPr/>
              <a:t>24</a:t>
            </a:fld>
            <a:endParaRPr lang="en-US" dirty="0"/>
          </a:p>
        </p:txBody>
      </p:sp>
    </p:spTree>
    <p:extLst>
      <p:ext uri="{BB962C8B-B14F-4D97-AF65-F5344CB8AC3E}">
        <p14:creationId xmlns:p14="http://schemas.microsoft.com/office/powerpoint/2010/main" val="656125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Les patients consultent souvent les médias sociaux pour peaufiner leur style et obtenir des conseils. Communiquer avec eux dans les réseaux sociaux les incitera à se soucier plus de leur style et des verres et à considérer leur professionnel de la vue comme une référence en matière de style.</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Suivez ces conseils pour créer une histoire.</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Donnez l’exemple. Prenez des photos de vous portant différentes montures. Apportez quelques paires en vacances – portez-les dans différents endroits et pour effectuer diverses activités.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Faites la promotion des nouveautés régulièrement. Mariez verres et montures dans des photos qui tiennent compte de votre style personnel au quotidien. Les milléniaux et les porteurs de verres soucieux de leur style se sentiront interpellés.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Essayez différents thèmes et </a:t>
            </a:r>
            <a:r>
              <a:rPr lang="fr-CA" sz="1200" kern="1200" dirty="0" err="1">
                <a:solidFill>
                  <a:schemeClr val="tx1"/>
                </a:solidFill>
                <a:effectLst/>
                <a:latin typeface="+mn-lt"/>
                <a:ea typeface="+mn-ea"/>
                <a:cs typeface="+mn-cs"/>
              </a:rPr>
              <a:t>mots-clics</a:t>
            </a:r>
            <a:r>
              <a:rPr lang="fr-CA" sz="1200" kern="1200" dirty="0">
                <a:solidFill>
                  <a:schemeClr val="tx1"/>
                </a:solidFill>
                <a:effectLst/>
                <a:latin typeface="+mn-lt"/>
                <a:ea typeface="+mn-ea"/>
                <a:cs typeface="+mn-cs"/>
              </a:rPr>
              <a:t> récurrents comme #</a:t>
            </a:r>
            <a:r>
              <a:rPr lang="fr-CA" sz="1200" kern="1200" dirty="0" err="1">
                <a:solidFill>
                  <a:schemeClr val="tx1"/>
                </a:solidFill>
                <a:effectLst/>
                <a:latin typeface="+mn-lt"/>
                <a:ea typeface="+mn-ea"/>
                <a:cs typeface="+mn-cs"/>
              </a:rPr>
              <a:t>profitezpleinementdelalumiere</a:t>
            </a:r>
            <a:r>
              <a:rPr lang="fr-CA" sz="1200" kern="1200" dirty="0">
                <a:solidFill>
                  <a:schemeClr val="tx1"/>
                </a:solidFill>
                <a:effectLst/>
                <a:latin typeface="+mn-lt"/>
                <a:ea typeface="+mn-ea"/>
                <a:cs typeface="+mn-cs"/>
              </a:rPr>
              <a:t> et #</a:t>
            </a:r>
            <a:r>
              <a:rPr lang="fr-CA" sz="1200" kern="1200" dirty="0" err="1">
                <a:solidFill>
                  <a:schemeClr val="tx1"/>
                </a:solidFill>
                <a:effectLst/>
                <a:latin typeface="+mn-lt"/>
                <a:ea typeface="+mn-ea"/>
                <a:cs typeface="+mn-cs"/>
              </a:rPr>
              <a:t>jadorelacouleur</a:t>
            </a:r>
            <a:r>
              <a:rPr lang="fr-CA" sz="1200" kern="1200" dirty="0">
                <a:solidFill>
                  <a:schemeClr val="tx1"/>
                </a:solidFill>
                <a:effectLst/>
                <a:latin typeface="+mn-lt"/>
                <a:ea typeface="+mn-ea"/>
                <a:cs typeface="+mn-cs"/>
              </a:rPr>
              <a:t>.</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3CF283F-0D49-CA4F-B1B1-436B18AD4424}" type="slidenum">
              <a:rPr lang="en-US" smtClean="0"/>
              <a:pPr/>
              <a:t>25</a:t>
            </a:fld>
            <a:endParaRPr lang="en-US" dirty="0"/>
          </a:p>
        </p:txBody>
      </p:sp>
    </p:spTree>
    <p:extLst>
      <p:ext uri="{BB962C8B-B14F-4D97-AF65-F5344CB8AC3E}">
        <p14:creationId xmlns:p14="http://schemas.microsoft.com/office/powerpoint/2010/main" val="3013186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TROUVEZ L’INSPIRATION PARTOUT</a:t>
            </a:r>
          </a:p>
          <a:p>
            <a:r>
              <a:rPr lang="fr-CA" sz="1200" kern="1200" dirty="0" smtClean="0">
                <a:solidFill>
                  <a:schemeClr val="tx1"/>
                </a:solidFill>
                <a:effectLst/>
                <a:latin typeface="+mn-lt"/>
                <a:ea typeface="+mn-ea"/>
                <a:cs typeface="+mn-cs"/>
              </a:rPr>
              <a:t>Observez </a:t>
            </a:r>
            <a:r>
              <a:rPr lang="fr-CA" sz="1200" kern="1200" dirty="0">
                <a:solidFill>
                  <a:schemeClr val="tx1"/>
                </a:solidFill>
                <a:effectLst/>
                <a:latin typeface="+mn-lt"/>
                <a:ea typeface="+mn-ea"/>
                <a:cs typeface="+mn-cs"/>
              </a:rPr>
              <a:t>d’autres professionnels de l’industrie </a:t>
            </a:r>
            <a:r>
              <a:rPr lang="fr-CA" sz="1200" kern="1200" dirty="0" smtClean="0">
                <a:solidFill>
                  <a:schemeClr val="tx1"/>
                </a:solidFill>
                <a:effectLst/>
                <a:latin typeface="+mn-lt"/>
                <a:ea typeface="+mn-ea"/>
                <a:cs typeface="+mn-cs"/>
              </a:rPr>
              <a:t>de l’optique-lunetterie </a:t>
            </a:r>
            <a:r>
              <a:rPr lang="fr-CA" sz="1200" kern="1200" dirty="0">
                <a:solidFill>
                  <a:schemeClr val="tx1"/>
                </a:solidFill>
                <a:effectLst/>
                <a:latin typeface="+mn-lt"/>
                <a:ea typeface="+mn-ea"/>
                <a:cs typeface="+mn-cs"/>
              </a:rPr>
              <a:t>pour savoir comment intégrer les lunettes dans des endroits </a:t>
            </a:r>
            <a:r>
              <a:rPr lang="fr-CA" sz="1200" kern="1200" dirty="0" smtClean="0">
                <a:solidFill>
                  <a:schemeClr val="tx1"/>
                </a:solidFill>
                <a:effectLst/>
                <a:latin typeface="+mn-lt"/>
                <a:ea typeface="+mn-ea"/>
                <a:cs typeface="+mn-cs"/>
              </a:rPr>
              <a:t>inattendus. </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589970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noProof="0" dirty="0"/>
              <a:t>LES SPÉCIALISTES EN VERRES</a:t>
            </a:r>
          </a:p>
          <a:p>
            <a:r>
              <a:rPr lang="fr-CA" sz="1200" noProof="0" dirty="0"/>
              <a:t>Suivez les entreprises de verres pour apprendre à intégrer les verres dans la discussion portant sur le style</a:t>
            </a:r>
            <a:r>
              <a:rPr lang="fr-CA" noProof="0" dirty="0"/>
              <a:t>. </a:t>
            </a:r>
          </a:p>
          <a:p>
            <a:endParaRPr lang="fr-CA" noProof="0" dirty="0"/>
          </a:p>
          <a:p>
            <a:r>
              <a:rPr lang="fr-CA" noProof="0" dirty="0"/>
              <a:t>Suivez les entreprises de montures pour apprendre à présenter les plus récents styles de montures.</a:t>
            </a:r>
            <a:r>
              <a:rPr lang="fr-CA" baseline="0" noProof="0" dirty="0"/>
              <a:t> </a:t>
            </a:r>
            <a:endParaRPr lang="fr-CA" noProof="0" dirty="0"/>
          </a:p>
        </p:txBody>
      </p:sp>
      <p:sp>
        <p:nvSpPr>
          <p:cNvPr id="4" name="Slide Number Placeholder 3"/>
          <p:cNvSpPr>
            <a:spLocks noGrp="1"/>
          </p:cNvSpPr>
          <p:nvPr>
            <p:ph type="sldNum" sz="quarter" idx="10"/>
          </p:nvPr>
        </p:nvSpPr>
        <p:spPr/>
        <p:txBody>
          <a:bodyPr/>
          <a:lstStyle/>
          <a:p>
            <a:fld id="{F3CF283F-0D49-CA4F-B1B1-436B18AD4424}" type="slidenum">
              <a:rPr lang="en-US" smtClean="0"/>
              <a:pPr/>
              <a:t>27</a:t>
            </a:fld>
            <a:endParaRPr lang="en-US" dirty="0"/>
          </a:p>
        </p:txBody>
      </p:sp>
    </p:spTree>
    <p:extLst>
      <p:ext uri="{BB962C8B-B14F-4D97-AF65-F5344CB8AC3E}">
        <p14:creationId xmlns:p14="http://schemas.microsoft.com/office/powerpoint/2010/main" val="2878840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LES LANCEURS DE TENDANCE</a:t>
            </a:r>
          </a:p>
          <a:p>
            <a:pPr marL="0" marR="0" lvl="0" indent="0" algn="l" defTabSz="4572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Suivez les </a:t>
            </a:r>
            <a:r>
              <a:rPr lang="fr-CA" sz="1200" kern="1200" dirty="0" smtClean="0">
                <a:solidFill>
                  <a:schemeClr val="tx1"/>
                </a:solidFill>
                <a:effectLst/>
                <a:latin typeface="+mn-lt"/>
                <a:ea typeface="+mn-ea"/>
                <a:cs typeface="+mn-cs"/>
              </a:rPr>
              <a:t>créateurs de </a:t>
            </a:r>
            <a:r>
              <a:rPr lang="fr-CA" sz="1200" kern="1200" dirty="0">
                <a:solidFill>
                  <a:schemeClr val="tx1"/>
                </a:solidFill>
                <a:effectLst/>
                <a:latin typeface="+mn-lt"/>
                <a:ea typeface="+mn-ea"/>
                <a:cs typeface="+mn-cs"/>
              </a:rPr>
              <a:t>montures et les marques </a:t>
            </a:r>
            <a:r>
              <a:rPr lang="fr-CA" sz="1200" kern="1200" dirty="0" smtClean="0">
                <a:solidFill>
                  <a:schemeClr val="tx1"/>
                </a:solidFill>
                <a:effectLst/>
                <a:latin typeface="+mn-lt"/>
                <a:ea typeface="+mn-ea"/>
                <a:cs typeface="+mn-cs"/>
              </a:rPr>
              <a:t>de mode </a:t>
            </a:r>
            <a:r>
              <a:rPr lang="fr-CA" sz="1200" kern="1200" dirty="0">
                <a:solidFill>
                  <a:schemeClr val="tx1"/>
                </a:solidFill>
                <a:effectLst/>
                <a:latin typeface="+mn-lt"/>
                <a:ea typeface="+mn-ea"/>
                <a:cs typeface="+mn-cs"/>
              </a:rPr>
              <a:t>qui donnent le ton en matière de tendances de lunettes.</a:t>
            </a:r>
          </a:p>
          <a:p>
            <a:endParaRPr lang="en-US" dirty="0"/>
          </a:p>
        </p:txBody>
      </p:sp>
      <p:sp>
        <p:nvSpPr>
          <p:cNvPr id="4" name="Slide Number Placeholder 3"/>
          <p:cNvSpPr>
            <a:spLocks noGrp="1"/>
          </p:cNvSpPr>
          <p:nvPr>
            <p:ph type="sldNum" sz="quarter" idx="10"/>
          </p:nvPr>
        </p:nvSpPr>
        <p:spPr/>
        <p:txBody>
          <a:bodyPr/>
          <a:lstStyle/>
          <a:p>
            <a:fld id="{F3CF283F-0D49-CA4F-B1B1-436B18AD4424}" type="slidenum">
              <a:rPr lang="en-US" smtClean="0"/>
              <a:pPr/>
              <a:t>28</a:t>
            </a:fld>
            <a:endParaRPr lang="en-US" dirty="0"/>
          </a:p>
        </p:txBody>
      </p:sp>
    </p:spTree>
    <p:extLst>
      <p:ext uri="{BB962C8B-B14F-4D97-AF65-F5344CB8AC3E}">
        <p14:creationId xmlns:p14="http://schemas.microsoft.com/office/powerpoint/2010/main" val="1552428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66" indent="-174966" fontAlgn="base">
              <a:buFont typeface="Arial" panose="020B0604020202020204" pitchFamily="34" charset="0"/>
              <a:buChar char="•"/>
            </a:pPr>
            <a:r>
              <a:rPr lang="fr-CA" noProof="0" dirty="0"/>
              <a:t>Prenez le temps de connaître vos patients, leur style et leur mode de vie. </a:t>
            </a:r>
          </a:p>
          <a:p>
            <a:pPr marL="174966" indent="-174966" fontAlgn="base">
              <a:buFont typeface="Arial" panose="020B0604020202020204" pitchFamily="34" charset="0"/>
              <a:buChar char="•"/>
            </a:pPr>
            <a:r>
              <a:rPr lang="fr-CA" noProof="0" dirty="0"/>
              <a:t>En gardant la communication ouverte, vous pouvez aider vos patients à trouver la paire de lunettes parfaite en matière de style et de </a:t>
            </a:r>
            <a:r>
              <a:rPr lang="fr-CA" noProof="0" dirty="0" smtClean="0"/>
              <a:t>fonctionnalité. </a:t>
            </a:r>
            <a:endParaRPr lang="fr-CA" noProof="0" dirty="0"/>
          </a:p>
          <a:p>
            <a:pPr marL="176663" indent="-176663" fontAlgn="base">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38062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08">
              <a:defRPr/>
            </a:pPr>
            <a:r>
              <a:rPr lang="fr-CA" b="0" noProof="0" dirty="0">
                <a:effectLst/>
              </a:rPr>
              <a:t/>
            </a:r>
            <a:br>
              <a:rPr lang="fr-CA" b="0" noProof="0" dirty="0">
                <a:effectLst/>
              </a:rPr>
            </a:br>
            <a:r>
              <a:rPr lang="fr-CA" b="0" noProof="0" dirty="0">
                <a:effectLst/>
              </a:rPr>
              <a:t>Les tendances proviennent de partout. </a:t>
            </a:r>
            <a:r>
              <a:rPr lang="fr-FR" dirty="0" smtClean="0"/>
              <a:t>Ce sont des tendances que nous voyons partout, des pages de mode des magazines </a:t>
            </a:r>
            <a:r>
              <a:rPr lang="fr-CA" b="0" noProof="0" dirty="0" smtClean="0">
                <a:effectLst/>
              </a:rPr>
              <a:t>aux défilés des semaines de la mode, en passant par les vêtements portés au quotidien et dans le style de la rue.</a:t>
            </a:r>
            <a:endParaRPr lang="fr-CA" noProof="0"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304103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fontAlgn="base"/>
            <a:r>
              <a:rPr lang="fr-CA" noProof="0" dirty="0"/>
              <a:t>Maintenant, jetons un coup d’œil à l’environnement </a:t>
            </a:r>
            <a:r>
              <a:rPr lang="fr-CA" noProof="0" dirty="0" smtClean="0"/>
              <a:t>actuel du détail pour </a:t>
            </a:r>
            <a:r>
              <a:rPr lang="fr-CA" noProof="0" dirty="0"/>
              <a:t>déterminer les problèmes et prendre des mesures afin de créer un environnement optimisé qui interpellera vos patients</a:t>
            </a:r>
            <a:r>
              <a:rPr lang="fr-CA" baseline="0" noProof="0" dirty="0"/>
              <a:t>.</a:t>
            </a:r>
            <a:endParaRPr lang="fr-CA" noProof="0" dirty="0"/>
          </a:p>
          <a:p>
            <a:pPr marL="0" lvl="1" fontAlgn="base"/>
            <a:endParaRPr lang="fr-CA" noProof="0" dirty="0"/>
          </a:p>
          <a:p>
            <a:pPr marL="0" lvl="1" fontAlgn="base"/>
            <a:r>
              <a:rPr lang="fr-CA" noProof="0" dirty="0"/>
              <a:t>Cela vous permettra d’augmenter votre taux d’attraction des clients et les ventes de paires de lunettes multiples</a:t>
            </a:r>
            <a:r>
              <a:rPr lang="fr-CA" baseline="0" noProof="0" dirty="0"/>
              <a:t>. </a:t>
            </a:r>
            <a:endParaRPr lang="fr-CA" noProof="0" dirty="0"/>
          </a:p>
          <a:p>
            <a:pPr marL="176663" indent="-176663" fontAlgn="base">
              <a:buFont typeface="Arial" panose="020B0604020202020204" pitchFamily="34" charset="0"/>
              <a:buChar char="•"/>
            </a:pPr>
            <a:endParaRPr lang="fr-CA" noProof="0"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38062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Créez un espace optimisé. Pensez aux aspects suivants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Éclairage – considérez l’importance de la lumière quand vous commercialisez un produit. Utilisez le plus récent éclairage à DEL pour créer un espace qui aide subtilement à créer un sentiment de bien-être et stimule le désir d’acheter.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Espace épuré – les nouvelles tendances préconisent l’épuration, la simplicité et la modernité. Épurez votre clinique pour rendre l’expérience </a:t>
            </a:r>
            <a:r>
              <a:rPr lang="fr-CA" sz="1200" kern="1200" dirty="0" smtClean="0">
                <a:solidFill>
                  <a:schemeClr val="tx1"/>
                </a:solidFill>
                <a:effectLst/>
                <a:latin typeface="+mn-lt"/>
                <a:ea typeface="+mn-ea"/>
                <a:cs typeface="+mn-cs"/>
              </a:rPr>
              <a:t>plus apaisante et organisée pour vos patients.</a:t>
            </a:r>
            <a:endParaRPr lang="fr-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Présentoirs modernes – les anciens panneaux de montures sont dépassés, et le rayonnage moderne simple a la cote. Misez sur les étagères de lunettes et éliminez les armoires, si possible, pour une présentation plus tendance.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Excellent marchandisage – les affiches qui racontent une histoire vous aideront à mieux communiquer avec les patients.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Organisation – la tendance est à l’épuration. Un espace qui semble organisé véhiculera le contrôle et la confiance.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Identification de la marque – assurez-vous que les patients peuvent identifier clairement les marques que vous vendez. La fidélité à la marque peut avoir une grande influence sur les patients. Assurez-vous qu’ils comprennent clairement les marques que vous vendez.</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Personnel préparé et amical – cela peut paraître évident, mais du personnel bien formé et un environnement positif amélioreront l’expérience des patients. </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3CF283F-0D49-CA4F-B1B1-436B18AD4424}" type="slidenum">
              <a:rPr lang="en-US" smtClean="0"/>
              <a:pPr/>
              <a:t>31</a:t>
            </a:fld>
            <a:endParaRPr lang="en-US" dirty="0"/>
          </a:p>
        </p:txBody>
      </p:sp>
    </p:spTree>
    <p:extLst>
      <p:ext uri="{BB962C8B-B14F-4D97-AF65-F5344CB8AC3E}">
        <p14:creationId xmlns:p14="http://schemas.microsoft.com/office/powerpoint/2010/main" val="2043705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Jetons un coup d’œil à certaines photos de comparaison. Gardez-les en tête pour un look « avant » et « après ». </a:t>
            </a:r>
          </a:p>
          <a:p>
            <a:endParaRPr lang="fr-CA" noProof="0" dirty="0"/>
          </a:p>
          <a:p>
            <a:r>
              <a:rPr lang="fr-CA" noProof="0" dirty="0"/>
              <a:t>L’espace dans cette photo semble encombré, et l’armoire est imposante et étouffante. Cet espace ne véhicule pas le look moderne et épuré dont nous avons discuté</a:t>
            </a:r>
            <a:r>
              <a:rPr lang="fr-CA" baseline="0" noProof="0" dirty="0"/>
              <a:t>. </a:t>
            </a:r>
          </a:p>
          <a:p>
            <a:endParaRPr lang="fr-CA" baseline="0" noProof="0" dirty="0"/>
          </a:p>
          <a:p>
            <a:r>
              <a:rPr lang="fr-CA" baseline="0" noProof="0" dirty="0"/>
              <a:t>Ce genre d’espace peut sembler familier à beaucoup d’entre vous puisque de nombreux environnements de vente au détail de produits optiques ont été conçus de cette façon dans le passé.</a:t>
            </a:r>
            <a:endParaRPr lang="fr-CA" noProof="0" dirty="0"/>
          </a:p>
        </p:txBody>
      </p:sp>
      <p:sp>
        <p:nvSpPr>
          <p:cNvPr id="4" name="Slide Number Placeholder 3"/>
          <p:cNvSpPr>
            <a:spLocks noGrp="1"/>
          </p:cNvSpPr>
          <p:nvPr>
            <p:ph type="sldNum" sz="quarter" idx="10"/>
          </p:nvPr>
        </p:nvSpPr>
        <p:spPr/>
        <p:txBody>
          <a:bodyPr/>
          <a:lstStyle/>
          <a:p>
            <a:fld id="{F3CF283F-0D49-CA4F-B1B1-436B18AD4424}" type="slidenum">
              <a:rPr lang="en-US" smtClean="0"/>
              <a:pPr/>
              <a:t>32</a:t>
            </a:fld>
            <a:endParaRPr lang="en-US" dirty="0"/>
          </a:p>
        </p:txBody>
      </p:sp>
    </p:spTree>
    <p:extLst>
      <p:ext uri="{BB962C8B-B14F-4D97-AF65-F5344CB8AC3E}">
        <p14:creationId xmlns:p14="http://schemas.microsoft.com/office/powerpoint/2010/main" val="3995806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Voici d’autres exemples qui mettent bien en vedette la marque, mais qui n’affichent toujours pas le look épuré, simple et </a:t>
            </a:r>
            <a:r>
              <a:rPr lang="fr-CA" noProof="0" dirty="0" smtClean="0"/>
              <a:t>moderne </a:t>
            </a:r>
            <a:r>
              <a:rPr lang="fr-CA" noProof="0" dirty="0"/>
              <a:t>que nous cherchons.</a:t>
            </a:r>
          </a:p>
        </p:txBody>
      </p:sp>
      <p:sp>
        <p:nvSpPr>
          <p:cNvPr id="4" name="Slide Number Placeholder 3"/>
          <p:cNvSpPr>
            <a:spLocks noGrp="1"/>
          </p:cNvSpPr>
          <p:nvPr>
            <p:ph type="sldNum" sz="quarter" idx="10"/>
          </p:nvPr>
        </p:nvSpPr>
        <p:spPr/>
        <p:txBody>
          <a:bodyPr/>
          <a:lstStyle/>
          <a:p>
            <a:fld id="{F3CF283F-0D49-CA4F-B1B1-436B18AD4424}" type="slidenum">
              <a:rPr lang="en-US" smtClean="0"/>
              <a:pPr/>
              <a:t>33</a:t>
            </a:fld>
            <a:endParaRPr lang="en-US" dirty="0"/>
          </a:p>
        </p:txBody>
      </p:sp>
    </p:spTree>
    <p:extLst>
      <p:ext uri="{BB962C8B-B14F-4D97-AF65-F5344CB8AC3E}">
        <p14:creationId xmlns:p14="http://schemas.microsoft.com/office/powerpoint/2010/main" val="996458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Que feriez-vous pour prendre la bonne direction?</a:t>
            </a:r>
          </a:p>
          <a:p>
            <a:endParaRPr lang="fr-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Vous pourriez commencer par améliorer l’éclairage de l’espace.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Élaborez un plan pour désencombrer et épurer l’espace.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N’hésitez pas à discuter avec le gérant et le personnel de votre clinique. Parfois, une nouvelle perspective peut aider à déterminer les endroits à modifier.</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La</a:t>
            </a:r>
            <a:r>
              <a:rPr lang="fr-CA" sz="1200" kern="1200" baseline="0" dirty="0">
                <a:solidFill>
                  <a:schemeClr val="tx1"/>
                </a:solidFill>
                <a:effectLst/>
                <a:latin typeface="+mn-lt"/>
                <a:ea typeface="+mn-ea"/>
                <a:cs typeface="+mn-cs"/>
              </a:rPr>
              <a:t> publicité sur le lieu de vente</a:t>
            </a:r>
            <a:r>
              <a:rPr lang="fr-CA" sz="1200" kern="1200" dirty="0">
                <a:solidFill>
                  <a:schemeClr val="tx1"/>
                </a:solidFill>
                <a:effectLst/>
                <a:latin typeface="+mn-lt"/>
                <a:ea typeface="+mn-ea"/>
                <a:cs typeface="+mn-cs"/>
              </a:rPr>
              <a:t> peut représenter un excellent moyen </a:t>
            </a:r>
            <a:r>
              <a:rPr lang="fr-CA" sz="1200" kern="1200" dirty="0" smtClean="0">
                <a:solidFill>
                  <a:schemeClr val="tx1"/>
                </a:solidFill>
                <a:effectLst/>
                <a:latin typeface="+mn-lt"/>
                <a:ea typeface="+mn-ea"/>
                <a:cs typeface="+mn-cs"/>
              </a:rPr>
              <a:t>d’informer les </a:t>
            </a:r>
            <a:r>
              <a:rPr lang="fr-CA" sz="1200" kern="1200" dirty="0">
                <a:solidFill>
                  <a:schemeClr val="tx1"/>
                </a:solidFill>
                <a:effectLst/>
                <a:latin typeface="+mn-lt"/>
                <a:ea typeface="+mn-ea"/>
                <a:cs typeface="+mn-cs"/>
              </a:rPr>
              <a:t>patients, mais assurez-vous qu’elle n’est pas étouffante. Conservez uniquement le nouveau matériel et limitez l’affichage aux renseignements les plus importants.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Si vous éprouvez des difficultés ou que vous manquez tout simplement de temps, envisagez de demander à un expert-conseil de vous aider.</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3CF283F-0D49-CA4F-B1B1-436B18AD4424}" type="slidenum">
              <a:rPr lang="en-US" smtClean="0"/>
              <a:pPr/>
              <a:t>34</a:t>
            </a:fld>
            <a:endParaRPr lang="en-US" dirty="0"/>
          </a:p>
        </p:txBody>
      </p:sp>
    </p:spTree>
    <p:extLst>
      <p:ext uri="{BB962C8B-B14F-4D97-AF65-F5344CB8AC3E}">
        <p14:creationId xmlns:p14="http://schemas.microsoft.com/office/powerpoint/2010/main" val="1353313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63" indent="-176663" fontAlgn="base">
              <a:buFont typeface="Arial" panose="020B0604020202020204" pitchFamily="34" charset="0"/>
              <a:buChar char="•"/>
            </a:pPr>
            <a:r>
              <a:rPr lang="fr-CA" noProof="0" dirty="0"/>
              <a:t>Maintenant, jetons un coup d’œil à cet espace optimisé. Vous pouvez voir que le look est très épuré et que les lunettes sont mises à l’avant-plan</a:t>
            </a:r>
            <a:r>
              <a:rPr lang="fr-CA" baseline="0" noProof="0" dirty="0"/>
              <a:t>.</a:t>
            </a:r>
          </a:p>
          <a:p>
            <a:pPr marL="176663" indent="-176663" fontAlgn="base">
              <a:buFont typeface="Arial" panose="020B0604020202020204" pitchFamily="34" charset="0"/>
              <a:buChar char="•"/>
            </a:pPr>
            <a:r>
              <a:rPr lang="fr-CA" baseline="0" noProof="0" dirty="0"/>
              <a:t>Les sections et les marques sont clairement </a:t>
            </a:r>
            <a:r>
              <a:rPr lang="fr-CA" baseline="0" noProof="0" dirty="0" smtClean="0"/>
              <a:t>identifiées</a:t>
            </a:r>
            <a:r>
              <a:rPr lang="fr-CA" baseline="0" noProof="0" dirty="0"/>
              <a:t>, et l’éclairage </a:t>
            </a:r>
            <a:r>
              <a:rPr lang="fr-CA" baseline="0" noProof="0" dirty="0" smtClean="0"/>
              <a:t>est lumineux et </a:t>
            </a:r>
            <a:r>
              <a:rPr lang="fr-CA" baseline="0" noProof="0" dirty="0"/>
              <a:t>accueillant. </a:t>
            </a:r>
          </a:p>
          <a:p>
            <a:pPr marL="176663" indent="-176663" fontAlgn="base">
              <a:buFont typeface="Arial" panose="020B0604020202020204" pitchFamily="34" charset="0"/>
              <a:buChar char="•"/>
            </a:pPr>
            <a:r>
              <a:rPr lang="fr-CA" baseline="0" noProof="0" dirty="0"/>
              <a:t>Les armoires et les présentoirs de montures sont simples, discrets et épurés. </a:t>
            </a:r>
            <a:endParaRPr lang="fr-CA" noProof="0"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738062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Voici un véritable exemple d’une photo avant et après. Vous pouvez voir que, même si les armoires sont demeurées les mêmes, l’affichage est mieux utilisé, les marques sont mieux </a:t>
            </a:r>
            <a:r>
              <a:rPr lang="fr-CA" noProof="0" dirty="0" smtClean="0"/>
              <a:t>identifiées </a:t>
            </a:r>
            <a:r>
              <a:rPr lang="fr-CA" noProof="0" dirty="0"/>
              <a:t>et les étagères ont été désencombrées,</a:t>
            </a:r>
            <a:r>
              <a:rPr lang="fr-CA" baseline="0" noProof="0" dirty="0"/>
              <a:t> ce qui donne </a:t>
            </a:r>
            <a:r>
              <a:rPr lang="fr-CA" noProof="0" dirty="0"/>
              <a:t>un look plus épuré.</a:t>
            </a:r>
          </a:p>
        </p:txBody>
      </p:sp>
      <p:sp>
        <p:nvSpPr>
          <p:cNvPr id="4" name="Slide Number Placeholder 3"/>
          <p:cNvSpPr>
            <a:spLocks noGrp="1"/>
          </p:cNvSpPr>
          <p:nvPr>
            <p:ph type="sldNum" sz="quarter" idx="10"/>
          </p:nvPr>
        </p:nvSpPr>
        <p:spPr/>
        <p:txBody>
          <a:bodyPr/>
          <a:lstStyle/>
          <a:p>
            <a:fld id="{F3CF283F-0D49-CA4F-B1B1-436B18AD4424}" type="slidenum">
              <a:rPr lang="en-US" smtClean="0"/>
              <a:pPr/>
              <a:t>36</a:t>
            </a:fld>
            <a:endParaRPr lang="en-US" dirty="0"/>
          </a:p>
        </p:txBody>
      </p:sp>
    </p:spTree>
    <p:extLst>
      <p:ext uri="{BB962C8B-B14F-4D97-AF65-F5344CB8AC3E}">
        <p14:creationId xmlns:p14="http://schemas.microsoft.com/office/powerpoint/2010/main" val="1157225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Voici un autre exemple d’un espace moderne admirablement éclairé.</a:t>
            </a:r>
          </a:p>
        </p:txBody>
      </p:sp>
      <p:sp>
        <p:nvSpPr>
          <p:cNvPr id="4" name="Slide Number Placeholder 3"/>
          <p:cNvSpPr>
            <a:spLocks noGrp="1"/>
          </p:cNvSpPr>
          <p:nvPr>
            <p:ph type="sldNum" sz="quarter" idx="10"/>
          </p:nvPr>
        </p:nvSpPr>
        <p:spPr/>
        <p:txBody>
          <a:bodyPr/>
          <a:lstStyle/>
          <a:p>
            <a:fld id="{F3CF283F-0D49-CA4F-B1B1-436B18AD4424}" type="slidenum">
              <a:rPr lang="en-US" smtClean="0"/>
              <a:pPr/>
              <a:t>37</a:t>
            </a:fld>
            <a:endParaRPr lang="en-US" dirty="0"/>
          </a:p>
        </p:txBody>
      </p:sp>
    </p:spTree>
    <p:extLst>
      <p:ext uri="{BB962C8B-B14F-4D97-AF65-F5344CB8AC3E}">
        <p14:creationId xmlns:p14="http://schemas.microsoft.com/office/powerpoint/2010/main" val="541691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Il existe également des façons d’améliorer l’expérience patient qui n’ont rien à voir avec les présentoirs.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La façon dont les patients interagissent avec votre clinique quand ils y mettent </a:t>
            </a:r>
            <a:r>
              <a:rPr lang="fr-CA" sz="1200" kern="1200" dirty="0" smtClean="0">
                <a:solidFill>
                  <a:schemeClr val="tx1"/>
                </a:solidFill>
                <a:effectLst/>
                <a:latin typeface="+mn-lt"/>
                <a:ea typeface="+mn-ea"/>
                <a:cs typeface="+mn-cs"/>
              </a:rPr>
              <a:t>les pieds </a:t>
            </a:r>
            <a:r>
              <a:rPr lang="fr-CA" sz="1200" kern="1200" dirty="0">
                <a:solidFill>
                  <a:schemeClr val="tx1"/>
                </a:solidFill>
                <a:effectLst/>
                <a:latin typeface="+mn-lt"/>
                <a:ea typeface="+mn-ea"/>
                <a:cs typeface="+mn-cs"/>
              </a:rPr>
              <a:t>à l’intérieur peut également en</a:t>
            </a:r>
            <a:r>
              <a:rPr lang="fr-CA" sz="1200" kern="1200" baseline="0" dirty="0">
                <a:solidFill>
                  <a:schemeClr val="tx1"/>
                </a:solidFill>
                <a:effectLst/>
                <a:latin typeface="+mn-lt"/>
                <a:ea typeface="+mn-ea"/>
                <a:cs typeface="+mn-cs"/>
              </a:rPr>
              <a:t> dire long</a:t>
            </a:r>
            <a:r>
              <a:rPr lang="fr-CA" sz="1200" kern="1200" dirty="0">
                <a:solidFill>
                  <a:schemeClr val="tx1"/>
                </a:solidFill>
                <a:effectLst/>
                <a:latin typeface="+mn-lt"/>
                <a:ea typeface="+mn-ea"/>
                <a:cs typeface="+mn-cs"/>
              </a:rPr>
              <a:t>.</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L’ajout de tablettes numériques dans les espaces </a:t>
            </a:r>
            <a:r>
              <a:rPr lang="fr-CA" sz="1200" kern="1200" dirty="0" smtClean="0">
                <a:solidFill>
                  <a:schemeClr val="tx1"/>
                </a:solidFill>
                <a:effectLst/>
                <a:latin typeface="+mn-lt"/>
                <a:ea typeface="+mn-ea"/>
                <a:cs typeface="+mn-cs"/>
              </a:rPr>
              <a:t>de vente et médical peut </a:t>
            </a:r>
            <a:r>
              <a:rPr lang="fr-CA" sz="1200" kern="1200" dirty="0">
                <a:solidFill>
                  <a:schemeClr val="tx1"/>
                </a:solidFill>
                <a:effectLst/>
                <a:latin typeface="+mn-lt"/>
                <a:ea typeface="+mn-ea"/>
                <a:cs typeface="+mn-cs"/>
              </a:rPr>
              <a:t>aider à moderniser la visite à la clinique.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Elles peuvent être utilisées à la réception, </a:t>
            </a:r>
            <a:r>
              <a:rPr lang="fr-CA" sz="1200" kern="1200" dirty="0" smtClean="0">
                <a:solidFill>
                  <a:schemeClr val="tx1"/>
                </a:solidFill>
                <a:effectLst/>
                <a:latin typeface="+mn-lt"/>
                <a:ea typeface="+mn-ea"/>
                <a:cs typeface="+mn-cs"/>
              </a:rPr>
              <a:t>au prétest, à l’examen </a:t>
            </a:r>
            <a:r>
              <a:rPr lang="fr-CA" sz="1200" kern="1200" dirty="0">
                <a:solidFill>
                  <a:schemeClr val="tx1"/>
                </a:solidFill>
                <a:effectLst/>
                <a:latin typeface="+mn-lt"/>
                <a:ea typeface="+mn-ea"/>
                <a:cs typeface="+mn-cs"/>
              </a:rPr>
              <a:t>et dans l’environnement </a:t>
            </a:r>
            <a:r>
              <a:rPr lang="fr-CA" sz="1200" kern="1200" dirty="0" smtClean="0">
                <a:solidFill>
                  <a:schemeClr val="tx1"/>
                </a:solidFill>
                <a:effectLst/>
                <a:latin typeface="+mn-lt"/>
                <a:ea typeface="+mn-ea"/>
                <a:cs typeface="+mn-cs"/>
              </a:rPr>
              <a:t>lunetterie.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Les types de démonstrations de verres en disent également long sur la clinique. Les nouvelles démonstrations sur iPad ou qui intègrent d’autres technologies peuvent être à la fois conviviales et percutantes.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Les éléments amusants et tendance, comme les postes d’autoportraits, les miroirs virtuels et les endroits bien éclairés pour prendre des photos et essayer des montures, </a:t>
            </a:r>
            <a:r>
              <a:rPr lang="fr-CA" sz="1200" kern="1200" dirty="0" smtClean="0">
                <a:solidFill>
                  <a:schemeClr val="tx1"/>
                </a:solidFill>
                <a:effectLst/>
                <a:latin typeface="+mn-lt"/>
                <a:ea typeface="+mn-ea"/>
                <a:cs typeface="+mn-cs"/>
              </a:rPr>
              <a:t>amélioreront l’expérience de vos patients </a:t>
            </a:r>
            <a:r>
              <a:rPr lang="fr-CA" sz="1200" kern="1200" dirty="0">
                <a:solidFill>
                  <a:schemeClr val="tx1"/>
                </a:solidFill>
                <a:effectLst/>
                <a:latin typeface="+mn-lt"/>
                <a:ea typeface="+mn-ea"/>
                <a:cs typeface="+mn-cs"/>
              </a:rPr>
              <a:t>dans son ensemble et les inciteront à recommander votre clinique aux membres de leur famille et à leurs amis. </a:t>
            </a:r>
          </a:p>
          <a:p>
            <a:r>
              <a:rPr lang="fr-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3CF283F-0D49-CA4F-B1B1-436B18AD4424}" type="slidenum">
              <a:rPr lang="en-US" smtClean="0"/>
              <a:pPr/>
              <a:t>38</a:t>
            </a:fld>
            <a:endParaRPr lang="en-US" dirty="0"/>
          </a:p>
        </p:txBody>
      </p:sp>
    </p:spTree>
    <p:extLst>
      <p:ext uri="{BB962C8B-B14F-4D97-AF65-F5344CB8AC3E}">
        <p14:creationId xmlns:p14="http://schemas.microsoft.com/office/powerpoint/2010/main" val="3568678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Voici certains excellents exemples de façons dont les outils numériques et sociaux ainsi que les outils de démonstrations de produits </a:t>
            </a:r>
            <a:r>
              <a:rPr lang="fr-CA" noProof="0" dirty="0" smtClean="0"/>
              <a:t>peuvent </a:t>
            </a:r>
            <a:r>
              <a:rPr lang="fr-CA" noProof="0" dirty="0"/>
              <a:t>être intégrés dans une clinique.</a:t>
            </a:r>
          </a:p>
        </p:txBody>
      </p:sp>
      <p:sp>
        <p:nvSpPr>
          <p:cNvPr id="4" name="Slide Number Placeholder 3"/>
          <p:cNvSpPr>
            <a:spLocks noGrp="1"/>
          </p:cNvSpPr>
          <p:nvPr>
            <p:ph type="sldNum" sz="quarter" idx="10"/>
          </p:nvPr>
        </p:nvSpPr>
        <p:spPr/>
        <p:txBody>
          <a:bodyPr/>
          <a:lstStyle/>
          <a:p>
            <a:fld id="{F3CF283F-0D49-CA4F-B1B1-436B18AD4424}" type="slidenum">
              <a:rPr lang="en-US" smtClean="0"/>
              <a:pPr/>
              <a:t>39</a:t>
            </a:fld>
            <a:endParaRPr lang="en-US" dirty="0"/>
          </a:p>
        </p:txBody>
      </p:sp>
    </p:spTree>
    <p:extLst>
      <p:ext uri="{BB962C8B-B14F-4D97-AF65-F5344CB8AC3E}">
        <p14:creationId xmlns:p14="http://schemas.microsoft.com/office/powerpoint/2010/main" val="229814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Aujourd’hui, plus que jamais, les lunettes, autrefois purement fonctionnelles, sont devenues un accessoire de mode.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En fait, comme l’ont dit les designers de lunettes Coco et </a:t>
            </a:r>
            <a:r>
              <a:rPr lang="fr-CA" sz="1200" kern="1200" dirty="0" err="1">
                <a:solidFill>
                  <a:schemeClr val="tx1"/>
                </a:solidFill>
                <a:effectLst/>
                <a:latin typeface="+mn-lt"/>
                <a:ea typeface="+mn-ea"/>
                <a:cs typeface="+mn-cs"/>
              </a:rPr>
              <a:t>Breezy</a:t>
            </a:r>
            <a:r>
              <a:rPr lang="fr-CA" sz="1200" kern="1200" dirty="0">
                <a:solidFill>
                  <a:schemeClr val="tx1"/>
                </a:solidFill>
                <a:effectLst/>
                <a:latin typeface="+mn-lt"/>
                <a:ea typeface="+mn-ea"/>
                <a:cs typeface="+mn-cs"/>
              </a:rPr>
              <a:t> (sur la photo), les lunettes sont la tenue,</a:t>
            </a:r>
            <a:r>
              <a:rPr lang="fr-CA" sz="1200" kern="1200" baseline="0" dirty="0">
                <a:solidFill>
                  <a:schemeClr val="tx1"/>
                </a:solidFill>
                <a:effectLst/>
                <a:latin typeface="+mn-lt"/>
                <a:ea typeface="+mn-ea"/>
                <a:cs typeface="+mn-cs"/>
              </a:rPr>
              <a:t> et</a:t>
            </a:r>
            <a:r>
              <a:rPr lang="fr-CA" sz="1200" kern="1200" dirty="0">
                <a:solidFill>
                  <a:schemeClr val="tx1"/>
                </a:solidFill>
                <a:effectLst/>
                <a:latin typeface="+mn-lt"/>
                <a:ea typeface="+mn-ea"/>
                <a:cs typeface="+mn-cs"/>
              </a:rPr>
              <a:t> la tenue est l’accessoire. Cela signifie que vous pouvez vous habiller sobrement et porter des lunettes audacieuses qui ajouteront une </a:t>
            </a:r>
            <a:r>
              <a:rPr lang="fr-CA" sz="1200" kern="1200" dirty="0" err="1">
                <a:solidFill>
                  <a:schemeClr val="tx1"/>
                </a:solidFill>
                <a:effectLst/>
                <a:latin typeface="+mn-lt"/>
                <a:ea typeface="+mn-ea"/>
                <a:cs typeface="+mn-cs"/>
              </a:rPr>
              <a:t>supertouche</a:t>
            </a:r>
            <a:r>
              <a:rPr lang="fr-CA" sz="1200" kern="1200" dirty="0">
                <a:solidFill>
                  <a:schemeClr val="tx1"/>
                </a:solidFill>
                <a:effectLst/>
                <a:latin typeface="+mn-lt"/>
                <a:ea typeface="+mn-ea"/>
                <a:cs typeface="+mn-cs"/>
              </a:rPr>
              <a:t>.</a:t>
            </a:r>
          </a:p>
          <a:p>
            <a:r>
              <a:rPr lang="en-CA" sz="1200" kern="1200" dirty="0">
                <a:solidFill>
                  <a:schemeClr val="tx1"/>
                </a:solidFill>
                <a:effectLst/>
                <a:latin typeface="+mn-lt"/>
                <a:ea typeface="+mn-ea"/>
                <a:cs typeface="+mn-cs"/>
              </a:rPr>
              <a:t> </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Grâce aux différentes teintes de verres, de plus en plus de gens marient formes de montures, couleurs et textures à différentes teintes de verres pour s’affirmer côté mode. Les montures les plus populaires de la saison sont parfaites tant avec des verres clairs qu’avec des verres foncés et permettent aux fashionistas de s’offrir des montures tendance qui se transforment facilement en lunettes solaires </a:t>
            </a:r>
            <a:r>
              <a:rPr lang="fr-CA" sz="1200" kern="1200" dirty="0" smtClean="0">
                <a:solidFill>
                  <a:schemeClr val="tx1"/>
                </a:solidFill>
                <a:effectLst/>
                <a:latin typeface="+mn-lt"/>
                <a:ea typeface="+mn-ea"/>
                <a:cs typeface="+mn-cs"/>
              </a:rPr>
              <a:t>chic </a:t>
            </a:r>
            <a:r>
              <a:rPr lang="fr-CA" sz="1200" kern="1200" dirty="0">
                <a:solidFill>
                  <a:schemeClr val="tx1"/>
                </a:solidFill>
                <a:effectLst/>
                <a:latin typeface="+mn-lt"/>
                <a:ea typeface="+mn-ea"/>
                <a:cs typeface="+mn-cs"/>
              </a:rPr>
              <a:t>à l’extérieur. Il ne fait aucun doute que les verres photochromiques comme les verres Transitions, auparavant purement fonctionnels, sont maintenant de plus en plus prisés par les porteurs de lunettes de partout pour peaufiner leur style. </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Si les patients comprennent toutes les options et les façons de faire des combinaisons gagnantes, ils auront pris des décisions éclairées sur le choix de leurs lunettes, et leur satisfaction pourrait s’en trouver améliorée.</a:t>
            </a:r>
          </a:p>
        </p:txBody>
      </p:sp>
      <p:sp>
        <p:nvSpPr>
          <p:cNvPr id="4" name="Slide Number Placeholder 3"/>
          <p:cNvSpPr>
            <a:spLocks noGrp="1"/>
          </p:cNvSpPr>
          <p:nvPr>
            <p:ph type="sldNum" sz="quarter" idx="10"/>
          </p:nvPr>
        </p:nvSpPr>
        <p:spPr/>
        <p:txBody>
          <a:bodyPr/>
          <a:lstStyle/>
          <a:p>
            <a:fld id="{11312060-9866-4EC6-87CC-C42F25D0B980}" type="slidenum">
              <a:rPr lang="en-US" smtClean="0"/>
              <a:pPr/>
              <a:t>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62615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N’ayez pas peur de voir </a:t>
            </a:r>
            <a:r>
              <a:rPr lang="fr-CA" i="1" noProof="0" dirty="0"/>
              <a:t>big </a:t>
            </a:r>
            <a:r>
              <a:rPr lang="fr-CA" i="0" noProof="0" dirty="0"/>
              <a:t>et de miser sur vos forces</a:t>
            </a:r>
            <a:r>
              <a:rPr lang="fr-CA" baseline="0" noProof="0" dirty="0"/>
              <a:t>. </a:t>
            </a:r>
          </a:p>
          <a:p>
            <a:endParaRPr lang="fr-CA" baseline="0" noProof="0" dirty="0"/>
          </a:p>
          <a:p>
            <a:r>
              <a:rPr lang="fr-CA" baseline="0" noProof="0" dirty="0"/>
              <a:t>Vos services sont uniques et, quand vous les mettez en valeur, vous prenez de la valeur aux yeux de vos patients. Pensez à ce qui fait que vous vous démarquez et à mieux commercialiser ce que vous avez à offrir aux patients. </a:t>
            </a:r>
          </a:p>
          <a:p>
            <a:endParaRPr lang="fr-CA" baseline="0" noProof="0" dirty="0"/>
          </a:p>
          <a:p>
            <a:r>
              <a:rPr lang="fr-CA" baseline="0" noProof="0" dirty="0"/>
              <a:t>Cela peut être les forces du personnel de la clinique et votre offre considérées comme un tout. N’ayez pas peur de parler positivement du travail incroyable que vous accomplissez – vous êtes des experts, et vos patients devraient le savoir! </a:t>
            </a:r>
            <a:endParaRPr lang="fr-CA" noProof="0" dirty="0"/>
          </a:p>
        </p:txBody>
      </p:sp>
      <p:sp>
        <p:nvSpPr>
          <p:cNvPr id="4" name="Slide Number Placeholder 3"/>
          <p:cNvSpPr>
            <a:spLocks noGrp="1"/>
          </p:cNvSpPr>
          <p:nvPr>
            <p:ph type="sldNum" sz="quarter" idx="10"/>
          </p:nvPr>
        </p:nvSpPr>
        <p:spPr/>
        <p:txBody>
          <a:bodyPr/>
          <a:lstStyle/>
          <a:p>
            <a:fld id="{F3CF283F-0D49-CA4F-B1B1-436B18AD4424}" type="slidenum">
              <a:rPr lang="en-US" smtClean="0"/>
              <a:pPr/>
              <a:t>40</a:t>
            </a:fld>
            <a:endParaRPr lang="en-US" dirty="0"/>
          </a:p>
        </p:txBody>
      </p:sp>
    </p:spTree>
    <p:extLst>
      <p:ext uri="{BB962C8B-B14F-4D97-AF65-F5344CB8AC3E}">
        <p14:creationId xmlns:p14="http://schemas.microsoft.com/office/powerpoint/2010/main" val="2079188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63" indent="-176663" fontAlgn="base">
              <a:buFont typeface="Arial" panose="020B0604020202020204" pitchFamily="34" charset="0"/>
              <a:buChar char="•"/>
            </a:pPr>
            <a:r>
              <a:rPr lang="fr-CA" noProof="0" dirty="0"/>
              <a:t>Cette clinique a utilisé une affiche audacieuse qui comporte un slogan et une section où les patients actuels ont livré des témoignages</a:t>
            </a:r>
            <a:r>
              <a:rPr lang="fr-CA" baseline="0" noProof="0" dirty="0"/>
              <a:t>.</a:t>
            </a:r>
          </a:p>
          <a:p>
            <a:pPr marL="176663" indent="-176663" fontAlgn="base">
              <a:buFont typeface="Arial" panose="020B0604020202020204" pitchFamily="34" charset="0"/>
              <a:buChar char="•"/>
            </a:pPr>
            <a:r>
              <a:rPr lang="fr-CA" baseline="0" noProof="0" dirty="0"/>
              <a:t>Il n’y a pas meilleure façon que de laisser vos meilleurs clients témoigner de votre succès! </a:t>
            </a:r>
          </a:p>
          <a:p>
            <a:pPr marL="176663" indent="-176663" fontAlgn="base">
              <a:buFont typeface="Arial" panose="020B0604020202020204" pitchFamily="34" charset="0"/>
              <a:buChar char="•"/>
            </a:pPr>
            <a:endParaRPr lang="fr-CA" noProof="0"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738062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Une fois que vous avez donné le ton à la communication avec vos patients, il existe plusieurs façons de réaffirmer leur engagement dans le processus.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Les témoignages conviennent à tous les moyens de communication. Les gens adorent entendre des histoires accompagnées d’images. Cette pratique peut s’avérer très efficace quand vous discutez de verres avec les patients. N’oubliez pas que les lunettes ne sont pas qu’une question de monture.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Éliminez toutes les réticences qui vous empêchent de communiquer ou de renseigner vos patients en leur offrant des outils qui les aideront à mieux comprendre les produits qui s’offrent à eux.</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Encouragez-les à toucher les produits afin d’améliorer leur expérience et de les aider à prendre une décision éclairée.</a:t>
            </a:r>
          </a:p>
        </p:txBody>
      </p:sp>
      <p:sp>
        <p:nvSpPr>
          <p:cNvPr id="4" name="Slide Number Placeholder 3"/>
          <p:cNvSpPr>
            <a:spLocks noGrp="1"/>
          </p:cNvSpPr>
          <p:nvPr>
            <p:ph type="sldNum" sz="quarter" idx="10"/>
          </p:nvPr>
        </p:nvSpPr>
        <p:spPr/>
        <p:txBody>
          <a:bodyPr/>
          <a:lstStyle/>
          <a:p>
            <a:fld id="{F3CF283F-0D49-CA4F-B1B1-436B18AD4424}" type="slidenum">
              <a:rPr lang="en-US" smtClean="0"/>
              <a:pPr/>
              <a:t>42</a:t>
            </a:fld>
            <a:endParaRPr lang="en-US" dirty="0"/>
          </a:p>
        </p:txBody>
      </p:sp>
    </p:spTree>
    <p:extLst>
      <p:ext uri="{BB962C8B-B14F-4D97-AF65-F5344CB8AC3E}">
        <p14:creationId xmlns:p14="http://schemas.microsoft.com/office/powerpoint/2010/main" val="3967365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Comment pouvez-vous parler de verres de façon à interpeller les patients?</a:t>
            </a:r>
          </a:p>
          <a:p>
            <a:endParaRPr lang="fr-CA" noProof="0" dirty="0"/>
          </a:p>
          <a:p>
            <a:pPr marL="173113" indent="-173113">
              <a:buFont typeface="Arial" panose="020B0604020202020204" pitchFamily="34" charset="0"/>
              <a:buChar char="•"/>
            </a:pPr>
            <a:r>
              <a:rPr lang="fr-CA" noProof="0" dirty="0"/>
              <a:t>Pensez à cet exemple de l’industrie de la beauté.</a:t>
            </a:r>
            <a:endParaRPr lang="fr-CA" baseline="0" noProof="0" dirty="0"/>
          </a:p>
          <a:p>
            <a:pPr marL="173113" indent="-173113">
              <a:buFont typeface="Arial" panose="020B0604020202020204" pitchFamily="34" charset="0"/>
              <a:buChar char="•"/>
            </a:pPr>
            <a:r>
              <a:rPr lang="fr-CA" baseline="0" noProof="0" dirty="0"/>
              <a:t>Utilisez des démonstrateurs pour comparer la qualité optique des verres.</a:t>
            </a:r>
            <a:endParaRPr lang="fr-CA" noProof="0" dirty="0"/>
          </a:p>
        </p:txBody>
      </p:sp>
      <p:sp>
        <p:nvSpPr>
          <p:cNvPr id="4" name="Slide Number Placeholder 3"/>
          <p:cNvSpPr>
            <a:spLocks noGrp="1"/>
          </p:cNvSpPr>
          <p:nvPr>
            <p:ph type="sldNum" sz="quarter" idx="10"/>
          </p:nvPr>
        </p:nvSpPr>
        <p:spPr/>
        <p:txBody>
          <a:bodyPr/>
          <a:lstStyle/>
          <a:p>
            <a:fld id="{F3CF283F-0D49-CA4F-B1B1-436B18AD4424}" type="slidenum">
              <a:rPr lang="en-US" smtClean="0"/>
              <a:pPr/>
              <a:t>43</a:t>
            </a:fld>
            <a:endParaRPr lang="en-US" dirty="0"/>
          </a:p>
        </p:txBody>
      </p:sp>
    </p:spTree>
    <p:extLst>
      <p:ext uri="{BB962C8B-B14F-4D97-AF65-F5344CB8AC3E}">
        <p14:creationId xmlns:p14="http://schemas.microsoft.com/office/powerpoint/2010/main" val="4182529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En matière de présentation, misez sur des outils qui mettent en valeur la qualité des verres et qui aident à renforcer votre histoire afin que le patient réalise que les verres sont aussi importants que la monture.</a:t>
            </a:r>
          </a:p>
        </p:txBody>
      </p:sp>
      <p:sp>
        <p:nvSpPr>
          <p:cNvPr id="4" name="Slide Number Placeholder 3"/>
          <p:cNvSpPr>
            <a:spLocks noGrp="1"/>
          </p:cNvSpPr>
          <p:nvPr>
            <p:ph type="sldNum" sz="quarter" idx="10"/>
          </p:nvPr>
        </p:nvSpPr>
        <p:spPr/>
        <p:txBody>
          <a:bodyPr/>
          <a:lstStyle/>
          <a:p>
            <a:fld id="{F3CF283F-0D49-CA4F-B1B1-436B18AD4424}" type="slidenum">
              <a:rPr lang="en-US" smtClean="0"/>
              <a:pPr/>
              <a:t>44</a:t>
            </a:fld>
            <a:endParaRPr lang="en-US" dirty="0"/>
          </a:p>
        </p:txBody>
      </p:sp>
    </p:spTree>
    <p:extLst>
      <p:ext uri="{BB962C8B-B14F-4D97-AF65-F5344CB8AC3E}">
        <p14:creationId xmlns:p14="http://schemas.microsoft.com/office/powerpoint/2010/main" val="2386239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Des démonstrateurs uniques, comme une lampe UV de démonstration, peuvent aider à comparer les caractéristiques des produits qui autrement seraient plus difficiles à différencier dans un environnement figé. Cet exemple de lampe UV de démonstration des verres adaptatifs </a:t>
            </a:r>
            <a:r>
              <a:rPr lang="fr-CA" noProof="0" dirty="0" err="1"/>
              <a:t>Transitions</a:t>
            </a:r>
            <a:r>
              <a:rPr lang="fr-CA" baseline="30000" noProof="0" dirty="0" err="1"/>
              <a:t>MD</a:t>
            </a:r>
            <a:r>
              <a:rPr lang="fr-CA" noProof="0" dirty="0"/>
              <a:t> permet aux patients de mieux comprendre la technologie utilisée pour fabriquer les verres et voir comment un produit s’active</a:t>
            </a:r>
            <a:r>
              <a:rPr lang="fr-CA" baseline="0" noProof="0" dirty="0"/>
              <a:t>.</a:t>
            </a:r>
            <a:endParaRPr lang="fr-CA" noProof="0" dirty="0"/>
          </a:p>
        </p:txBody>
      </p:sp>
      <p:sp>
        <p:nvSpPr>
          <p:cNvPr id="4" name="Slide Number Placeholder 3"/>
          <p:cNvSpPr>
            <a:spLocks noGrp="1"/>
          </p:cNvSpPr>
          <p:nvPr>
            <p:ph type="sldNum" sz="quarter" idx="10"/>
          </p:nvPr>
        </p:nvSpPr>
        <p:spPr/>
        <p:txBody>
          <a:bodyPr/>
          <a:lstStyle/>
          <a:p>
            <a:fld id="{F3CF283F-0D49-CA4F-B1B1-436B18AD4424}" type="slidenum">
              <a:rPr lang="en-US" smtClean="0"/>
              <a:pPr/>
              <a:t>45</a:t>
            </a:fld>
            <a:endParaRPr lang="en-US" dirty="0"/>
          </a:p>
        </p:txBody>
      </p:sp>
    </p:spTree>
    <p:extLst>
      <p:ext uri="{BB962C8B-B14F-4D97-AF65-F5344CB8AC3E}">
        <p14:creationId xmlns:p14="http://schemas.microsoft.com/office/powerpoint/2010/main" val="3935067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Marier style et mode dans vos présentoirs peut aider les patients à choisir des styles qui leur conviennent. Ils peuvent se soucier de la mode, mais ne pas être </a:t>
            </a:r>
            <a:r>
              <a:rPr lang="fr-CA" noProof="0" dirty="0" smtClean="0"/>
              <a:t>certains </a:t>
            </a:r>
            <a:r>
              <a:rPr lang="fr-CA" noProof="0" dirty="0"/>
              <a:t>des modèles de montures qui leur conviennent. Renseignez-les et, une fois de plus, permettez-leur de toucher et d’essayer les produits tout en les informant sur le </a:t>
            </a:r>
            <a:r>
              <a:rPr lang="fr-CA" noProof="0" dirty="0" smtClean="0"/>
              <a:t>style; vous ferez ainsi toute la différence!</a:t>
            </a:r>
            <a:endParaRPr lang="fr-CA" noProof="0" dirty="0"/>
          </a:p>
        </p:txBody>
      </p:sp>
      <p:sp>
        <p:nvSpPr>
          <p:cNvPr id="4" name="Slide Number Placeholder 3"/>
          <p:cNvSpPr>
            <a:spLocks noGrp="1"/>
          </p:cNvSpPr>
          <p:nvPr>
            <p:ph type="sldNum" sz="quarter" idx="10"/>
          </p:nvPr>
        </p:nvSpPr>
        <p:spPr/>
        <p:txBody>
          <a:bodyPr/>
          <a:lstStyle/>
          <a:p>
            <a:fld id="{F3CF283F-0D49-CA4F-B1B1-436B18AD4424}" type="slidenum">
              <a:rPr lang="en-US" smtClean="0"/>
              <a:pPr/>
              <a:t>46</a:t>
            </a:fld>
            <a:endParaRPr lang="en-US" dirty="0"/>
          </a:p>
        </p:txBody>
      </p:sp>
    </p:spTree>
    <p:extLst>
      <p:ext uri="{BB962C8B-B14F-4D97-AF65-F5344CB8AC3E}">
        <p14:creationId xmlns:p14="http://schemas.microsoft.com/office/powerpoint/2010/main" val="9956107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En résumé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Tenez-vous informé des nouveautés en matière de tendances et de styles afin d’offrir les meilleures options de montures et de verres qui soient à vos patients.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Expliquez DANS LE DÉTAIL les montures et les verres aux patients afin de les aider à prendre une décision éclairée qui tiendra compte de leur style personnel et de leur </a:t>
            </a:r>
            <a:r>
              <a:rPr lang="fr-CA" sz="1200" kern="1200" dirty="0" smtClean="0">
                <a:solidFill>
                  <a:schemeClr val="tx1"/>
                </a:solidFill>
                <a:effectLst/>
                <a:latin typeface="+mn-lt"/>
                <a:ea typeface="+mn-ea"/>
                <a:cs typeface="+mn-cs"/>
              </a:rPr>
              <a:t>mode de </a:t>
            </a:r>
            <a:r>
              <a:rPr lang="fr-CA" sz="1200" kern="1200" dirty="0">
                <a:solidFill>
                  <a:schemeClr val="tx1"/>
                </a:solidFill>
                <a:effectLst/>
                <a:latin typeface="+mn-lt"/>
                <a:ea typeface="+mn-ea"/>
                <a:cs typeface="+mn-cs"/>
              </a:rPr>
              <a:t>vie.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Écoutez vos patients. Tentez de comprendre ce qu’ils attendent d’une paire de lunettes et aidez-les à faire un choix qui répondra à leurs besoins et assurera leur satisfaction générale. N’émettez pas d’hypothèses selon vos antécédents avec eux ou sur n’importe quoi d’autre. Permettez-leur de vous aider à comprendre ce qu’ils recherchent.</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Enfin, créez un espace accueillant et facilitant l’exploration et la cueillette de renseignements. </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589970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Merci!</a:t>
            </a:r>
          </a:p>
        </p:txBody>
      </p:sp>
      <p:sp>
        <p:nvSpPr>
          <p:cNvPr id="4" name="Slide Number Placeholder 3"/>
          <p:cNvSpPr>
            <a:spLocks noGrp="1"/>
          </p:cNvSpPr>
          <p:nvPr>
            <p:ph type="sldNum" sz="quarter" idx="10"/>
          </p:nvPr>
        </p:nvSpPr>
        <p:spPr/>
        <p:txBody>
          <a:bodyPr/>
          <a:lstStyle/>
          <a:p>
            <a:fld id="{F3CF283F-0D49-CA4F-B1B1-436B18AD4424}" type="slidenum">
              <a:rPr lang="en-US" smtClean="0"/>
              <a:pPr/>
              <a:t>48</a:t>
            </a:fld>
            <a:endParaRPr lang="en-US" dirty="0"/>
          </a:p>
        </p:txBody>
      </p:sp>
    </p:spTree>
    <p:extLst>
      <p:ext uri="{BB962C8B-B14F-4D97-AF65-F5344CB8AC3E}">
        <p14:creationId xmlns:p14="http://schemas.microsoft.com/office/powerpoint/2010/main" val="2433828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noProof="0" dirty="0"/>
              <a:t>En</a:t>
            </a:r>
            <a:r>
              <a:rPr lang="fr-CA" baseline="0" noProof="0" dirty="0"/>
              <a:t> ce moment, l</a:t>
            </a:r>
            <a:r>
              <a:rPr lang="fr-CA" noProof="0" dirty="0"/>
              <a:t>es montures sont audacieuses, surdimensionnées et imposantes. </a:t>
            </a:r>
          </a:p>
          <a:p>
            <a:endParaRPr lang="fr-CA" noProof="0" dirty="0"/>
          </a:p>
          <a:p>
            <a:r>
              <a:rPr lang="fr-CA" noProof="0" dirty="0"/>
              <a:t>Les modèles classiques sont toujours populaires.</a:t>
            </a:r>
          </a:p>
        </p:txBody>
      </p:sp>
      <p:sp>
        <p:nvSpPr>
          <p:cNvPr id="4" name="Slide Number Placeholder 3"/>
          <p:cNvSpPr>
            <a:spLocks noGrp="1"/>
          </p:cNvSpPr>
          <p:nvPr>
            <p:ph type="sldNum" sz="quarter" idx="10"/>
          </p:nvPr>
        </p:nvSpPr>
        <p:spPr/>
        <p:txBody>
          <a:bodyPr/>
          <a:lstStyle/>
          <a:p>
            <a:fld id="{11312060-9866-4EC6-87CC-C42F25D0B980}" type="slidenum">
              <a:rPr lang="en-US" smtClean="0"/>
              <a:pPr/>
              <a:t>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4482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En matière de nouvelles tendances, beaucoup de formes rétro reviennent à la mode, comme les modèles petits et ronds, œil de chat et carrés.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Ronds : en plastique épais ou à contour métallique, ces modèles sont souvent</a:t>
            </a:r>
            <a:r>
              <a:rPr lang="fr-CA" sz="1200" kern="1200" baseline="0" dirty="0">
                <a:solidFill>
                  <a:schemeClr val="tx1"/>
                </a:solidFill>
                <a:effectLst/>
                <a:latin typeface="+mn-lt"/>
                <a:ea typeface="+mn-ea"/>
                <a:cs typeface="+mn-cs"/>
              </a:rPr>
              <a:t> les élus</a:t>
            </a:r>
            <a:r>
              <a:rPr lang="fr-CA" sz="1200" kern="1200" dirty="0">
                <a:solidFill>
                  <a:schemeClr val="tx1"/>
                </a:solidFill>
                <a:effectLst/>
                <a:latin typeface="+mn-lt"/>
                <a:ea typeface="+mn-ea"/>
                <a:cs typeface="+mn-cs"/>
              </a:rPr>
              <a:t> des gens</a:t>
            </a:r>
            <a:r>
              <a:rPr lang="fr-CA" sz="1200" kern="1200" baseline="0" dirty="0">
                <a:solidFill>
                  <a:schemeClr val="tx1"/>
                </a:solidFill>
                <a:effectLst/>
                <a:latin typeface="+mn-lt"/>
                <a:ea typeface="+mn-ea"/>
                <a:cs typeface="+mn-cs"/>
              </a:rPr>
              <a:t> stylisés </a:t>
            </a:r>
            <a:r>
              <a:rPr lang="fr-CA" sz="1200" kern="1200" dirty="0">
                <a:solidFill>
                  <a:schemeClr val="tx1"/>
                </a:solidFill>
                <a:effectLst/>
                <a:latin typeface="+mn-lt"/>
                <a:ea typeface="+mn-ea"/>
                <a:cs typeface="+mn-cs"/>
              </a:rPr>
              <a:t>vus dans la rue; retour aux années 1990, au chic </a:t>
            </a:r>
            <a:r>
              <a:rPr lang="fr-CA" sz="1200" kern="1200" dirty="0" err="1">
                <a:solidFill>
                  <a:schemeClr val="tx1"/>
                </a:solidFill>
                <a:effectLst/>
                <a:latin typeface="+mn-lt"/>
                <a:ea typeface="+mn-ea"/>
                <a:cs typeface="+mn-cs"/>
              </a:rPr>
              <a:t>nerd</a:t>
            </a:r>
            <a:r>
              <a:rPr lang="fr-CA" sz="1200" kern="1200" dirty="0">
                <a:solidFill>
                  <a:schemeClr val="tx1"/>
                </a:solidFill>
                <a:effectLst/>
                <a:latin typeface="+mn-lt"/>
                <a:ea typeface="+mn-ea"/>
                <a:cs typeface="+mn-cs"/>
              </a:rPr>
              <a:t> et au rétro.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Œil de chat : forme féminine et puissante, chic et osée, classique.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Aviateur unique : monture classique actualisée.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modèles à contour double ombre et à deux tons sont tendance.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Futuriste : formes géométriques branchées, lignes étroites uniques et combinaisons de couleurs exagérées.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Barre frontale imposante : soutien accru, ajoute beaucoup de détail, audacieuse et moderne. </a:t>
            </a:r>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44829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4966" indent="-174966" fontAlgn="base">
              <a:buFont typeface="Arial" panose="020B0604020202020204" pitchFamily="34" charset="0"/>
              <a:buChar char="•"/>
            </a:pPr>
            <a:endParaRPr lang="fr-CA" noProof="0" dirty="0"/>
          </a:p>
          <a:p>
            <a:pPr marL="174966" indent="-174966" fontAlgn="base">
              <a:buFont typeface="Arial" panose="020B0604020202020204" pitchFamily="34" charset="0"/>
              <a:buChar char="•"/>
            </a:pPr>
            <a:r>
              <a:rPr lang="fr-CA" b="0" noProof="0" dirty="0"/>
              <a:t>Quand vient le temps de choisir la paire de lunettes parfaite, il est préférable de tenir compte de la forme du visage. Par exemple, un visage carré devrait opter pour un modèle qui contraste avec les caractéristiques faciales prononcées. Les montures arrondies adoucissent souvent le look. </a:t>
            </a:r>
          </a:p>
          <a:p>
            <a:pPr marL="174966" indent="-174966" fontAlgn="base">
              <a:buFont typeface="Arial" panose="020B0604020202020204" pitchFamily="34" charset="0"/>
              <a:buChar char="•"/>
            </a:pPr>
            <a:endParaRPr lang="fr-CA" noProof="0" dirty="0"/>
          </a:p>
          <a:p>
            <a:pPr fontAlgn="base"/>
            <a:r>
              <a:rPr lang="fr-CA" noProof="0" dirty="0"/>
              <a:t>Renseignements contextuels supplémentaires</a:t>
            </a:r>
          </a:p>
          <a:p>
            <a:pPr marL="174966" indent="-174966" fontAlgn="base">
              <a:buFont typeface="Arial" panose="020B0604020202020204" pitchFamily="34" charset="0"/>
              <a:buChar char="•"/>
            </a:pPr>
            <a:r>
              <a:rPr lang="fr-CA" noProof="0" dirty="0"/>
              <a:t>Carré : front large et ligne de la mâchoire horizontale forte et proportionnelle en largeur et en </a:t>
            </a:r>
            <a:r>
              <a:rPr lang="fr-CA" noProof="0" dirty="0" smtClean="0"/>
              <a:t>hauteur. Détourne </a:t>
            </a:r>
            <a:r>
              <a:rPr lang="fr-CA" noProof="0" dirty="0"/>
              <a:t>l’attention et contraste avec les caractéristiques faciales prononcées.</a:t>
            </a:r>
          </a:p>
          <a:p>
            <a:pPr marL="174966" indent="-174966" fontAlgn="base">
              <a:buFont typeface="Arial" panose="020B0604020202020204" pitchFamily="34" charset="0"/>
              <a:buChar char="•"/>
            </a:pPr>
            <a:r>
              <a:rPr lang="fr-CA" noProof="0" dirty="0"/>
              <a:t>Caractéristiques :</a:t>
            </a:r>
          </a:p>
          <a:p>
            <a:pPr marL="641544" lvl="1" indent="-174966" fontAlgn="base">
              <a:buFont typeface="Arial" panose="020B0604020202020204" pitchFamily="34" charset="0"/>
              <a:buChar char="•"/>
            </a:pPr>
            <a:r>
              <a:rPr lang="fr-CA" noProof="0" dirty="0"/>
              <a:t>Ligne de mâchoire proéminente</a:t>
            </a:r>
          </a:p>
          <a:p>
            <a:pPr marL="641544" lvl="1" indent="-174966" fontAlgn="base">
              <a:buFont typeface="Arial" panose="020B0604020202020204" pitchFamily="34" charset="0"/>
              <a:buChar char="•"/>
            </a:pPr>
            <a:r>
              <a:rPr lang="fr-CA" noProof="0" dirty="0"/>
              <a:t>Traits angulaires</a:t>
            </a:r>
          </a:p>
          <a:p>
            <a:pPr marL="641544" lvl="1" indent="-174966" fontAlgn="base">
              <a:buFont typeface="Arial" panose="020B0604020202020204" pitchFamily="34" charset="0"/>
              <a:buChar char="•"/>
            </a:pPr>
            <a:r>
              <a:rPr lang="fr-CA" noProof="0" dirty="0"/>
              <a:t>Front large</a:t>
            </a:r>
          </a:p>
          <a:p>
            <a:pPr marL="174966" indent="-174966" fontAlgn="base">
              <a:buFont typeface="Arial" panose="020B0604020202020204" pitchFamily="34" charset="0"/>
              <a:buChar char="•"/>
            </a:pPr>
            <a:r>
              <a:rPr lang="fr-CA" noProof="0" dirty="0"/>
              <a:t>Quoi chercher :</a:t>
            </a:r>
          </a:p>
          <a:p>
            <a:pPr marL="641544" lvl="1" indent="-174966" fontAlgn="base">
              <a:buFont typeface="Arial" panose="020B0604020202020204" pitchFamily="34" charset="0"/>
              <a:buChar char="•"/>
            </a:pPr>
            <a:r>
              <a:rPr lang="fr-CA" noProof="0" dirty="0"/>
              <a:t>Montures à l’opposé de la forme de votre visage.</a:t>
            </a:r>
          </a:p>
          <a:p>
            <a:pPr marL="641544" lvl="1" indent="-174966" fontAlgn="base">
              <a:buFont typeface="Arial" panose="020B0604020202020204" pitchFamily="34" charset="0"/>
              <a:buChar char="•"/>
            </a:pPr>
            <a:r>
              <a:rPr lang="fr-CA" noProof="0" dirty="0"/>
              <a:t>Des montures comportant</a:t>
            </a:r>
            <a:r>
              <a:rPr lang="fr-CA" baseline="0" noProof="0" dirty="0"/>
              <a:t> des </a:t>
            </a:r>
            <a:r>
              <a:rPr lang="fr-CA" noProof="0" dirty="0"/>
              <a:t>rondeurs pour adoucir votre look.</a:t>
            </a:r>
          </a:p>
          <a:p>
            <a:pPr marL="641544" lvl="1" indent="-174966" fontAlgn="base">
              <a:buFont typeface="Arial" panose="020B0604020202020204" pitchFamily="34" charset="0"/>
              <a:buChar char="•"/>
            </a:pPr>
            <a:r>
              <a:rPr lang="fr-CA" noProof="0" dirty="0"/>
              <a:t>Les montures plus larges que hautes.</a:t>
            </a:r>
          </a:p>
          <a:p>
            <a:pPr marL="641544" lvl="1" indent="-174966" fontAlgn="base">
              <a:buFont typeface="Arial" panose="020B0604020202020204" pitchFamily="34" charset="0"/>
              <a:buChar char="•"/>
            </a:pPr>
            <a:endParaRPr lang="fr-CA" noProof="0" dirty="0"/>
          </a:p>
          <a:p>
            <a:pPr marL="174966" indent="-174966" fontAlgn="base">
              <a:buFont typeface="Arial" panose="020B0604020202020204" pitchFamily="34" charset="0"/>
              <a:buChar char="•"/>
            </a:pPr>
            <a:r>
              <a:rPr lang="fr-CA" noProof="0" dirty="0"/>
              <a:t>Ovale : ligne de mâchoire légèrement courbée un peu plus étroite que le front, pommettes hautes et angulaires, forme de visage la plus polyvalente.</a:t>
            </a:r>
          </a:p>
          <a:p>
            <a:pPr marL="174966" indent="-174966" fontAlgn="base">
              <a:buFont typeface="Arial" panose="020B0604020202020204" pitchFamily="34" charset="0"/>
              <a:buChar char="•"/>
            </a:pPr>
            <a:r>
              <a:rPr lang="fr-CA" noProof="0" dirty="0"/>
              <a:t>But : offrir un beau contraste par rapport aux courbes faciales.</a:t>
            </a:r>
          </a:p>
          <a:p>
            <a:pPr marL="174966" indent="-174966" fontAlgn="base">
              <a:buFont typeface="Arial" panose="020B0604020202020204" pitchFamily="34" charset="0"/>
              <a:buChar char="•"/>
            </a:pPr>
            <a:r>
              <a:rPr lang="fr-CA" noProof="0" dirty="0"/>
              <a:t>Caractéristiques :</a:t>
            </a:r>
          </a:p>
          <a:p>
            <a:pPr marL="641544" lvl="1" indent="-174966" fontAlgn="base">
              <a:buFont typeface="Arial" panose="020B0604020202020204" pitchFamily="34" charset="0"/>
              <a:buChar char="•"/>
            </a:pPr>
            <a:r>
              <a:rPr lang="fr-CA" noProof="0" dirty="0"/>
              <a:t>Menton légèrement plus étroit que le front</a:t>
            </a:r>
          </a:p>
          <a:p>
            <a:pPr marL="641544" lvl="1" indent="-174966" fontAlgn="base">
              <a:buFont typeface="Arial" panose="020B0604020202020204" pitchFamily="34" charset="0"/>
              <a:buChar char="•"/>
            </a:pPr>
            <a:r>
              <a:rPr lang="fr-CA" noProof="0" dirty="0"/>
              <a:t>Pommettes équilibrées</a:t>
            </a:r>
          </a:p>
          <a:p>
            <a:pPr marL="641544" lvl="1" indent="-174966" fontAlgn="base">
              <a:buFont typeface="Arial" panose="020B0604020202020204" pitchFamily="34" charset="0"/>
              <a:buChar char="•"/>
            </a:pPr>
            <a:r>
              <a:rPr lang="fr-CA" noProof="0" dirty="0"/>
              <a:t>Pommettes hautes</a:t>
            </a:r>
          </a:p>
          <a:p>
            <a:pPr marL="174966" indent="-174966" fontAlgn="base">
              <a:buFont typeface="Arial" panose="020B0604020202020204" pitchFamily="34" charset="0"/>
              <a:buChar char="•"/>
            </a:pPr>
            <a:r>
              <a:rPr lang="fr-CA" noProof="0" dirty="0"/>
              <a:t>Quoi chercher :</a:t>
            </a:r>
          </a:p>
          <a:p>
            <a:pPr marL="641544" lvl="1" indent="-174966" fontAlgn="base">
              <a:buFont typeface="Arial" panose="020B0604020202020204" pitchFamily="34" charset="0"/>
              <a:buChar char="•"/>
            </a:pPr>
            <a:r>
              <a:rPr lang="fr-CA" noProof="0" dirty="0"/>
              <a:t>Toute monture carrée ou ronde.</a:t>
            </a:r>
          </a:p>
          <a:p>
            <a:pPr marL="641544" lvl="1" indent="-174966" fontAlgn="base">
              <a:buFont typeface="Arial" panose="020B0604020202020204" pitchFamily="34" charset="0"/>
              <a:buChar char="•"/>
            </a:pPr>
            <a:r>
              <a:rPr lang="fr-CA" noProof="0" dirty="0"/>
              <a:t>Montures de couleur foncée ou pâle.</a:t>
            </a:r>
          </a:p>
          <a:p>
            <a:pPr marL="641544" lvl="1" indent="-174966" fontAlgn="base">
              <a:buFont typeface="Arial" panose="020B0604020202020204" pitchFamily="34" charset="0"/>
              <a:buChar char="•"/>
            </a:pPr>
            <a:r>
              <a:rPr lang="fr-CA" noProof="0" dirty="0"/>
              <a:t>Toute monture qui contraste avec les courbes faciales.</a:t>
            </a:r>
          </a:p>
          <a:p>
            <a:pPr marL="641544" lvl="1" indent="-174966" fontAlgn="base">
              <a:buFont typeface="Arial" panose="020B0604020202020204" pitchFamily="34" charset="0"/>
              <a:buChar char="•"/>
            </a:pPr>
            <a:endParaRPr lang="fr-CA" noProof="0" dirty="0"/>
          </a:p>
          <a:p>
            <a:pPr marL="174966" indent="-174966" fontAlgn="base">
              <a:buFont typeface="Arial" panose="020B0604020202020204" pitchFamily="34" charset="0"/>
              <a:buChar char="•"/>
            </a:pPr>
            <a:r>
              <a:rPr lang="fr-CA" noProof="0" dirty="0"/>
              <a:t>Rond : joues pleines, front large et menton arrondi.</a:t>
            </a:r>
          </a:p>
          <a:p>
            <a:pPr marL="174966" indent="-174966" fontAlgn="base">
              <a:buFont typeface="Arial" panose="020B0604020202020204" pitchFamily="34" charset="0"/>
              <a:buChar char="•"/>
            </a:pPr>
            <a:r>
              <a:rPr lang="fr-CA" noProof="0" dirty="0"/>
              <a:t>But : contraster avec le visage.</a:t>
            </a:r>
          </a:p>
          <a:p>
            <a:pPr marL="174966" indent="-174966" fontAlgn="base">
              <a:buFont typeface="Arial" panose="020B0604020202020204" pitchFamily="34" charset="0"/>
              <a:buChar char="•"/>
            </a:pPr>
            <a:r>
              <a:rPr lang="fr-CA" noProof="0" dirty="0"/>
              <a:t>Caractéristiques :</a:t>
            </a:r>
          </a:p>
          <a:p>
            <a:pPr marL="641544" lvl="1" indent="-174966" fontAlgn="base">
              <a:buFont typeface="Arial" panose="020B0604020202020204" pitchFamily="34" charset="0"/>
              <a:buChar char="•"/>
            </a:pPr>
            <a:r>
              <a:rPr lang="fr-CA" noProof="0" dirty="0"/>
              <a:t>Joues pleines</a:t>
            </a:r>
          </a:p>
          <a:p>
            <a:pPr marL="641544" lvl="1" indent="-174966" fontAlgn="base">
              <a:buFont typeface="Arial" panose="020B0604020202020204" pitchFamily="34" charset="0"/>
              <a:buChar char="•"/>
            </a:pPr>
            <a:r>
              <a:rPr lang="fr-CA" noProof="0" dirty="0"/>
              <a:t>Menton arrondi</a:t>
            </a:r>
          </a:p>
          <a:p>
            <a:pPr marL="641544" lvl="1" indent="-174966" fontAlgn="base">
              <a:buFont typeface="Arial" panose="020B0604020202020204" pitchFamily="34" charset="0"/>
              <a:buChar char="•"/>
            </a:pPr>
            <a:r>
              <a:rPr lang="fr-CA" noProof="0" dirty="0"/>
              <a:t>Longueur et largeur du visage semblable</a:t>
            </a:r>
          </a:p>
          <a:p>
            <a:pPr marL="174966" indent="-174966" fontAlgn="base">
              <a:buFont typeface="Arial" panose="020B0604020202020204" pitchFamily="34" charset="0"/>
              <a:buChar char="•"/>
            </a:pPr>
            <a:r>
              <a:rPr lang="fr-CA" noProof="0" dirty="0"/>
              <a:t>Quoi chercher :</a:t>
            </a:r>
          </a:p>
          <a:p>
            <a:pPr marL="641544" lvl="1" indent="-174966" fontAlgn="base">
              <a:buFont typeface="Arial" panose="020B0604020202020204" pitchFamily="34" charset="0"/>
              <a:buChar char="•"/>
            </a:pPr>
            <a:r>
              <a:rPr lang="fr-CA" noProof="0" dirty="0"/>
              <a:t>Montures qui contrastent avec les courbes du visage.</a:t>
            </a:r>
          </a:p>
          <a:p>
            <a:pPr marL="641544" lvl="1" indent="-174966" fontAlgn="base">
              <a:buFont typeface="Arial" panose="020B0604020202020204" pitchFamily="34" charset="0"/>
              <a:buChar char="•"/>
            </a:pPr>
            <a:r>
              <a:rPr lang="fr-CA" noProof="0" dirty="0"/>
              <a:t>Montures plus larges que hautes.</a:t>
            </a:r>
          </a:p>
          <a:p>
            <a:pPr marL="641544" lvl="1" indent="-174966" fontAlgn="base">
              <a:buFont typeface="Arial" panose="020B0604020202020204" pitchFamily="34" charset="0"/>
              <a:buChar char="•"/>
            </a:pPr>
            <a:r>
              <a:rPr lang="fr-CA" noProof="0" dirty="0"/>
              <a:t>Imprimés, couleurs vives et partie au niveau des sourcils détaillée pour donner du contraste et définir le visage.</a:t>
            </a:r>
          </a:p>
          <a:p>
            <a:pPr marL="174966" indent="-174966">
              <a:buFont typeface="Arial" panose="020B0604020202020204" pitchFamily="34" charset="0"/>
              <a:buChar char="•"/>
            </a:pPr>
            <a:r>
              <a:rPr lang="fr-CA" noProof="0" dirty="0"/>
              <a:t>Modèles avec plaquettes pour éviter que les montures reposent sur les joues.</a:t>
            </a:r>
          </a:p>
          <a:p>
            <a:pPr marL="641544" lvl="1" indent="-174966" fontAlgn="base">
              <a:buFont typeface="Arial" panose="020B0604020202020204" pitchFamily="34" charset="0"/>
              <a:buChar char="•"/>
            </a:pPr>
            <a:endParaRPr lang="fr-CA" noProof="0" dirty="0"/>
          </a:p>
        </p:txBody>
      </p:sp>
      <p:sp>
        <p:nvSpPr>
          <p:cNvPr id="4" name="Slide Number Placeholder 3"/>
          <p:cNvSpPr>
            <a:spLocks noGrp="1"/>
          </p:cNvSpPr>
          <p:nvPr>
            <p:ph type="sldNum" sz="quarter" idx="10"/>
          </p:nvPr>
        </p:nvSpPr>
        <p:spPr/>
        <p:txBody>
          <a:bodyPr/>
          <a:lstStyle/>
          <a:p>
            <a:fld id="{11312060-9866-4EC6-87CC-C42F25D0B98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44829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CA" noProof="0" dirty="0"/>
              <a:t>Nous prenons en considération non seulement la forme des montures, mais également leurs couleurs. </a:t>
            </a:r>
          </a:p>
          <a:p>
            <a:endParaRPr lang="fr-CA"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Vous pouvez caractériser votre style à l’aide d’une monture de couleur unique. L’ajout d’une couleur traditionnelle audacieuse à une forme de monture de base permet d’ajouter un petit je-ne-sais-quoi sans trop sortir de sa zone de confort</a:t>
            </a:r>
            <a:r>
              <a:rPr lang="fr-CA" noProof="0" dirty="0"/>
              <a:t>.</a:t>
            </a:r>
          </a:p>
          <a:p>
            <a:endParaRPr lang="fr-CA"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La singularité est chic, et quelle meilleure façon d’affirmer la vôtre que de porter une monture de couleur non traditionnelle! Si vous voulez faire tourner les têtes, envisagez de choisir une monture arborant l’une des couleurs tendance…</a:t>
            </a:r>
          </a:p>
        </p:txBody>
      </p:sp>
      <p:sp>
        <p:nvSpPr>
          <p:cNvPr id="4" name="Slide Number Placeholder 3"/>
          <p:cNvSpPr>
            <a:spLocks noGrp="1"/>
          </p:cNvSpPr>
          <p:nvPr>
            <p:ph type="sldNum" sz="quarter" idx="10"/>
          </p:nvPr>
        </p:nvSpPr>
        <p:spPr/>
        <p:txBody>
          <a:bodyPr/>
          <a:lstStyle/>
          <a:p>
            <a:fld id="{F3CF283F-0D49-CA4F-B1B1-436B18AD4424}" type="slidenum">
              <a:rPr lang="en-US" smtClean="0"/>
              <a:pPr/>
              <a:t>8</a:t>
            </a:fld>
            <a:endParaRPr lang="en-US" dirty="0"/>
          </a:p>
        </p:txBody>
      </p:sp>
    </p:spTree>
    <p:extLst>
      <p:ext uri="{BB962C8B-B14F-4D97-AF65-F5344CB8AC3E}">
        <p14:creationId xmlns:p14="http://schemas.microsoft.com/office/powerpoint/2010/main" val="25490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1"/>
            <a:r>
              <a:rPr lang="fr-CA" noProof="0" dirty="0"/>
              <a:t>Vous avez probablement entendu parler du rapport annuel sur les couleurs de la mode de Pantone, mais il ne s’applique pas uniquement aux vêtements. Voici certains exemples de combinaisons de teintes et de montures… Jaune primevère, rose pâle, noisette, île paradisiaque et vert feuillage </a:t>
            </a:r>
            <a:r>
              <a:rPr lang="fr-FR" sz="1200" kern="1200" dirty="0">
                <a:solidFill>
                  <a:schemeClr val="tx1"/>
                </a:solidFill>
                <a:latin typeface="+mn-lt"/>
                <a:ea typeface="+mn-ea"/>
                <a:cs typeface="+mn-cs"/>
              </a:rPr>
              <a:t>sont toutes des couleurs tendance</a:t>
            </a:r>
            <a:r>
              <a:rPr lang="fr-CA" baseline="0" noProof="0" dirty="0"/>
              <a:t>.</a:t>
            </a:r>
          </a:p>
          <a:p>
            <a:pPr marL="0" lvl="1"/>
            <a:endParaRPr lang="fr-CA" baseline="0" noProof="0" dirty="0"/>
          </a:p>
          <a:p>
            <a:pPr marL="0" lvl="1"/>
            <a:r>
              <a:rPr lang="fr-CA" baseline="0" noProof="0" dirty="0"/>
              <a:t> Vous pouvez constater que celles-ci sont toutes plus pastel les unes que les autres.</a:t>
            </a:r>
            <a:endParaRPr lang="fr-CA" noProof="0" dirty="0"/>
          </a:p>
        </p:txBody>
      </p:sp>
      <p:sp>
        <p:nvSpPr>
          <p:cNvPr id="4" name="Slide Number Placeholder 3"/>
          <p:cNvSpPr>
            <a:spLocks noGrp="1"/>
          </p:cNvSpPr>
          <p:nvPr>
            <p:ph type="sldNum" sz="quarter" idx="10"/>
          </p:nvPr>
        </p:nvSpPr>
        <p:spPr/>
        <p:txBody>
          <a:bodyPr/>
          <a:lstStyle/>
          <a:p>
            <a:fld id="{11312060-9866-4EC6-87CC-C42F25D0B980}" type="slidenum">
              <a:rPr lang="en-US" smtClean="0"/>
              <a:pPr/>
              <a:t>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44829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C:\Users\Courtney Myers\Desktop\PPT Template_Page_05.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440" y="-68580"/>
            <a:ext cx="9235440" cy="69265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24250" y="2265902"/>
            <a:ext cx="4099035" cy="607797"/>
          </a:xfrm>
        </p:spPr>
        <p:txBody>
          <a:bodyPr/>
          <a:lstStyle>
            <a:lvl1pPr algn="ctr">
              <a:defRPr sz="36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128271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5976" y="286601"/>
            <a:ext cx="3462588" cy="3294797"/>
          </a:xfrm>
          <a:prstGeom prst="rect">
            <a:avLst/>
          </a:prstGeom>
        </p:spPr>
      </p:pic>
      <p:sp>
        <p:nvSpPr>
          <p:cNvPr id="4" name="Right Triangle 3"/>
          <p:cNvSpPr/>
          <p:nvPr userDrawn="1"/>
        </p:nvSpPr>
        <p:spPr>
          <a:xfrm flipH="1">
            <a:off x="1524000" y="2019301"/>
            <a:ext cx="7619998" cy="3124199"/>
          </a:xfrm>
          <a:prstGeom prst="r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p:cNvSpPr>
            <a:spLocks noGrp="1"/>
          </p:cNvSpPr>
          <p:nvPr>
            <p:ph type="body" sz="quarter" idx="11"/>
          </p:nvPr>
        </p:nvSpPr>
        <p:spPr>
          <a:xfrm rot="20262363">
            <a:off x="1123895" y="3424982"/>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37310" y="3941763"/>
            <a:ext cx="3989190" cy="1009649"/>
          </a:xfrm>
        </p:spPr>
        <p:txBody>
          <a:bodyPr anchor="t"/>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4239078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Right Triangle 3"/>
          <p:cNvSpPr/>
          <p:nvPr userDrawn="1"/>
        </p:nvSpPr>
        <p:spPr>
          <a:xfrm flipH="1">
            <a:off x="1529600" y="2027828"/>
            <a:ext cx="7619998" cy="3124199"/>
          </a:xfrm>
          <a:prstGeom prst="r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p:cNvSpPr>
            <a:spLocks noGrp="1"/>
          </p:cNvSpPr>
          <p:nvPr>
            <p:ph type="body" sz="quarter" idx="11"/>
          </p:nvPr>
        </p:nvSpPr>
        <p:spPr>
          <a:xfrm rot="20262363">
            <a:off x="1129495" y="3433509"/>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48278" y="3941763"/>
            <a:ext cx="3978221" cy="1009650"/>
          </a:xfrm>
        </p:spPr>
        <p:txBody>
          <a:bodyPr anchor="t"/>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1543141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2" name="Right Triangle 11"/>
          <p:cNvSpPr/>
          <p:nvPr userDrawn="1"/>
        </p:nvSpPr>
        <p:spPr>
          <a:xfrm flipH="1">
            <a:off x="1524002" y="2019301"/>
            <a:ext cx="7619998" cy="3124199"/>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6"/>
          <p:cNvSpPr>
            <a:spLocks noGrp="1"/>
          </p:cNvSpPr>
          <p:nvPr>
            <p:ph type="body" sz="quarter" idx="11"/>
          </p:nvPr>
        </p:nvSpPr>
        <p:spPr>
          <a:xfrm rot="20262363">
            <a:off x="1123897" y="3424982"/>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32350" y="3942758"/>
            <a:ext cx="3994150" cy="978470"/>
          </a:xfrm>
        </p:spPr>
        <p:txBody>
          <a:bodyPr anchor="t"/>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909535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Right Triangle 3"/>
          <p:cNvSpPr/>
          <p:nvPr userDrawn="1"/>
        </p:nvSpPr>
        <p:spPr>
          <a:xfrm flipH="1">
            <a:off x="1524000" y="2009559"/>
            <a:ext cx="7619998" cy="3124199"/>
          </a:xfrm>
          <a:prstGeom prst="r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p:cNvSpPr>
            <a:spLocks noGrp="1"/>
          </p:cNvSpPr>
          <p:nvPr>
            <p:ph type="body" sz="quarter" idx="11"/>
          </p:nvPr>
        </p:nvSpPr>
        <p:spPr>
          <a:xfrm rot="20262363">
            <a:off x="1123895" y="3415240"/>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32351" y="3941762"/>
            <a:ext cx="3994150" cy="1009651"/>
          </a:xfrm>
        </p:spPr>
        <p:txBody>
          <a:bodyPr anchor="t"/>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2135147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 name="Right Triangle 3"/>
          <p:cNvSpPr/>
          <p:nvPr userDrawn="1"/>
        </p:nvSpPr>
        <p:spPr>
          <a:xfrm flipH="1">
            <a:off x="1524000" y="2019301"/>
            <a:ext cx="7619998" cy="3124199"/>
          </a:xfrm>
          <a:prstGeom prst="r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p:cNvSpPr>
            <a:spLocks noGrp="1"/>
          </p:cNvSpPr>
          <p:nvPr>
            <p:ph type="body" sz="quarter" idx="11"/>
          </p:nvPr>
        </p:nvSpPr>
        <p:spPr>
          <a:xfrm rot="20262363">
            <a:off x="1123895" y="3424982"/>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37310" y="3941763"/>
            <a:ext cx="3989190" cy="1009649"/>
          </a:xfrm>
        </p:spPr>
        <p:txBody>
          <a:bodyPr anchor="t"/>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525487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Right Triangle 3"/>
          <p:cNvSpPr/>
          <p:nvPr userDrawn="1"/>
        </p:nvSpPr>
        <p:spPr>
          <a:xfrm flipH="1">
            <a:off x="1529600" y="3256149"/>
            <a:ext cx="7619998" cy="1887352"/>
          </a:xfrm>
          <a:prstGeom prst="r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p:cNvSpPr>
            <a:spLocks noGrp="1"/>
          </p:cNvSpPr>
          <p:nvPr>
            <p:ph type="body" sz="quarter" idx="11"/>
          </p:nvPr>
        </p:nvSpPr>
        <p:spPr>
          <a:xfrm rot="20756936">
            <a:off x="1391660" y="3904046"/>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48278" y="3941763"/>
            <a:ext cx="3978221" cy="1009650"/>
          </a:xfrm>
        </p:spPr>
        <p:txBody>
          <a:bodyPr anchor="ctr"/>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1518599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Right Triangle 3"/>
          <p:cNvSpPr/>
          <p:nvPr userDrawn="1"/>
        </p:nvSpPr>
        <p:spPr>
          <a:xfrm flipH="1">
            <a:off x="1529600" y="3256149"/>
            <a:ext cx="7619998" cy="1887352"/>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p:cNvSpPr>
            <a:spLocks noGrp="1"/>
          </p:cNvSpPr>
          <p:nvPr>
            <p:ph type="body" sz="quarter" idx="11"/>
          </p:nvPr>
        </p:nvSpPr>
        <p:spPr>
          <a:xfrm rot="20756936">
            <a:off x="1391660" y="3904046"/>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48278" y="3941763"/>
            <a:ext cx="3978221" cy="1009650"/>
          </a:xfrm>
        </p:spPr>
        <p:txBody>
          <a:bodyPr anchor="ctr"/>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1628713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Right Triangle 3"/>
          <p:cNvSpPr/>
          <p:nvPr userDrawn="1"/>
        </p:nvSpPr>
        <p:spPr>
          <a:xfrm flipH="1">
            <a:off x="1529600" y="3256149"/>
            <a:ext cx="7619998" cy="1887352"/>
          </a:xfrm>
          <a:prstGeom prst="r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p:cNvSpPr>
            <a:spLocks noGrp="1"/>
          </p:cNvSpPr>
          <p:nvPr>
            <p:ph type="body" sz="quarter" idx="11"/>
          </p:nvPr>
        </p:nvSpPr>
        <p:spPr>
          <a:xfrm rot="20756936">
            <a:off x="1391660" y="3904046"/>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48278" y="3941763"/>
            <a:ext cx="3978221" cy="1009650"/>
          </a:xfrm>
        </p:spPr>
        <p:txBody>
          <a:bodyPr anchor="ctr"/>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492647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Right Triangle 3"/>
          <p:cNvSpPr/>
          <p:nvPr userDrawn="1"/>
        </p:nvSpPr>
        <p:spPr>
          <a:xfrm flipH="1">
            <a:off x="1529600" y="3256149"/>
            <a:ext cx="7619998" cy="1887352"/>
          </a:xfrm>
          <a:prstGeom prst="r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p:cNvSpPr>
            <a:spLocks noGrp="1"/>
          </p:cNvSpPr>
          <p:nvPr>
            <p:ph type="body" sz="quarter" idx="11"/>
          </p:nvPr>
        </p:nvSpPr>
        <p:spPr>
          <a:xfrm rot="20756936">
            <a:off x="1391660" y="3904046"/>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48278" y="3941763"/>
            <a:ext cx="3978221" cy="1009650"/>
          </a:xfrm>
        </p:spPr>
        <p:txBody>
          <a:bodyPr anchor="ctr"/>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576251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3" name="Picture 2" descr="C:\Users\Courtney Myers\Desktop\PPT Template_Page_19.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464023"/>
            <a:ext cx="9144000" cy="560593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ight Triangle 3"/>
          <p:cNvSpPr/>
          <p:nvPr userDrawn="1"/>
        </p:nvSpPr>
        <p:spPr>
          <a:xfrm flipH="1">
            <a:off x="1524002" y="2017714"/>
            <a:ext cx="7619998" cy="3124199"/>
          </a:xfrm>
          <a:prstGeom prst="rtTriangle">
            <a:avLst/>
          </a:prstGeom>
          <a:solidFill>
            <a:srgbClr val="00B5E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p:cNvSpPr>
            <a:spLocks noGrp="1"/>
          </p:cNvSpPr>
          <p:nvPr>
            <p:ph type="body" sz="quarter" idx="11"/>
          </p:nvPr>
        </p:nvSpPr>
        <p:spPr>
          <a:xfrm rot="20262363">
            <a:off x="1070490" y="3419265"/>
            <a:ext cx="7481910" cy="321098"/>
          </a:xfrm>
        </p:spPr>
        <p:txBody>
          <a:bodyPr anchor="b">
            <a:noAutofit/>
          </a:bodyPr>
          <a:lstStyle>
            <a:lvl1pPr marL="0" indent="0">
              <a:buNone/>
              <a:defRPr sz="1000">
                <a:solidFill>
                  <a:schemeClr val="bg1"/>
                </a:solidFill>
              </a:defRPr>
            </a:lvl1pPr>
          </a:lstStyle>
          <a:p>
            <a:pPr lvl="0"/>
            <a:r>
              <a:rPr lang="en-US"/>
              <a:t>Click to edit Master text styles</a:t>
            </a:r>
          </a:p>
        </p:txBody>
      </p:sp>
      <p:sp>
        <p:nvSpPr>
          <p:cNvPr id="2" name="Title 1"/>
          <p:cNvSpPr>
            <a:spLocks noGrp="1"/>
          </p:cNvSpPr>
          <p:nvPr>
            <p:ph type="title" hasCustomPrompt="1"/>
          </p:nvPr>
        </p:nvSpPr>
        <p:spPr>
          <a:xfrm>
            <a:off x="4667534" y="3941763"/>
            <a:ext cx="4158966" cy="1009650"/>
          </a:xfrm>
        </p:spPr>
        <p:txBody>
          <a:bodyPr anchor="t"/>
          <a:lstStyle>
            <a:lvl1pPr algn="r">
              <a:defRPr sz="3200">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150418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2" descr="C:\Users\Courtney Myers\Desktop\KIRSTEN Transitions Signature Grey Clear Phone.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126035" y="-1"/>
            <a:ext cx="9270035" cy="514350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userDrawn="1"/>
        </p:nvSpPr>
        <p:spPr>
          <a:xfrm>
            <a:off x="419642" y="444860"/>
            <a:ext cx="3528050" cy="3528050"/>
          </a:xfrm>
          <a:prstGeom prst="ellipse">
            <a:avLst/>
          </a:prstGeom>
          <a:solidFill>
            <a:srgbClr val="FFFFFF">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383421" y="1957484"/>
            <a:ext cx="3600492" cy="607797"/>
          </a:xfrm>
        </p:spPr>
        <p:txBody>
          <a:bodyPr/>
          <a:lstStyle>
            <a:lvl1pPr algn="ctr">
              <a:defRPr sz="36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370660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Users\Courtney Myers\Desktop\PPT Template_Page_0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1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6384" y="776488"/>
            <a:ext cx="5630519" cy="36992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5" name="Text Placeholder 4"/>
          <p:cNvSpPr>
            <a:spLocks noGrp="1"/>
          </p:cNvSpPr>
          <p:nvPr>
            <p:ph type="body" sz="quarter" idx="10"/>
          </p:nvPr>
        </p:nvSpPr>
        <p:spPr>
          <a:xfrm>
            <a:off x="450828" y="1214438"/>
            <a:ext cx="3806825" cy="3452812"/>
          </a:xfrm>
        </p:spPr>
        <p:txBody>
          <a:bodyPr/>
          <a:lstStyle>
            <a:lvl1pPr>
              <a:defRPr sz="1800">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1429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A80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1735667" y="-1"/>
            <a:ext cx="7408333" cy="5143501"/>
            <a:chOff x="1735667" y="-1"/>
            <a:chExt cx="7408333" cy="6858001"/>
          </a:xfrm>
        </p:grpSpPr>
        <p:sp>
          <p:nvSpPr>
            <p:cNvPr id="10" name="Isosceles Triangle 9"/>
            <p:cNvSpPr/>
            <p:nvPr userDrawn="1"/>
          </p:nvSpPr>
          <p:spPr>
            <a:xfrm flipV="1">
              <a:off x="1735667" y="0"/>
              <a:ext cx="7408333" cy="6858000"/>
            </a:xfrm>
            <a:prstGeom prst="triangle">
              <a:avLst>
                <a:gd name="adj" fmla="val 68571"/>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6824132" y="-1"/>
              <a:ext cx="231986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6384" y="776488"/>
            <a:ext cx="5630519" cy="36992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5" name="Text Placeholder 4"/>
          <p:cNvSpPr>
            <a:spLocks noGrp="1"/>
          </p:cNvSpPr>
          <p:nvPr>
            <p:ph type="body" sz="quarter" idx="10"/>
          </p:nvPr>
        </p:nvSpPr>
        <p:spPr>
          <a:xfrm>
            <a:off x="450828" y="1214438"/>
            <a:ext cx="3806825" cy="3452812"/>
          </a:xfrm>
        </p:spPr>
        <p:txBody>
          <a:bodyPr/>
          <a:lstStyle>
            <a:lvl1pPr>
              <a:defRPr sz="1800">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980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4F9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userDrawn="1"/>
        </p:nvGrpSpPr>
        <p:grpSpPr>
          <a:xfrm>
            <a:off x="1735667" y="-1"/>
            <a:ext cx="7408333" cy="5143501"/>
            <a:chOff x="1735667" y="-1"/>
            <a:chExt cx="7408333" cy="6858001"/>
          </a:xfrm>
          <a:solidFill>
            <a:schemeClr val="accent2"/>
          </a:solidFill>
        </p:grpSpPr>
        <p:sp>
          <p:nvSpPr>
            <p:cNvPr id="14" name="Isosceles Triangle 13"/>
            <p:cNvSpPr/>
            <p:nvPr userDrawn="1"/>
          </p:nvSpPr>
          <p:spPr>
            <a:xfrm flipV="1">
              <a:off x="1735667" y="0"/>
              <a:ext cx="7408333" cy="6858000"/>
            </a:xfrm>
            <a:prstGeom prst="triangle">
              <a:avLst>
                <a:gd name="adj" fmla="val 6857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6824132" y="-1"/>
              <a:ext cx="2319868"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6384" y="776488"/>
            <a:ext cx="5630519" cy="36992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5" name="Text Placeholder 4"/>
          <p:cNvSpPr>
            <a:spLocks noGrp="1"/>
          </p:cNvSpPr>
          <p:nvPr>
            <p:ph type="body" sz="quarter" idx="10"/>
          </p:nvPr>
        </p:nvSpPr>
        <p:spPr>
          <a:xfrm>
            <a:off x="450828" y="1214438"/>
            <a:ext cx="3806825" cy="3452812"/>
          </a:xfrm>
        </p:spPr>
        <p:txBody>
          <a:bodyPr/>
          <a:lstStyle>
            <a:lvl1pPr>
              <a:defRPr sz="1800">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7062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B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1735667" y="-1"/>
            <a:ext cx="7408333" cy="5143501"/>
            <a:chOff x="1735667" y="-1"/>
            <a:chExt cx="7408333" cy="6858001"/>
          </a:xfrm>
          <a:solidFill>
            <a:schemeClr val="accent3"/>
          </a:solidFill>
        </p:grpSpPr>
        <p:sp>
          <p:nvSpPr>
            <p:cNvPr id="11" name="Isosceles Triangle 10"/>
            <p:cNvSpPr/>
            <p:nvPr userDrawn="1"/>
          </p:nvSpPr>
          <p:spPr>
            <a:xfrm flipV="1">
              <a:off x="1735667" y="0"/>
              <a:ext cx="7408333" cy="6858000"/>
            </a:xfrm>
            <a:prstGeom prst="triangle">
              <a:avLst>
                <a:gd name="adj" fmla="val 6857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6824132" y="-1"/>
              <a:ext cx="2319868" cy="68580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6384" y="776488"/>
            <a:ext cx="5630519" cy="36992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5" name="Text Placeholder 4"/>
          <p:cNvSpPr>
            <a:spLocks noGrp="1"/>
          </p:cNvSpPr>
          <p:nvPr>
            <p:ph type="body" sz="quarter" idx="10"/>
          </p:nvPr>
        </p:nvSpPr>
        <p:spPr>
          <a:xfrm>
            <a:off x="450828" y="1214438"/>
            <a:ext cx="3806825" cy="3452812"/>
          </a:xfrm>
        </p:spPr>
        <p:txBody>
          <a:bodyPr/>
          <a:lstStyle>
            <a:lvl1pPr>
              <a:defRPr sz="1800">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5035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7A798D06-F058-5D4E-A2A4-E78BCE95C4EF}" type="datetimeFigureOut">
              <a:rPr lang="en-US" smtClean="0"/>
              <a:t>8/14/2017</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0A683C36-E075-AB43-8C23-C0C82616F720}" type="slidenum">
              <a:rPr lang="en-US" smtClean="0"/>
              <a:t>‹#›</a:t>
            </a:fld>
            <a:endParaRPr lang="en-US"/>
          </a:p>
        </p:txBody>
      </p:sp>
    </p:spTree>
    <p:extLst>
      <p:ext uri="{BB962C8B-B14F-4D97-AF65-F5344CB8AC3E}">
        <p14:creationId xmlns:p14="http://schemas.microsoft.com/office/powerpoint/2010/main" val="412388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C:\Users\Courtney Myers\Desktop\PPT Template_Page_01.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0"/>
            <a:ext cx="6873765" cy="5155324"/>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92369" y="1050220"/>
            <a:ext cx="2926080" cy="2926080"/>
          </a:xfrm>
          <a:prstGeom prst="ellipse">
            <a:avLst/>
          </a:prstGeom>
          <a:solidFill>
            <a:srgbClr val="FFFFFF">
              <a:alpha val="9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2050" name="Picture 2" descr="C:\Users\Courtney Myers\Desktop\PPT Template Images\PHILLIP Transitions XTRActive Gray Full.t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280925" y="0"/>
            <a:ext cx="5897617" cy="51553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6966" y="2209361"/>
            <a:ext cx="2787313" cy="607797"/>
          </a:xfrm>
        </p:spPr>
        <p:txBody>
          <a:bodyPr/>
          <a:lstStyle>
            <a:lvl1pPr algn="ct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62228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2" descr="C:\Users\Courtney Myers\Desktop\KIRSTEN Transitions Signature Grey Full Bus.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85247"/>
            <a:ext cx="7986876" cy="53287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Courtney Myers\Desktop\PPT Template_Page_06.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715000" y="0"/>
            <a:ext cx="3429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38192" y="2267850"/>
            <a:ext cx="2849858" cy="607797"/>
          </a:xfrm>
        </p:spPr>
        <p:txBody>
          <a:bodyPr/>
          <a:lstStyle>
            <a:lvl1pPr algn="ct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49759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C:\Users\Courtney Myers\Desktop\PPT Template_Page_03.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49972" y="0"/>
            <a:ext cx="6844177" cy="51331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4813538" y="-3782"/>
            <a:ext cx="4330462" cy="5147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5139770" y="523302"/>
            <a:ext cx="3677998" cy="3677998"/>
          </a:xfrm>
          <a:prstGeom prst="ellipse">
            <a:avLst/>
          </a:prstGeom>
          <a:solidFill>
            <a:srgbClr val="FFFFFF">
              <a:alpha val="9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 name="Isosceles Triangle 7"/>
          <p:cNvSpPr/>
          <p:nvPr userDrawn="1"/>
        </p:nvSpPr>
        <p:spPr>
          <a:xfrm flipV="1">
            <a:off x="4813540" y="-3786"/>
            <a:ext cx="1940943" cy="1202855"/>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18601" y="2084897"/>
            <a:ext cx="3547029" cy="607797"/>
          </a:xfrm>
        </p:spPr>
        <p:txBody>
          <a:bodyPr/>
          <a:lstStyle>
            <a:lvl1pPr algn="ctr">
              <a:defRPr sz="2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901180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2" descr="C:\Users\Courtney Myers\Desktop\SEAN Transitions Signature Grey Mid.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66649" y="-3786"/>
            <a:ext cx="7714900" cy="51472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4813538" y="-3783"/>
            <a:ext cx="4330461" cy="514728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userDrawn="1"/>
        </p:nvSpPr>
        <p:spPr>
          <a:xfrm flipV="1">
            <a:off x="4813538" y="-3"/>
            <a:ext cx="9927221" cy="2569857"/>
          </a:xfrm>
          <a:prstGeom prst="triangle">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139770" y="523302"/>
            <a:ext cx="3677998" cy="3677998"/>
          </a:xfrm>
          <a:prstGeom prst="ellipse">
            <a:avLst/>
          </a:prstGeom>
          <a:solidFill>
            <a:srgbClr val="FFFFFF">
              <a:alpha val="9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4984194" y="2103951"/>
            <a:ext cx="3989150" cy="607797"/>
          </a:xfrm>
        </p:spPr>
        <p:txBody>
          <a:bodyPr/>
          <a:lstStyle>
            <a:lvl1pPr algn="ct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356503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2997" y="0"/>
            <a:ext cx="3766047" cy="3953497"/>
          </a:xfrm>
          <a:prstGeom prst="rect">
            <a:avLst/>
          </a:prstGeom>
        </p:spPr>
      </p:pic>
      <p:sp>
        <p:nvSpPr>
          <p:cNvPr id="4" name="Right Triangle 3"/>
          <p:cNvSpPr/>
          <p:nvPr userDrawn="1"/>
        </p:nvSpPr>
        <p:spPr>
          <a:xfrm flipH="1">
            <a:off x="1529600" y="2027828"/>
            <a:ext cx="7619998" cy="3124199"/>
          </a:xfrm>
          <a:prstGeom prst="r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p:cNvSpPr>
            <a:spLocks noGrp="1"/>
          </p:cNvSpPr>
          <p:nvPr>
            <p:ph type="body" sz="quarter" idx="11"/>
          </p:nvPr>
        </p:nvSpPr>
        <p:spPr>
          <a:xfrm rot="20262363">
            <a:off x="1129495" y="3433509"/>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48278" y="3941763"/>
            <a:ext cx="3978221" cy="1009650"/>
          </a:xfrm>
        </p:spPr>
        <p:txBody>
          <a:bodyPr anchor="t"/>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14593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7337" y="157193"/>
            <a:ext cx="4325605" cy="3859519"/>
          </a:xfrm>
          <a:prstGeom prst="rect">
            <a:avLst/>
          </a:prstGeom>
        </p:spPr>
      </p:pic>
      <p:sp>
        <p:nvSpPr>
          <p:cNvPr id="12" name="Right Triangle 11"/>
          <p:cNvSpPr/>
          <p:nvPr userDrawn="1"/>
        </p:nvSpPr>
        <p:spPr>
          <a:xfrm flipH="1">
            <a:off x="1524002" y="2019301"/>
            <a:ext cx="7619998" cy="3124199"/>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6"/>
          <p:cNvSpPr>
            <a:spLocks noGrp="1"/>
          </p:cNvSpPr>
          <p:nvPr>
            <p:ph type="body" sz="quarter" idx="11"/>
          </p:nvPr>
        </p:nvSpPr>
        <p:spPr>
          <a:xfrm rot="20262363">
            <a:off x="1123897" y="3424982"/>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32350" y="3942758"/>
            <a:ext cx="3994150" cy="978470"/>
          </a:xfrm>
        </p:spPr>
        <p:txBody>
          <a:bodyPr anchor="t"/>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239048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498" y="1363208"/>
            <a:ext cx="4914900" cy="3352800"/>
          </a:xfrm>
          <a:prstGeom prst="rect">
            <a:avLst/>
          </a:prstGeom>
        </p:spPr>
      </p:pic>
      <p:sp>
        <p:nvSpPr>
          <p:cNvPr id="4" name="Right Triangle 3"/>
          <p:cNvSpPr/>
          <p:nvPr userDrawn="1"/>
        </p:nvSpPr>
        <p:spPr>
          <a:xfrm flipH="1">
            <a:off x="1524000" y="2009559"/>
            <a:ext cx="7619998" cy="3124199"/>
          </a:xfrm>
          <a:prstGeom prst="r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p:cNvSpPr>
            <a:spLocks noGrp="1"/>
          </p:cNvSpPr>
          <p:nvPr>
            <p:ph type="body" sz="quarter" idx="11"/>
          </p:nvPr>
        </p:nvSpPr>
        <p:spPr>
          <a:xfrm rot="20262363">
            <a:off x="1123895" y="3415240"/>
            <a:ext cx="7481910" cy="321098"/>
          </a:xfrm>
        </p:spPr>
        <p:txBody>
          <a:bodyPr anchor="b">
            <a:noAutofit/>
          </a:bodyPr>
          <a:lstStyle>
            <a:lvl1pPr marL="0" indent="0">
              <a:buNone/>
              <a:defRPr sz="1000">
                <a:solidFill>
                  <a:schemeClr val="accent5"/>
                </a:solidFill>
              </a:defRPr>
            </a:lvl1pPr>
          </a:lstStyle>
          <a:p>
            <a:pPr lvl="0"/>
            <a:r>
              <a:rPr lang="en-US"/>
              <a:t>Click to edit Master text styles</a:t>
            </a:r>
          </a:p>
        </p:txBody>
      </p:sp>
      <p:sp>
        <p:nvSpPr>
          <p:cNvPr id="2" name="Title 1"/>
          <p:cNvSpPr>
            <a:spLocks noGrp="1"/>
          </p:cNvSpPr>
          <p:nvPr>
            <p:ph type="title" hasCustomPrompt="1"/>
          </p:nvPr>
        </p:nvSpPr>
        <p:spPr>
          <a:xfrm>
            <a:off x="4832351" y="3941762"/>
            <a:ext cx="3994150" cy="1009651"/>
          </a:xfrm>
        </p:spPr>
        <p:txBody>
          <a:bodyPr anchor="t"/>
          <a:lstStyle>
            <a:lvl1pPr algn="r">
              <a:defRPr sz="320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181925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7200" y="175975"/>
            <a:ext cx="8455488" cy="607797"/>
          </a:xfrm>
          <a:prstGeom prst="rect">
            <a:avLst/>
          </a:prstGeom>
        </p:spPr>
        <p:txBody>
          <a:bodyPr vert="horz" lIns="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47200" y="1034143"/>
            <a:ext cx="8455488" cy="3492973"/>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748930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717" r:id="rId7"/>
    <p:sldLayoutId id="2147483718" r:id="rId8"/>
    <p:sldLayoutId id="2147483719" r:id="rId9"/>
    <p:sldLayoutId id="2147483720" r:id="rId10"/>
    <p:sldLayoutId id="2147483731" r:id="rId11"/>
    <p:sldLayoutId id="2147483732" r:id="rId12"/>
    <p:sldLayoutId id="2147483733" r:id="rId13"/>
    <p:sldLayoutId id="2147483734" r:id="rId14"/>
    <p:sldLayoutId id="2147483727" r:id="rId15"/>
    <p:sldLayoutId id="2147483728" r:id="rId16"/>
    <p:sldLayoutId id="2147483729" r:id="rId17"/>
    <p:sldLayoutId id="2147483730" r:id="rId18"/>
    <p:sldLayoutId id="2147483721" r:id="rId19"/>
    <p:sldLayoutId id="2147483723" r:id="rId20"/>
    <p:sldLayoutId id="2147483724" r:id="rId21"/>
    <p:sldLayoutId id="2147483725" r:id="rId22"/>
    <p:sldLayoutId id="2147483726" r:id="rId23"/>
    <p:sldLayoutId id="2147483735" r:id="rId24"/>
  </p:sldLayoutIdLst>
  <p:hf hdr="0" ftr="0" dt="0"/>
  <p:txStyles>
    <p:titleStyle>
      <a:lvl1pPr algn="l" defTabSz="457200" rtl="0" eaLnBrk="1" latinLnBrk="0" hangingPunct="1">
        <a:spcBef>
          <a:spcPct val="0"/>
        </a:spcBef>
        <a:buNone/>
        <a:defRPr sz="2800" i="0" kern="1200">
          <a:solidFill>
            <a:schemeClr val="bg1"/>
          </a:solidFill>
          <a:latin typeface="Century Gothic" panose="020B0502020202020204" pitchFamily="34" charset="0"/>
          <a:ea typeface="+mj-ea"/>
          <a:cs typeface="+mj-cs"/>
        </a:defRPr>
      </a:lvl1pPr>
    </p:titleStyle>
    <p:bodyStyle>
      <a:lvl1pPr marL="0" indent="0" algn="l" defTabSz="457200" rtl="0" eaLnBrk="1" latinLnBrk="0" hangingPunct="1">
        <a:lnSpc>
          <a:spcPct val="100000"/>
        </a:lnSpc>
        <a:spcBef>
          <a:spcPts val="0"/>
        </a:spcBef>
        <a:spcAft>
          <a:spcPts val="600"/>
        </a:spcAft>
        <a:buClr>
          <a:schemeClr val="bg1"/>
        </a:buClr>
        <a:buFont typeface="Arial"/>
        <a:buNone/>
        <a:defRPr sz="2000" kern="1200">
          <a:solidFill>
            <a:schemeClr val="bg1"/>
          </a:solidFill>
          <a:latin typeface="Century Gothic" panose="020B0502020202020204" pitchFamily="34" charset="0"/>
          <a:ea typeface="+mn-ea"/>
          <a:cs typeface="+mn-cs"/>
        </a:defRPr>
      </a:lvl1pPr>
      <a:lvl2pPr marL="230188" indent="-222250" algn="l" defTabSz="457200" rtl="0" eaLnBrk="1" latinLnBrk="0" hangingPunct="1">
        <a:lnSpc>
          <a:spcPct val="100000"/>
        </a:lnSpc>
        <a:spcBef>
          <a:spcPts val="0"/>
        </a:spcBef>
        <a:spcAft>
          <a:spcPts val="600"/>
        </a:spcAft>
        <a:buClr>
          <a:schemeClr val="bg1"/>
        </a:buClr>
        <a:buFont typeface="Arial"/>
        <a:buChar char="•"/>
        <a:defRPr sz="1800" kern="1200">
          <a:solidFill>
            <a:schemeClr val="bg1"/>
          </a:solidFill>
          <a:latin typeface="Century Gothic" panose="020B0502020202020204" pitchFamily="34" charset="0"/>
          <a:ea typeface="+mn-ea"/>
          <a:cs typeface="+mn-cs"/>
        </a:defRPr>
      </a:lvl2pPr>
      <a:lvl3pPr marL="463550" indent="-228600" algn="l" defTabSz="457200" rtl="0" eaLnBrk="1" latinLnBrk="0" hangingPunct="1">
        <a:lnSpc>
          <a:spcPct val="100000"/>
        </a:lnSpc>
        <a:spcBef>
          <a:spcPts val="0"/>
        </a:spcBef>
        <a:spcAft>
          <a:spcPts val="600"/>
        </a:spcAft>
        <a:buClr>
          <a:schemeClr val="bg1"/>
        </a:buClr>
        <a:buFont typeface="Lucida Grande"/>
        <a:buChar char="–"/>
        <a:defRPr sz="1800" kern="1200">
          <a:solidFill>
            <a:schemeClr val="bg1"/>
          </a:solidFill>
          <a:latin typeface="Century Gothic" panose="020B0502020202020204" pitchFamily="34" charset="0"/>
          <a:ea typeface="+mn-ea"/>
          <a:cs typeface="+mn-cs"/>
        </a:defRPr>
      </a:lvl3pPr>
      <a:lvl4pPr marL="690563" indent="-228600" algn="l" defTabSz="457200" rtl="0" eaLnBrk="1" latinLnBrk="0" hangingPunct="1">
        <a:lnSpc>
          <a:spcPct val="100000"/>
        </a:lnSpc>
        <a:spcBef>
          <a:spcPts val="0"/>
        </a:spcBef>
        <a:spcAft>
          <a:spcPts val="600"/>
        </a:spcAft>
        <a:buClr>
          <a:schemeClr val="bg1"/>
        </a:buClr>
        <a:buSzPct val="95000"/>
        <a:buFont typeface="Arial"/>
        <a:buChar char="•"/>
        <a:defRPr sz="1600" kern="1200">
          <a:solidFill>
            <a:schemeClr val="bg1"/>
          </a:solidFill>
          <a:latin typeface="Century Gothic" panose="020B0502020202020204" pitchFamily="34" charset="0"/>
          <a:ea typeface="+mn-ea"/>
          <a:cs typeface="+mn-cs"/>
        </a:defRPr>
      </a:lvl4pPr>
      <a:lvl5pPr marL="906463" indent="-228600" algn="l" defTabSz="457200" rtl="0" eaLnBrk="1" latinLnBrk="0" hangingPunct="1">
        <a:lnSpc>
          <a:spcPct val="100000"/>
        </a:lnSpc>
        <a:spcBef>
          <a:spcPts val="0"/>
        </a:spcBef>
        <a:spcAft>
          <a:spcPts val="600"/>
        </a:spcAft>
        <a:buClr>
          <a:schemeClr val="bg1"/>
        </a:buClr>
        <a:buFont typeface="Lucida Grande"/>
        <a:buChar char="-"/>
        <a:defRPr sz="1400" kern="1200">
          <a:solidFill>
            <a:schemeClr val="bg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image" Target="../media/image70.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customXml" Target="../ink/ink4.xml"/><Relationship Id="rId9" Type="http://schemas.openxmlformats.org/officeDocument/2006/relationships/image" Target="../media/image8.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customXml" Target="../ink/ink24.xml"/><Relationship Id="rId3" Type="http://schemas.openxmlformats.org/officeDocument/2006/relationships/customXml" Target="../ink/ink19.xml"/><Relationship Id="rId7" Type="http://schemas.openxmlformats.org/officeDocument/2006/relationships/image" Target="../media/image70.png"/><Relationship Id="rId12"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customXml" Target="../ink/ink20.xml"/><Relationship Id="rId11" Type="http://schemas.openxmlformats.org/officeDocument/2006/relationships/customXml" Target="../ink/ink23.xml"/><Relationship Id="rId5" Type="http://schemas.openxmlformats.org/officeDocument/2006/relationships/image" Target="../media/image6.png"/><Relationship Id="rId15" Type="http://schemas.openxmlformats.org/officeDocument/2006/relationships/image" Target="../media/image78.jpeg"/><Relationship Id="rId10" Type="http://schemas.openxmlformats.org/officeDocument/2006/relationships/customXml" Target="../ink/ink22.xml"/><Relationship Id="rId9" Type="http://schemas.openxmlformats.org/officeDocument/2006/relationships/image" Target="../media/image8.png"/><Relationship Id="rId1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customXml" Target="../ink/ink30.xml"/><Relationship Id="rId18" Type="http://schemas.openxmlformats.org/officeDocument/2006/relationships/image" Target="../media/image81.png"/><Relationship Id="rId3" Type="http://schemas.openxmlformats.org/officeDocument/2006/relationships/customXml" Target="../ink/ink25.xml"/><Relationship Id="rId21" Type="http://schemas.microsoft.com/office/2007/relationships/hdphoto" Target="../media/hdphoto3.wdp"/><Relationship Id="rId7" Type="http://schemas.openxmlformats.org/officeDocument/2006/relationships/image" Target="../media/image70.png"/><Relationship Id="rId12" Type="http://schemas.openxmlformats.org/officeDocument/2006/relationships/image" Target="../media/image9.png"/><Relationship Id="rId17" Type="http://schemas.microsoft.com/office/2007/relationships/hdphoto" Target="../media/hdphoto1.wdp"/><Relationship Id="rId2" Type="http://schemas.openxmlformats.org/officeDocument/2006/relationships/notesSlide" Target="../notesSlides/notesSlide21.xml"/><Relationship Id="rId16" Type="http://schemas.openxmlformats.org/officeDocument/2006/relationships/image" Target="../media/image80.png"/><Relationship Id="rId20" Type="http://schemas.openxmlformats.org/officeDocument/2006/relationships/image" Target="../media/image82.png"/><Relationship Id="rId1" Type="http://schemas.openxmlformats.org/officeDocument/2006/relationships/slideLayout" Target="../slideLayouts/slideLayout20.xml"/><Relationship Id="rId6" Type="http://schemas.openxmlformats.org/officeDocument/2006/relationships/customXml" Target="../ink/ink26.xml"/><Relationship Id="rId11" Type="http://schemas.openxmlformats.org/officeDocument/2006/relationships/customXml" Target="../ink/ink29.xml"/><Relationship Id="rId5" Type="http://schemas.openxmlformats.org/officeDocument/2006/relationships/image" Target="../media/image6.png"/><Relationship Id="rId15" Type="http://schemas.openxmlformats.org/officeDocument/2006/relationships/image" Target="../media/image79.jpeg"/><Relationship Id="rId10" Type="http://schemas.openxmlformats.org/officeDocument/2006/relationships/customXml" Target="../ink/ink28.xml"/><Relationship Id="rId19" Type="http://schemas.microsoft.com/office/2007/relationships/hdphoto" Target="../media/hdphoto2.wdp"/><Relationship Id="rId9" Type="http://schemas.openxmlformats.org/officeDocument/2006/relationships/image" Target="../media/image8.png"/><Relationship Id="rId1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customXml" Target="../ink/ink33.xml"/><Relationship Id="rId13" Type="http://schemas.openxmlformats.org/officeDocument/2006/relationships/customXml" Target="../ink/ink36.xml"/><Relationship Id="rId3" Type="http://schemas.openxmlformats.org/officeDocument/2006/relationships/customXml" Target="../ink/ink31.xml"/><Relationship Id="rId7" Type="http://schemas.openxmlformats.org/officeDocument/2006/relationships/image" Target="../media/image70.png"/><Relationship Id="rId12"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customXml" Target="../ink/ink32.xml"/><Relationship Id="rId11" Type="http://schemas.openxmlformats.org/officeDocument/2006/relationships/customXml" Target="../ink/ink35.xml"/><Relationship Id="rId5" Type="http://schemas.openxmlformats.org/officeDocument/2006/relationships/image" Target="../media/image6.png"/><Relationship Id="rId15" Type="http://schemas.openxmlformats.org/officeDocument/2006/relationships/image" Target="../media/image83.png"/><Relationship Id="rId10" Type="http://schemas.openxmlformats.org/officeDocument/2006/relationships/customXml" Target="../ink/ink34.xml"/><Relationship Id="rId9" Type="http://schemas.openxmlformats.org/officeDocument/2006/relationships/image" Target="../media/image8.png"/><Relationship Id="rId1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customXml" Target="../ink/ink39.xml"/><Relationship Id="rId13" Type="http://schemas.openxmlformats.org/officeDocument/2006/relationships/customXml" Target="../ink/ink42.xml"/><Relationship Id="rId3" Type="http://schemas.openxmlformats.org/officeDocument/2006/relationships/customXml" Target="../ink/ink37.xml"/><Relationship Id="rId7" Type="http://schemas.openxmlformats.org/officeDocument/2006/relationships/image" Target="../media/image70.png"/><Relationship Id="rId12"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customXml" Target="../ink/ink38.xml"/><Relationship Id="rId11" Type="http://schemas.openxmlformats.org/officeDocument/2006/relationships/customXml" Target="../ink/ink41.xml"/><Relationship Id="rId5" Type="http://schemas.openxmlformats.org/officeDocument/2006/relationships/image" Target="../media/image6.png"/><Relationship Id="rId15" Type="http://schemas.openxmlformats.org/officeDocument/2006/relationships/image" Target="../media/image84.jpeg"/><Relationship Id="rId10" Type="http://schemas.openxmlformats.org/officeDocument/2006/relationships/customXml" Target="../ink/ink40.xml"/><Relationship Id="rId9" Type="http://schemas.openxmlformats.org/officeDocument/2006/relationships/image" Target="../media/image8.png"/><Relationship Id="rId1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8.jpe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89.png"/><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99.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10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109.jpeg"/><Relationship Id="rId4" Type="http://schemas.openxmlformats.org/officeDocument/2006/relationships/image" Target="../media/image10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3" Type="http://schemas.microsoft.com/office/2007/relationships/media" Target="../media/media3.mov"/><Relationship Id="rId7" Type="http://schemas.openxmlformats.org/officeDocument/2006/relationships/image" Target="../media/image110.jpe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39.xml"/><Relationship Id="rId11" Type="http://schemas.openxmlformats.org/officeDocument/2006/relationships/image" Target="../media/image114.png"/><Relationship Id="rId5" Type="http://schemas.openxmlformats.org/officeDocument/2006/relationships/slideLayout" Target="../slideLayouts/slideLayout22.xml"/><Relationship Id="rId10" Type="http://schemas.openxmlformats.org/officeDocument/2006/relationships/image" Target="../media/image113.png"/><Relationship Id="rId4" Type="http://schemas.openxmlformats.org/officeDocument/2006/relationships/video" Target="../media/media3.mov"/><Relationship Id="rId9"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xml"/><Relationship Id="rId1" Type="http://schemas.openxmlformats.org/officeDocument/2006/relationships/slideLayout" Target="../slideLayouts/slideLayout24.xml"/><Relationship Id="rId5" Type="http://schemas.openxmlformats.org/officeDocument/2006/relationships/image" Target="../media/image118.pn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122.jpeg"/><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8" Type="http://schemas.openxmlformats.org/officeDocument/2006/relationships/customXml" Target="../ink/ink45.xml"/><Relationship Id="rId13" Type="http://schemas.openxmlformats.org/officeDocument/2006/relationships/customXml" Target="../ink/ink48.xml"/><Relationship Id="rId3" Type="http://schemas.openxmlformats.org/officeDocument/2006/relationships/customXml" Target="../ink/ink43.xml"/><Relationship Id="rId7" Type="http://schemas.openxmlformats.org/officeDocument/2006/relationships/image" Target="../media/image70.png"/><Relationship Id="rId12"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customXml" Target="../ink/ink44.xml"/><Relationship Id="rId11" Type="http://schemas.openxmlformats.org/officeDocument/2006/relationships/customXml" Target="../ink/ink47.xml"/><Relationship Id="rId5" Type="http://schemas.openxmlformats.org/officeDocument/2006/relationships/image" Target="../media/image6.png"/><Relationship Id="rId15" Type="http://schemas.openxmlformats.org/officeDocument/2006/relationships/image" Target="../media/image123.png"/><Relationship Id="rId10" Type="http://schemas.openxmlformats.org/officeDocument/2006/relationships/customXml" Target="../ink/ink46.xml"/><Relationship Id="rId9" Type="http://schemas.openxmlformats.org/officeDocument/2006/relationships/image" Target="../media/image8.png"/><Relationship Id="rId14" Type="http://schemas.openxmlformats.org/officeDocument/2006/relationships/image" Target="../media/image1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customXml" Target="../ink/ink12.xml"/><Relationship Id="rId3" Type="http://schemas.openxmlformats.org/officeDocument/2006/relationships/customXml" Target="../ink/ink7.xml"/><Relationship Id="rId7" Type="http://schemas.openxmlformats.org/officeDocument/2006/relationships/image" Target="../media/image70.png"/><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customXml" Target="../ink/ink8.xml"/><Relationship Id="rId11" Type="http://schemas.openxmlformats.org/officeDocument/2006/relationships/customXml" Target="../ink/ink11.xml"/><Relationship Id="rId5" Type="http://schemas.openxmlformats.org/officeDocument/2006/relationships/image" Target="../media/image6.png"/><Relationship Id="rId15" Type="http://schemas.openxmlformats.org/officeDocument/2006/relationships/image" Target="../media/image18.jpeg"/><Relationship Id="rId10" Type="http://schemas.openxmlformats.org/officeDocument/2006/relationships/customXml" Target="../ink/ink10.xml"/><Relationship Id="rId9" Type="http://schemas.openxmlformats.org/officeDocument/2006/relationships/image" Target="../media/image8.pn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customXml" Target="../ink/ink18.xml"/><Relationship Id="rId3" Type="http://schemas.openxmlformats.org/officeDocument/2006/relationships/customXml" Target="../ink/ink13.xml"/><Relationship Id="rId7" Type="http://schemas.openxmlformats.org/officeDocument/2006/relationships/image" Target="../media/image70.png"/><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customXml" Target="../ink/ink14.xml"/><Relationship Id="rId11" Type="http://schemas.openxmlformats.org/officeDocument/2006/relationships/customXml" Target="../ink/ink17.xml"/><Relationship Id="rId5" Type="http://schemas.openxmlformats.org/officeDocument/2006/relationships/image" Target="../media/image6.png"/><Relationship Id="rId15" Type="http://schemas.openxmlformats.org/officeDocument/2006/relationships/image" Target="../media/image19.jpeg"/><Relationship Id="rId10" Type="http://schemas.openxmlformats.org/officeDocument/2006/relationships/customXml" Target="../ink/ink16.xml"/><Relationship Id="rId9" Type="http://schemas.openxmlformats.org/officeDocument/2006/relationships/image" Target="../media/image8.pn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9383" t="9266" r="-8152" b="-261"/>
          <a:stretch/>
        </p:blipFill>
        <p:spPr>
          <a:xfrm>
            <a:off x="0" y="0"/>
            <a:ext cx="9144000" cy="5158248"/>
          </a:xfrm>
          <a:prstGeom prst="rect">
            <a:avLst/>
          </a:prstGeom>
        </p:spPr>
      </p:pic>
    </p:spTree>
    <p:extLst>
      <p:ext uri="{BB962C8B-B14F-4D97-AF65-F5344CB8AC3E}">
        <p14:creationId xmlns:p14="http://schemas.microsoft.com/office/powerpoint/2010/main" val="22645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59" y="1312863"/>
            <a:ext cx="1913022"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Orange flamme</a:t>
            </a:r>
          </a:p>
        </p:txBody>
      </p:sp>
      <p:sp>
        <p:nvSpPr>
          <p:cNvPr id="3" name="Title 2"/>
          <p:cNvSpPr>
            <a:spLocks noGrp="1"/>
          </p:cNvSpPr>
          <p:nvPr>
            <p:ph type="title"/>
          </p:nvPr>
        </p:nvSpPr>
        <p:spPr>
          <a:xfrm>
            <a:off x="4848278" y="4230623"/>
            <a:ext cx="3978221" cy="720789"/>
          </a:xfrm>
        </p:spPr>
        <p:txBody>
          <a:bodyPr/>
          <a:lstStyle/>
          <a:p>
            <a:r>
              <a:rPr lang="en-US" sz="2400" dirty="0"/>
              <a:t>TENDANCES EN MATIÈRE DE MONTURES</a:t>
            </a:r>
          </a:p>
        </p:txBody>
      </p:sp>
      <p:sp>
        <p:nvSpPr>
          <p:cNvPr id="12" name="Rectangle 11"/>
          <p:cNvSpPr/>
          <p:nvPr/>
        </p:nvSpPr>
        <p:spPr>
          <a:xfrm>
            <a:off x="3419279" y="1311422"/>
            <a:ext cx="2026835" cy="346247"/>
          </a:xfrm>
          <a:prstGeom prst="rect">
            <a:avLst/>
          </a:prstGeom>
        </p:spPr>
        <p:txBody>
          <a:bodyPr wrap="none" lIns="68579" tIns="34289" rIns="68579" bIns="34289">
            <a:spAutoFit/>
          </a:bodyPr>
          <a:lstStyle/>
          <a:p>
            <a:pPr algn="ctr" defTabSz="685783"/>
            <a:r>
              <a:rPr lang="en-US" b="1" dirty="0">
                <a:solidFill>
                  <a:schemeClr val="accent1"/>
                </a:solidFill>
                <a:latin typeface="Century Gothic" panose="020B0502020202020204" pitchFamily="34" charset="0"/>
              </a:rPr>
              <a:t>Rose mille-feuille</a:t>
            </a:r>
          </a:p>
        </p:txBody>
      </p:sp>
      <p:sp>
        <p:nvSpPr>
          <p:cNvPr id="29" name="Text Placeholder 1"/>
          <p:cNvSpPr>
            <a:spLocks noGrp="1"/>
          </p:cNvSpPr>
          <p:nvPr>
            <p:ph type="body" sz="quarter" idx="11"/>
          </p:nvPr>
        </p:nvSpPr>
        <p:spPr>
          <a:xfrm rot="20773823">
            <a:off x="1365952" y="3919753"/>
            <a:ext cx="7481910" cy="321098"/>
          </a:xfrm>
        </p:spPr>
        <p:txBody>
          <a:bodyPr/>
          <a:lstStyle/>
          <a:p>
            <a:r>
              <a:rPr lang="en-US" sz="1800" dirty="0">
                <a:solidFill>
                  <a:schemeClr val="accent1"/>
                </a:solidFill>
              </a:rPr>
              <a:t>RAPPORT SUR LES COULEURS DE LA MODE DE PANTONE</a:t>
            </a:r>
          </a:p>
        </p:txBody>
      </p:sp>
      <p:sp>
        <p:nvSpPr>
          <p:cNvPr id="30" name="Rectangle 29"/>
          <p:cNvSpPr/>
          <p:nvPr/>
        </p:nvSpPr>
        <p:spPr>
          <a:xfrm>
            <a:off x="311032" y="3002150"/>
            <a:ext cx="1145183" cy="346247"/>
          </a:xfrm>
          <a:prstGeom prst="rect">
            <a:avLst/>
          </a:prstGeom>
        </p:spPr>
        <p:txBody>
          <a:bodyPr wrap="none" lIns="68579" tIns="34289" rIns="68579" bIns="34289">
            <a:spAutoFit/>
          </a:bodyPr>
          <a:lstStyle/>
          <a:p>
            <a:pPr algn="ctr" defTabSz="685783"/>
            <a:r>
              <a:rPr lang="en-US" b="1" dirty="0">
                <a:solidFill>
                  <a:schemeClr val="accent1"/>
                </a:solidFill>
                <a:latin typeface="Century Gothic" panose="020B0502020202020204" pitchFamily="34" charset="0"/>
              </a:rPr>
              <a:t>Vert kale</a:t>
            </a:r>
          </a:p>
        </p:txBody>
      </p:sp>
      <p:sp>
        <p:nvSpPr>
          <p:cNvPr id="31" name="Rectangle 30"/>
          <p:cNvSpPr/>
          <p:nvPr/>
        </p:nvSpPr>
        <p:spPr>
          <a:xfrm>
            <a:off x="3737472" y="3002149"/>
            <a:ext cx="1196479" cy="346247"/>
          </a:xfrm>
          <a:prstGeom prst="rect">
            <a:avLst/>
          </a:prstGeom>
        </p:spPr>
        <p:txBody>
          <a:bodyPr wrap="none" lIns="68579" tIns="34289" rIns="68579" bIns="34289">
            <a:spAutoFit/>
          </a:bodyPr>
          <a:lstStyle/>
          <a:p>
            <a:pPr algn="ctr" defTabSz="685783"/>
            <a:r>
              <a:rPr lang="en-US" b="1" dirty="0">
                <a:solidFill>
                  <a:schemeClr val="accent1"/>
                </a:solidFill>
                <a:latin typeface="Century Gothic" panose="020B0502020202020204" pitchFamily="34" charset="0"/>
              </a:rPr>
              <a:t>Bleu lapis</a:t>
            </a:r>
          </a:p>
        </p:txBody>
      </p:sp>
      <p:sp>
        <p:nvSpPr>
          <p:cNvPr id="17" name="Rectangle 16"/>
          <p:cNvSpPr/>
          <p:nvPr/>
        </p:nvSpPr>
        <p:spPr>
          <a:xfrm>
            <a:off x="6399180" y="1301358"/>
            <a:ext cx="1049004" cy="346247"/>
          </a:xfrm>
          <a:prstGeom prst="rect">
            <a:avLst/>
          </a:prstGeom>
        </p:spPr>
        <p:txBody>
          <a:bodyPr wrap="none" lIns="68579" tIns="34289" rIns="68579" bIns="34289">
            <a:spAutoFit/>
          </a:bodyPr>
          <a:lstStyle/>
          <a:p>
            <a:pPr algn="ctr" defTabSz="685783"/>
            <a:r>
              <a:rPr lang="en-US" b="1" dirty="0">
                <a:solidFill>
                  <a:schemeClr val="accent1"/>
                </a:solidFill>
                <a:latin typeface="Century Gothic" panose="020B0502020202020204" pitchFamily="34" charset="0"/>
              </a:rPr>
              <a:t>Niagara</a:t>
            </a:r>
          </a:p>
        </p:txBody>
      </p:sp>
      <p:pic>
        <p:nvPicPr>
          <p:cNvPr id="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8522"/>
          <a:stretch/>
        </p:blipFill>
        <p:spPr bwMode="auto">
          <a:xfrm>
            <a:off x="629653" y="217075"/>
            <a:ext cx="678175" cy="109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8909" y="484441"/>
            <a:ext cx="1363788"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9218"/>
          <a:stretch/>
        </p:blipFill>
        <p:spPr bwMode="auto">
          <a:xfrm>
            <a:off x="3736975" y="225425"/>
            <a:ext cx="694089" cy="108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49473" y="509683"/>
            <a:ext cx="1423080"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 b="7694"/>
          <a:stretch/>
        </p:blipFill>
        <p:spPr bwMode="auto">
          <a:xfrm>
            <a:off x="6443070" y="207164"/>
            <a:ext cx="691360" cy="1105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50022" y="449108"/>
            <a:ext cx="1561028"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8350"/>
          <a:stretch/>
        </p:blipFill>
        <p:spPr bwMode="auto">
          <a:xfrm>
            <a:off x="594367" y="1904309"/>
            <a:ext cx="713461" cy="1097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68909" y="2138327"/>
            <a:ext cx="1503065"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736975" y="1894369"/>
            <a:ext cx="668746" cy="1093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47034" y="2138327"/>
            <a:ext cx="1525519"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94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683" y="1404352"/>
            <a:ext cx="3328473"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Écailles de tortue classiques</a:t>
            </a:r>
          </a:p>
        </p:txBody>
      </p:sp>
      <p:sp>
        <p:nvSpPr>
          <p:cNvPr id="3" name="Title 2"/>
          <p:cNvSpPr>
            <a:spLocks noGrp="1"/>
          </p:cNvSpPr>
          <p:nvPr>
            <p:ph type="title"/>
          </p:nvPr>
        </p:nvSpPr>
        <p:spPr>
          <a:xfrm>
            <a:off x="5017882" y="4127523"/>
            <a:ext cx="3978221" cy="823890"/>
          </a:xfrm>
        </p:spPr>
        <p:txBody>
          <a:bodyPr/>
          <a:lstStyle/>
          <a:p>
            <a:r>
              <a:rPr lang="en-US" sz="2400" dirty="0"/>
              <a:t>TENDANCES EN MATIÈRE DE MONTURES</a:t>
            </a:r>
          </a:p>
        </p:txBody>
      </p:sp>
      <p:sp>
        <p:nvSpPr>
          <p:cNvPr id="12" name="Rectangle 11"/>
          <p:cNvSpPr/>
          <p:nvPr/>
        </p:nvSpPr>
        <p:spPr>
          <a:xfrm>
            <a:off x="3286155" y="1405028"/>
            <a:ext cx="2387511"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Translucide et blanc</a:t>
            </a:r>
          </a:p>
        </p:txBody>
      </p:sp>
      <p:sp>
        <p:nvSpPr>
          <p:cNvPr id="24" name="Rectangle 23"/>
          <p:cNvSpPr/>
          <p:nvPr/>
        </p:nvSpPr>
        <p:spPr>
          <a:xfrm>
            <a:off x="6762012" y="1399091"/>
            <a:ext cx="1510668"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Contour noir</a:t>
            </a:r>
          </a:p>
        </p:txBody>
      </p:sp>
      <p:sp>
        <p:nvSpPr>
          <p:cNvPr id="29" name="Text Placeholder 1"/>
          <p:cNvSpPr>
            <a:spLocks noGrp="1"/>
          </p:cNvSpPr>
          <p:nvPr>
            <p:ph type="body" sz="quarter" idx="11"/>
          </p:nvPr>
        </p:nvSpPr>
        <p:spPr>
          <a:xfrm rot="20773823">
            <a:off x="1365952" y="3919753"/>
            <a:ext cx="7481910" cy="321098"/>
          </a:xfrm>
        </p:spPr>
        <p:txBody>
          <a:bodyPr/>
          <a:lstStyle/>
          <a:p>
            <a:r>
              <a:rPr lang="en-US" sz="1800" dirty="0">
                <a:solidFill>
                  <a:schemeClr val="accent1"/>
                </a:solidFill>
              </a:rPr>
              <a:t>COULEURS </a:t>
            </a:r>
          </a:p>
        </p:txBody>
      </p:sp>
      <p:sp>
        <p:nvSpPr>
          <p:cNvPr id="30" name="Rectangle 29"/>
          <p:cNvSpPr/>
          <p:nvPr/>
        </p:nvSpPr>
        <p:spPr>
          <a:xfrm>
            <a:off x="883731" y="3070288"/>
            <a:ext cx="1323117"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Or antique</a:t>
            </a:r>
          </a:p>
        </p:txBody>
      </p:sp>
      <p:sp>
        <p:nvSpPr>
          <p:cNvPr id="31" name="Rectangle 30"/>
          <p:cNvSpPr/>
          <p:nvPr/>
        </p:nvSpPr>
        <p:spPr>
          <a:xfrm>
            <a:off x="3119792" y="3070964"/>
            <a:ext cx="2709714"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Rouges, roses et violets</a:t>
            </a:r>
          </a:p>
        </p:txBody>
      </p:sp>
      <p:sp>
        <p:nvSpPr>
          <p:cNvPr id="32" name="Rectangle 31"/>
          <p:cNvSpPr/>
          <p:nvPr/>
        </p:nvSpPr>
        <p:spPr>
          <a:xfrm>
            <a:off x="7154296" y="3065027"/>
            <a:ext cx="715579"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Bleus</a:t>
            </a:r>
          </a:p>
        </p:txBody>
      </p:sp>
      <p:pic>
        <p:nvPicPr>
          <p:cNvPr id="20482" name="Picture 2" descr="http://www.eyekit.co/assets/images/Inspecs/Superdry%20Glasses%202015/Dollie/06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4685" y="1909401"/>
            <a:ext cx="2478000" cy="1161563"/>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9602" y="1909401"/>
            <a:ext cx="2605594" cy="94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descr="https://www.sunglasses.ie/image/cache/data/categories/chloe-glasses/CE2612-416-800x80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43878" y="1977391"/>
            <a:ext cx="2538000" cy="1093573"/>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Burberry BE2164 Eyeglasses-3001 Black-53mm"/>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343878" y="501868"/>
            <a:ext cx="2685865" cy="811805"/>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99610" y="331077"/>
            <a:ext cx="2425578" cy="1068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11890" y="377731"/>
            <a:ext cx="2241816" cy="102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84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165725" y="3941763"/>
            <a:ext cx="3978275" cy="1009650"/>
          </a:xfrm>
        </p:spPr>
        <p:txBody>
          <a:bodyPr/>
          <a:lstStyle/>
          <a:p>
            <a:r>
              <a:rPr lang="en-US" dirty="0"/>
              <a:t>SKIN TONE</a:t>
            </a:r>
          </a:p>
        </p:txBody>
      </p:sp>
      <p:sp>
        <p:nvSpPr>
          <p:cNvPr id="10" name="Title 1"/>
          <p:cNvSpPr txBox="1">
            <a:spLocks/>
          </p:cNvSpPr>
          <p:nvPr/>
        </p:nvSpPr>
        <p:spPr>
          <a:xfrm>
            <a:off x="456384" y="776488"/>
            <a:ext cx="2074165" cy="369926"/>
          </a:xfrm>
          <a:prstGeom prst="rect">
            <a:avLst/>
          </a:prstGeom>
        </p:spPr>
        <p:txBody>
          <a:bodyPr/>
          <a:lstStyle>
            <a:lvl1pPr algn="l" defTabSz="457200" rtl="0" eaLnBrk="1" latinLnBrk="0" hangingPunct="1">
              <a:spcBef>
                <a:spcPct val="0"/>
              </a:spcBef>
              <a:buNone/>
              <a:defRPr sz="2800" i="0" kern="1200">
                <a:solidFill>
                  <a:schemeClr val="bg1"/>
                </a:solidFill>
                <a:latin typeface="Century Gothic" panose="020B0502020202020204" pitchFamily="34" charset="0"/>
                <a:ea typeface="+mj-ea"/>
                <a:cs typeface="+mj-cs"/>
              </a:defRPr>
            </a:lvl1pPr>
          </a:lstStyle>
          <a:p>
            <a:r>
              <a:rPr lang="en-US" dirty="0">
                <a:solidFill>
                  <a:schemeClr val="bg2"/>
                </a:solidFill>
              </a:rPr>
              <a:t>TENEZ COMPTE DU TEINT</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4186" y="361335"/>
            <a:ext cx="1472753" cy="427703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576" y="311604"/>
            <a:ext cx="1496359" cy="445634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888" y="372123"/>
            <a:ext cx="1499780" cy="437474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2525" y="530942"/>
            <a:ext cx="1462116" cy="4255076"/>
          </a:xfrm>
          <a:prstGeom prst="rect">
            <a:avLst/>
          </a:prstGeom>
        </p:spPr>
      </p:pic>
    </p:spTree>
    <p:extLst>
      <p:ext uri="{BB962C8B-B14F-4D97-AF65-F5344CB8AC3E}">
        <p14:creationId xmlns:p14="http://schemas.microsoft.com/office/powerpoint/2010/main" val="340856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5565753" y="1812527"/>
            <a:ext cx="3806825" cy="3452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2" name="Rectangle 11"/>
          <p:cNvSpPr/>
          <p:nvPr/>
        </p:nvSpPr>
        <p:spPr>
          <a:xfrm>
            <a:off x="2545532" y="0"/>
            <a:ext cx="6598468"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p:nvPr>
        </p:nvSpPr>
        <p:spPr>
          <a:xfrm>
            <a:off x="3251178" y="1231947"/>
            <a:ext cx="4549797" cy="3452812"/>
          </a:xfrm>
        </p:spPr>
        <p:txBody>
          <a:bodyPr/>
          <a:lstStyle/>
          <a:p>
            <a:r>
              <a:rPr lang="fr-CA" dirty="0">
                <a:solidFill>
                  <a:schemeClr val="tx2">
                    <a:lumMod val="50000"/>
                  </a:schemeClr>
                </a:solidFill>
                <a:effectLst/>
              </a:rPr>
              <a:t>Différents types de verres et de fonctions</a:t>
            </a:r>
          </a:p>
          <a:p>
            <a:pPr marL="285750" indent="-285750">
              <a:buClr>
                <a:schemeClr val="bg2"/>
              </a:buClr>
              <a:buFont typeface="Arial" panose="020B0604020202020204" pitchFamily="34" charset="0"/>
              <a:buChar char="•"/>
            </a:pPr>
            <a:r>
              <a:rPr lang="fr-CA" dirty="0">
                <a:solidFill>
                  <a:schemeClr val="tx2">
                    <a:lumMod val="50000"/>
                  </a:schemeClr>
                </a:solidFill>
                <a:effectLst/>
              </a:rPr>
              <a:t>Verres miroir</a:t>
            </a:r>
          </a:p>
          <a:p>
            <a:pPr marL="285750" indent="-285750">
              <a:buClr>
                <a:schemeClr val="bg2"/>
              </a:buClr>
              <a:buFont typeface="Arial" panose="020B0604020202020204" pitchFamily="34" charset="0"/>
              <a:buChar char="•"/>
            </a:pPr>
            <a:r>
              <a:rPr lang="fr-CA" dirty="0">
                <a:solidFill>
                  <a:schemeClr val="tx2">
                    <a:lumMod val="50000"/>
                  </a:schemeClr>
                </a:solidFill>
                <a:effectLst/>
              </a:rPr>
              <a:t>Revêtements flash</a:t>
            </a:r>
          </a:p>
          <a:p>
            <a:pPr marL="285750" indent="-285750">
              <a:buClr>
                <a:schemeClr val="bg2"/>
              </a:buClr>
              <a:buFont typeface="Arial" panose="020B0604020202020204" pitchFamily="34" charset="0"/>
              <a:buChar char="•"/>
            </a:pPr>
            <a:r>
              <a:rPr lang="fr-CA" dirty="0">
                <a:solidFill>
                  <a:schemeClr val="tx2">
                    <a:lumMod val="50000"/>
                  </a:schemeClr>
                </a:solidFill>
                <a:effectLst/>
              </a:rPr>
              <a:t>Verres à teintes variables</a:t>
            </a:r>
          </a:p>
          <a:p>
            <a:pPr marL="285750" indent="-285750">
              <a:buClr>
                <a:schemeClr val="bg2"/>
              </a:buClr>
              <a:buFont typeface="Arial" panose="020B0604020202020204" pitchFamily="34" charset="0"/>
              <a:buChar char="•"/>
            </a:pPr>
            <a:r>
              <a:rPr lang="fr-CA" dirty="0">
                <a:solidFill>
                  <a:schemeClr val="tx2">
                    <a:lumMod val="50000"/>
                  </a:schemeClr>
                </a:solidFill>
                <a:effectLst/>
              </a:rPr>
              <a:t>Verres photochromiques</a:t>
            </a:r>
          </a:p>
          <a:p>
            <a:pPr marL="285750" indent="-285750">
              <a:buClr>
                <a:schemeClr val="bg2"/>
              </a:buClr>
              <a:buFont typeface="Arial" panose="020B0604020202020204" pitchFamily="34" charset="0"/>
              <a:buChar char="•"/>
            </a:pPr>
            <a:r>
              <a:rPr lang="fr-CA" dirty="0">
                <a:solidFill>
                  <a:schemeClr val="tx2">
                    <a:lumMod val="50000"/>
                  </a:schemeClr>
                </a:solidFill>
                <a:effectLst/>
              </a:rPr>
              <a:t>Verres colorés</a:t>
            </a:r>
          </a:p>
          <a:p>
            <a:pPr marL="285750" indent="-285750">
              <a:buClr>
                <a:schemeClr val="bg2"/>
              </a:buClr>
              <a:buFont typeface="Arial" panose="020B0604020202020204" pitchFamily="34" charset="0"/>
              <a:buChar char="•"/>
            </a:pPr>
            <a:r>
              <a:rPr lang="fr-CA" dirty="0">
                <a:solidFill>
                  <a:schemeClr val="tx2">
                    <a:lumMod val="50000"/>
                  </a:schemeClr>
                </a:solidFill>
                <a:effectLst/>
              </a:rPr>
              <a:t>Revêtement antireflet</a:t>
            </a:r>
            <a:endParaRPr lang="fr-CA" dirty="0">
              <a:solidFill>
                <a:schemeClr val="tx2">
                  <a:lumMod val="50000"/>
                </a:schemeClr>
              </a:solidFill>
            </a:endParaRPr>
          </a:p>
        </p:txBody>
      </p:sp>
      <p:sp>
        <p:nvSpPr>
          <p:cNvPr id="11" name="Title 2"/>
          <p:cNvSpPr>
            <a:spLocks noGrp="1"/>
          </p:cNvSpPr>
          <p:nvPr>
            <p:ph type="title"/>
          </p:nvPr>
        </p:nvSpPr>
        <p:spPr>
          <a:xfrm>
            <a:off x="4848278" y="3941763"/>
            <a:ext cx="3978221" cy="1009650"/>
          </a:xfrm>
        </p:spPr>
        <p:txBody>
          <a:bodyPr/>
          <a:lstStyle/>
          <a:p>
            <a:pPr algn="r"/>
            <a:r>
              <a:rPr lang="en-US" dirty="0"/>
              <a:t>TENDANCES EN MATIÈRE DE VERRES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67939"/>
          <a:stretch/>
        </p:blipFill>
        <p:spPr>
          <a:xfrm>
            <a:off x="-17349" y="0"/>
            <a:ext cx="2562881" cy="5143500"/>
          </a:xfrm>
          <a:prstGeom prst="rect">
            <a:avLst/>
          </a:prstGeom>
        </p:spPr>
      </p:pic>
      <p:sp>
        <p:nvSpPr>
          <p:cNvPr id="9" name="Right Triangle 8"/>
          <p:cNvSpPr/>
          <p:nvPr/>
        </p:nvSpPr>
        <p:spPr>
          <a:xfrm flipH="1">
            <a:off x="1569880" y="3256149"/>
            <a:ext cx="7619998" cy="1887352"/>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3079897" y="474687"/>
            <a:ext cx="1121385" cy="490606"/>
          </a:xfrm>
          <a:prstGeom prst="rect">
            <a:avLst/>
          </a:prstGeom>
        </p:spPr>
      </p:pic>
      <p:pic>
        <p:nvPicPr>
          <p:cNvPr id="5" name="Picture 4"/>
          <p:cNvPicPr>
            <a:picLocks noChangeAspect="1"/>
          </p:cNvPicPr>
          <p:nvPr/>
        </p:nvPicPr>
        <p:blipFill>
          <a:blip r:embed="rId5"/>
          <a:stretch>
            <a:fillRect/>
          </a:stretch>
        </p:blipFill>
        <p:spPr>
          <a:xfrm>
            <a:off x="4758116" y="474688"/>
            <a:ext cx="994098" cy="511886"/>
          </a:xfrm>
          <a:prstGeom prst="rect">
            <a:avLst/>
          </a:prstGeom>
        </p:spPr>
      </p:pic>
      <p:pic>
        <p:nvPicPr>
          <p:cNvPr id="8" name="Picture 7"/>
          <p:cNvPicPr>
            <a:picLocks noChangeAspect="1"/>
          </p:cNvPicPr>
          <p:nvPr/>
        </p:nvPicPr>
        <p:blipFill>
          <a:blip r:embed="rId6"/>
          <a:stretch>
            <a:fillRect/>
          </a:stretch>
        </p:blipFill>
        <p:spPr>
          <a:xfrm>
            <a:off x="6435566" y="537642"/>
            <a:ext cx="939431" cy="427651"/>
          </a:xfrm>
          <a:prstGeom prst="rect">
            <a:avLst/>
          </a:prstGeom>
        </p:spPr>
      </p:pic>
      <p:pic>
        <p:nvPicPr>
          <p:cNvPr id="10" name="Picture 9"/>
          <p:cNvPicPr>
            <a:picLocks noChangeAspect="1"/>
          </p:cNvPicPr>
          <p:nvPr/>
        </p:nvPicPr>
        <p:blipFill>
          <a:blip r:embed="rId7"/>
          <a:stretch>
            <a:fillRect/>
          </a:stretch>
        </p:blipFill>
        <p:spPr>
          <a:xfrm>
            <a:off x="8058349" y="452716"/>
            <a:ext cx="531330" cy="512577"/>
          </a:xfrm>
          <a:prstGeom prst="rect">
            <a:avLst/>
          </a:prstGeom>
        </p:spPr>
      </p:pic>
    </p:spTree>
    <p:extLst>
      <p:ext uri="{BB962C8B-B14F-4D97-AF65-F5344CB8AC3E}">
        <p14:creationId xmlns:p14="http://schemas.microsoft.com/office/powerpoint/2010/main" val="4004048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ontent Placeholder 6"/>
          <p:cNvSpPr txBox="1">
            <a:spLocks/>
          </p:cNvSpPr>
          <p:nvPr/>
        </p:nvSpPr>
        <p:spPr>
          <a:xfrm>
            <a:off x="3766769" y="2224156"/>
            <a:ext cx="5194739" cy="626162"/>
          </a:xfrm>
          <a:prstGeom prst="rect">
            <a:avLst/>
          </a:prstGeom>
          <a:effectLst/>
        </p:spPr>
        <p:txBody>
          <a:bodyPr lIns="68579" tIns="34289" rIns="68579" bIns="34289"/>
          <a:lstStyle>
            <a:lvl1pPr marL="347663" indent="-347663" algn="l" defTabSz="1306513" rtl="0" eaLnBrk="0" fontAlgn="base" hangingPunct="0">
              <a:spcBef>
                <a:spcPct val="50000"/>
              </a:spcBef>
              <a:spcAft>
                <a:spcPct val="0"/>
              </a:spcAft>
              <a:buClr>
                <a:srgbClr val="FFDE53"/>
              </a:buClr>
              <a:buSzPct val="100000"/>
              <a:buFont typeface="Arial" pitchFamily="34" charset="0"/>
              <a:buChar char="•"/>
              <a:defRPr sz="28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1pPr>
            <a:lvl2pPr marL="914400" indent="-452438" algn="l" defTabSz="1306513" rtl="0" eaLnBrk="0" fontAlgn="base" hangingPunct="0">
              <a:spcBef>
                <a:spcPct val="25000"/>
              </a:spcBef>
              <a:spcAft>
                <a:spcPct val="0"/>
              </a:spcAft>
              <a:buClr>
                <a:schemeClr val="accent2"/>
              </a:buClr>
              <a:buFont typeface="Arial" charset="0"/>
              <a:buChar char="•"/>
              <a:defRPr sz="24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2pPr>
            <a:lvl3pPr marL="1422400" indent="-393700" algn="l" defTabSz="1306513" rtl="0" eaLnBrk="0" fontAlgn="base" hangingPunct="0">
              <a:spcBef>
                <a:spcPct val="20000"/>
              </a:spcBef>
              <a:spcAft>
                <a:spcPct val="0"/>
              </a:spcAft>
              <a:buClr>
                <a:schemeClr val="accent2"/>
              </a:buClr>
              <a:buFont typeface="Verdana" pitchFamily="34" charset="0"/>
              <a:buChar char="-"/>
              <a:defRPr sz="2000"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3pPr>
            <a:lvl4pPr marL="1944688" indent="-407988"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4pPr>
            <a:lvl5pPr marL="2452688" indent="-393700"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5pPr>
            <a:lvl6pPr marL="2909888" indent="-393700" algn="l" defTabSz="1306513" rtl="0" fontAlgn="base">
              <a:spcBef>
                <a:spcPct val="20000"/>
              </a:spcBef>
              <a:spcAft>
                <a:spcPct val="0"/>
              </a:spcAft>
              <a:buClr>
                <a:srgbClr val="FFDE53"/>
              </a:buClr>
              <a:buChar char="»"/>
              <a:defRPr sz="2000">
                <a:solidFill>
                  <a:schemeClr val="tx1"/>
                </a:solidFill>
                <a:latin typeface="+mn-lt"/>
              </a:defRPr>
            </a:lvl6pPr>
            <a:lvl7pPr marL="3367088" indent="-393700" algn="l" defTabSz="1306513" rtl="0" fontAlgn="base">
              <a:spcBef>
                <a:spcPct val="20000"/>
              </a:spcBef>
              <a:spcAft>
                <a:spcPct val="0"/>
              </a:spcAft>
              <a:buClr>
                <a:srgbClr val="FFDE53"/>
              </a:buClr>
              <a:buChar char="»"/>
              <a:defRPr sz="2000">
                <a:solidFill>
                  <a:schemeClr val="tx1"/>
                </a:solidFill>
                <a:latin typeface="+mn-lt"/>
              </a:defRPr>
            </a:lvl7pPr>
            <a:lvl8pPr marL="3824288" indent="-393700" algn="l" defTabSz="1306513" rtl="0" fontAlgn="base">
              <a:spcBef>
                <a:spcPct val="20000"/>
              </a:spcBef>
              <a:spcAft>
                <a:spcPct val="0"/>
              </a:spcAft>
              <a:buClr>
                <a:srgbClr val="FFDE53"/>
              </a:buClr>
              <a:buChar char="»"/>
              <a:defRPr sz="2000">
                <a:solidFill>
                  <a:schemeClr val="tx1"/>
                </a:solidFill>
                <a:latin typeface="+mn-lt"/>
              </a:defRPr>
            </a:lvl8pPr>
            <a:lvl9pPr marL="4281488" indent="-393700" algn="l" defTabSz="1306513" rtl="0" fontAlgn="base">
              <a:spcBef>
                <a:spcPct val="20000"/>
              </a:spcBef>
              <a:spcAft>
                <a:spcPct val="0"/>
              </a:spcAft>
              <a:buClr>
                <a:srgbClr val="FFDE53"/>
              </a:buClr>
              <a:buChar char="»"/>
              <a:defRPr sz="2000">
                <a:solidFill>
                  <a:schemeClr val="tx1"/>
                </a:solidFill>
                <a:latin typeface="+mn-lt"/>
              </a:defRPr>
            </a:lvl9pPr>
          </a:lstStyle>
          <a:p>
            <a:pPr>
              <a:lnSpc>
                <a:spcPct val="85000"/>
              </a:lnSpc>
              <a:spcBef>
                <a:spcPts val="400"/>
              </a:spcBef>
              <a:buClr>
                <a:srgbClr val="00B5E2"/>
              </a:buClr>
              <a:tabLst>
                <a:tab pos="135449" algn="l"/>
              </a:tabLst>
            </a:pPr>
            <a:endParaRPr lang="en-US" sz="2400" b="0" kern="0" dirty="0">
              <a:solidFill>
                <a:prstClr val="white"/>
              </a:solidFill>
              <a:effectLst>
                <a:outerShdw blurRad="101600" dist="38100" dir="2700000" algn="tl" rotWithShape="0">
                  <a:prstClr val="black">
                    <a:alpha val="52000"/>
                  </a:prstClr>
                </a:outerShdw>
              </a:effectLst>
              <a:latin typeface="Gotham Book" panose="02000603040000020004" pitchFamily="2" charset="0"/>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26" y="317904"/>
            <a:ext cx="2731207" cy="2048406"/>
          </a:xfrm>
          <a:prstGeom prst="rect">
            <a:avLst/>
          </a:prstGeom>
          <a:effectLst/>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4971" y="314219"/>
            <a:ext cx="2752143" cy="2052091"/>
          </a:xfrm>
          <a:prstGeom prst="rect">
            <a:avLst/>
          </a:prstGeom>
          <a:effectLst/>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684780" y="861282"/>
            <a:ext cx="3260264" cy="2173509"/>
          </a:xfrm>
          <a:prstGeom prst="rect">
            <a:avLst/>
          </a:prstGeom>
          <a:effec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850" y="2505705"/>
            <a:ext cx="3017996" cy="2011997"/>
          </a:xfrm>
          <a:prstGeom prst="rect">
            <a:avLst/>
          </a:prstGeom>
          <a:effectLst/>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17326" y="2505705"/>
            <a:ext cx="2489788" cy="1867340"/>
          </a:xfrm>
          <a:prstGeom prst="rect">
            <a:avLst/>
          </a:prstGeom>
          <a:effectLst/>
        </p:spPr>
      </p:pic>
      <p:sp>
        <p:nvSpPr>
          <p:cNvPr id="9" name="Right Triangle 8"/>
          <p:cNvSpPr/>
          <p:nvPr/>
        </p:nvSpPr>
        <p:spPr>
          <a:xfrm flipH="1">
            <a:off x="1569880" y="3256149"/>
            <a:ext cx="7619998" cy="1887352"/>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121116" y="3956511"/>
            <a:ext cx="3978221" cy="1009650"/>
          </a:xfrm>
        </p:spPr>
        <p:txBody>
          <a:bodyPr/>
          <a:lstStyle/>
          <a:p>
            <a:r>
              <a:rPr lang="en-US" dirty="0"/>
              <a:t>REVÊTEMENTS MIROIR ET FLASH</a:t>
            </a:r>
          </a:p>
        </p:txBody>
      </p:sp>
    </p:spTree>
    <p:extLst>
      <p:ext uri="{BB962C8B-B14F-4D97-AF65-F5344CB8AC3E}">
        <p14:creationId xmlns:p14="http://schemas.microsoft.com/office/powerpoint/2010/main" val="403777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9163" y="4044072"/>
            <a:ext cx="3978221" cy="1009650"/>
          </a:xfrm>
        </p:spPr>
        <p:txBody>
          <a:bodyPr/>
          <a:lstStyle/>
          <a:p>
            <a:r>
              <a:rPr lang="en-US" dirty="0"/>
              <a:t>VERRES À TEINTES VARIABLES</a:t>
            </a:r>
          </a:p>
        </p:txBody>
      </p:sp>
      <p:pic>
        <p:nvPicPr>
          <p:cNvPr id="1026" name="Picture 2" descr="https://images10.newegg.com/productimage/A5XW_130597857701756338PFCYvS90g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7059" y="718956"/>
            <a:ext cx="2696113" cy="1280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shopify.com/s/files/1/1038/4722/products/Alyssa-02-Blackout-0738_FACE_NO_SHADOW_1024x1024.jpg?v=149256882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86777" y="729307"/>
            <a:ext cx="2540175" cy="12703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shopify.com/s/files/1/1133/5008/products/935309.PNG?v=147941886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7059" y="2543611"/>
            <a:ext cx="2573665" cy="14228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e01.alicdn.com/kf/HTB1oqRUQFXXXXaMaXXXq6xXFXXXt/Classic-Fashion-Two-Color-Gradient-Sunglasses-Polarized-font-b-Men-b-font-women-s-Reflective-Coating.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671713" y="2427934"/>
            <a:ext cx="2540175" cy="12160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ae01.alicdn.com/kf/HTB1kH4yQFXXXXXPaXXXq6xXFXXXT/Pro-Acme-Fashion-Star-font-b-Gradient-b-font-font-b-Lenses-b-font-Aviation-font.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552179" y="889850"/>
            <a:ext cx="2320546" cy="122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43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Havas-PR\Pittsburgh Share\SHARE\CLIENTS\Transitions Optical\2017 Finding the Style in Lenses\Course\Lens Style Guide_for PPT_Page_0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64800"/>
            <a:ext cx="7554329" cy="42480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p:cNvSpPr/>
          <p:nvPr/>
        </p:nvSpPr>
        <p:spPr>
          <a:xfrm flipH="1">
            <a:off x="1569880" y="3256149"/>
            <a:ext cx="7619998" cy="1887352"/>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5071478" y="3941763"/>
            <a:ext cx="3978221" cy="1009650"/>
          </a:xfrm>
        </p:spPr>
        <p:txBody>
          <a:bodyPr/>
          <a:lstStyle/>
          <a:p>
            <a:r>
              <a:rPr lang="en-US" sz="2800" dirty="0"/>
              <a:t>LES VERRES PHOTOCHROMIQUES</a:t>
            </a:r>
          </a:p>
        </p:txBody>
      </p:sp>
      <p:sp>
        <p:nvSpPr>
          <p:cNvPr id="11" name="Rectangle 10"/>
          <p:cNvSpPr/>
          <p:nvPr/>
        </p:nvSpPr>
        <p:spPr>
          <a:xfrm>
            <a:off x="6023279" y="1548823"/>
            <a:ext cx="2537128" cy="1754327"/>
          </a:xfrm>
          <a:prstGeom prst="rect">
            <a:avLst/>
          </a:prstGeom>
        </p:spPr>
        <p:txBody>
          <a:bodyPr wrap="square">
            <a:spAutoFit/>
          </a:bodyPr>
          <a:lstStyle/>
          <a:p>
            <a:r>
              <a:rPr lang="en-US" b="1" dirty="0">
                <a:solidFill>
                  <a:schemeClr val="tx2">
                    <a:lumMod val="50000"/>
                  </a:schemeClr>
                </a:solidFill>
                <a:latin typeface="Century Gothic" panose="020B0502020202020204" pitchFamily="34" charset="0"/>
              </a:rPr>
              <a:t>PORTEZ DES MONTURES AUDACIEUSES</a:t>
            </a:r>
            <a:r>
              <a:rPr lang="en-US" b="1" cap="all" dirty="0">
                <a:solidFill>
                  <a:schemeClr val="tx2">
                    <a:lumMod val="50000"/>
                  </a:schemeClr>
                </a:solidFill>
                <a:latin typeface="Century Gothic" panose="020B0502020202020204" pitchFamily="34" charset="0"/>
              </a:rPr>
              <a:t> qui </a:t>
            </a:r>
            <a:r>
              <a:rPr lang="en-US" b="1" cap="all" dirty="0" err="1">
                <a:solidFill>
                  <a:schemeClr val="tx2">
                    <a:lumMod val="50000"/>
                  </a:schemeClr>
                </a:solidFill>
                <a:latin typeface="Century Gothic" panose="020B0502020202020204" pitchFamily="34" charset="0"/>
              </a:rPr>
              <a:t>fonctionnent</a:t>
            </a:r>
            <a:r>
              <a:rPr lang="en-US" b="1" dirty="0">
                <a:solidFill>
                  <a:schemeClr val="tx2">
                    <a:lumMod val="50000"/>
                  </a:schemeClr>
                </a:solidFill>
                <a:latin typeface="Century Gothic" panose="020B0502020202020204" pitchFamily="34" charset="0"/>
              </a:rPr>
              <a:t> TANT À L’INTÉRIEUR QU’À L’EXTÉRIEUR.</a:t>
            </a:r>
            <a:endParaRPr lang="en-US"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4024221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dirty="0"/>
          </a:p>
        </p:txBody>
      </p:sp>
      <p:sp>
        <p:nvSpPr>
          <p:cNvPr id="5" name="Right Triangle 4"/>
          <p:cNvSpPr/>
          <p:nvPr/>
        </p:nvSpPr>
        <p:spPr>
          <a:xfrm flipH="1">
            <a:off x="1529600" y="3256149"/>
            <a:ext cx="7619998" cy="1887352"/>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905824" y="3941763"/>
            <a:ext cx="3978221" cy="1009650"/>
          </a:xfrm>
        </p:spPr>
        <p:txBody>
          <a:bodyPr/>
          <a:lstStyle/>
          <a:p>
            <a:r>
              <a:rPr lang="en-US" sz="2800" dirty="0"/>
              <a:t>LES TEINTES DE VERRES</a:t>
            </a:r>
          </a:p>
        </p:txBody>
      </p:sp>
      <p:sp>
        <p:nvSpPr>
          <p:cNvPr id="6" name="Rectangle 5"/>
          <p:cNvSpPr/>
          <p:nvPr/>
        </p:nvSpPr>
        <p:spPr>
          <a:xfrm>
            <a:off x="5154143" y="2173366"/>
            <a:ext cx="3495785" cy="923330"/>
          </a:xfrm>
          <a:prstGeom prst="rect">
            <a:avLst/>
          </a:prstGeom>
        </p:spPr>
        <p:txBody>
          <a:bodyPr wrap="square">
            <a:spAutoFit/>
          </a:bodyPr>
          <a:lstStyle/>
          <a:p>
            <a:r>
              <a:rPr lang="en-US" b="1" dirty="0" smtClean="0">
                <a:solidFill>
                  <a:schemeClr val="tx2">
                    <a:lumMod val="50000"/>
                  </a:schemeClr>
                </a:solidFill>
                <a:latin typeface="Century Gothic" panose="020B0502020202020204" pitchFamily="34" charset="0"/>
              </a:rPr>
              <a:t>BRISEZ LES CONVENTIONS </a:t>
            </a:r>
            <a:r>
              <a:rPr lang="en-US" b="1" dirty="0">
                <a:solidFill>
                  <a:schemeClr val="tx2">
                    <a:lumMod val="50000"/>
                  </a:schemeClr>
                </a:solidFill>
                <a:latin typeface="Century Gothic" panose="020B0502020202020204" pitchFamily="34" charset="0"/>
              </a:rPr>
              <a:t>POUR CRÉER UN LOOK UNIQUE.</a:t>
            </a:r>
            <a:endParaRPr lang="en-US" dirty="0">
              <a:solidFill>
                <a:schemeClr val="tx2">
                  <a:lumMod val="50000"/>
                </a:schemeClr>
              </a:solidFill>
              <a:latin typeface="Century Gothic" panose="020B0502020202020204" pitchFamily="34" charset="0"/>
            </a:endParaRPr>
          </a:p>
        </p:txBody>
      </p:sp>
      <p:pic>
        <p:nvPicPr>
          <p:cNvPr id="11" name="Picture 10"/>
          <p:cNvPicPr>
            <a:picLocks noChangeAspect="1"/>
          </p:cNvPicPr>
          <p:nvPr/>
        </p:nvPicPr>
        <p:blipFill>
          <a:blip r:embed="rId3"/>
          <a:stretch>
            <a:fillRect/>
          </a:stretch>
        </p:blipFill>
        <p:spPr>
          <a:xfrm>
            <a:off x="315443" y="330439"/>
            <a:ext cx="4532835" cy="3611324"/>
          </a:xfrm>
          <a:prstGeom prst="rect">
            <a:avLst/>
          </a:prstGeom>
        </p:spPr>
      </p:pic>
    </p:spTree>
    <p:extLst>
      <p:ext uri="{BB962C8B-B14F-4D97-AF65-F5344CB8AC3E}">
        <p14:creationId xmlns:p14="http://schemas.microsoft.com/office/powerpoint/2010/main" val="3055009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REVÊTEMENTS </a:t>
            </a:r>
            <a:r>
              <a:rPr lang="en-US" dirty="0" smtClean="0"/>
              <a:t>ANTIREFLETS</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4180" y="701012"/>
            <a:ext cx="4030001" cy="2114099"/>
          </a:xfrm>
          <a:prstGeom prst="rect">
            <a:avLst/>
          </a:prstGeom>
          <a:effectLst/>
        </p:spPr>
      </p:pic>
      <p:pic>
        <p:nvPicPr>
          <p:cNvPr id="2050" name="Picture 2" descr="https://qph.ec.quoracdn.net/main-qimg-8bc440b07f6cfae86e3ebcb5aaa3b9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0849" y="701013"/>
            <a:ext cx="3508379" cy="35083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0849" y="2105247"/>
            <a:ext cx="3508379" cy="307777"/>
          </a:xfrm>
          <a:prstGeom prst="rect">
            <a:avLst/>
          </a:prstGeom>
          <a:solidFill>
            <a:schemeClr val="bg1"/>
          </a:solidFill>
        </p:spPr>
        <p:txBody>
          <a:bodyPr wrap="square" rtlCol="0">
            <a:spAutoFit/>
          </a:bodyPr>
          <a:lstStyle/>
          <a:p>
            <a:pPr algn="ctr"/>
            <a:r>
              <a:rPr lang="en-US" sz="1400" b="1" dirty="0">
                <a:latin typeface="Century Gothic" panose="020B0502020202020204" pitchFamily="34" charset="0"/>
              </a:rPr>
              <a:t>Sans </a:t>
            </a:r>
            <a:r>
              <a:rPr lang="en-US" sz="1400" b="1" dirty="0" err="1">
                <a:latin typeface="Century Gothic" panose="020B0502020202020204" pitchFamily="34" charset="0"/>
              </a:rPr>
              <a:t>revêtement</a:t>
            </a:r>
            <a:r>
              <a:rPr lang="en-US" sz="1400" b="1" dirty="0">
                <a:latin typeface="Century Gothic" panose="020B0502020202020204" pitchFamily="34" charset="0"/>
              </a:rPr>
              <a:t> </a:t>
            </a:r>
            <a:r>
              <a:rPr lang="en-US" sz="1400" b="1" dirty="0" err="1">
                <a:latin typeface="Century Gothic" panose="020B0502020202020204" pitchFamily="34" charset="0"/>
              </a:rPr>
              <a:t>antireflet</a:t>
            </a:r>
            <a:endParaRPr lang="en-US" sz="1400" b="1" dirty="0">
              <a:latin typeface="Century Gothic" panose="020B0502020202020204" pitchFamily="34" charset="0"/>
            </a:endParaRPr>
          </a:p>
        </p:txBody>
      </p:sp>
      <p:sp>
        <p:nvSpPr>
          <p:cNvPr id="8" name="TextBox 7"/>
          <p:cNvSpPr txBox="1"/>
          <p:nvPr/>
        </p:nvSpPr>
        <p:spPr>
          <a:xfrm>
            <a:off x="450848" y="3901616"/>
            <a:ext cx="3508379" cy="307777"/>
          </a:xfrm>
          <a:prstGeom prst="rect">
            <a:avLst/>
          </a:prstGeom>
          <a:solidFill>
            <a:schemeClr val="bg1"/>
          </a:solidFill>
        </p:spPr>
        <p:txBody>
          <a:bodyPr wrap="square" rtlCol="0">
            <a:spAutoFit/>
          </a:bodyPr>
          <a:lstStyle/>
          <a:p>
            <a:pPr algn="ctr"/>
            <a:r>
              <a:rPr lang="en-US" sz="1400" b="1" dirty="0">
                <a:latin typeface="Century Gothic" panose="020B0502020202020204" pitchFamily="34" charset="0"/>
              </a:rPr>
              <a:t>Avec </a:t>
            </a:r>
            <a:r>
              <a:rPr lang="en-US" sz="1400" b="1" dirty="0" err="1">
                <a:latin typeface="Century Gothic" panose="020B0502020202020204" pitchFamily="34" charset="0"/>
              </a:rPr>
              <a:t>traitement</a:t>
            </a:r>
            <a:r>
              <a:rPr lang="en-US" sz="1400" b="1" dirty="0">
                <a:latin typeface="Century Gothic" panose="020B0502020202020204" pitchFamily="34" charset="0"/>
              </a:rPr>
              <a:t> </a:t>
            </a:r>
            <a:r>
              <a:rPr lang="en-US" sz="1400" b="1" dirty="0" err="1">
                <a:latin typeface="Century Gothic" panose="020B0502020202020204" pitchFamily="34" charset="0"/>
              </a:rPr>
              <a:t>antireflet</a:t>
            </a:r>
            <a:endParaRPr lang="en-US" sz="1400" b="1" dirty="0">
              <a:latin typeface="Century Gothic" panose="020B0502020202020204" pitchFamily="34" charset="0"/>
            </a:endParaRPr>
          </a:p>
        </p:txBody>
      </p:sp>
    </p:spTree>
    <p:extLst>
      <p:ext uri="{BB962C8B-B14F-4D97-AF65-F5344CB8AC3E}">
        <p14:creationId xmlns:p14="http://schemas.microsoft.com/office/powerpoint/2010/main" val="217322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COMMUNIQUER AVEC LES PATIENTS</a:t>
            </a:r>
          </a:p>
        </p:txBody>
      </p:sp>
    </p:spTree>
    <p:extLst>
      <p:ext uri="{BB962C8B-B14F-4D97-AF65-F5344CB8AC3E}">
        <p14:creationId xmlns:p14="http://schemas.microsoft.com/office/powerpoint/2010/main" val="304853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0" name="Ink 39"/>
              <p14:cNvContentPartPr/>
              <p14:nvPr/>
            </p14:nvContentPartPr>
            <p14:xfrm>
              <a:off x="5091478" y="2145076"/>
              <a:ext cx="6625" cy="966"/>
            </p14:xfrm>
          </p:contentPart>
        </mc:Choice>
        <mc:Fallback xmlns="">
          <p:pic>
            <p:nvPicPr>
              <p:cNvPr id="40" name="Ink 39"/>
              <p:cNvPicPr/>
              <p:nvPr/>
            </p:nvPicPr>
            <p:blipFill>
              <a:blip r:embed="rId5"/>
              <a:stretch>
                <a:fillRect/>
              </a:stretch>
            </p:blipFill>
            <p:spPr>
              <a:xfrm>
                <a:off x="6781215" y="2853983"/>
                <a:ext cx="23319" cy="1449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Ink 40"/>
              <p14:cNvContentPartPr/>
              <p14:nvPr/>
            </p14:nvContentPartPr>
            <p14:xfrm>
              <a:off x="4614644" y="2221535"/>
              <a:ext cx="138" cy="2622"/>
            </p14:xfrm>
          </p:contentPart>
        </mc:Choice>
        <mc:Fallback xmlns="">
          <p:pic>
            <p:nvPicPr>
              <p:cNvPr id="41" name="Ink 40"/>
              <p:cNvPicPr/>
              <p:nvPr/>
            </p:nvPicPr>
            <p:blipFill>
              <a:blip r:embed="rId7"/>
              <a:stretch>
                <a:fillRect/>
              </a:stretch>
            </p:blipFill>
            <p:spPr>
              <a:xfrm>
                <a:off x="6148995" y="2954704"/>
                <a:ext cx="7912" cy="181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 name="Ink 41"/>
              <p14:cNvContentPartPr/>
              <p14:nvPr/>
            </p14:nvContentPartPr>
            <p14:xfrm>
              <a:off x="4645559" y="2289851"/>
              <a:ext cx="138" cy="138"/>
            </p14:xfrm>
          </p:contentPart>
        </mc:Choice>
        <mc:Fallback xmlns="">
          <p:pic>
            <p:nvPicPr>
              <p:cNvPr id="42" name="Ink 41"/>
              <p:cNvPicPr/>
              <p:nvPr/>
            </p:nvPicPr>
            <p:blipFill>
              <a:blip r:embed="rId9"/>
              <a:stretch>
                <a:fillRect/>
              </a:stretch>
            </p:blipFill>
            <p:spPr>
              <a:xfrm>
                <a:off x="6190398" y="3049455"/>
                <a:ext cx="7544" cy="7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p14:cNvContentPartPr/>
              <p14:nvPr/>
            </p14:nvContentPartPr>
            <p14:xfrm>
              <a:off x="4227244" y="2388392"/>
              <a:ext cx="138" cy="138"/>
            </p14:xfrm>
          </p:contentPart>
        </mc:Choice>
        <mc:Fallback xmlns="">
          <p:pic>
            <p:nvPicPr>
              <p:cNvPr id="43" name="Ink 42"/>
              <p:cNvPicPr/>
              <p:nvPr/>
            </p:nvPicPr>
            <p:blipFill>
              <a:blip r:embed="rId9"/>
              <a:stretch>
                <a:fillRect/>
              </a:stretch>
            </p:blipFill>
            <p:spPr>
              <a:xfrm>
                <a:off x="5633013" y="3181210"/>
                <a:ext cx="6808" cy="68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4260643" y="2320076"/>
              <a:ext cx="1794" cy="2622"/>
            </p14:xfrm>
          </p:contentPart>
        </mc:Choice>
        <mc:Fallback xmlns="">
          <p:pic>
            <p:nvPicPr>
              <p:cNvPr id="44" name="Ink 43"/>
              <p:cNvPicPr/>
              <p:nvPr/>
            </p:nvPicPr>
            <p:blipFill>
              <a:blip r:embed="rId12"/>
              <a:stretch>
                <a:fillRect/>
              </a:stretch>
            </p:blipFill>
            <p:spPr>
              <a:xfrm>
                <a:off x="5674706" y="3087141"/>
                <a:ext cx="12643" cy="1328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520243" y="2059646"/>
              <a:ext cx="138" cy="4140"/>
            </p14:xfrm>
          </p:contentPart>
        </mc:Choice>
        <mc:Fallback xmlns="">
          <p:pic>
            <p:nvPicPr>
              <p:cNvPr id="45" name="Ink 44"/>
              <p:cNvPicPr/>
              <p:nvPr/>
            </p:nvPicPr>
            <p:blipFill>
              <a:blip r:embed="rId14"/>
              <a:stretch>
                <a:fillRect/>
              </a:stretch>
            </p:blipFill>
            <p:spPr>
              <a:xfrm>
                <a:off x="6023495" y="2740026"/>
                <a:ext cx="7176" cy="15586"/>
              </a:xfrm>
              <a:prstGeom prst="rect">
                <a:avLst/>
              </a:prstGeom>
            </p:spPr>
          </p:pic>
        </mc:Fallback>
      </mc:AlternateContent>
      <p:sp>
        <p:nvSpPr>
          <p:cNvPr id="46" name="Content Placeholder 6"/>
          <p:cNvSpPr txBox="1">
            <a:spLocks/>
          </p:cNvSpPr>
          <p:nvPr/>
        </p:nvSpPr>
        <p:spPr>
          <a:xfrm>
            <a:off x="3766769" y="2224156"/>
            <a:ext cx="5194739" cy="626162"/>
          </a:xfrm>
          <a:prstGeom prst="rect">
            <a:avLst/>
          </a:prstGeom>
          <a:effectLst/>
        </p:spPr>
        <p:txBody>
          <a:bodyPr lIns="68579" tIns="34289" rIns="68579" bIns="34289"/>
          <a:lstStyle>
            <a:lvl1pPr marL="347663" indent="-347663" algn="l" defTabSz="1306513" rtl="0" eaLnBrk="0" fontAlgn="base" hangingPunct="0">
              <a:spcBef>
                <a:spcPct val="50000"/>
              </a:spcBef>
              <a:spcAft>
                <a:spcPct val="0"/>
              </a:spcAft>
              <a:buClr>
                <a:srgbClr val="FFDE53"/>
              </a:buClr>
              <a:buSzPct val="100000"/>
              <a:buFont typeface="Arial" pitchFamily="34" charset="0"/>
              <a:buChar char="•"/>
              <a:defRPr sz="28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1pPr>
            <a:lvl2pPr marL="914400" indent="-452438" algn="l" defTabSz="1306513" rtl="0" eaLnBrk="0" fontAlgn="base" hangingPunct="0">
              <a:spcBef>
                <a:spcPct val="25000"/>
              </a:spcBef>
              <a:spcAft>
                <a:spcPct val="0"/>
              </a:spcAft>
              <a:buClr>
                <a:schemeClr val="accent2"/>
              </a:buClr>
              <a:buFont typeface="Arial" charset="0"/>
              <a:buChar char="•"/>
              <a:defRPr sz="24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2pPr>
            <a:lvl3pPr marL="1422400" indent="-393700" algn="l" defTabSz="1306513" rtl="0" eaLnBrk="0" fontAlgn="base" hangingPunct="0">
              <a:spcBef>
                <a:spcPct val="20000"/>
              </a:spcBef>
              <a:spcAft>
                <a:spcPct val="0"/>
              </a:spcAft>
              <a:buClr>
                <a:schemeClr val="accent2"/>
              </a:buClr>
              <a:buFont typeface="Verdana" pitchFamily="34" charset="0"/>
              <a:buChar char="-"/>
              <a:defRPr sz="2000"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3pPr>
            <a:lvl4pPr marL="1944688" indent="-407988"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4pPr>
            <a:lvl5pPr marL="2452688" indent="-393700"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5pPr>
            <a:lvl6pPr marL="2909888" indent="-393700" algn="l" defTabSz="1306513" rtl="0" fontAlgn="base">
              <a:spcBef>
                <a:spcPct val="20000"/>
              </a:spcBef>
              <a:spcAft>
                <a:spcPct val="0"/>
              </a:spcAft>
              <a:buClr>
                <a:srgbClr val="FFDE53"/>
              </a:buClr>
              <a:buChar char="»"/>
              <a:defRPr sz="2000">
                <a:solidFill>
                  <a:schemeClr val="tx1"/>
                </a:solidFill>
                <a:latin typeface="+mn-lt"/>
              </a:defRPr>
            </a:lvl6pPr>
            <a:lvl7pPr marL="3367088" indent="-393700" algn="l" defTabSz="1306513" rtl="0" fontAlgn="base">
              <a:spcBef>
                <a:spcPct val="20000"/>
              </a:spcBef>
              <a:spcAft>
                <a:spcPct val="0"/>
              </a:spcAft>
              <a:buClr>
                <a:srgbClr val="FFDE53"/>
              </a:buClr>
              <a:buChar char="»"/>
              <a:defRPr sz="2000">
                <a:solidFill>
                  <a:schemeClr val="tx1"/>
                </a:solidFill>
                <a:latin typeface="+mn-lt"/>
              </a:defRPr>
            </a:lvl7pPr>
            <a:lvl8pPr marL="3824288" indent="-393700" algn="l" defTabSz="1306513" rtl="0" fontAlgn="base">
              <a:spcBef>
                <a:spcPct val="20000"/>
              </a:spcBef>
              <a:spcAft>
                <a:spcPct val="0"/>
              </a:spcAft>
              <a:buClr>
                <a:srgbClr val="FFDE53"/>
              </a:buClr>
              <a:buChar char="»"/>
              <a:defRPr sz="2000">
                <a:solidFill>
                  <a:schemeClr val="tx1"/>
                </a:solidFill>
                <a:latin typeface="+mn-lt"/>
              </a:defRPr>
            </a:lvl8pPr>
            <a:lvl9pPr marL="4281488" indent="-393700" algn="l" defTabSz="1306513" rtl="0" fontAlgn="base">
              <a:spcBef>
                <a:spcPct val="20000"/>
              </a:spcBef>
              <a:spcAft>
                <a:spcPct val="0"/>
              </a:spcAft>
              <a:buClr>
                <a:srgbClr val="FFDE53"/>
              </a:buClr>
              <a:buChar char="»"/>
              <a:defRPr sz="2000">
                <a:solidFill>
                  <a:schemeClr val="tx1"/>
                </a:solidFill>
                <a:latin typeface="+mn-lt"/>
              </a:defRPr>
            </a:lvl9pPr>
          </a:lstStyle>
          <a:p>
            <a:pPr>
              <a:lnSpc>
                <a:spcPct val="85000"/>
              </a:lnSpc>
              <a:spcBef>
                <a:spcPts val="400"/>
              </a:spcBef>
              <a:buClr>
                <a:srgbClr val="00B5E2"/>
              </a:buClr>
              <a:tabLst>
                <a:tab pos="135449" algn="l"/>
              </a:tabLst>
            </a:pPr>
            <a:endParaRPr lang="en-US" sz="2400" b="0" kern="0" dirty="0">
              <a:solidFill>
                <a:prstClr val="white"/>
              </a:solidFill>
              <a:effectLst>
                <a:outerShdw blurRad="101600" dist="38100" dir="2700000" algn="tl" rotWithShape="0">
                  <a:prstClr val="black">
                    <a:alpha val="52000"/>
                  </a:prstClr>
                </a:outerShdw>
              </a:effectLst>
              <a:latin typeface="Gotham Book" panose="02000603040000020004" pitchFamily="2" charset="0"/>
            </a:endParaRPr>
          </a:p>
        </p:txBody>
      </p:sp>
      <p:pic>
        <p:nvPicPr>
          <p:cNvPr id="1026" name="Picture 2" descr="C:\Users\julia.covelli\Downloads\IMG_20161125_124210.jpg"/>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989428" y="0"/>
            <a:ext cx="5172501" cy="51725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PROGRAMME</a:t>
            </a:r>
          </a:p>
        </p:txBody>
      </p:sp>
      <p:sp>
        <p:nvSpPr>
          <p:cNvPr id="3" name="Text Placeholder 2"/>
          <p:cNvSpPr>
            <a:spLocks noGrp="1"/>
          </p:cNvSpPr>
          <p:nvPr>
            <p:ph type="body" sz="quarter" idx="10"/>
          </p:nvPr>
        </p:nvSpPr>
        <p:spPr>
          <a:xfrm>
            <a:off x="450828" y="1214438"/>
            <a:ext cx="3315941" cy="3452812"/>
          </a:xfrm>
        </p:spPr>
        <p:txBody>
          <a:bodyPr/>
          <a:lstStyle/>
          <a:p>
            <a:r>
              <a:rPr lang="fr-CA" dirty="0"/>
              <a:t>Tendances en matière de lunettes</a:t>
            </a:r>
          </a:p>
          <a:p>
            <a:r>
              <a:rPr lang="fr-CA" dirty="0"/>
              <a:t>Communications pour les patients</a:t>
            </a:r>
          </a:p>
          <a:p>
            <a:r>
              <a:rPr lang="fr-CA" dirty="0"/>
              <a:t>Commercialisation</a:t>
            </a:r>
          </a:p>
        </p:txBody>
      </p:sp>
    </p:spTree>
    <p:extLst>
      <p:ext uri="{BB962C8B-B14F-4D97-AF65-F5344CB8AC3E}">
        <p14:creationId xmlns:p14="http://schemas.microsoft.com/office/powerpoint/2010/main" val="186688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0" name="Ink 39"/>
              <p14:cNvContentPartPr/>
              <p14:nvPr/>
            </p14:nvContentPartPr>
            <p14:xfrm>
              <a:off x="5091478" y="2145076"/>
              <a:ext cx="6625" cy="966"/>
            </p14:xfrm>
          </p:contentPart>
        </mc:Choice>
        <mc:Fallback xmlns="">
          <p:pic>
            <p:nvPicPr>
              <p:cNvPr id="40" name="Ink 39"/>
              <p:cNvPicPr/>
              <p:nvPr/>
            </p:nvPicPr>
            <p:blipFill>
              <a:blip r:embed="rId5"/>
              <a:stretch>
                <a:fillRect/>
              </a:stretch>
            </p:blipFill>
            <p:spPr>
              <a:xfrm>
                <a:off x="6781215" y="2853983"/>
                <a:ext cx="23319" cy="1449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Ink 40"/>
              <p14:cNvContentPartPr/>
              <p14:nvPr/>
            </p14:nvContentPartPr>
            <p14:xfrm>
              <a:off x="4614644" y="2221535"/>
              <a:ext cx="138" cy="2622"/>
            </p14:xfrm>
          </p:contentPart>
        </mc:Choice>
        <mc:Fallback xmlns="">
          <p:pic>
            <p:nvPicPr>
              <p:cNvPr id="41" name="Ink 40"/>
              <p:cNvPicPr/>
              <p:nvPr/>
            </p:nvPicPr>
            <p:blipFill>
              <a:blip r:embed="rId7"/>
              <a:stretch>
                <a:fillRect/>
              </a:stretch>
            </p:blipFill>
            <p:spPr>
              <a:xfrm>
                <a:off x="6148995" y="2954704"/>
                <a:ext cx="7912" cy="181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 name="Ink 41"/>
              <p14:cNvContentPartPr/>
              <p14:nvPr/>
            </p14:nvContentPartPr>
            <p14:xfrm>
              <a:off x="4645559" y="2289851"/>
              <a:ext cx="138" cy="138"/>
            </p14:xfrm>
          </p:contentPart>
        </mc:Choice>
        <mc:Fallback xmlns="">
          <p:pic>
            <p:nvPicPr>
              <p:cNvPr id="42" name="Ink 41"/>
              <p:cNvPicPr/>
              <p:nvPr/>
            </p:nvPicPr>
            <p:blipFill>
              <a:blip r:embed="rId9"/>
              <a:stretch>
                <a:fillRect/>
              </a:stretch>
            </p:blipFill>
            <p:spPr>
              <a:xfrm>
                <a:off x="6190398" y="3049455"/>
                <a:ext cx="7544" cy="7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p14:cNvContentPartPr/>
              <p14:nvPr/>
            </p14:nvContentPartPr>
            <p14:xfrm>
              <a:off x="4227244" y="2388392"/>
              <a:ext cx="138" cy="138"/>
            </p14:xfrm>
          </p:contentPart>
        </mc:Choice>
        <mc:Fallback xmlns="">
          <p:pic>
            <p:nvPicPr>
              <p:cNvPr id="43" name="Ink 42"/>
              <p:cNvPicPr/>
              <p:nvPr/>
            </p:nvPicPr>
            <p:blipFill>
              <a:blip r:embed="rId9"/>
              <a:stretch>
                <a:fillRect/>
              </a:stretch>
            </p:blipFill>
            <p:spPr>
              <a:xfrm>
                <a:off x="5633013" y="3181210"/>
                <a:ext cx="6808" cy="68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4260643" y="2320076"/>
              <a:ext cx="1794" cy="2622"/>
            </p14:xfrm>
          </p:contentPart>
        </mc:Choice>
        <mc:Fallback xmlns="">
          <p:pic>
            <p:nvPicPr>
              <p:cNvPr id="44" name="Ink 43"/>
              <p:cNvPicPr/>
              <p:nvPr/>
            </p:nvPicPr>
            <p:blipFill>
              <a:blip r:embed="rId12"/>
              <a:stretch>
                <a:fillRect/>
              </a:stretch>
            </p:blipFill>
            <p:spPr>
              <a:xfrm>
                <a:off x="5674706" y="3087141"/>
                <a:ext cx="12643" cy="1328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520243" y="2059646"/>
              <a:ext cx="138" cy="4140"/>
            </p14:xfrm>
          </p:contentPart>
        </mc:Choice>
        <mc:Fallback xmlns="">
          <p:pic>
            <p:nvPicPr>
              <p:cNvPr id="45" name="Ink 44"/>
              <p:cNvPicPr/>
              <p:nvPr/>
            </p:nvPicPr>
            <p:blipFill>
              <a:blip r:embed="rId14"/>
              <a:stretch>
                <a:fillRect/>
              </a:stretch>
            </p:blipFill>
            <p:spPr>
              <a:xfrm>
                <a:off x="6023495" y="2740026"/>
                <a:ext cx="7176" cy="15586"/>
              </a:xfrm>
              <a:prstGeom prst="rect">
                <a:avLst/>
              </a:prstGeom>
            </p:spPr>
          </p:pic>
        </mc:Fallback>
      </mc:AlternateContent>
      <p:sp>
        <p:nvSpPr>
          <p:cNvPr id="46" name="Content Placeholder 6"/>
          <p:cNvSpPr txBox="1">
            <a:spLocks/>
          </p:cNvSpPr>
          <p:nvPr/>
        </p:nvSpPr>
        <p:spPr>
          <a:xfrm>
            <a:off x="3766769" y="2224156"/>
            <a:ext cx="5194739" cy="626162"/>
          </a:xfrm>
          <a:prstGeom prst="rect">
            <a:avLst/>
          </a:prstGeom>
          <a:effectLst/>
        </p:spPr>
        <p:txBody>
          <a:bodyPr lIns="68579" tIns="34289" rIns="68579" bIns="34289"/>
          <a:lstStyle>
            <a:lvl1pPr marL="347663" indent="-347663" algn="l" defTabSz="1306513" rtl="0" eaLnBrk="0" fontAlgn="base" hangingPunct="0">
              <a:spcBef>
                <a:spcPct val="50000"/>
              </a:spcBef>
              <a:spcAft>
                <a:spcPct val="0"/>
              </a:spcAft>
              <a:buClr>
                <a:srgbClr val="FFDE53"/>
              </a:buClr>
              <a:buSzPct val="100000"/>
              <a:buFont typeface="Arial" pitchFamily="34" charset="0"/>
              <a:buChar char="•"/>
              <a:defRPr sz="28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1pPr>
            <a:lvl2pPr marL="914400" indent="-452438" algn="l" defTabSz="1306513" rtl="0" eaLnBrk="0" fontAlgn="base" hangingPunct="0">
              <a:spcBef>
                <a:spcPct val="25000"/>
              </a:spcBef>
              <a:spcAft>
                <a:spcPct val="0"/>
              </a:spcAft>
              <a:buClr>
                <a:schemeClr val="accent2"/>
              </a:buClr>
              <a:buFont typeface="Arial" charset="0"/>
              <a:buChar char="•"/>
              <a:defRPr sz="24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2pPr>
            <a:lvl3pPr marL="1422400" indent="-393700" algn="l" defTabSz="1306513" rtl="0" eaLnBrk="0" fontAlgn="base" hangingPunct="0">
              <a:spcBef>
                <a:spcPct val="20000"/>
              </a:spcBef>
              <a:spcAft>
                <a:spcPct val="0"/>
              </a:spcAft>
              <a:buClr>
                <a:schemeClr val="accent2"/>
              </a:buClr>
              <a:buFont typeface="Verdana" pitchFamily="34" charset="0"/>
              <a:buChar char="-"/>
              <a:defRPr sz="2000"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3pPr>
            <a:lvl4pPr marL="1944688" indent="-407988"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4pPr>
            <a:lvl5pPr marL="2452688" indent="-393700"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5pPr>
            <a:lvl6pPr marL="2909888" indent="-393700" algn="l" defTabSz="1306513" rtl="0" fontAlgn="base">
              <a:spcBef>
                <a:spcPct val="20000"/>
              </a:spcBef>
              <a:spcAft>
                <a:spcPct val="0"/>
              </a:spcAft>
              <a:buClr>
                <a:srgbClr val="FFDE53"/>
              </a:buClr>
              <a:buChar char="»"/>
              <a:defRPr sz="2000">
                <a:solidFill>
                  <a:schemeClr val="tx1"/>
                </a:solidFill>
                <a:latin typeface="+mn-lt"/>
              </a:defRPr>
            </a:lvl6pPr>
            <a:lvl7pPr marL="3367088" indent="-393700" algn="l" defTabSz="1306513" rtl="0" fontAlgn="base">
              <a:spcBef>
                <a:spcPct val="20000"/>
              </a:spcBef>
              <a:spcAft>
                <a:spcPct val="0"/>
              </a:spcAft>
              <a:buClr>
                <a:srgbClr val="FFDE53"/>
              </a:buClr>
              <a:buChar char="»"/>
              <a:defRPr sz="2000">
                <a:solidFill>
                  <a:schemeClr val="tx1"/>
                </a:solidFill>
                <a:latin typeface="+mn-lt"/>
              </a:defRPr>
            </a:lvl7pPr>
            <a:lvl8pPr marL="3824288" indent="-393700" algn="l" defTabSz="1306513" rtl="0" fontAlgn="base">
              <a:spcBef>
                <a:spcPct val="20000"/>
              </a:spcBef>
              <a:spcAft>
                <a:spcPct val="0"/>
              </a:spcAft>
              <a:buClr>
                <a:srgbClr val="FFDE53"/>
              </a:buClr>
              <a:buChar char="»"/>
              <a:defRPr sz="2000">
                <a:solidFill>
                  <a:schemeClr val="tx1"/>
                </a:solidFill>
                <a:latin typeface="+mn-lt"/>
              </a:defRPr>
            </a:lvl8pPr>
            <a:lvl9pPr marL="4281488" indent="-393700" algn="l" defTabSz="1306513" rtl="0" fontAlgn="base">
              <a:spcBef>
                <a:spcPct val="20000"/>
              </a:spcBef>
              <a:spcAft>
                <a:spcPct val="0"/>
              </a:spcAft>
              <a:buClr>
                <a:srgbClr val="FFDE53"/>
              </a:buClr>
              <a:buChar char="»"/>
              <a:defRPr sz="2000">
                <a:solidFill>
                  <a:schemeClr val="tx1"/>
                </a:solidFill>
                <a:latin typeface="+mn-lt"/>
              </a:defRPr>
            </a:lvl9pPr>
          </a:lstStyle>
          <a:p>
            <a:pPr>
              <a:lnSpc>
                <a:spcPct val="85000"/>
              </a:lnSpc>
              <a:spcBef>
                <a:spcPts val="400"/>
              </a:spcBef>
              <a:buClr>
                <a:srgbClr val="00B5E2"/>
              </a:buClr>
              <a:tabLst>
                <a:tab pos="135449" algn="l"/>
              </a:tabLst>
            </a:pPr>
            <a:endParaRPr lang="en-US" sz="2400" b="0" kern="0" dirty="0">
              <a:solidFill>
                <a:prstClr val="white"/>
              </a:solidFill>
              <a:effectLst>
                <a:outerShdw blurRad="101600" dist="38100" dir="2700000" algn="tl" rotWithShape="0">
                  <a:prstClr val="black">
                    <a:alpha val="52000"/>
                  </a:prstClr>
                </a:outerShdw>
              </a:effectLst>
              <a:latin typeface="Gotham Book" panose="02000603040000020004" pitchFamily="2" charset="0"/>
            </a:endParaRPr>
          </a:p>
        </p:txBody>
      </p:sp>
      <p:sp>
        <p:nvSpPr>
          <p:cNvPr id="5" name="Title 4"/>
          <p:cNvSpPr>
            <a:spLocks noGrp="1"/>
          </p:cNvSpPr>
          <p:nvPr>
            <p:ph type="title"/>
          </p:nvPr>
        </p:nvSpPr>
        <p:spPr/>
        <p:txBody>
          <a:bodyPr/>
          <a:lstStyle/>
          <a:p>
            <a:r>
              <a:rPr lang="en-US" dirty="0"/>
              <a:t>PAR OÙ </a:t>
            </a:r>
            <a:br>
              <a:rPr lang="en-US" dirty="0"/>
            </a:br>
            <a:r>
              <a:rPr lang="en-US" dirty="0"/>
              <a:t>COMMENCER</a:t>
            </a:r>
          </a:p>
        </p:txBody>
      </p:sp>
      <p:sp>
        <p:nvSpPr>
          <p:cNvPr id="3" name="Text Placeholder 2"/>
          <p:cNvSpPr>
            <a:spLocks noGrp="1"/>
          </p:cNvSpPr>
          <p:nvPr>
            <p:ph type="body" sz="quarter" idx="10"/>
          </p:nvPr>
        </p:nvSpPr>
        <p:spPr>
          <a:xfrm>
            <a:off x="450828" y="1347802"/>
            <a:ext cx="3063553" cy="3452812"/>
          </a:xfrm>
        </p:spPr>
        <p:txBody>
          <a:bodyPr/>
          <a:lstStyle/>
          <a:p>
            <a:endParaRPr lang="fr-CA" dirty="0"/>
          </a:p>
          <a:p>
            <a:r>
              <a:rPr lang="fr-CA" dirty="0"/>
              <a:t>Prescrire sur la chaise d’examen</a:t>
            </a:r>
          </a:p>
          <a:p>
            <a:pPr marL="285750" indent="-285750">
              <a:buFont typeface="Arial" panose="020B0604020202020204" pitchFamily="34" charset="0"/>
              <a:buChar char="•"/>
            </a:pPr>
            <a:r>
              <a:rPr lang="fr-CA" dirty="0"/>
              <a:t>Adaptez-vous</a:t>
            </a:r>
          </a:p>
          <a:p>
            <a:pPr marL="285750" indent="-285750">
              <a:buFont typeface="Arial" panose="020B0604020202020204" pitchFamily="34" charset="0"/>
              <a:buChar char="•"/>
            </a:pPr>
            <a:r>
              <a:rPr lang="fr-CA" dirty="0"/>
              <a:t>Discutez avec vos patients pour en apprendre davantage sur eux</a:t>
            </a:r>
          </a:p>
          <a:p>
            <a:pPr marL="285750" indent="-285750">
              <a:buFont typeface="Arial" panose="020B0604020202020204" pitchFamily="34" charset="0"/>
              <a:buChar char="•"/>
            </a:pPr>
            <a:r>
              <a:rPr lang="fr-CA" dirty="0"/>
              <a:t>Déterminez leur style</a:t>
            </a:r>
          </a:p>
        </p:txBody>
      </p:sp>
      <p:pic>
        <p:nvPicPr>
          <p:cNvPr id="12" name="Picture 2"/>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3819525" y="1"/>
            <a:ext cx="5324475" cy="51435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4153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0" name="Ink 39"/>
              <p14:cNvContentPartPr/>
              <p14:nvPr/>
            </p14:nvContentPartPr>
            <p14:xfrm>
              <a:off x="5091478" y="2145076"/>
              <a:ext cx="6625" cy="966"/>
            </p14:xfrm>
          </p:contentPart>
        </mc:Choice>
        <mc:Fallback xmlns="">
          <p:pic>
            <p:nvPicPr>
              <p:cNvPr id="40" name="Ink 39"/>
              <p:cNvPicPr/>
              <p:nvPr/>
            </p:nvPicPr>
            <p:blipFill>
              <a:blip r:embed="rId5"/>
              <a:stretch>
                <a:fillRect/>
              </a:stretch>
            </p:blipFill>
            <p:spPr>
              <a:xfrm>
                <a:off x="6781215" y="2853983"/>
                <a:ext cx="23319" cy="1449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Ink 40"/>
              <p14:cNvContentPartPr/>
              <p14:nvPr/>
            </p14:nvContentPartPr>
            <p14:xfrm>
              <a:off x="4614644" y="2221535"/>
              <a:ext cx="138" cy="2622"/>
            </p14:xfrm>
          </p:contentPart>
        </mc:Choice>
        <mc:Fallback xmlns="">
          <p:pic>
            <p:nvPicPr>
              <p:cNvPr id="41" name="Ink 40"/>
              <p:cNvPicPr/>
              <p:nvPr/>
            </p:nvPicPr>
            <p:blipFill>
              <a:blip r:embed="rId7"/>
              <a:stretch>
                <a:fillRect/>
              </a:stretch>
            </p:blipFill>
            <p:spPr>
              <a:xfrm>
                <a:off x="6148995" y="2954704"/>
                <a:ext cx="7912" cy="181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 name="Ink 41"/>
              <p14:cNvContentPartPr/>
              <p14:nvPr/>
            </p14:nvContentPartPr>
            <p14:xfrm>
              <a:off x="4645559" y="2289851"/>
              <a:ext cx="138" cy="138"/>
            </p14:xfrm>
          </p:contentPart>
        </mc:Choice>
        <mc:Fallback xmlns="">
          <p:pic>
            <p:nvPicPr>
              <p:cNvPr id="42" name="Ink 41"/>
              <p:cNvPicPr/>
              <p:nvPr/>
            </p:nvPicPr>
            <p:blipFill>
              <a:blip r:embed="rId9"/>
              <a:stretch>
                <a:fillRect/>
              </a:stretch>
            </p:blipFill>
            <p:spPr>
              <a:xfrm>
                <a:off x="6190398" y="3049455"/>
                <a:ext cx="7544" cy="7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p14:cNvContentPartPr/>
              <p14:nvPr/>
            </p14:nvContentPartPr>
            <p14:xfrm>
              <a:off x="4227244" y="2388392"/>
              <a:ext cx="138" cy="138"/>
            </p14:xfrm>
          </p:contentPart>
        </mc:Choice>
        <mc:Fallback xmlns="">
          <p:pic>
            <p:nvPicPr>
              <p:cNvPr id="43" name="Ink 42"/>
              <p:cNvPicPr/>
              <p:nvPr/>
            </p:nvPicPr>
            <p:blipFill>
              <a:blip r:embed="rId9"/>
              <a:stretch>
                <a:fillRect/>
              </a:stretch>
            </p:blipFill>
            <p:spPr>
              <a:xfrm>
                <a:off x="5633013" y="3181210"/>
                <a:ext cx="6808" cy="68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4260643" y="2320076"/>
              <a:ext cx="1794" cy="2622"/>
            </p14:xfrm>
          </p:contentPart>
        </mc:Choice>
        <mc:Fallback xmlns="">
          <p:pic>
            <p:nvPicPr>
              <p:cNvPr id="44" name="Ink 43"/>
              <p:cNvPicPr/>
              <p:nvPr/>
            </p:nvPicPr>
            <p:blipFill>
              <a:blip r:embed="rId12"/>
              <a:stretch>
                <a:fillRect/>
              </a:stretch>
            </p:blipFill>
            <p:spPr>
              <a:xfrm>
                <a:off x="5674706" y="3087141"/>
                <a:ext cx="12643" cy="1328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520243" y="2059646"/>
              <a:ext cx="138" cy="4140"/>
            </p14:xfrm>
          </p:contentPart>
        </mc:Choice>
        <mc:Fallback xmlns="">
          <p:pic>
            <p:nvPicPr>
              <p:cNvPr id="45" name="Ink 44"/>
              <p:cNvPicPr/>
              <p:nvPr/>
            </p:nvPicPr>
            <p:blipFill>
              <a:blip r:embed="rId14"/>
              <a:stretch>
                <a:fillRect/>
              </a:stretch>
            </p:blipFill>
            <p:spPr>
              <a:xfrm>
                <a:off x="6023495" y="2740026"/>
                <a:ext cx="7176" cy="15586"/>
              </a:xfrm>
              <a:prstGeom prst="rect">
                <a:avLst/>
              </a:prstGeom>
            </p:spPr>
          </p:pic>
        </mc:Fallback>
      </mc:AlternateContent>
      <p:sp>
        <p:nvSpPr>
          <p:cNvPr id="2" name="Title 1"/>
          <p:cNvSpPr>
            <a:spLocks noGrp="1"/>
          </p:cNvSpPr>
          <p:nvPr>
            <p:ph type="title"/>
          </p:nvPr>
        </p:nvSpPr>
        <p:spPr/>
        <p:txBody>
          <a:bodyPr/>
          <a:lstStyle/>
          <a:p>
            <a:r>
              <a:rPr lang="en-US" dirty="0"/>
              <a:t>PRESCRIRE SELON LE </a:t>
            </a:r>
            <a:br>
              <a:rPr lang="en-US" dirty="0"/>
            </a:br>
            <a:r>
              <a:rPr lang="en-US" dirty="0"/>
              <a:t>STYLE DE VIE</a:t>
            </a:r>
          </a:p>
        </p:txBody>
      </p:sp>
      <p:sp>
        <p:nvSpPr>
          <p:cNvPr id="3" name="Text Placeholder 2"/>
          <p:cNvSpPr>
            <a:spLocks noGrp="1"/>
          </p:cNvSpPr>
          <p:nvPr>
            <p:ph type="body" sz="quarter" idx="10"/>
          </p:nvPr>
        </p:nvSpPr>
        <p:spPr>
          <a:xfrm>
            <a:off x="450828" y="1487398"/>
            <a:ext cx="3806825" cy="3452812"/>
          </a:xfrm>
        </p:spPr>
        <p:txBody>
          <a:bodyPr/>
          <a:lstStyle/>
          <a:p>
            <a:r>
              <a:rPr lang="fr-CA" dirty="0"/>
              <a:t>Répondre à différents besoins</a:t>
            </a:r>
          </a:p>
          <a:p>
            <a:r>
              <a:rPr lang="fr-CA" dirty="0"/>
              <a:t>Tenir compte de la teinte des verres optimale en fonction de certaines activités</a:t>
            </a:r>
          </a:p>
          <a:p>
            <a:r>
              <a:rPr lang="fr-CA" dirty="0"/>
              <a:t>Offrir un assortiment de lunettes</a:t>
            </a:r>
          </a:p>
        </p:txBody>
      </p:sp>
      <p:pic>
        <p:nvPicPr>
          <p:cNvPr id="2051" name="Picture 3" descr="C:\Users\Lesley.Sillaman\Desktop\0 ONOFRE Transitions XTRActive Brown Car Right Side.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flipH="1">
            <a:off x="4227244" y="1"/>
            <a:ext cx="491675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Courtney Myers\Desktop\_Stock Images_Video\Icons\noun_657536_cc.png"/>
          <p:cNvPicPr>
            <a:picLocks noChangeAspect="1" noChangeArrowheads="1"/>
          </p:cNvPicPr>
          <p:nvPr/>
        </p:nvPicPr>
        <p:blipFill rotWithShape="1">
          <a:blip r:embed="rId16" cstate="screen">
            <a:lum bright="70000" contrast="-70000"/>
            <a:extLst>
              <a:ext uri="{BEBA8EAE-BF5A-486C-A8C5-ECC9F3942E4B}">
                <a14:imgProps xmlns:a14="http://schemas.microsoft.com/office/drawing/2010/main">
                  <a14:imgLayer r:embed="rId17">
                    <a14:imgEffect>
                      <a14:artisticPhotocopy/>
                    </a14:imgEffect>
                  </a14:imgLayer>
                </a14:imgProps>
              </a:ext>
              <a:ext uri="{28A0092B-C50C-407E-A947-70E740481C1C}">
                <a14:useLocalDpi xmlns:a14="http://schemas.microsoft.com/office/drawing/2010/main"/>
              </a:ext>
            </a:extLst>
          </a:blip>
          <a:srcRect/>
          <a:stretch/>
        </p:blipFill>
        <p:spPr bwMode="auto">
          <a:xfrm>
            <a:off x="292595" y="3645383"/>
            <a:ext cx="1118593" cy="46665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Courtney Myers\Desktop\_Stock Images_Video\Icons\noun_123034_cc.png"/>
          <p:cNvPicPr>
            <a:picLocks noChangeAspect="1" noChangeArrowheads="1"/>
          </p:cNvPicPr>
          <p:nvPr/>
        </p:nvPicPr>
        <p:blipFill rotWithShape="1">
          <a:blip r:embed="rId18" cstate="screen">
            <a:lum bright="70000" contrast="-70000"/>
            <a:extLst>
              <a:ext uri="{BEBA8EAE-BF5A-486C-A8C5-ECC9F3942E4B}">
                <a14:imgProps xmlns:a14="http://schemas.microsoft.com/office/drawing/2010/main">
                  <a14:imgLayer r:embed="rId19">
                    <a14:imgEffect>
                      <a14:artisticPhotocopy/>
                    </a14:imgEffect>
                  </a14:imgLayer>
                </a14:imgProps>
              </a:ext>
              <a:ext uri="{28A0092B-C50C-407E-A947-70E740481C1C}">
                <a14:useLocalDpi xmlns:a14="http://schemas.microsoft.com/office/drawing/2010/main"/>
              </a:ext>
            </a:extLst>
          </a:blip>
          <a:srcRect/>
          <a:stretch/>
        </p:blipFill>
        <p:spPr bwMode="auto">
          <a:xfrm>
            <a:off x="1332734" y="3606022"/>
            <a:ext cx="1581006" cy="5306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Courtney Myers\Desktop\_Stock Images_Video\Icons\noun_909227_cc.png"/>
          <p:cNvPicPr>
            <a:picLocks noChangeAspect="1" noChangeArrowheads="1"/>
          </p:cNvPicPr>
          <p:nvPr/>
        </p:nvPicPr>
        <p:blipFill rotWithShape="1">
          <a:blip r:embed="rId20" cstate="screen">
            <a:lum bright="70000" contrast="-70000"/>
            <a:extLst>
              <a:ext uri="{BEBA8EAE-BF5A-486C-A8C5-ECC9F3942E4B}">
                <a14:imgProps xmlns:a14="http://schemas.microsoft.com/office/drawing/2010/main">
                  <a14:imgLayer r:embed="rId21">
                    <a14:imgEffect>
                      <a14:artisticPhotocopy/>
                    </a14:imgEffect>
                  </a14:imgLayer>
                </a14:imgProps>
              </a:ext>
              <a:ext uri="{28A0092B-C50C-407E-A947-70E740481C1C}">
                <a14:useLocalDpi xmlns:a14="http://schemas.microsoft.com/office/drawing/2010/main"/>
              </a:ext>
            </a:extLst>
          </a:blip>
          <a:srcRect/>
          <a:stretch/>
        </p:blipFill>
        <p:spPr bwMode="auto">
          <a:xfrm>
            <a:off x="2947677" y="3439466"/>
            <a:ext cx="760504" cy="65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96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0" name="Ink 39"/>
              <p14:cNvContentPartPr/>
              <p14:nvPr/>
            </p14:nvContentPartPr>
            <p14:xfrm>
              <a:off x="5091478" y="2145076"/>
              <a:ext cx="6625" cy="966"/>
            </p14:xfrm>
          </p:contentPart>
        </mc:Choice>
        <mc:Fallback xmlns="">
          <p:pic>
            <p:nvPicPr>
              <p:cNvPr id="40" name="Ink 39"/>
              <p:cNvPicPr/>
              <p:nvPr/>
            </p:nvPicPr>
            <p:blipFill>
              <a:blip r:embed="rId5"/>
              <a:stretch>
                <a:fillRect/>
              </a:stretch>
            </p:blipFill>
            <p:spPr>
              <a:xfrm>
                <a:off x="6781215" y="2853983"/>
                <a:ext cx="23319" cy="1449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Ink 40"/>
              <p14:cNvContentPartPr/>
              <p14:nvPr/>
            </p14:nvContentPartPr>
            <p14:xfrm>
              <a:off x="4614644" y="2221535"/>
              <a:ext cx="138" cy="2622"/>
            </p14:xfrm>
          </p:contentPart>
        </mc:Choice>
        <mc:Fallback xmlns="">
          <p:pic>
            <p:nvPicPr>
              <p:cNvPr id="41" name="Ink 40"/>
              <p:cNvPicPr/>
              <p:nvPr/>
            </p:nvPicPr>
            <p:blipFill>
              <a:blip r:embed="rId7"/>
              <a:stretch>
                <a:fillRect/>
              </a:stretch>
            </p:blipFill>
            <p:spPr>
              <a:xfrm>
                <a:off x="6148995" y="2954704"/>
                <a:ext cx="7912" cy="181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 name="Ink 41"/>
              <p14:cNvContentPartPr/>
              <p14:nvPr/>
            </p14:nvContentPartPr>
            <p14:xfrm>
              <a:off x="4645559" y="2289851"/>
              <a:ext cx="138" cy="138"/>
            </p14:xfrm>
          </p:contentPart>
        </mc:Choice>
        <mc:Fallback xmlns="">
          <p:pic>
            <p:nvPicPr>
              <p:cNvPr id="42" name="Ink 41"/>
              <p:cNvPicPr/>
              <p:nvPr/>
            </p:nvPicPr>
            <p:blipFill>
              <a:blip r:embed="rId9"/>
              <a:stretch>
                <a:fillRect/>
              </a:stretch>
            </p:blipFill>
            <p:spPr>
              <a:xfrm>
                <a:off x="6190398" y="3049455"/>
                <a:ext cx="7544" cy="7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p14:cNvContentPartPr/>
              <p14:nvPr/>
            </p14:nvContentPartPr>
            <p14:xfrm>
              <a:off x="4227244" y="2388392"/>
              <a:ext cx="138" cy="138"/>
            </p14:xfrm>
          </p:contentPart>
        </mc:Choice>
        <mc:Fallback xmlns="">
          <p:pic>
            <p:nvPicPr>
              <p:cNvPr id="43" name="Ink 42"/>
              <p:cNvPicPr/>
              <p:nvPr/>
            </p:nvPicPr>
            <p:blipFill>
              <a:blip r:embed="rId9"/>
              <a:stretch>
                <a:fillRect/>
              </a:stretch>
            </p:blipFill>
            <p:spPr>
              <a:xfrm>
                <a:off x="5633013" y="3181210"/>
                <a:ext cx="6808" cy="68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4260643" y="2320076"/>
              <a:ext cx="1794" cy="2622"/>
            </p14:xfrm>
          </p:contentPart>
        </mc:Choice>
        <mc:Fallback xmlns="">
          <p:pic>
            <p:nvPicPr>
              <p:cNvPr id="44" name="Ink 43"/>
              <p:cNvPicPr/>
              <p:nvPr/>
            </p:nvPicPr>
            <p:blipFill>
              <a:blip r:embed="rId12"/>
              <a:stretch>
                <a:fillRect/>
              </a:stretch>
            </p:blipFill>
            <p:spPr>
              <a:xfrm>
                <a:off x="5674706" y="3087141"/>
                <a:ext cx="12643" cy="1328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520243" y="2059646"/>
              <a:ext cx="138" cy="4140"/>
            </p14:xfrm>
          </p:contentPart>
        </mc:Choice>
        <mc:Fallback xmlns="">
          <p:pic>
            <p:nvPicPr>
              <p:cNvPr id="45" name="Ink 44"/>
              <p:cNvPicPr/>
              <p:nvPr/>
            </p:nvPicPr>
            <p:blipFill>
              <a:blip r:embed="rId14"/>
              <a:stretch>
                <a:fillRect/>
              </a:stretch>
            </p:blipFill>
            <p:spPr>
              <a:xfrm>
                <a:off x="6023495" y="2740026"/>
                <a:ext cx="7176" cy="15586"/>
              </a:xfrm>
              <a:prstGeom prst="rect">
                <a:avLst/>
              </a:prstGeom>
            </p:spPr>
          </p:pic>
        </mc:Fallback>
      </mc:AlternateContent>
      <p:sp>
        <p:nvSpPr>
          <p:cNvPr id="46" name="Content Placeholder 6"/>
          <p:cNvSpPr txBox="1">
            <a:spLocks/>
          </p:cNvSpPr>
          <p:nvPr/>
        </p:nvSpPr>
        <p:spPr>
          <a:xfrm>
            <a:off x="3766769" y="2224156"/>
            <a:ext cx="5194739" cy="626162"/>
          </a:xfrm>
          <a:prstGeom prst="rect">
            <a:avLst/>
          </a:prstGeom>
          <a:effectLst/>
        </p:spPr>
        <p:txBody>
          <a:bodyPr lIns="68579" tIns="34289" rIns="68579" bIns="34289"/>
          <a:lstStyle>
            <a:lvl1pPr marL="347663" indent="-347663" algn="l" defTabSz="1306513" rtl="0" eaLnBrk="0" fontAlgn="base" hangingPunct="0">
              <a:spcBef>
                <a:spcPct val="50000"/>
              </a:spcBef>
              <a:spcAft>
                <a:spcPct val="0"/>
              </a:spcAft>
              <a:buClr>
                <a:srgbClr val="FFDE53"/>
              </a:buClr>
              <a:buSzPct val="100000"/>
              <a:buFont typeface="Arial" pitchFamily="34" charset="0"/>
              <a:buChar char="•"/>
              <a:defRPr sz="28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1pPr>
            <a:lvl2pPr marL="914400" indent="-452438" algn="l" defTabSz="1306513" rtl="0" eaLnBrk="0" fontAlgn="base" hangingPunct="0">
              <a:spcBef>
                <a:spcPct val="25000"/>
              </a:spcBef>
              <a:spcAft>
                <a:spcPct val="0"/>
              </a:spcAft>
              <a:buClr>
                <a:schemeClr val="accent2"/>
              </a:buClr>
              <a:buFont typeface="Arial" charset="0"/>
              <a:buChar char="•"/>
              <a:defRPr sz="24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2pPr>
            <a:lvl3pPr marL="1422400" indent="-393700" algn="l" defTabSz="1306513" rtl="0" eaLnBrk="0" fontAlgn="base" hangingPunct="0">
              <a:spcBef>
                <a:spcPct val="20000"/>
              </a:spcBef>
              <a:spcAft>
                <a:spcPct val="0"/>
              </a:spcAft>
              <a:buClr>
                <a:schemeClr val="accent2"/>
              </a:buClr>
              <a:buFont typeface="Verdana" pitchFamily="34" charset="0"/>
              <a:buChar char="-"/>
              <a:defRPr sz="2000"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3pPr>
            <a:lvl4pPr marL="1944688" indent="-407988"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4pPr>
            <a:lvl5pPr marL="2452688" indent="-393700"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5pPr>
            <a:lvl6pPr marL="2909888" indent="-393700" algn="l" defTabSz="1306513" rtl="0" fontAlgn="base">
              <a:spcBef>
                <a:spcPct val="20000"/>
              </a:spcBef>
              <a:spcAft>
                <a:spcPct val="0"/>
              </a:spcAft>
              <a:buClr>
                <a:srgbClr val="FFDE53"/>
              </a:buClr>
              <a:buChar char="»"/>
              <a:defRPr sz="2000">
                <a:solidFill>
                  <a:schemeClr val="tx1"/>
                </a:solidFill>
                <a:latin typeface="+mn-lt"/>
              </a:defRPr>
            </a:lvl6pPr>
            <a:lvl7pPr marL="3367088" indent="-393700" algn="l" defTabSz="1306513" rtl="0" fontAlgn="base">
              <a:spcBef>
                <a:spcPct val="20000"/>
              </a:spcBef>
              <a:spcAft>
                <a:spcPct val="0"/>
              </a:spcAft>
              <a:buClr>
                <a:srgbClr val="FFDE53"/>
              </a:buClr>
              <a:buChar char="»"/>
              <a:defRPr sz="2000">
                <a:solidFill>
                  <a:schemeClr val="tx1"/>
                </a:solidFill>
                <a:latin typeface="+mn-lt"/>
              </a:defRPr>
            </a:lvl7pPr>
            <a:lvl8pPr marL="3824288" indent="-393700" algn="l" defTabSz="1306513" rtl="0" fontAlgn="base">
              <a:spcBef>
                <a:spcPct val="20000"/>
              </a:spcBef>
              <a:spcAft>
                <a:spcPct val="0"/>
              </a:spcAft>
              <a:buClr>
                <a:srgbClr val="FFDE53"/>
              </a:buClr>
              <a:buChar char="»"/>
              <a:defRPr sz="2000">
                <a:solidFill>
                  <a:schemeClr val="tx1"/>
                </a:solidFill>
                <a:latin typeface="+mn-lt"/>
              </a:defRPr>
            </a:lvl8pPr>
            <a:lvl9pPr marL="4281488" indent="-393700" algn="l" defTabSz="1306513" rtl="0" fontAlgn="base">
              <a:spcBef>
                <a:spcPct val="20000"/>
              </a:spcBef>
              <a:spcAft>
                <a:spcPct val="0"/>
              </a:spcAft>
              <a:buClr>
                <a:srgbClr val="FFDE53"/>
              </a:buClr>
              <a:buChar char="»"/>
              <a:defRPr sz="2000">
                <a:solidFill>
                  <a:schemeClr val="tx1"/>
                </a:solidFill>
                <a:latin typeface="+mn-lt"/>
              </a:defRPr>
            </a:lvl9pPr>
          </a:lstStyle>
          <a:p>
            <a:pPr>
              <a:lnSpc>
                <a:spcPct val="85000"/>
              </a:lnSpc>
              <a:spcBef>
                <a:spcPts val="400"/>
              </a:spcBef>
              <a:buClr>
                <a:srgbClr val="00B5E2"/>
              </a:buClr>
              <a:tabLst>
                <a:tab pos="135449" algn="l"/>
              </a:tabLst>
            </a:pPr>
            <a:endParaRPr lang="en-US" sz="2400" b="0" kern="0" dirty="0">
              <a:solidFill>
                <a:prstClr val="white"/>
              </a:solidFill>
              <a:effectLst>
                <a:outerShdw blurRad="101600" dist="38100" dir="2700000" algn="tl" rotWithShape="0">
                  <a:prstClr val="black">
                    <a:alpha val="52000"/>
                  </a:prstClr>
                </a:outerShdw>
              </a:effectLst>
              <a:latin typeface="Gotham Book" panose="02000603040000020004" pitchFamily="2" charset="0"/>
            </a:endParaRPr>
          </a:p>
        </p:txBody>
      </p:sp>
      <p:sp>
        <p:nvSpPr>
          <p:cNvPr id="5" name="Title 4"/>
          <p:cNvSpPr>
            <a:spLocks noGrp="1"/>
          </p:cNvSpPr>
          <p:nvPr>
            <p:ph type="title"/>
          </p:nvPr>
        </p:nvSpPr>
        <p:spPr>
          <a:xfrm>
            <a:off x="456385" y="666750"/>
            <a:ext cx="3448866" cy="479664"/>
          </a:xfrm>
        </p:spPr>
        <p:txBody>
          <a:bodyPr/>
          <a:lstStyle/>
          <a:p>
            <a:r>
              <a:rPr lang="en-US" dirty="0"/>
              <a:t>PRÉSENTER LES MONTURES AVEC LES VERRES</a:t>
            </a:r>
          </a:p>
        </p:txBody>
      </p:sp>
      <p:sp>
        <p:nvSpPr>
          <p:cNvPr id="3" name="Text Placeholder 2"/>
          <p:cNvSpPr>
            <a:spLocks noGrp="1"/>
          </p:cNvSpPr>
          <p:nvPr>
            <p:ph type="body" sz="quarter" idx="10"/>
          </p:nvPr>
        </p:nvSpPr>
        <p:spPr>
          <a:xfrm>
            <a:off x="374628" y="1690688"/>
            <a:ext cx="3063553" cy="3452812"/>
          </a:xfrm>
        </p:spPr>
        <p:txBody>
          <a:bodyPr/>
          <a:lstStyle/>
          <a:p>
            <a:r>
              <a:rPr lang="fr-CA" dirty="0"/>
              <a:t>Ni les verres ni les montures ne devraient </a:t>
            </a:r>
            <a:r>
              <a:rPr lang="fr-CA" dirty="0" smtClean="0"/>
              <a:t>amener à repenser son choix après </a:t>
            </a:r>
            <a:r>
              <a:rPr lang="fr-CA" dirty="0"/>
              <a:t>coup! </a:t>
            </a:r>
          </a:p>
          <a:p>
            <a:pPr marL="285750" indent="-285750">
              <a:buFont typeface="Arial" panose="020B0604020202020204" pitchFamily="34" charset="0"/>
              <a:buChar char="•"/>
            </a:pPr>
            <a:r>
              <a:rPr lang="fr-CA" dirty="0"/>
              <a:t>Discutez des styles de montures</a:t>
            </a:r>
          </a:p>
          <a:p>
            <a:pPr marL="285750" indent="-285750">
              <a:buFont typeface="Arial" panose="020B0604020202020204" pitchFamily="34" charset="0"/>
              <a:buChar char="•"/>
            </a:pPr>
            <a:r>
              <a:rPr lang="fr-CA" dirty="0"/>
              <a:t>Revoyez la prescription</a:t>
            </a:r>
            <a:endParaRPr lang="en-US" dirty="0"/>
          </a:p>
        </p:txBody>
      </p:sp>
      <p:pic>
        <p:nvPicPr>
          <p:cNvPr id="13"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766769" y="-76200"/>
            <a:ext cx="5410132" cy="5372100"/>
          </a:xfrm>
          <a:prstGeom prst="rect">
            <a:avLst/>
          </a:prstGeom>
          <a:noFill/>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26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0" name="Ink 39"/>
              <p14:cNvContentPartPr/>
              <p14:nvPr/>
            </p14:nvContentPartPr>
            <p14:xfrm>
              <a:off x="5091478" y="2145076"/>
              <a:ext cx="6625" cy="966"/>
            </p14:xfrm>
          </p:contentPart>
        </mc:Choice>
        <mc:Fallback xmlns="">
          <p:pic>
            <p:nvPicPr>
              <p:cNvPr id="40" name="Ink 39"/>
              <p:cNvPicPr/>
              <p:nvPr/>
            </p:nvPicPr>
            <p:blipFill>
              <a:blip r:embed="rId5"/>
              <a:stretch>
                <a:fillRect/>
              </a:stretch>
            </p:blipFill>
            <p:spPr>
              <a:xfrm>
                <a:off x="6781215" y="2853983"/>
                <a:ext cx="23319" cy="1449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Ink 40"/>
              <p14:cNvContentPartPr/>
              <p14:nvPr/>
            </p14:nvContentPartPr>
            <p14:xfrm>
              <a:off x="4614644" y="2221535"/>
              <a:ext cx="138" cy="2622"/>
            </p14:xfrm>
          </p:contentPart>
        </mc:Choice>
        <mc:Fallback xmlns="">
          <p:pic>
            <p:nvPicPr>
              <p:cNvPr id="41" name="Ink 40"/>
              <p:cNvPicPr/>
              <p:nvPr/>
            </p:nvPicPr>
            <p:blipFill>
              <a:blip r:embed="rId7"/>
              <a:stretch>
                <a:fillRect/>
              </a:stretch>
            </p:blipFill>
            <p:spPr>
              <a:xfrm>
                <a:off x="6148995" y="2954704"/>
                <a:ext cx="7912" cy="181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 name="Ink 41"/>
              <p14:cNvContentPartPr/>
              <p14:nvPr/>
            </p14:nvContentPartPr>
            <p14:xfrm>
              <a:off x="4645559" y="2289851"/>
              <a:ext cx="138" cy="138"/>
            </p14:xfrm>
          </p:contentPart>
        </mc:Choice>
        <mc:Fallback xmlns="">
          <p:pic>
            <p:nvPicPr>
              <p:cNvPr id="42" name="Ink 41"/>
              <p:cNvPicPr/>
              <p:nvPr/>
            </p:nvPicPr>
            <p:blipFill>
              <a:blip r:embed="rId9"/>
              <a:stretch>
                <a:fillRect/>
              </a:stretch>
            </p:blipFill>
            <p:spPr>
              <a:xfrm>
                <a:off x="6190398" y="3049455"/>
                <a:ext cx="7544" cy="7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p14:cNvContentPartPr/>
              <p14:nvPr/>
            </p14:nvContentPartPr>
            <p14:xfrm>
              <a:off x="4227244" y="2388392"/>
              <a:ext cx="138" cy="138"/>
            </p14:xfrm>
          </p:contentPart>
        </mc:Choice>
        <mc:Fallback xmlns="">
          <p:pic>
            <p:nvPicPr>
              <p:cNvPr id="43" name="Ink 42"/>
              <p:cNvPicPr/>
              <p:nvPr/>
            </p:nvPicPr>
            <p:blipFill>
              <a:blip r:embed="rId9"/>
              <a:stretch>
                <a:fillRect/>
              </a:stretch>
            </p:blipFill>
            <p:spPr>
              <a:xfrm>
                <a:off x="5633013" y="3181210"/>
                <a:ext cx="6808" cy="68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4260643" y="2320076"/>
              <a:ext cx="1794" cy="2622"/>
            </p14:xfrm>
          </p:contentPart>
        </mc:Choice>
        <mc:Fallback xmlns="">
          <p:pic>
            <p:nvPicPr>
              <p:cNvPr id="44" name="Ink 43"/>
              <p:cNvPicPr/>
              <p:nvPr/>
            </p:nvPicPr>
            <p:blipFill>
              <a:blip r:embed="rId12"/>
              <a:stretch>
                <a:fillRect/>
              </a:stretch>
            </p:blipFill>
            <p:spPr>
              <a:xfrm>
                <a:off x="5674706" y="3087141"/>
                <a:ext cx="12643" cy="1328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520243" y="2059646"/>
              <a:ext cx="138" cy="4140"/>
            </p14:xfrm>
          </p:contentPart>
        </mc:Choice>
        <mc:Fallback xmlns="">
          <p:pic>
            <p:nvPicPr>
              <p:cNvPr id="45" name="Ink 44"/>
              <p:cNvPicPr/>
              <p:nvPr/>
            </p:nvPicPr>
            <p:blipFill>
              <a:blip r:embed="rId14"/>
              <a:stretch>
                <a:fillRect/>
              </a:stretch>
            </p:blipFill>
            <p:spPr>
              <a:xfrm>
                <a:off x="6023495" y="2740026"/>
                <a:ext cx="7176" cy="15586"/>
              </a:xfrm>
              <a:prstGeom prst="rect">
                <a:avLst/>
              </a:prstGeom>
            </p:spPr>
          </p:pic>
        </mc:Fallback>
      </mc:AlternateContent>
      <p:sp>
        <p:nvSpPr>
          <p:cNvPr id="18" name="Title 2"/>
          <p:cNvSpPr>
            <a:spLocks noGrp="1"/>
          </p:cNvSpPr>
          <p:nvPr>
            <p:ph type="title"/>
          </p:nvPr>
        </p:nvSpPr>
        <p:spPr/>
        <p:txBody>
          <a:bodyPr/>
          <a:lstStyle/>
          <a:p>
            <a:r>
              <a:rPr lang="en-US" dirty="0"/>
              <a:t>MARIER MONTURES </a:t>
            </a:r>
            <a:br>
              <a:rPr lang="en-US" dirty="0"/>
            </a:br>
            <a:r>
              <a:rPr lang="en-US" dirty="0"/>
              <a:t>ET VERRES</a:t>
            </a:r>
          </a:p>
        </p:txBody>
      </p:sp>
      <p:sp>
        <p:nvSpPr>
          <p:cNvPr id="19" name="Text Placeholder 3"/>
          <p:cNvSpPr>
            <a:spLocks noGrp="1"/>
          </p:cNvSpPr>
          <p:nvPr>
            <p:ph type="body" sz="quarter" idx="10"/>
          </p:nvPr>
        </p:nvSpPr>
        <p:spPr>
          <a:xfrm>
            <a:off x="450828" y="1597594"/>
            <a:ext cx="3806825" cy="3452812"/>
          </a:xfrm>
        </p:spPr>
        <p:txBody>
          <a:bodyPr/>
          <a:lstStyle/>
          <a:p>
            <a:r>
              <a:rPr lang="fr-CA" sz="1600" dirty="0"/>
              <a:t>Offrir un assortiment de verres et de montures aux patients </a:t>
            </a:r>
          </a:p>
          <a:p>
            <a:endParaRPr lang="fr-CA" sz="1600" dirty="0"/>
          </a:p>
          <a:p>
            <a:endParaRPr lang="fr-CA" sz="1600" dirty="0"/>
          </a:p>
          <a:p>
            <a:r>
              <a:rPr lang="fr-CA" sz="1600" dirty="0"/>
              <a:t>Les designers de montures tiennent compte plus que jamais des différents types de verres</a:t>
            </a:r>
          </a:p>
        </p:txBody>
      </p:sp>
      <p:pic>
        <p:nvPicPr>
          <p:cNvPr id="5122" name="Picture 2" descr="C:\Users\julia.covelli\Downloads\IMG_20170113_153015 (1).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227244" y="-4024"/>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3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6671" y="-25578"/>
            <a:ext cx="4577329" cy="498048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1006" r="50058"/>
          <a:stretch/>
        </p:blipFill>
        <p:spPr>
          <a:xfrm>
            <a:off x="0" y="-31898"/>
            <a:ext cx="4566671" cy="5175398"/>
          </a:xfrm>
          <a:prstGeom prst="rect">
            <a:avLst/>
          </a:prstGeom>
        </p:spPr>
      </p:pic>
    </p:spTree>
    <p:extLst>
      <p:ext uri="{BB962C8B-B14F-4D97-AF65-F5344CB8AC3E}">
        <p14:creationId xmlns:p14="http://schemas.microsoft.com/office/powerpoint/2010/main" val="363264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Havas-PR\Pittsburgh Share\SHARE\CLIENTS\Transitions Optical\2017 Finding the Style in Lenses\Course\Lens Style Guide_for PPT_Page_1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2858"/>
            <a:ext cx="7948246" cy="51429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41936" y="910394"/>
            <a:ext cx="1832329" cy="815608"/>
          </a:xfrm>
          <a:prstGeom prst="rect">
            <a:avLst/>
          </a:prstGeom>
        </p:spPr>
        <p:txBody>
          <a:bodyPr wrap="square">
            <a:spAutoFit/>
          </a:bodyPr>
          <a:lstStyle/>
          <a:p>
            <a:r>
              <a:rPr lang="en-US" sz="1400" b="1" dirty="0">
                <a:latin typeface="Century Gothic" panose="020B0502020202020204" pitchFamily="34" charset="0"/>
              </a:rPr>
              <a:t>DONNEZ L’EXEMPLE</a:t>
            </a:r>
          </a:p>
          <a:p>
            <a:r>
              <a:rPr lang="fr-CA" sz="1100" dirty="0">
                <a:latin typeface="Century Gothic" panose="020B0502020202020204" pitchFamily="34" charset="0"/>
              </a:rPr>
              <a:t>Prenez des photos de vous portant différentes montures.</a:t>
            </a:r>
            <a:endParaRPr lang="en-US" sz="1100" dirty="0">
              <a:latin typeface="Century Gothic" panose="020B0502020202020204" pitchFamily="34" charset="0"/>
            </a:endParaRPr>
          </a:p>
        </p:txBody>
      </p:sp>
      <p:sp>
        <p:nvSpPr>
          <p:cNvPr id="5" name="Rectangle 4"/>
          <p:cNvSpPr/>
          <p:nvPr/>
        </p:nvSpPr>
        <p:spPr>
          <a:xfrm>
            <a:off x="3832655" y="915738"/>
            <a:ext cx="1640956" cy="984885"/>
          </a:xfrm>
          <a:prstGeom prst="rect">
            <a:avLst/>
          </a:prstGeom>
        </p:spPr>
        <p:txBody>
          <a:bodyPr wrap="square">
            <a:spAutoFit/>
          </a:bodyPr>
          <a:lstStyle/>
          <a:p>
            <a:r>
              <a:rPr lang="en-US" sz="1400" b="1" dirty="0">
                <a:latin typeface="Century Gothic" panose="020B0502020202020204" pitchFamily="34" charset="0"/>
              </a:rPr>
              <a:t>AU QUOTIDIEN</a:t>
            </a:r>
          </a:p>
          <a:p>
            <a:r>
              <a:rPr lang="fr-CA" sz="1100" dirty="0">
                <a:latin typeface="Century Gothic" panose="020B0502020202020204" pitchFamily="34" charset="0"/>
              </a:rPr>
              <a:t>Prenez des photos de </a:t>
            </a:r>
          </a:p>
          <a:p>
            <a:r>
              <a:rPr lang="fr-CA" sz="1100" dirty="0">
                <a:latin typeface="Century Gothic" panose="020B0502020202020204" pitchFamily="34" charset="0"/>
              </a:rPr>
              <a:t>montures et d’objets </a:t>
            </a:r>
          </a:p>
          <a:p>
            <a:r>
              <a:rPr lang="fr-CA" sz="1100" dirty="0">
                <a:latin typeface="Century Gothic" panose="020B0502020202020204" pitchFamily="34" charset="0"/>
              </a:rPr>
              <a:t>propres à un style qui </a:t>
            </a:r>
          </a:p>
          <a:p>
            <a:r>
              <a:rPr lang="fr-CA" sz="1100" dirty="0">
                <a:latin typeface="Century Gothic" panose="020B0502020202020204" pitchFamily="34" charset="0"/>
              </a:rPr>
              <a:t>attirent l’œil.</a:t>
            </a:r>
            <a:endParaRPr lang="en-US" sz="1100" dirty="0">
              <a:latin typeface="Century Gothic" panose="020B0502020202020204" pitchFamily="34" charset="0"/>
            </a:endParaRPr>
          </a:p>
        </p:txBody>
      </p:sp>
      <p:sp>
        <p:nvSpPr>
          <p:cNvPr id="6" name="Rectangle 5"/>
          <p:cNvSpPr/>
          <p:nvPr/>
        </p:nvSpPr>
        <p:spPr>
          <a:xfrm>
            <a:off x="6134907" y="910394"/>
            <a:ext cx="2033772" cy="1154162"/>
          </a:xfrm>
          <a:prstGeom prst="rect">
            <a:avLst/>
          </a:prstGeom>
        </p:spPr>
        <p:txBody>
          <a:bodyPr wrap="square">
            <a:spAutoFit/>
          </a:bodyPr>
          <a:lstStyle/>
          <a:p>
            <a:r>
              <a:rPr lang="en-US" sz="1400" b="1" dirty="0">
                <a:latin typeface="Century Gothic" panose="020B0502020202020204" pitchFamily="34" charset="0"/>
              </a:rPr>
              <a:t>MOT-CLIC</a:t>
            </a:r>
          </a:p>
          <a:p>
            <a:r>
              <a:rPr lang="fr-CA" sz="1100" dirty="0">
                <a:latin typeface="Century Gothic" panose="020B0502020202020204" pitchFamily="34" charset="0"/>
              </a:rPr>
              <a:t>Essayez différents thèmes et mots-clics récurrents comme #</a:t>
            </a:r>
            <a:r>
              <a:rPr lang="fr-CA" sz="1100" dirty="0" err="1">
                <a:latin typeface="Century Gothic" panose="020B0502020202020204" pitchFamily="34" charset="0"/>
              </a:rPr>
              <a:t>profitezpleinementdelalumiere</a:t>
            </a:r>
            <a:r>
              <a:rPr lang="fr-CA" sz="1100" dirty="0">
                <a:latin typeface="Century Gothic" panose="020B0502020202020204" pitchFamily="34" charset="0"/>
              </a:rPr>
              <a:t> et #</a:t>
            </a:r>
            <a:r>
              <a:rPr lang="fr-CA" sz="1100" dirty="0" err="1">
                <a:latin typeface="Century Gothic" panose="020B0502020202020204" pitchFamily="34" charset="0"/>
              </a:rPr>
              <a:t>jadorelacouleur</a:t>
            </a:r>
            <a:r>
              <a:rPr lang="fr-CA" sz="1100" dirty="0">
                <a:latin typeface="Century Gothic" panose="020B0502020202020204" pitchFamily="34" charset="0"/>
              </a:rPr>
              <a:t>.</a:t>
            </a:r>
            <a:endParaRPr lang="en-US" sz="1100" dirty="0">
              <a:latin typeface="Century Gothic" panose="020B0502020202020204" pitchFamily="34" charset="0"/>
            </a:endParaRPr>
          </a:p>
        </p:txBody>
      </p:sp>
      <p:sp>
        <p:nvSpPr>
          <p:cNvPr id="8" name="Title 4"/>
          <p:cNvSpPr txBox="1">
            <a:spLocks/>
          </p:cNvSpPr>
          <p:nvPr/>
        </p:nvSpPr>
        <p:spPr>
          <a:xfrm>
            <a:off x="330256" y="177415"/>
            <a:ext cx="4115616" cy="369926"/>
          </a:xfrm>
          <a:prstGeom prst="rect">
            <a:avLst/>
          </a:prstGeom>
        </p:spPr>
        <p:txBody>
          <a:bodyPr/>
          <a:lstStyle>
            <a:lvl1pPr algn="l" defTabSz="457200" rtl="0" eaLnBrk="1" latinLnBrk="0" hangingPunct="1">
              <a:spcBef>
                <a:spcPct val="0"/>
              </a:spcBef>
              <a:buNone/>
              <a:defRPr sz="2800" i="0" kern="1200">
                <a:solidFill>
                  <a:schemeClr val="bg1"/>
                </a:solidFill>
                <a:latin typeface="Century Gothic" panose="020B0502020202020204" pitchFamily="34" charset="0"/>
                <a:ea typeface="+mj-ea"/>
                <a:cs typeface="+mj-cs"/>
              </a:defRPr>
            </a:lvl1pPr>
          </a:lstStyle>
          <a:p>
            <a:r>
              <a:rPr lang="en-US" dirty="0">
                <a:solidFill>
                  <a:schemeClr val="tx2">
                    <a:lumMod val="50000"/>
                  </a:schemeClr>
                </a:solidFill>
              </a:rPr>
              <a:t>SOCIALISEZ</a:t>
            </a:r>
          </a:p>
        </p:txBody>
      </p:sp>
      <p:pic>
        <p:nvPicPr>
          <p:cNvPr id="10" name="Picture 3" descr="C:\Users\LESLEY~1.SIL\AppData\Local\Temp\notes3FC092\~646513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5263" y="2268538"/>
            <a:ext cx="2417207" cy="241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2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6384" y="776488"/>
            <a:ext cx="5847094" cy="369926"/>
          </a:xfrm>
        </p:spPr>
        <p:txBody>
          <a:bodyPr/>
          <a:lstStyle/>
          <a:p>
            <a:r>
              <a:rPr lang="en-US" dirty="0"/>
              <a:t>TROUVEZ L’INSPIRATION PARTOUT</a:t>
            </a:r>
          </a:p>
        </p:txBody>
      </p:sp>
      <p:sp>
        <p:nvSpPr>
          <p:cNvPr id="3" name="Text Placeholder 2"/>
          <p:cNvSpPr>
            <a:spLocks noGrp="1"/>
          </p:cNvSpPr>
          <p:nvPr>
            <p:ph type="body" sz="quarter" idx="10"/>
          </p:nvPr>
        </p:nvSpPr>
        <p:spPr/>
        <p:txBody>
          <a:bodyPr/>
          <a:lstStyle/>
          <a:p>
            <a:r>
              <a:rPr lang="fr-CA" dirty="0" smtClean="0"/>
              <a:t>Observez d’autres </a:t>
            </a:r>
            <a:r>
              <a:rPr lang="fr-CA" dirty="0"/>
              <a:t>professionnels de l’industrie de </a:t>
            </a:r>
            <a:r>
              <a:rPr lang="fr-CA" dirty="0" smtClean="0"/>
              <a:t>l’optique-lunetterie </a:t>
            </a:r>
            <a:r>
              <a:rPr lang="fr-CA" dirty="0"/>
              <a:t>pour </a:t>
            </a:r>
            <a:r>
              <a:rPr lang="fr-CA" dirty="0" smtClean="0"/>
              <a:t>avoir </a:t>
            </a:r>
            <a:r>
              <a:rPr lang="fr-CA" dirty="0"/>
              <a:t>des idées</a:t>
            </a:r>
          </a:p>
          <a:p>
            <a:endParaRPr lang="fr-CA" dirty="0"/>
          </a:p>
          <a:p>
            <a:r>
              <a:rPr lang="fr-CA" b="1" dirty="0"/>
              <a:t>Suggestions sur Instagram </a:t>
            </a:r>
          </a:p>
          <a:p>
            <a:pPr marL="285750" indent="-285750">
              <a:buFont typeface="Arial" panose="020B0604020202020204" pitchFamily="34" charset="0"/>
              <a:buChar char="•"/>
            </a:pPr>
            <a:r>
              <a:rPr lang="fr-CA" b="1" dirty="0"/>
              <a:t>@</a:t>
            </a:r>
            <a:r>
              <a:rPr lang="fr-CA" b="1" dirty="0" err="1"/>
              <a:t>she_redhead</a:t>
            </a:r>
            <a:endParaRPr lang="fr-CA" b="1" dirty="0"/>
          </a:p>
          <a:p>
            <a:pPr marL="285750" indent="-285750">
              <a:buFont typeface="Arial" panose="020B0604020202020204" pitchFamily="34" charset="0"/>
              <a:buChar char="•"/>
            </a:pPr>
            <a:r>
              <a:rPr lang="fr-CA" b="1" dirty="0"/>
              <a:t>@</a:t>
            </a:r>
            <a:r>
              <a:rPr lang="fr-CA" b="1" dirty="0" err="1"/>
              <a:t>eyedolatry_blog</a:t>
            </a:r>
            <a:endParaRPr lang="fr-CA" b="1" dirty="0"/>
          </a:p>
          <a:p>
            <a:pPr marL="285750" indent="-285750">
              <a:buFont typeface="Arial" panose="020B0604020202020204" pitchFamily="34" charset="0"/>
              <a:buChar char="•"/>
            </a:pPr>
            <a:r>
              <a:rPr lang="fr-CA" b="1" dirty="0"/>
              <a:t>@</a:t>
            </a:r>
            <a:r>
              <a:rPr lang="fr-CA" b="1" dirty="0" err="1"/>
              <a:t>eyeseeeuphoria</a:t>
            </a:r>
            <a:endParaRPr lang="fr-CA" b="1" dirty="0"/>
          </a:p>
          <a:p>
            <a:pPr marL="285750" indent="-285750">
              <a:buFont typeface="Arial" panose="020B0604020202020204" pitchFamily="34" charset="0"/>
              <a:buChar char="•"/>
            </a:pPr>
            <a:r>
              <a:rPr lang="fr-CA" b="1" dirty="0"/>
              <a:t>@</a:t>
            </a:r>
            <a:r>
              <a:rPr lang="fr-CA" b="1" dirty="0" err="1" smtClean="0"/>
              <a:t>hicksbrunson_eyewear</a:t>
            </a:r>
            <a:endParaRPr lang="fr-CA" b="1" dirty="0" smtClean="0"/>
          </a:p>
          <a:p>
            <a:pPr marL="285750" indent="-285750">
              <a:buFont typeface="Arial" panose="020B0604020202020204" pitchFamily="34" charset="0"/>
              <a:buChar char="•"/>
            </a:pPr>
            <a:r>
              <a:rPr lang="fr-CA" b="1" dirty="0" smtClean="0"/>
              <a:t>@</a:t>
            </a:r>
            <a:r>
              <a:rPr lang="fr-CA" b="1" dirty="0" err="1" smtClean="0"/>
              <a:t>spexbyryan</a:t>
            </a:r>
            <a:endParaRPr lang="fr-CA" b="1" dirty="0"/>
          </a:p>
          <a:p>
            <a:pPr marL="285750" indent="-285750">
              <a:buFont typeface="Arial" panose="020B0604020202020204" pitchFamily="34" charset="0"/>
              <a:buChar char="•"/>
            </a:pPr>
            <a:endParaRPr lang="fr-CA" b="1" dirty="0"/>
          </a:p>
          <a:p>
            <a:endParaRPr lang="fr-CA" dirty="0"/>
          </a:p>
        </p:txBody>
      </p:sp>
      <p:pic>
        <p:nvPicPr>
          <p:cNvPr id="10242" name="Picture 2" descr="http://static6.businessinsider.com/image/57333c149105841c008c230e/instagram-just-announced-a-new-ico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00540" y="2130240"/>
            <a:ext cx="467832" cy="467832"/>
          </a:xfrm>
          <a:prstGeom prst="roundRect">
            <a:avLst>
              <a:gd name="adj" fmla="val 22471"/>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3478" y="3346142"/>
            <a:ext cx="2144268"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17857" y="1819940"/>
            <a:ext cx="2136136"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17858" y="3346142"/>
            <a:ext cx="2141981"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06205" y="1853656"/>
            <a:ext cx="2141541" cy="1337883"/>
          </a:xfrm>
          <a:prstGeom prst="rect">
            <a:avLst/>
          </a:prstGeom>
        </p:spPr>
      </p:pic>
    </p:spTree>
    <p:extLst>
      <p:ext uri="{BB962C8B-B14F-4D97-AF65-F5344CB8AC3E}">
        <p14:creationId xmlns:p14="http://schemas.microsoft.com/office/powerpoint/2010/main" val="416537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84" y="776488"/>
            <a:ext cx="7846368" cy="369926"/>
          </a:xfrm>
        </p:spPr>
        <p:txBody>
          <a:bodyPr/>
          <a:lstStyle/>
          <a:p>
            <a:r>
              <a:rPr lang="en-US" dirty="0"/>
              <a:t>LES SPÉCIALISTES EN MONTURES ET EN VERRES</a:t>
            </a:r>
          </a:p>
        </p:txBody>
      </p:sp>
      <p:sp>
        <p:nvSpPr>
          <p:cNvPr id="3" name="Text Placeholder 2"/>
          <p:cNvSpPr>
            <a:spLocks noGrp="1"/>
          </p:cNvSpPr>
          <p:nvPr>
            <p:ph type="body" sz="quarter" idx="10"/>
          </p:nvPr>
        </p:nvSpPr>
        <p:spPr>
          <a:xfrm>
            <a:off x="450828" y="1214438"/>
            <a:ext cx="5061783" cy="3452812"/>
          </a:xfrm>
        </p:spPr>
        <p:txBody>
          <a:bodyPr/>
          <a:lstStyle/>
          <a:p>
            <a:r>
              <a:rPr lang="fr-CA" sz="1400" dirty="0"/>
              <a:t>Suivez les entreprises de verres pour apprendre à intégrer les verres dans la discussion portant sur le style. </a:t>
            </a:r>
          </a:p>
          <a:p>
            <a:endParaRPr lang="fr-CA" sz="1400" dirty="0"/>
          </a:p>
          <a:p>
            <a:pPr>
              <a:tabLst>
                <a:tab pos="627063" algn="l"/>
              </a:tabLst>
            </a:pPr>
            <a:r>
              <a:rPr lang="fr-CA" sz="1400" dirty="0"/>
              <a:t>	</a:t>
            </a:r>
            <a:r>
              <a:rPr lang="fr-CA" sz="1400" b="1" dirty="0"/>
              <a:t>@</a:t>
            </a:r>
            <a:r>
              <a:rPr lang="fr-CA" sz="1400" b="1" dirty="0" err="1"/>
              <a:t>TransitionsOptical</a:t>
            </a:r>
            <a:r>
              <a:rPr lang="fr-CA" sz="1400" dirty="0"/>
              <a:t/>
            </a:r>
            <a:br>
              <a:rPr lang="fr-CA" sz="1400" dirty="0"/>
            </a:br>
            <a:r>
              <a:rPr lang="fr-CA" sz="1400" dirty="0"/>
              <a:t>	#</a:t>
            </a:r>
            <a:r>
              <a:rPr lang="fr-CA" sz="1400" dirty="0" err="1"/>
              <a:t>TransitionsLensLook</a:t>
            </a:r>
            <a:r>
              <a:rPr lang="fr-CA" sz="1400" dirty="0"/>
              <a:t> Album</a:t>
            </a:r>
          </a:p>
          <a:p>
            <a:endParaRPr lang="fr-CA" sz="1400" dirty="0"/>
          </a:p>
        </p:txBody>
      </p:sp>
      <p:pic>
        <p:nvPicPr>
          <p:cNvPr id="133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0850" y="2860158"/>
            <a:ext cx="2732082" cy="205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6108" y="2923630"/>
            <a:ext cx="2240348" cy="146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45084" y="2923630"/>
            <a:ext cx="2025229" cy="146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tatic6.businessinsider.com/image/57333c149105841c008c230e/instagram-just-announced-a-new-icon.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76108" y="2268538"/>
            <a:ext cx="467832" cy="467832"/>
          </a:xfrm>
          <a:prstGeom prst="roundRect">
            <a:avLst>
              <a:gd name="adj" fmla="val 22471"/>
            </a:avLst>
          </a:prstGeom>
          <a:noFill/>
          <a:extLst>
            <a:ext uri="{909E8E84-426E-40DD-AFC4-6F175D3DCCD1}">
              <a14:hiddenFill xmlns:a14="http://schemas.microsoft.com/office/drawing/2010/main">
                <a:solidFill>
                  <a:srgbClr val="FFFFFF"/>
                </a:solidFill>
              </a14:hiddenFill>
            </a:ext>
          </a:extLst>
        </p:spPr>
      </p:pic>
      <p:pic>
        <p:nvPicPr>
          <p:cNvPr id="13315" name="Picture 3" descr="C:\Users\Courtney Myers\Desktop\_Stock Images_Video\Facebook.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1569" y="2247272"/>
            <a:ext cx="507114" cy="5071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92659" y="2171115"/>
            <a:ext cx="2420856" cy="646331"/>
          </a:xfrm>
          <a:prstGeom prst="rect">
            <a:avLst/>
          </a:prstGeom>
        </p:spPr>
        <p:txBody>
          <a:bodyPr wrap="none">
            <a:spAutoFit/>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en-US" b="1" dirty="0" err="1">
                <a:solidFill>
                  <a:schemeClr val="bg1"/>
                </a:solidFill>
                <a:effectLst>
                  <a:outerShdw blurRad="38100" dist="38100" dir="2700000" algn="tl">
                    <a:srgbClr val="000000">
                      <a:alpha val="43137"/>
                    </a:srgbClr>
                  </a:outerShdw>
                </a:effectLst>
                <a:latin typeface="Century Gothic" panose="020B0502020202020204" pitchFamily="34" charset="0"/>
              </a:rPr>
              <a:t>marchoneyewear</a:t>
            </a:r>
            <a:endParaRPr lang="en-US" b="1"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en-US" b="1" dirty="0" err="1">
                <a:solidFill>
                  <a:schemeClr val="bg1"/>
                </a:solidFill>
                <a:effectLst>
                  <a:outerShdw blurRad="38100" dist="38100" dir="2700000" algn="tl">
                    <a:srgbClr val="000000">
                      <a:alpha val="43137"/>
                    </a:srgbClr>
                  </a:outerShdw>
                </a:effectLst>
                <a:latin typeface="Century Gothic" panose="020B0502020202020204" pitchFamily="34" charset="0"/>
              </a:rPr>
              <a:t>luxottica</a:t>
            </a:r>
            <a:endParaRPr lang="en-US"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5281946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 LANCEURS DE TENDANCE</a:t>
            </a:r>
          </a:p>
        </p:txBody>
      </p:sp>
      <p:sp>
        <p:nvSpPr>
          <p:cNvPr id="3" name="Text Placeholder 2"/>
          <p:cNvSpPr>
            <a:spLocks noGrp="1"/>
          </p:cNvSpPr>
          <p:nvPr>
            <p:ph type="body" sz="quarter" idx="10"/>
          </p:nvPr>
        </p:nvSpPr>
        <p:spPr/>
        <p:txBody>
          <a:bodyPr/>
          <a:lstStyle/>
          <a:p>
            <a:r>
              <a:rPr lang="fr-CA" dirty="0"/>
              <a:t>Les </a:t>
            </a:r>
            <a:r>
              <a:rPr lang="fr-CA" dirty="0" smtClean="0"/>
              <a:t>créateurs de </a:t>
            </a:r>
            <a:r>
              <a:rPr lang="fr-CA" dirty="0"/>
              <a:t>montures et les marques de mode donnent le ton en matière de tendances de lunettes.</a:t>
            </a:r>
          </a:p>
          <a:p>
            <a:endParaRPr lang="fr-CA" dirty="0"/>
          </a:p>
          <a:p>
            <a:pPr>
              <a:tabLst>
                <a:tab pos="692150" algn="l"/>
              </a:tabLst>
            </a:pPr>
            <a:r>
              <a:rPr lang="fr-CA" b="1" dirty="0"/>
              <a:t>	</a:t>
            </a:r>
            <a:r>
              <a:rPr lang="fr-CA" b="1" dirty="0" smtClean="0"/>
              <a:t>@</a:t>
            </a:r>
            <a:r>
              <a:rPr lang="fr-CA" b="1" dirty="0" err="1" smtClean="0"/>
              <a:t>cocoandbreezy</a:t>
            </a:r>
            <a:endParaRPr lang="fr-CA" b="1" dirty="0"/>
          </a:p>
          <a:p>
            <a:pPr>
              <a:tabLst>
                <a:tab pos="692150" algn="l"/>
              </a:tabLst>
            </a:pPr>
            <a:r>
              <a:rPr lang="fr-CA" b="1" dirty="0"/>
              <a:t>	</a:t>
            </a:r>
            <a:r>
              <a:rPr lang="fr-CA" b="1" dirty="0" smtClean="0"/>
              <a:t>@</a:t>
            </a:r>
            <a:r>
              <a:rPr lang="fr-CA" b="1" dirty="0" err="1" smtClean="0"/>
              <a:t>melsays</a:t>
            </a:r>
            <a:endParaRPr lang="fr-CA" b="1" dirty="0"/>
          </a:p>
          <a:p>
            <a:endParaRPr lang="fr-CA" dirty="0"/>
          </a:p>
        </p:txBody>
      </p:sp>
      <p:pic>
        <p:nvPicPr>
          <p:cNvPr id="4" name="Picture 2" descr="C:\Users\Lesley.Sillaman\Desktop\Coco and Breezy Instagra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3323" y="820572"/>
            <a:ext cx="2817909" cy="18017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tatic6.businessinsider.com/image/57333c149105841c008c230e/instagram-just-announced-a-new-icon.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0850" y="2622296"/>
            <a:ext cx="467832" cy="467832"/>
          </a:xfrm>
          <a:prstGeom prst="roundRect">
            <a:avLst>
              <a:gd name="adj" fmla="val 22471"/>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3323" y="3229175"/>
            <a:ext cx="3021827" cy="1471412"/>
          </a:xfrm>
          <a:prstGeom prst="rect">
            <a:avLst/>
          </a:prstGeom>
        </p:spPr>
      </p:pic>
    </p:spTree>
    <p:extLst>
      <p:ext uri="{BB962C8B-B14F-4D97-AF65-F5344CB8AC3E}">
        <p14:creationId xmlns:p14="http://schemas.microsoft.com/office/powerpoint/2010/main" val="289800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p:cNvSpPr/>
          <p:nvPr/>
        </p:nvSpPr>
        <p:spPr>
          <a:xfrm flipH="1">
            <a:off x="1409700" y="1905001"/>
            <a:ext cx="7772400" cy="325755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a:spLocks noGrp="1"/>
          </p:cNvSpPr>
          <p:nvPr>
            <p:ph type="title"/>
          </p:nvPr>
        </p:nvSpPr>
        <p:spPr>
          <a:xfrm>
            <a:off x="4128655" y="3733938"/>
            <a:ext cx="4697845" cy="1009649"/>
          </a:xfrm>
        </p:spPr>
        <p:txBody>
          <a:bodyPr/>
          <a:lstStyle/>
          <a:p>
            <a:r>
              <a:rPr lang="en-US" dirty="0"/>
              <a:t>N’OUBLIEZ PAS : C’EST UNE CONVERSATION!</a:t>
            </a:r>
            <a:endParaRPr lang="en-US" sz="2800" dirty="0"/>
          </a:p>
        </p:txBody>
      </p:sp>
    </p:spTree>
    <p:extLst>
      <p:ext uri="{BB962C8B-B14F-4D97-AF65-F5344CB8AC3E}">
        <p14:creationId xmlns:p14="http://schemas.microsoft.com/office/powerpoint/2010/main" val="336389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32350" y="3511296"/>
            <a:ext cx="3994150" cy="1409932"/>
          </a:xfrm>
        </p:spPr>
        <p:txBody>
          <a:bodyPr/>
          <a:lstStyle/>
          <a:p>
            <a:r>
              <a:rPr lang="en-US" dirty="0"/>
              <a:t>TENDANCES EN MATIÈRE DE LUNETTES</a:t>
            </a:r>
          </a:p>
        </p:txBody>
      </p:sp>
    </p:spTree>
    <p:extLst>
      <p:ext uri="{BB962C8B-B14F-4D97-AF65-F5344CB8AC3E}">
        <p14:creationId xmlns:p14="http://schemas.microsoft.com/office/powerpoint/2010/main" val="363892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o automatic alt text availabl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245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Triangle 10"/>
          <p:cNvSpPr/>
          <p:nvPr/>
        </p:nvSpPr>
        <p:spPr>
          <a:xfrm flipH="1">
            <a:off x="1524002" y="2082365"/>
            <a:ext cx="7721598" cy="312419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177862" y="3942758"/>
            <a:ext cx="4648638" cy="978470"/>
          </a:xfrm>
        </p:spPr>
        <p:txBody>
          <a:bodyPr/>
          <a:lstStyle/>
          <a:p>
            <a:r>
              <a:rPr lang="en-US" dirty="0"/>
              <a:t>MARCHANDISAGE EN MAGASIN</a:t>
            </a:r>
            <a:endParaRPr lang="en-US" sz="2800" dirty="0"/>
          </a:p>
        </p:txBody>
      </p:sp>
    </p:spTree>
    <p:extLst>
      <p:ext uri="{BB962C8B-B14F-4D97-AF65-F5344CB8AC3E}">
        <p14:creationId xmlns:p14="http://schemas.microsoft.com/office/powerpoint/2010/main" val="410145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84" y="776488"/>
            <a:ext cx="5822496" cy="369926"/>
          </a:xfrm>
        </p:spPr>
        <p:txBody>
          <a:bodyPr/>
          <a:lstStyle/>
          <a:p>
            <a:r>
              <a:rPr lang="fr-CA" dirty="0"/>
              <a:t>Créer un espace optimisé</a:t>
            </a:r>
          </a:p>
        </p:txBody>
      </p:sp>
      <p:sp>
        <p:nvSpPr>
          <p:cNvPr id="3" name="Text Placeholder 2"/>
          <p:cNvSpPr>
            <a:spLocks noGrp="1"/>
          </p:cNvSpPr>
          <p:nvPr>
            <p:ph type="body" sz="quarter" idx="10"/>
          </p:nvPr>
        </p:nvSpPr>
        <p:spPr>
          <a:xfrm>
            <a:off x="450828" y="1356332"/>
            <a:ext cx="7971277" cy="3452812"/>
          </a:xfrm>
        </p:spPr>
        <p:txBody>
          <a:bodyPr/>
          <a:lstStyle/>
          <a:p>
            <a:r>
              <a:rPr lang="fr-CA" dirty="0"/>
              <a:t>Éclairage </a:t>
            </a:r>
          </a:p>
          <a:p>
            <a:r>
              <a:rPr lang="fr-CA" dirty="0"/>
              <a:t>Espace épuré</a:t>
            </a:r>
          </a:p>
          <a:p>
            <a:r>
              <a:rPr lang="fr-CA" dirty="0"/>
              <a:t>Présentoirs modernes</a:t>
            </a:r>
          </a:p>
          <a:p>
            <a:r>
              <a:rPr lang="fr-CA" dirty="0"/>
              <a:t>Excellent marchandisage</a:t>
            </a:r>
          </a:p>
          <a:p>
            <a:r>
              <a:rPr lang="fr-CA" dirty="0"/>
              <a:t>Organisation</a:t>
            </a:r>
          </a:p>
          <a:p>
            <a:r>
              <a:rPr lang="fr-CA" dirty="0"/>
              <a:t>Marques indiquées</a:t>
            </a:r>
          </a:p>
          <a:p>
            <a:r>
              <a:rPr lang="fr-CA" dirty="0"/>
              <a:t>Personnel préparé et amical</a:t>
            </a:r>
          </a:p>
        </p:txBody>
      </p:sp>
    </p:spTree>
    <p:extLst>
      <p:ext uri="{BB962C8B-B14F-4D97-AF65-F5344CB8AC3E}">
        <p14:creationId xmlns:p14="http://schemas.microsoft.com/office/powerpoint/2010/main" val="27786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92728" y="3973513"/>
            <a:ext cx="3978221" cy="1009650"/>
          </a:xfrm>
        </p:spPr>
        <p:txBody>
          <a:bodyPr/>
          <a:lstStyle/>
          <a:p>
            <a:r>
              <a:rPr lang="en-US" sz="2400" dirty="0"/>
              <a:t>UNE MAJORITÉ D’ENDROITS CONSACRÉS À L’OPTIQUE</a:t>
            </a:r>
          </a:p>
        </p:txBody>
      </p:sp>
      <p:pic>
        <p:nvPicPr>
          <p:cNvPr id="4" name="bad-optical-animation_Btioq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8544" y="321292"/>
            <a:ext cx="5268786" cy="3546368"/>
          </a:xfrm>
          <a:prstGeom prst="rect">
            <a:avLst/>
          </a:prstGeom>
        </p:spPr>
      </p:pic>
    </p:spTree>
    <p:extLst>
      <p:ext uri="{BB962C8B-B14F-4D97-AF65-F5344CB8AC3E}">
        <p14:creationId xmlns:p14="http://schemas.microsoft.com/office/powerpoint/2010/main" val="156102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UNE MAJORITÉ D’ENDROITS CONSACRÉS À L’OPTIQUE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938" y="303284"/>
            <a:ext cx="2047771" cy="3638834"/>
          </a:xfrm>
          <a:prstGeom prst="rect">
            <a:avLst/>
          </a:prstGeom>
          <a:effectLst>
            <a:softEdge rad="31750"/>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0825" y="303284"/>
            <a:ext cx="2047771" cy="3638834"/>
          </a:xfrm>
          <a:prstGeom prst="rect">
            <a:avLst/>
          </a:prstGeom>
          <a:effectLst>
            <a:softEdge rad="31750"/>
          </a:effectLst>
        </p:spPr>
      </p:pic>
    </p:spTree>
    <p:extLst>
      <p:ext uri="{BB962C8B-B14F-4D97-AF65-F5344CB8AC3E}">
        <p14:creationId xmlns:p14="http://schemas.microsoft.com/office/powerpoint/2010/main" val="8773484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ÉTAPES À AMÉLIORER</a:t>
            </a:r>
          </a:p>
        </p:txBody>
      </p:sp>
      <p:sp>
        <p:nvSpPr>
          <p:cNvPr id="3" name="Text Placeholder 2"/>
          <p:cNvSpPr>
            <a:spLocks noGrp="1"/>
          </p:cNvSpPr>
          <p:nvPr>
            <p:ph type="body" sz="quarter" idx="10"/>
          </p:nvPr>
        </p:nvSpPr>
        <p:spPr>
          <a:xfrm>
            <a:off x="450828" y="1356332"/>
            <a:ext cx="7971277" cy="3452812"/>
          </a:xfrm>
        </p:spPr>
        <p:txBody>
          <a:bodyPr/>
          <a:lstStyle/>
          <a:p>
            <a:r>
              <a:rPr lang="fr-CA" dirty="0"/>
              <a:t>Passez à la DEL</a:t>
            </a:r>
          </a:p>
          <a:p>
            <a:r>
              <a:rPr lang="fr-CA" dirty="0"/>
              <a:t>Élaborez un plan de vente</a:t>
            </a:r>
          </a:p>
          <a:p>
            <a:r>
              <a:rPr lang="fr-CA" dirty="0"/>
              <a:t>Déléguez l’entretien</a:t>
            </a:r>
          </a:p>
          <a:p>
            <a:r>
              <a:rPr lang="fr-CA" dirty="0"/>
              <a:t>Ne laissez pas la publicité du fournisseur sur le lieu de vente faire ombrage à votre marque</a:t>
            </a:r>
          </a:p>
          <a:p>
            <a:r>
              <a:rPr lang="fr-CA" dirty="0"/>
              <a:t>Jetez les anciennes publicités sur le lieu de vente et limitez les nouvelles</a:t>
            </a:r>
          </a:p>
          <a:p>
            <a:r>
              <a:rPr lang="fr-CA" dirty="0"/>
              <a:t>Sollicitez des conseils professionnels</a:t>
            </a:r>
          </a:p>
        </p:txBody>
      </p:sp>
    </p:spTree>
    <p:extLst>
      <p:ext uri="{BB962C8B-B14F-4D97-AF65-F5344CB8AC3E}">
        <p14:creationId xmlns:p14="http://schemas.microsoft.com/office/powerpoint/2010/main" val="2716635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1" name="Right Triangle 10"/>
          <p:cNvSpPr/>
          <p:nvPr/>
        </p:nvSpPr>
        <p:spPr>
          <a:xfrm flipH="1">
            <a:off x="1536702" y="2731911"/>
            <a:ext cx="7607298" cy="2424289"/>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211728" y="4213693"/>
            <a:ext cx="4648638" cy="978470"/>
          </a:xfrm>
        </p:spPr>
        <p:txBody>
          <a:bodyPr/>
          <a:lstStyle/>
          <a:p>
            <a:r>
              <a:rPr lang="en-US" dirty="0"/>
              <a:t>UN ESPACE OPTIMISÉ</a:t>
            </a:r>
            <a:endParaRPr lang="en-US" sz="2800" dirty="0"/>
          </a:p>
        </p:txBody>
      </p:sp>
    </p:spTree>
    <p:extLst>
      <p:ext uri="{BB962C8B-B14F-4D97-AF65-F5344CB8AC3E}">
        <p14:creationId xmlns:p14="http://schemas.microsoft.com/office/powerpoint/2010/main" val="350179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ÉTAPES À AMÉLIORER</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1546" y="308227"/>
            <a:ext cx="2974651" cy="306997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6442" y="305817"/>
            <a:ext cx="2304289" cy="3072384"/>
          </a:xfrm>
          <a:prstGeom prst="rect">
            <a:avLst/>
          </a:prstGeom>
        </p:spPr>
      </p:pic>
      <p:sp>
        <p:nvSpPr>
          <p:cNvPr id="9" name="Rectangle 8"/>
          <p:cNvSpPr/>
          <p:nvPr/>
        </p:nvSpPr>
        <p:spPr>
          <a:xfrm>
            <a:off x="2119118" y="3499968"/>
            <a:ext cx="798935" cy="346247"/>
          </a:xfrm>
          <a:prstGeom prst="rect">
            <a:avLst/>
          </a:prstGeom>
        </p:spPr>
        <p:txBody>
          <a:bodyPr wrap="none" lIns="68579" tIns="34289" rIns="68579" bIns="34289">
            <a:spAutoFit/>
          </a:bodyPr>
          <a:lstStyle/>
          <a:p>
            <a:pPr algn="ctr" defTabSz="685783"/>
            <a:r>
              <a:rPr lang="en-US" b="1" dirty="0">
                <a:solidFill>
                  <a:schemeClr val="accent2"/>
                </a:solidFill>
                <a:latin typeface="Century Gothic" panose="020B0502020202020204" pitchFamily="34" charset="0"/>
              </a:rPr>
              <a:t>Avant</a:t>
            </a:r>
            <a:endParaRPr lang="en-US" dirty="0">
              <a:solidFill>
                <a:schemeClr val="accent2"/>
              </a:solidFill>
              <a:latin typeface="Century Gothic" panose="020B0502020202020204" pitchFamily="34" charset="0"/>
            </a:endParaRPr>
          </a:p>
        </p:txBody>
      </p:sp>
      <p:sp>
        <p:nvSpPr>
          <p:cNvPr id="10" name="Rectangle 9"/>
          <p:cNvSpPr/>
          <p:nvPr/>
        </p:nvSpPr>
        <p:spPr>
          <a:xfrm>
            <a:off x="5616619" y="3521634"/>
            <a:ext cx="784507" cy="346247"/>
          </a:xfrm>
          <a:prstGeom prst="rect">
            <a:avLst/>
          </a:prstGeom>
        </p:spPr>
        <p:txBody>
          <a:bodyPr wrap="none" lIns="68579" tIns="34289" rIns="68579" bIns="34289">
            <a:spAutoFit/>
          </a:bodyPr>
          <a:lstStyle/>
          <a:p>
            <a:pPr algn="ctr" defTabSz="685783"/>
            <a:r>
              <a:rPr lang="en-US" b="1" dirty="0">
                <a:solidFill>
                  <a:schemeClr val="accent2"/>
                </a:solidFill>
                <a:latin typeface="Century Gothic" panose="020B0502020202020204" pitchFamily="34" charset="0"/>
              </a:rPr>
              <a:t>Après</a:t>
            </a:r>
            <a:endParaRPr lang="en-US" dirty="0">
              <a:solidFill>
                <a:schemeClr val="accent2"/>
              </a:solidFill>
              <a:latin typeface="Century Gothic" panose="020B0502020202020204" pitchFamily="34" charset="0"/>
            </a:endParaRPr>
          </a:p>
        </p:txBody>
      </p:sp>
    </p:spTree>
    <p:extLst>
      <p:ext uri="{BB962C8B-B14F-4D97-AF65-F5344CB8AC3E}">
        <p14:creationId xmlns:p14="http://schemas.microsoft.com/office/powerpoint/2010/main" val="41546826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03599" y="-72189"/>
            <a:ext cx="5744745" cy="2705100"/>
          </a:xfrm>
          <a:prstGeom prst="rect">
            <a:avLst/>
          </a:prstGeom>
          <a:noFill/>
          <a:ln w="50800">
            <a:noFill/>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03599" y="2771541"/>
            <a:ext cx="5744743" cy="2497606"/>
          </a:xfrm>
          <a:prstGeom prst="rect">
            <a:avLst/>
          </a:prstGeom>
          <a:noFill/>
          <a:ln w="50800">
            <a:noFill/>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77462"/>
            <a:ext cx="3224464" cy="5274420"/>
          </a:xfrm>
          <a:prstGeom prst="rect">
            <a:avLst/>
          </a:prstGeom>
          <a:noFill/>
          <a:ln w="50800">
            <a:no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9763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84" y="776488"/>
            <a:ext cx="7608116" cy="369926"/>
          </a:xfrm>
        </p:spPr>
        <p:txBody>
          <a:bodyPr/>
          <a:lstStyle/>
          <a:p>
            <a:r>
              <a:rPr lang="fr-CA" dirty="0"/>
              <a:t>Créer une expérience interactive</a:t>
            </a:r>
          </a:p>
        </p:txBody>
      </p:sp>
      <p:sp>
        <p:nvSpPr>
          <p:cNvPr id="3" name="Text Placeholder 2"/>
          <p:cNvSpPr>
            <a:spLocks noGrp="1"/>
          </p:cNvSpPr>
          <p:nvPr>
            <p:ph type="body" sz="quarter" idx="10"/>
          </p:nvPr>
        </p:nvSpPr>
        <p:spPr>
          <a:xfrm>
            <a:off x="450828" y="1466694"/>
            <a:ext cx="7971277" cy="3452812"/>
          </a:xfrm>
        </p:spPr>
        <p:txBody>
          <a:bodyPr/>
          <a:lstStyle/>
          <a:p>
            <a:r>
              <a:rPr lang="fr-CA" dirty="0"/>
              <a:t>Les tablettes numériques dans les espaces de vente et les installations médicales</a:t>
            </a:r>
          </a:p>
          <a:p>
            <a:pPr marL="285750" indent="-285750">
              <a:buFont typeface="Arial" panose="020B0604020202020204" pitchFamily="34" charset="0"/>
              <a:buChar char="•"/>
            </a:pPr>
            <a:r>
              <a:rPr lang="fr-CA" dirty="0"/>
              <a:t>Réception, prétest, examen et </a:t>
            </a:r>
            <a:r>
              <a:rPr lang="fr-CA" dirty="0" smtClean="0"/>
              <a:t>lunetterie</a:t>
            </a:r>
            <a:endParaRPr lang="fr-CA" dirty="0"/>
          </a:p>
          <a:p>
            <a:r>
              <a:rPr lang="fr-CA" dirty="0"/>
              <a:t>Démonstrateurs de verres</a:t>
            </a:r>
          </a:p>
          <a:p>
            <a:r>
              <a:rPr lang="fr-CA" dirty="0"/>
              <a:t>Mesures numériques et témoignages du domaine du détail</a:t>
            </a:r>
          </a:p>
          <a:p>
            <a:r>
              <a:rPr lang="fr-CA" dirty="0"/>
              <a:t>Stations d’autoportraits et miroirs virtuels</a:t>
            </a:r>
          </a:p>
          <a:p>
            <a:pPr marL="285750" indent="-285750">
              <a:buFont typeface="Arial" panose="020B0604020202020204" pitchFamily="34" charset="0"/>
              <a:buChar char="•"/>
            </a:pPr>
            <a:r>
              <a:rPr lang="fr-CA" dirty="0"/>
              <a:t>Motiver les patients à </a:t>
            </a:r>
            <a:r>
              <a:rPr lang="fr-CA" dirty="0" smtClean="0"/>
              <a:t>vendre à eux-mêmes et à leurs famille </a:t>
            </a:r>
            <a:r>
              <a:rPr lang="fr-CA" dirty="0"/>
              <a:t>et </a:t>
            </a:r>
            <a:r>
              <a:rPr lang="fr-CA" dirty="0" smtClean="0"/>
              <a:t>amis</a:t>
            </a:r>
            <a:endParaRPr lang="fr-CA" dirty="0"/>
          </a:p>
        </p:txBody>
      </p:sp>
    </p:spTree>
    <p:extLst>
      <p:ext uri="{BB962C8B-B14F-4D97-AF65-F5344CB8AC3E}">
        <p14:creationId xmlns:p14="http://schemas.microsoft.com/office/powerpoint/2010/main" val="37427280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4-virtual.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34864" y="949650"/>
            <a:ext cx="2876623" cy="2057897"/>
          </a:xfrm>
          <a:prstGeom prst="rect">
            <a:avLst/>
          </a:prstGeom>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03350" y="1547739"/>
            <a:ext cx="2757215" cy="2477142"/>
          </a:xfrm>
          <a:prstGeom prst="rect">
            <a:avLst/>
          </a:prstGeom>
        </p:spPr>
      </p:pic>
      <p:sp>
        <p:nvSpPr>
          <p:cNvPr id="10" name="Rectangle 9"/>
          <p:cNvSpPr/>
          <p:nvPr/>
        </p:nvSpPr>
        <p:spPr>
          <a:xfrm>
            <a:off x="259283" y="252272"/>
            <a:ext cx="2286521" cy="346247"/>
          </a:xfrm>
          <a:prstGeom prst="rect">
            <a:avLst/>
          </a:prstGeom>
        </p:spPr>
        <p:txBody>
          <a:bodyPr wrap="none" lIns="68579" tIns="34289" rIns="68579" bIns="34289">
            <a:spAutoFit/>
          </a:bodyPr>
          <a:lstStyle/>
          <a:p>
            <a:pPr algn="ctr" defTabSz="685783"/>
            <a:r>
              <a:rPr lang="fr-CA" b="1" dirty="0">
                <a:solidFill>
                  <a:schemeClr val="bg1"/>
                </a:solidFill>
                <a:latin typeface="Century Gothic" panose="020B0502020202020204" pitchFamily="34" charset="0"/>
              </a:rPr>
              <a:t>Récit sur la marque</a:t>
            </a:r>
            <a:endParaRPr lang="fr-CA" dirty="0">
              <a:solidFill>
                <a:schemeClr val="bg1"/>
              </a:solidFill>
              <a:latin typeface="Century Gothic" panose="020B0502020202020204" pitchFamily="34" charset="0"/>
            </a:endParaRPr>
          </a:p>
        </p:txBody>
      </p:sp>
      <p:sp>
        <p:nvSpPr>
          <p:cNvPr id="11" name="Rectangle 10"/>
          <p:cNvSpPr/>
          <p:nvPr/>
        </p:nvSpPr>
        <p:spPr>
          <a:xfrm>
            <a:off x="2447039" y="1035293"/>
            <a:ext cx="3479156" cy="315469"/>
          </a:xfrm>
          <a:prstGeom prst="rect">
            <a:avLst/>
          </a:prstGeom>
        </p:spPr>
        <p:txBody>
          <a:bodyPr wrap="none" lIns="68579" tIns="34289" rIns="68579" bIns="34289">
            <a:spAutoFit/>
          </a:bodyPr>
          <a:lstStyle/>
          <a:p>
            <a:pPr algn="ctr" defTabSz="685783"/>
            <a:r>
              <a:rPr lang="fr-CA" sz="1600" b="1" dirty="0">
                <a:solidFill>
                  <a:schemeClr val="bg1"/>
                </a:solidFill>
                <a:latin typeface="Century Gothic" panose="020B0502020202020204" pitchFamily="34" charset="0"/>
              </a:rPr>
              <a:t>Partage dans les réseaux sociaux</a:t>
            </a:r>
            <a:endParaRPr lang="fr-CA" sz="1600" dirty="0">
              <a:solidFill>
                <a:schemeClr val="bg1"/>
              </a:solidFill>
              <a:latin typeface="Century Gothic" panose="020B0502020202020204" pitchFamily="34" charset="0"/>
            </a:endParaRPr>
          </a:p>
        </p:txBody>
      </p:sp>
      <p:sp>
        <p:nvSpPr>
          <p:cNvPr id="12" name="Rectangle 11"/>
          <p:cNvSpPr/>
          <p:nvPr/>
        </p:nvSpPr>
        <p:spPr>
          <a:xfrm>
            <a:off x="6835869" y="284657"/>
            <a:ext cx="1363192" cy="346247"/>
          </a:xfrm>
          <a:prstGeom prst="rect">
            <a:avLst/>
          </a:prstGeom>
        </p:spPr>
        <p:txBody>
          <a:bodyPr wrap="none" lIns="68579" tIns="34289" rIns="68579" bIns="34289">
            <a:spAutoFit/>
          </a:bodyPr>
          <a:lstStyle/>
          <a:p>
            <a:pPr algn="ctr" defTabSz="685783"/>
            <a:r>
              <a:rPr lang="en-US" b="1" dirty="0">
                <a:solidFill>
                  <a:schemeClr val="bg1"/>
                </a:solidFill>
                <a:latin typeface="Century Gothic" panose="020B0502020202020204" pitchFamily="34" charset="0"/>
              </a:rPr>
              <a:t>Navigation</a:t>
            </a:r>
            <a:endParaRPr lang="en-US" dirty="0">
              <a:solidFill>
                <a:schemeClr val="bg1"/>
              </a:solidFill>
              <a:latin typeface="Century Gothic" panose="020B0502020202020204" pitchFamily="34" charset="0"/>
            </a:endParaRPr>
          </a:p>
        </p:txBody>
      </p:sp>
      <p:pic>
        <p:nvPicPr>
          <p:cNvPr id="13" name="Transitions slideshow on monito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3910" t="-1" r="33910" b="-3806"/>
          <a:stretch/>
        </p:blipFill>
        <p:spPr>
          <a:xfrm>
            <a:off x="343890" y="630904"/>
            <a:ext cx="2095313" cy="3801979"/>
          </a:xfrm>
          <a:prstGeom prst="rect">
            <a:avLst/>
          </a:prstGeom>
        </p:spPr>
      </p:pic>
      <p:pic>
        <p:nvPicPr>
          <p:cNvPr id="14" name="Spy display and tablet.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977912" y="3099459"/>
            <a:ext cx="2923689" cy="1644575"/>
          </a:xfrm>
          <a:prstGeom prst="rect">
            <a:avLst/>
          </a:prstGeom>
        </p:spPr>
      </p:pic>
      <p:pic>
        <p:nvPicPr>
          <p:cNvPr id="2" name="Picture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9439" y="711754"/>
            <a:ext cx="1451531" cy="839849"/>
          </a:xfrm>
          <a:prstGeom prst="rect">
            <a:avLst/>
          </a:prstGeom>
        </p:spPr>
      </p:pic>
    </p:spTree>
    <p:extLst>
      <p:ext uri="{BB962C8B-B14F-4D97-AF65-F5344CB8AC3E}">
        <p14:creationId xmlns:p14="http://schemas.microsoft.com/office/powerpoint/2010/main" val="55562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63" fill="hold"/>
                                        <p:tgtEl>
                                          <p:spTgt spid="13"/>
                                        </p:tgtEl>
                                      </p:cBhvr>
                                    </p:cmd>
                                  </p:childTnLst>
                                </p:cTn>
                              </p:par>
                              <p:par>
                                <p:cTn id="7" presetID="1" presetClass="mediacall" presetSubtype="0" repeatCount="5000" fill="hold" nodeType="withEffect">
                                  <p:stCondLst>
                                    <p:cond delay="0"/>
                                  </p:stCondLst>
                                  <p:childTnLst>
                                    <p:cmd type="call" cmd="playFrom(0.0)">
                                      <p:cBhvr>
                                        <p:cTn id="8" dur="230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3"/>
                                        </p:tgtEl>
                                      </p:cBhvr>
                                    </p:cmd>
                                  </p:childTnLst>
                                </p:cTn>
                              </p:par>
                            </p:childTnLst>
                          </p:cTn>
                        </p:par>
                      </p:childTnLst>
                    </p:cTn>
                  </p:par>
                </p:childTnLst>
              </p:cTn>
              <p:nextCondLst>
                <p:cond evt="onClick" delay="0">
                  <p:tgtEl>
                    <p:spTgt spid="13"/>
                  </p:tgtEl>
                </p:cond>
              </p:nextCondLst>
            </p:seq>
            <p:video>
              <p:cMediaNode vol="80000">
                <p:cTn id="14" repeatCount="indefinite" fill="hold" display="0">
                  <p:stCondLst>
                    <p:cond delay="indefinite"/>
                  </p:stCondLst>
                </p:cTn>
                <p:tgtEl>
                  <p:spTgt spid="13"/>
                </p:tgtEl>
              </p:cMediaNode>
            </p:video>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video>
              <p:cMediaNode vol="80000">
                <p:cTn id="20" fill="hold" display="0">
                  <p:stCondLst>
                    <p:cond delay="indefinite"/>
                  </p:stCondLst>
                  <p:endCondLst>
                    <p:cond evt="onNext" delay="0">
                      <p:tgtEl>
                        <p:sldTgt/>
                      </p:tgtEl>
                    </p:cond>
                  </p:end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561"/>
          <a:stretch/>
        </p:blipFill>
        <p:spPr>
          <a:xfrm>
            <a:off x="811161" y="44247"/>
            <a:ext cx="8082116" cy="5025513"/>
          </a:xfrm>
          <a:prstGeom prst="rect">
            <a:avLst/>
          </a:prstGeom>
        </p:spPr>
      </p:pic>
      <p:sp>
        <p:nvSpPr>
          <p:cNvPr id="6" name="Rectangle 5"/>
          <p:cNvSpPr/>
          <p:nvPr/>
        </p:nvSpPr>
        <p:spPr>
          <a:xfrm>
            <a:off x="744795" y="2395423"/>
            <a:ext cx="2562225" cy="338554"/>
          </a:xfrm>
          <a:prstGeom prst="rect">
            <a:avLst/>
          </a:prstGeom>
        </p:spPr>
        <p:txBody>
          <a:bodyPr wrap="square">
            <a:spAutoFit/>
          </a:bodyPr>
          <a:lstStyle/>
          <a:p>
            <a:pPr algn="r"/>
            <a:r>
              <a:rPr lang="fr-CA" sz="800" dirty="0">
                <a:latin typeface="Century Gothic" panose="020B0502020202020204" pitchFamily="34" charset="0"/>
              </a:rPr>
              <a:t>Les verres photochromiques Transitions en vert graphite – entièrement activés et désactivés</a:t>
            </a:r>
          </a:p>
        </p:txBody>
      </p:sp>
    </p:spTree>
    <p:extLst>
      <p:ext uri="{BB962C8B-B14F-4D97-AF65-F5344CB8AC3E}">
        <p14:creationId xmlns:p14="http://schemas.microsoft.com/office/powerpoint/2010/main" val="338283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84" y="776488"/>
            <a:ext cx="7608116" cy="369926"/>
          </a:xfrm>
        </p:spPr>
        <p:txBody>
          <a:bodyPr/>
          <a:lstStyle/>
          <a:p>
            <a:r>
              <a:rPr lang="fr-CA" dirty="0"/>
              <a:t>Voyez </a:t>
            </a:r>
            <a:r>
              <a:rPr lang="fr-CA" i="1" dirty="0"/>
              <a:t>BIG</a:t>
            </a:r>
            <a:r>
              <a:rPr lang="fr-CA" dirty="0"/>
              <a:t>	</a:t>
            </a:r>
          </a:p>
        </p:txBody>
      </p:sp>
      <p:sp>
        <p:nvSpPr>
          <p:cNvPr id="3" name="Text Placeholder 2"/>
          <p:cNvSpPr>
            <a:spLocks noGrp="1"/>
          </p:cNvSpPr>
          <p:nvPr>
            <p:ph type="body" sz="quarter" idx="10"/>
          </p:nvPr>
        </p:nvSpPr>
        <p:spPr>
          <a:xfrm>
            <a:off x="450828" y="1340566"/>
            <a:ext cx="7971277" cy="3452812"/>
          </a:xfrm>
        </p:spPr>
        <p:txBody>
          <a:bodyPr/>
          <a:lstStyle/>
          <a:p>
            <a:r>
              <a:rPr lang="fr-CA" dirty="0"/>
              <a:t>Connaissez votre valeur – vos services sont précieux!</a:t>
            </a:r>
          </a:p>
          <a:p>
            <a:r>
              <a:rPr lang="fr-CA" dirty="0"/>
              <a:t>Qu’est-ce qui vous rend unique?</a:t>
            </a:r>
          </a:p>
          <a:p>
            <a:r>
              <a:rPr lang="fr-CA" dirty="0" smtClean="0"/>
              <a:t>Parlez-en, dites pourquoi </a:t>
            </a:r>
            <a:r>
              <a:rPr lang="fr-CA" dirty="0"/>
              <a:t>vous êtes </a:t>
            </a:r>
            <a:r>
              <a:rPr lang="fr-CA" dirty="0" smtClean="0"/>
              <a:t>SUPER!</a:t>
            </a:r>
            <a:endParaRPr lang="fr-CA" dirty="0"/>
          </a:p>
          <a:p>
            <a:r>
              <a:rPr lang="fr-CA" dirty="0"/>
              <a:t>Vantez les aptitudes de votre équipe – ils sont des EXPERTS!</a:t>
            </a:r>
          </a:p>
          <a:p>
            <a:r>
              <a:rPr lang="fr-CA" dirty="0"/>
              <a:t>Écartez les hypothèses – le budget de vos patients pourrait vous surprendre!</a:t>
            </a:r>
          </a:p>
          <a:p>
            <a:r>
              <a:rPr lang="fr-CA" dirty="0"/>
              <a:t>Soyez l’expert mode des lunettes et dites-le à tout le monde!</a:t>
            </a:r>
          </a:p>
        </p:txBody>
      </p:sp>
    </p:spTree>
    <p:extLst>
      <p:ext uri="{BB962C8B-B14F-4D97-AF65-F5344CB8AC3E}">
        <p14:creationId xmlns:p14="http://schemas.microsoft.com/office/powerpoint/2010/main" val="2483587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97"/>
            <a:ext cx="9177867" cy="5175298"/>
          </a:xfrm>
          <a:prstGeom prst="rect">
            <a:avLst/>
          </a:prstGeom>
        </p:spPr>
      </p:pic>
      <p:sp>
        <p:nvSpPr>
          <p:cNvPr id="11" name="Right Triangle 10"/>
          <p:cNvSpPr/>
          <p:nvPr/>
        </p:nvSpPr>
        <p:spPr>
          <a:xfrm flipH="1">
            <a:off x="1542393" y="3352801"/>
            <a:ext cx="7635473" cy="18034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177862" y="4112093"/>
            <a:ext cx="4648638" cy="978470"/>
          </a:xfrm>
        </p:spPr>
        <p:txBody>
          <a:bodyPr/>
          <a:lstStyle/>
          <a:p>
            <a:r>
              <a:rPr lang="en-US" dirty="0"/>
              <a:t>VOYEZ </a:t>
            </a:r>
            <a:r>
              <a:rPr lang="en-US" i="1" dirty="0"/>
              <a:t>BIG</a:t>
            </a:r>
            <a:endParaRPr lang="en-US" sz="2800" dirty="0"/>
          </a:p>
        </p:txBody>
      </p:sp>
    </p:spTree>
    <p:extLst>
      <p:ext uri="{BB962C8B-B14F-4D97-AF65-F5344CB8AC3E}">
        <p14:creationId xmlns:p14="http://schemas.microsoft.com/office/powerpoint/2010/main" val="38462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84" y="776488"/>
            <a:ext cx="7608116" cy="369926"/>
          </a:xfrm>
        </p:spPr>
        <p:txBody>
          <a:bodyPr/>
          <a:lstStyle/>
          <a:p>
            <a:r>
              <a:rPr lang="fr-CA" dirty="0"/>
              <a:t>Suscitez l’engagement</a:t>
            </a:r>
          </a:p>
        </p:txBody>
      </p:sp>
      <p:sp>
        <p:nvSpPr>
          <p:cNvPr id="3" name="Text Placeholder 2"/>
          <p:cNvSpPr>
            <a:spLocks noGrp="1"/>
          </p:cNvSpPr>
          <p:nvPr>
            <p:ph type="body" sz="quarter" idx="10"/>
          </p:nvPr>
        </p:nvSpPr>
        <p:spPr>
          <a:xfrm>
            <a:off x="450828" y="1403630"/>
            <a:ext cx="7971277" cy="3452812"/>
          </a:xfrm>
        </p:spPr>
        <p:txBody>
          <a:bodyPr/>
          <a:lstStyle/>
          <a:p>
            <a:r>
              <a:rPr lang="fr-CA" dirty="0" smtClean="0"/>
              <a:t>Racontez une histoire</a:t>
            </a:r>
            <a:endParaRPr lang="fr-CA" dirty="0"/>
          </a:p>
          <a:p>
            <a:pPr marL="285750" indent="-285750">
              <a:buFont typeface="Arial" panose="020B0604020202020204" pitchFamily="34" charset="0"/>
              <a:buChar char="•"/>
            </a:pPr>
            <a:r>
              <a:rPr lang="fr-CA" dirty="0"/>
              <a:t>Les verres font partie intégrante de l’histoire</a:t>
            </a:r>
          </a:p>
          <a:p>
            <a:r>
              <a:rPr lang="fr-CA" dirty="0"/>
              <a:t>Éliminez les réticences</a:t>
            </a:r>
          </a:p>
          <a:p>
            <a:r>
              <a:rPr lang="fr-CA" dirty="0"/>
              <a:t>Offrez-leur des outils</a:t>
            </a:r>
          </a:p>
          <a:p>
            <a:r>
              <a:rPr lang="fr-CA" dirty="0"/>
              <a:t>Encouragez le toucher</a:t>
            </a:r>
          </a:p>
          <a:p>
            <a:r>
              <a:rPr lang="fr-CA" dirty="0"/>
              <a:t>Soyez à la fine pointe</a:t>
            </a:r>
          </a:p>
          <a:p>
            <a:endParaRPr lang="fr-CA" dirty="0"/>
          </a:p>
        </p:txBody>
      </p:sp>
    </p:spTree>
    <p:extLst>
      <p:ext uri="{BB962C8B-B14F-4D97-AF65-F5344CB8AC3E}">
        <p14:creationId xmlns:p14="http://schemas.microsoft.com/office/powerpoint/2010/main" val="21903272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Raconter l’histoire des verres</a:t>
            </a:r>
          </a:p>
        </p:txBody>
      </p:sp>
      <p:sp>
        <p:nvSpPr>
          <p:cNvPr id="3" name="Text Placeholder 2"/>
          <p:cNvSpPr>
            <a:spLocks noGrp="1"/>
          </p:cNvSpPr>
          <p:nvPr>
            <p:ph type="body" sz="quarter" idx="10"/>
          </p:nvPr>
        </p:nvSpPr>
        <p:spPr>
          <a:xfrm>
            <a:off x="450827" y="1214438"/>
            <a:ext cx="8556440" cy="4007042"/>
          </a:xfrm>
        </p:spPr>
        <p:txBody>
          <a:bodyPr/>
          <a:lstStyle/>
          <a:p>
            <a:pPr fontAlgn="base">
              <a:lnSpc>
                <a:spcPct val="150000"/>
              </a:lnSpc>
            </a:pPr>
            <a:r>
              <a:rPr lang="fr-CA" sz="1400" dirty="0">
                <a:ea typeface="Tahoma" charset="0"/>
                <a:cs typeface="Tahoma" charset="0"/>
              </a:rPr>
              <a:t>Intégrez les options de verres dans la conversation dès le début</a:t>
            </a:r>
          </a:p>
          <a:p>
            <a:pPr lvl="1" fontAlgn="base">
              <a:lnSpc>
                <a:spcPct val="150000"/>
              </a:lnSpc>
            </a:pPr>
            <a:r>
              <a:rPr lang="fr-CA" sz="1400" dirty="0">
                <a:ea typeface="Tahoma" charset="0"/>
                <a:cs typeface="Tahoma" charset="0"/>
              </a:rPr>
              <a:t>Voici un bel exemple de cette technique : Quand un client de Bloomingdale’s s’assoit au kiosque de Chanel pour obtenir des conseils en matière de maquillage, le conseiller en beauté commencera incontestablement la consultation par une discussion sur les SOINS DE LA PEAU avant même de choisir les teintes de fards. En effet, le client sera beaucoup plus susceptible d’acheter divers produits de soins de la peau (nettoyant, crèmes pour le visage et les yeux, sérum anti-âge, etc.) même s’il désirait uniquement acheter un nouveau rouge à lèvres.</a:t>
            </a:r>
          </a:p>
          <a:p>
            <a:pPr fontAlgn="base">
              <a:lnSpc>
                <a:spcPct val="150000"/>
              </a:lnSpc>
            </a:pPr>
            <a:endParaRPr lang="fr-CA" sz="1400" dirty="0">
              <a:solidFill>
                <a:srgbClr val="92D050"/>
              </a:solidFill>
              <a:ea typeface="Tahoma" charset="0"/>
              <a:cs typeface="Tahoma" charset="0"/>
            </a:endParaRPr>
          </a:p>
          <a:p>
            <a:pPr fontAlgn="base">
              <a:lnSpc>
                <a:spcPct val="150000"/>
              </a:lnSpc>
            </a:pPr>
            <a:r>
              <a:rPr lang="fr-CA" sz="1400" dirty="0">
                <a:ea typeface="Tahoma" charset="0"/>
                <a:cs typeface="Tahoma" charset="0"/>
              </a:rPr>
              <a:t>Intégrez des messages sur les verres à même le présentoir de montures</a:t>
            </a:r>
          </a:p>
          <a:p>
            <a:pPr marL="285750" indent="-285750" fontAlgn="base">
              <a:lnSpc>
                <a:spcPct val="150000"/>
              </a:lnSpc>
              <a:buFont typeface="Arial" panose="020B0604020202020204" pitchFamily="34" charset="0"/>
              <a:buChar char="•"/>
            </a:pPr>
            <a:r>
              <a:rPr lang="fr-CA" sz="1400" dirty="0">
                <a:ea typeface="Tahoma" charset="0"/>
                <a:cs typeface="Tahoma" charset="0"/>
              </a:rPr>
              <a:t>Misez sur des images et des appareils numériques pour raconter l’histoire et mettez </a:t>
            </a:r>
            <a:r>
              <a:rPr lang="fr-CA" sz="1400" dirty="0" smtClean="0">
                <a:ea typeface="Tahoma" charset="0"/>
                <a:cs typeface="Tahoma" charset="0"/>
              </a:rPr>
              <a:t> de l’avant les </a:t>
            </a:r>
            <a:r>
              <a:rPr lang="fr-CA" sz="1400" dirty="0">
                <a:ea typeface="Tahoma" charset="0"/>
                <a:cs typeface="Tahoma" charset="0"/>
              </a:rPr>
              <a:t>avantages des verres </a:t>
            </a:r>
            <a:r>
              <a:rPr lang="fr-CA" sz="1400" dirty="0" smtClean="0">
                <a:ea typeface="Tahoma" charset="0"/>
                <a:cs typeface="Tahoma" charset="0"/>
              </a:rPr>
              <a:t>dans </a:t>
            </a:r>
            <a:r>
              <a:rPr lang="fr-CA" sz="1400" dirty="0">
                <a:ea typeface="Tahoma" charset="0"/>
                <a:cs typeface="Tahoma" charset="0"/>
              </a:rPr>
              <a:t>votre plan de marchandisage.</a:t>
            </a:r>
          </a:p>
        </p:txBody>
      </p:sp>
    </p:spTree>
    <p:extLst>
      <p:ext uri="{BB962C8B-B14F-4D97-AF65-F5344CB8AC3E}">
        <p14:creationId xmlns:p14="http://schemas.microsoft.com/office/powerpoint/2010/main" val="4237340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45" y="8388"/>
            <a:ext cx="9126356" cy="5135111"/>
          </a:xfrm>
          <a:prstGeom prst="rect">
            <a:avLst/>
          </a:prstGeom>
        </p:spPr>
      </p:pic>
      <p:sp>
        <p:nvSpPr>
          <p:cNvPr id="4" name="Rectangle 3"/>
          <p:cNvSpPr/>
          <p:nvPr/>
        </p:nvSpPr>
        <p:spPr>
          <a:xfrm>
            <a:off x="17645" y="188438"/>
            <a:ext cx="2277477" cy="276999"/>
          </a:xfrm>
          <a:prstGeom prst="rect">
            <a:avLst/>
          </a:prstGeom>
        </p:spPr>
        <p:txBody>
          <a:bodyPr wrap="square">
            <a:spAutoFit/>
          </a:bodyPr>
          <a:lstStyle/>
          <a:p>
            <a:pPr algn="ctr"/>
            <a:r>
              <a:rPr lang="fr-CA" sz="1200" b="1" dirty="0">
                <a:latin typeface="Tahoma" charset="0"/>
                <a:ea typeface="Tahoma" charset="0"/>
                <a:cs typeface="Tahoma" charset="0"/>
              </a:rPr>
              <a:t>Message numérique</a:t>
            </a:r>
          </a:p>
        </p:txBody>
      </p:sp>
      <p:cxnSp>
        <p:nvCxnSpPr>
          <p:cNvPr id="5" name="Straight Arrow Connector 4"/>
          <p:cNvCxnSpPr/>
          <p:nvPr/>
        </p:nvCxnSpPr>
        <p:spPr>
          <a:xfrm>
            <a:off x="1197026" y="446956"/>
            <a:ext cx="0" cy="318114"/>
          </a:xfrm>
          <a:prstGeom prst="straightConnector1">
            <a:avLst/>
          </a:prstGeom>
          <a:ln>
            <a:solidFill>
              <a:srgbClr val="6CC24A"/>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3106663" y="84563"/>
            <a:ext cx="2277477" cy="276999"/>
          </a:xfrm>
          <a:prstGeom prst="rect">
            <a:avLst/>
          </a:prstGeom>
        </p:spPr>
        <p:txBody>
          <a:bodyPr wrap="square">
            <a:spAutoFit/>
          </a:bodyPr>
          <a:lstStyle/>
          <a:p>
            <a:pPr algn="ctr"/>
            <a:r>
              <a:rPr lang="en-US" sz="1200" b="1" dirty="0">
                <a:latin typeface="Tahoma" charset="0"/>
                <a:ea typeface="Tahoma" charset="0"/>
                <a:cs typeface="Tahoma" charset="0"/>
              </a:rPr>
              <a:t>Images</a:t>
            </a:r>
          </a:p>
        </p:txBody>
      </p:sp>
      <p:cxnSp>
        <p:nvCxnSpPr>
          <p:cNvPr id="7" name="Straight Arrow Connector 6"/>
          <p:cNvCxnSpPr/>
          <p:nvPr/>
        </p:nvCxnSpPr>
        <p:spPr>
          <a:xfrm>
            <a:off x="4231773" y="292312"/>
            <a:ext cx="0" cy="318114"/>
          </a:xfrm>
          <a:prstGeom prst="straightConnector1">
            <a:avLst/>
          </a:prstGeom>
          <a:ln>
            <a:solidFill>
              <a:srgbClr val="6CC24A"/>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424378" y="1991549"/>
            <a:ext cx="877804" cy="424105"/>
          </a:xfrm>
          <a:prstGeom prst="straightConnector1">
            <a:avLst/>
          </a:prstGeom>
          <a:ln>
            <a:solidFill>
              <a:srgbClr val="6CC24A"/>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61136" y="2298944"/>
            <a:ext cx="2277477" cy="276999"/>
          </a:xfrm>
          <a:prstGeom prst="rect">
            <a:avLst/>
          </a:prstGeom>
        </p:spPr>
        <p:txBody>
          <a:bodyPr wrap="square">
            <a:spAutoFit/>
          </a:bodyPr>
          <a:lstStyle/>
          <a:p>
            <a:pPr algn="ctr"/>
            <a:r>
              <a:rPr lang="fr-CA" sz="1200" b="1" dirty="0">
                <a:latin typeface="Tahoma" charset="0"/>
                <a:ea typeface="Tahoma" charset="0"/>
                <a:cs typeface="Tahoma" charset="0"/>
              </a:rPr>
              <a:t>Démonstration virtuelle</a:t>
            </a:r>
          </a:p>
        </p:txBody>
      </p:sp>
      <p:sp>
        <p:nvSpPr>
          <p:cNvPr id="22" name="Right Triangle 21"/>
          <p:cNvSpPr/>
          <p:nvPr/>
        </p:nvSpPr>
        <p:spPr>
          <a:xfrm flipH="1">
            <a:off x="2005191" y="3195393"/>
            <a:ext cx="7607298" cy="2286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2"/>
          <p:cNvSpPr txBox="1">
            <a:spLocks/>
          </p:cNvSpPr>
          <p:nvPr/>
        </p:nvSpPr>
        <p:spPr>
          <a:xfrm>
            <a:off x="4182423" y="4070371"/>
            <a:ext cx="4648638" cy="978470"/>
          </a:xfrm>
          <a:prstGeom prst="rect">
            <a:avLst/>
          </a:prstGeom>
        </p:spPr>
        <p:txBody>
          <a:bodyPr/>
          <a:lstStyle>
            <a:lvl1pPr algn="l" defTabSz="457200" rtl="0" eaLnBrk="1" latinLnBrk="0" hangingPunct="1">
              <a:spcBef>
                <a:spcPct val="0"/>
              </a:spcBef>
              <a:buNone/>
              <a:defRPr sz="2800" i="0" kern="1200">
                <a:solidFill>
                  <a:schemeClr val="bg1"/>
                </a:solidFill>
                <a:latin typeface="Century Gothic" panose="020B0502020202020204" pitchFamily="34" charset="0"/>
                <a:ea typeface="+mj-ea"/>
                <a:cs typeface="+mj-cs"/>
              </a:defRPr>
            </a:lvl1pPr>
          </a:lstStyle>
          <a:p>
            <a:pPr algn="r"/>
            <a:r>
              <a:rPr lang="en-US" dirty="0"/>
              <a:t>PRÉSENTEZ </a:t>
            </a:r>
          </a:p>
          <a:p>
            <a:pPr algn="r"/>
            <a:r>
              <a:rPr lang="en-US" dirty="0"/>
              <a:t>LES VERRES</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1152"/>
          <a:stretch/>
        </p:blipFill>
        <p:spPr>
          <a:xfrm>
            <a:off x="4069532" y="765070"/>
            <a:ext cx="1122725" cy="507418"/>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8753" y="933582"/>
            <a:ext cx="2014013" cy="1081363"/>
          </a:xfrm>
          <a:prstGeom prst="rect">
            <a:avLst/>
          </a:prstGeom>
        </p:spPr>
      </p:pic>
    </p:spTree>
    <p:extLst>
      <p:ext uri="{BB962C8B-B14F-4D97-AF65-F5344CB8AC3E}">
        <p14:creationId xmlns:p14="http://schemas.microsoft.com/office/powerpoint/2010/main" val="119125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85" y="-221334"/>
            <a:ext cx="9148155" cy="5366213"/>
          </a:xfrm>
          <a:prstGeom prst="rect">
            <a:avLst/>
          </a:prstGeom>
        </p:spPr>
      </p:pic>
      <p:sp>
        <p:nvSpPr>
          <p:cNvPr id="3" name="Rectangle 2"/>
          <p:cNvSpPr/>
          <p:nvPr/>
        </p:nvSpPr>
        <p:spPr>
          <a:xfrm>
            <a:off x="632369" y="802384"/>
            <a:ext cx="2425147" cy="584775"/>
          </a:xfrm>
          <a:prstGeom prst="rect">
            <a:avLst/>
          </a:prstGeom>
        </p:spPr>
        <p:txBody>
          <a:bodyPr wrap="square">
            <a:spAutoFit/>
          </a:bodyPr>
          <a:lstStyle/>
          <a:p>
            <a:pPr algn="ctr"/>
            <a:r>
              <a:rPr lang="fr-CA" sz="1600" b="1" dirty="0">
                <a:latin typeface="Tahoma" charset="0"/>
                <a:ea typeface="Tahoma" charset="0"/>
                <a:cs typeface="Tahoma" charset="0"/>
              </a:rPr>
              <a:t>Lampe UV de démonstration</a:t>
            </a:r>
          </a:p>
        </p:txBody>
      </p:sp>
      <p:sp>
        <p:nvSpPr>
          <p:cNvPr id="6" name="Rectangle 5"/>
          <p:cNvSpPr/>
          <p:nvPr/>
        </p:nvSpPr>
        <p:spPr>
          <a:xfrm>
            <a:off x="6477433" y="454778"/>
            <a:ext cx="2425147" cy="584775"/>
          </a:xfrm>
          <a:prstGeom prst="rect">
            <a:avLst/>
          </a:prstGeom>
        </p:spPr>
        <p:txBody>
          <a:bodyPr wrap="square">
            <a:spAutoFit/>
          </a:bodyPr>
          <a:lstStyle/>
          <a:p>
            <a:pPr algn="ctr"/>
            <a:r>
              <a:rPr lang="fr-CA" sz="1600" b="1" dirty="0">
                <a:latin typeface="Tahoma" charset="0"/>
                <a:ea typeface="Tahoma" charset="0"/>
                <a:cs typeface="Tahoma" charset="0"/>
              </a:rPr>
              <a:t>Présentoir de lunettes</a:t>
            </a:r>
          </a:p>
        </p:txBody>
      </p:sp>
      <p:sp>
        <p:nvSpPr>
          <p:cNvPr id="7" name="Rectangle 6"/>
          <p:cNvSpPr/>
          <p:nvPr/>
        </p:nvSpPr>
        <p:spPr>
          <a:xfrm>
            <a:off x="6640024" y="2240474"/>
            <a:ext cx="2425147" cy="584775"/>
          </a:xfrm>
          <a:prstGeom prst="rect">
            <a:avLst/>
          </a:prstGeom>
        </p:spPr>
        <p:txBody>
          <a:bodyPr wrap="square">
            <a:spAutoFit/>
          </a:bodyPr>
          <a:lstStyle/>
          <a:p>
            <a:pPr algn="ctr"/>
            <a:r>
              <a:rPr lang="fr-CA" sz="1600" b="1" dirty="0">
                <a:latin typeface="Tahoma" charset="0"/>
                <a:ea typeface="Tahoma" charset="0"/>
                <a:cs typeface="Tahoma" charset="0"/>
              </a:rPr>
              <a:t>Affiches de témoignages</a:t>
            </a:r>
          </a:p>
        </p:txBody>
      </p:sp>
      <p:cxnSp>
        <p:nvCxnSpPr>
          <p:cNvPr id="9" name="Straight Arrow Connector 8"/>
          <p:cNvCxnSpPr/>
          <p:nvPr/>
        </p:nvCxnSpPr>
        <p:spPr>
          <a:xfrm>
            <a:off x="1844943" y="1135130"/>
            <a:ext cx="0" cy="253916"/>
          </a:xfrm>
          <a:prstGeom prst="straightConnector1">
            <a:avLst/>
          </a:prstGeom>
          <a:ln>
            <a:solidFill>
              <a:srgbClr val="6CC24A"/>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295024" y="644800"/>
            <a:ext cx="494307" cy="5139"/>
          </a:xfrm>
          <a:prstGeom prst="straightConnector1">
            <a:avLst/>
          </a:prstGeom>
          <a:ln>
            <a:solidFill>
              <a:srgbClr val="6CC24A"/>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761156" y="2557453"/>
            <a:ext cx="0" cy="253916"/>
          </a:xfrm>
          <a:prstGeom prst="straightConnector1">
            <a:avLst/>
          </a:prstGeom>
          <a:ln>
            <a:solidFill>
              <a:srgbClr val="6CC24A"/>
            </a:solidFill>
            <a:tailEnd type="triangle"/>
          </a:ln>
        </p:spPr>
        <p:style>
          <a:lnRef idx="2">
            <a:schemeClr val="accent1"/>
          </a:lnRef>
          <a:fillRef idx="0">
            <a:schemeClr val="accent1"/>
          </a:fillRef>
          <a:effectRef idx="1">
            <a:schemeClr val="accent1"/>
          </a:effectRef>
          <a:fontRef idx="minor">
            <a:schemeClr val="tx1"/>
          </a:fontRef>
        </p:style>
      </p:cxnSp>
      <p:sp>
        <p:nvSpPr>
          <p:cNvPr id="12" name="Right Triangle 11"/>
          <p:cNvSpPr/>
          <p:nvPr/>
        </p:nvSpPr>
        <p:spPr>
          <a:xfrm flipH="1">
            <a:off x="537130" y="3289984"/>
            <a:ext cx="9075359" cy="185351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2"/>
          <p:cNvSpPr txBox="1">
            <a:spLocks/>
          </p:cNvSpPr>
          <p:nvPr/>
        </p:nvSpPr>
        <p:spPr>
          <a:xfrm>
            <a:off x="6191516" y="3909542"/>
            <a:ext cx="3322162" cy="978470"/>
          </a:xfrm>
          <a:prstGeom prst="rect">
            <a:avLst/>
          </a:prstGeom>
        </p:spPr>
        <p:txBody>
          <a:bodyPr/>
          <a:lstStyle>
            <a:lvl1pPr algn="l" defTabSz="457200" rtl="0" eaLnBrk="1" latinLnBrk="0" hangingPunct="1">
              <a:spcBef>
                <a:spcPct val="0"/>
              </a:spcBef>
              <a:buNone/>
              <a:defRPr sz="2800" i="0" kern="1200">
                <a:solidFill>
                  <a:schemeClr val="bg1"/>
                </a:solidFill>
                <a:latin typeface="Century Gothic" panose="020B0502020202020204" pitchFamily="34" charset="0"/>
                <a:ea typeface="+mj-ea"/>
                <a:cs typeface="+mj-cs"/>
              </a:defRPr>
            </a:lvl1pPr>
          </a:lstStyle>
          <a:p>
            <a:r>
              <a:rPr lang="en-US" sz="2000" dirty="0"/>
              <a:t>AMÉLIORATION DU CENTRE DE DÉMONSTRATION</a:t>
            </a:r>
          </a:p>
        </p:txBody>
      </p:sp>
    </p:spTree>
    <p:extLst>
      <p:ext uri="{BB962C8B-B14F-4D97-AF65-F5344CB8AC3E}">
        <p14:creationId xmlns:p14="http://schemas.microsoft.com/office/powerpoint/2010/main" val="201140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55210" y="4082437"/>
            <a:ext cx="3978221" cy="1009650"/>
          </a:xfrm>
        </p:spPr>
        <p:txBody>
          <a:bodyPr/>
          <a:lstStyle/>
          <a:p>
            <a:r>
              <a:rPr lang="en-US" sz="2800" dirty="0"/>
              <a:t>EXPLORATION DE LA MODE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6460" y="1583854"/>
            <a:ext cx="2258504" cy="2230272"/>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41047" y="594636"/>
            <a:ext cx="3666194" cy="302504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6459" y="317302"/>
            <a:ext cx="2258506" cy="1060645"/>
          </a:xfrm>
          <a:prstGeom prst="rect">
            <a:avLst/>
          </a:prstGeom>
        </p:spPr>
      </p:pic>
    </p:spTree>
    <p:extLst>
      <p:ext uri="{BB962C8B-B14F-4D97-AF65-F5344CB8AC3E}">
        <p14:creationId xmlns:p14="http://schemas.microsoft.com/office/powerpoint/2010/main" val="31338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0" name="Ink 39"/>
              <p14:cNvContentPartPr/>
              <p14:nvPr/>
            </p14:nvContentPartPr>
            <p14:xfrm>
              <a:off x="5091478" y="2145076"/>
              <a:ext cx="6625" cy="966"/>
            </p14:xfrm>
          </p:contentPart>
        </mc:Choice>
        <mc:Fallback xmlns="">
          <p:pic>
            <p:nvPicPr>
              <p:cNvPr id="40" name="Ink 39"/>
              <p:cNvPicPr/>
              <p:nvPr/>
            </p:nvPicPr>
            <p:blipFill>
              <a:blip r:embed="rId5"/>
              <a:stretch>
                <a:fillRect/>
              </a:stretch>
            </p:blipFill>
            <p:spPr>
              <a:xfrm>
                <a:off x="6781215" y="2853983"/>
                <a:ext cx="23319" cy="1449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Ink 40"/>
              <p14:cNvContentPartPr/>
              <p14:nvPr/>
            </p14:nvContentPartPr>
            <p14:xfrm>
              <a:off x="4614644" y="2221535"/>
              <a:ext cx="138" cy="2622"/>
            </p14:xfrm>
          </p:contentPart>
        </mc:Choice>
        <mc:Fallback xmlns="">
          <p:pic>
            <p:nvPicPr>
              <p:cNvPr id="41" name="Ink 40"/>
              <p:cNvPicPr/>
              <p:nvPr/>
            </p:nvPicPr>
            <p:blipFill>
              <a:blip r:embed="rId7"/>
              <a:stretch>
                <a:fillRect/>
              </a:stretch>
            </p:blipFill>
            <p:spPr>
              <a:xfrm>
                <a:off x="6148995" y="2954704"/>
                <a:ext cx="7912" cy="181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 name="Ink 41"/>
              <p14:cNvContentPartPr/>
              <p14:nvPr/>
            </p14:nvContentPartPr>
            <p14:xfrm>
              <a:off x="4645559" y="2289851"/>
              <a:ext cx="138" cy="138"/>
            </p14:xfrm>
          </p:contentPart>
        </mc:Choice>
        <mc:Fallback xmlns="">
          <p:pic>
            <p:nvPicPr>
              <p:cNvPr id="42" name="Ink 41"/>
              <p:cNvPicPr/>
              <p:nvPr/>
            </p:nvPicPr>
            <p:blipFill>
              <a:blip r:embed="rId9"/>
              <a:stretch>
                <a:fillRect/>
              </a:stretch>
            </p:blipFill>
            <p:spPr>
              <a:xfrm>
                <a:off x="6190398" y="3049455"/>
                <a:ext cx="7544" cy="7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p14:cNvContentPartPr/>
              <p14:nvPr/>
            </p14:nvContentPartPr>
            <p14:xfrm>
              <a:off x="4227244" y="2388392"/>
              <a:ext cx="138" cy="138"/>
            </p14:xfrm>
          </p:contentPart>
        </mc:Choice>
        <mc:Fallback xmlns="">
          <p:pic>
            <p:nvPicPr>
              <p:cNvPr id="43" name="Ink 42"/>
              <p:cNvPicPr/>
              <p:nvPr/>
            </p:nvPicPr>
            <p:blipFill>
              <a:blip r:embed="rId9"/>
              <a:stretch>
                <a:fillRect/>
              </a:stretch>
            </p:blipFill>
            <p:spPr>
              <a:xfrm>
                <a:off x="5633013" y="3181210"/>
                <a:ext cx="6808" cy="68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4260643" y="2320076"/>
              <a:ext cx="1794" cy="2622"/>
            </p14:xfrm>
          </p:contentPart>
        </mc:Choice>
        <mc:Fallback xmlns="">
          <p:pic>
            <p:nvPicPr>
              <p:cNvPr id="44" name="Ink 43"/>
              <p:cNvPicPr/>
              <p:nvPr/>
            </p:nvPicPr>
            <p:blipFill>
              <a:blip r:embed="rId12"/>
              <a:stretch>
                <a:fillRect/>
              </a:stretch>
            </p:blipFill>
            <p:spPr>
              <a:xfrm>
                <a:off x="5674706" y="3087141"/>
                <a:ext cx="12643" cy="1328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520243" y="2059646"/>
              <a:ext cx="138" cy="4140"/>
            </p14:xfrm>
          </p:contentPart>
        </mc:Choice>
        <mc:Fallback xmlns="">
          <p:pic>
            <p:nvPicPr>
              <p:cNvPr id="45" name="Ink 44"/>
              <p:cNvPicPr/>
              <p:nvPr/>
            </p:nvPicPr>
            <p:blipFill>
              <a:blip r:embed="rId14"/>
              <a:stretch>
                <a:fillRect/>
              </a:stretch>
            </p:blipFill>
            <p:spPr>
              <a:xfrm>
                <a:off x="6023495" y="2740026"/>
                <a:ext cx="7176" cy="15586"/>
              </a:xfrm>
              <a:prstGeom prst="rect">
                <a:avLst/>
              </a:prstGeom>
            </p:spPr>
          </p:pic>
        </mc:Fallback>
      </mc:AlternateContent>
      <p:sp>
        <p:nvSpPr>
          <p:cNvPr id="46" name="Content Placeholder 6"/>
          <p:cNvSpPr txBox="1">
            <a:spLocks/>
          </p:cNvSpPr>
          <p:nvPr/>
        </p:nvSpPr>
        <p:spPr>
          <a:xfrm>
            <a:off x="3766769" y="2224156"/>
            <a:ext cx="5194739" cy="626162"/>
          </a:xfrm>
          <a:prstGeom prst="rect">
            <a:avLst/>
          </a:prstGeom>
          <a:effectLst/>
        </p:spPr>
        <p:txBody>
          <a:bodyPr lIns="68579" tIns="34289" rIns="68579" bIns="34289"/>
          <a:lstStyle>
            <a:lvl1pPr marL="347663" indent="-347663" algn="l" defTabSz="1306513" rtl="0" eaLnBrk="0" fontAlgn="base" hangingPunct="0">
              <a:spcBef>
                <a:spcPct val="50000"/>
              </a:spcBef>
              <a:spcAft>
                <a:spcPct val="0"/>
              </a:spcAft>
              <a:buClr>
                <a:srgbClr val="FFDE53"/>
              </a:buClr>
              <a:buSzPct val="100000"/>
              <a:buFont typeface="Arial" pitchFamily="34" charset="0"/>
              <a:buChar char="•"/>
              <a:defRPr sz="28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1pPr>
            <a:lvl2pPr marL="914400" indent="-452438" algn="l" defTabSz="1306513" rtl="0" eaLnBrk="0" fontAlgn="base" hangingPunct="0">
              <a:spcBef>
                <a:spcPct val="25000"/>
              </a:spcBef>
              <a:spcAft>
                <a:spcPct val="0"/>
              </a:spcAft>
              <a:buClr>
                <a:schemeClr val="accent2"/>
              </a:buClr>
              <a:buFont typeface="Arial" charset="0"/>
              <a:buChar char="•"/>
              <a:defRPr sz="2400" b="1">
                <a:solidFill>
                  <a:schemeClr val="tx1"/>
                </a:solidFill>
                <a:effectLst>
                  <a:outerShdw blurRad="50800" dist="38100" dir="2700000" algn="tl" rotWithShape="0">
                    <a:schemeClr val="bg2">
                      <a:alpha val="40000"/>
                    </a:schemeClr>
                  </a:outerShdw>
                </a:effectLst>
                <a:latin typeface="Century Gothic Bold"/>
                <a:ea typeface="Century Gothic Bold" pitchFamily="34" charset="0"/>
                <a:cs typeface="Century Gothic Bold"/>
              </a:defRPr>
            </a:lvl2pPr>
            <a:lvl3pPr marL="1422400" indent="-393700" algn="l" defTabSz="1306513" rtl="0" eaLnBrk="0" fontAlgn="base" hangingPunct="0">
              <a:spcBef>
                <a:spcPct val="20000"/>
              </a:spcBef>
              <a:spcAft>
                <a:spcPct val="0"/>
              </a:spcAft>
              <a:buClr>
                <a:schemeClr val="accent2"/>
              </a:buClr>
              <a:buFont typeface="Verdana" pitchFamily="34" charset="0"/>
              <a:buChar char="-"/>
              <a:defRPr sz="2000"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3pPr>
            <a:lvl4pPr marL="1944688" indent="-407988"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4pPr>
            <a:lvl5pPr marL="2452688" indent="-393700" algn="l" defTabSz="1306513" rtl="0" eaLnBrk="0" fontAlgn="base" hangingPunct="0">
              <a:spcBef>
                <a:spcPct val="20000"/>
              </a:spcBef>
              <a:spcAft>
                <a:spcPct val="0"/>
              </a:spcAft>
              <a:buClr>
                <a:schemeClr val="accent2"/>
              </a:buClr>
              <a:buFont typeface="Arial" charset="0"/>
              <a:buChar char="•"/>
              <a:defRPr b="1">
                <a:solidFill>
                  <a:schemeClr val="tx1"/>
                </a:solidFill>
                <a:effectLst>
                  <a:outerShdw blurRad="38100" dist="38100" dir="2700000" algn="tl">
                    <a:srgbClr val="000000">
                      <a:alpha val="43137"/>
                    </a:srgbClr>
                  </a:outerShdw>
                </a:effectLst>
                <a:latin typeface="Century Gothic Bold"/>
                <a:ea typeface="Century Gothic Bold" pitchFamily="34" charset="0"/>
                <a:cs typeface="Century Gothic Bold"/>
              </a:defRPr>
            </a:lvl5pPr>
            <a:lvl6pPr marL="2909888" indent="-393700" algn="l" defTabSz="1306513" rtl="0" fontAlgn="base">
              <a:spcBef>
                <a:spcPct val="20000"/>
              </a:spcBef>
              <a:spcAft>
                <a:spcPct val="0"/>
              </a:spcAft>
              <a:buClr>
                <a:srgbClr val="FFDE53"/>
              </a:buClr>
              <a:buChar char="»"/>
              <a:defRPr sz="2000">
                <a:solidFill>
                  <a:schemeClr val="tx1"/>
                </a:solidFill>
                <a:latin typeface="+mn-lt"/>
              </a:defRPr>
            </a:lvl6pPr>
            <a:lvl7pPr marL="3367088" indent="-393700" algn="l" defTabSz="1306513" rtl="0" fontAlgn="base">
              <a:spcBef>
                <a:spcPct val="20000"/>
              </a:spcBef>
              <a:spcAft>
                <a:spcPct val="0"/>
              </a:spcAft>
              <a:buClr>
                <a:srgbClr val="FFDE53"/>
              </a:buClr>
              <a:buChar char="»"/>
              <a:defRPr sz="2000">
                <a:solidFill>
                  <a:schemeClr val="tx1"/>
                </a:solidFill>
                <a:latin typeface="+mn-lt"/>
              </a:defRPr>
            </a:lvl7pPr>
            <a:lvl8pPr marL="3824288" indent="-393700" algn="l" defTabSz="1306513" rtl="0" fontAlgn="base">
              <a:spcBef>
                <a:spcPct val="20000"/>
              </a:spcBef>
              <a:spcAft>
                <a:spcPct val="0"/>
              </a:spcAft>
              <a:buClr>
                <a:srgbClr val="FFDE53"/>
              </a:buClr>
              <a:buChar char="»"/>
              <a:defRPr sz="2000">
                <a:solidFill>
                  <a:schemeClr val="tx1"/>
                </a:solidFill>
                <a:latin typeface="+mn-lt"/>
              </a:defRPr>
            </a:lvl8pPr>
            <a:lvl9pPr marL="4281488" indent="-393700" algn="l" defTabSz="1306513" rtl="0" fontAlgn="base">
              <a:spcBef>
                <a:spcPct val="20000"/>
              </a:spcBef>
              <a:spcAft>
                <a:spcPct val="0"/>
              </a:spcAft>
              <a:buClr>
                <a:srgbClr val="FFDE53"/>
              </a:buClr>
              <a:buChar char="»"/>
              <a:defRPr sz="2000">
                <a:solidFill>
                  <a:schemeClr val="tx1"/>
                </a:solidFill>
                <a:latin typeface="+mn-lt"/>
              </a:defRPr>
            </a:lvl9pPr>
          </a:lstStyle>
          <a:p>
            <a:pPr>
              <a:lnSpc>
                <a:spcPct val="85000"/>
              </a:lnSpc>
              <a:spcBef>
                <a:spcPts val="400"/>
              </a:spcBef>
              <a:buClr>
                <a:srgbClr val="00B5E2"/>
              </a:buClr>
              <a:tabLst>
                <a:tab pos="135449" algn="l"/>
              </a:tabLst>
            </a:pPr>
            <a:endParaRPr lang="en-US" sz="2400" b="0" kern="0" dirty="0">
              <a:solidFill>
                <a:prstClr val="white"/>
              </a:solidFill>
              <a:effectLst>
                <a:outerShdw blurRad="101600" dist="38100" dir="2700000" algn="tl" rotWithShape="0">
                  <a:prstClr val="black">
                    <a:alpha val="52000"/>
                  </a:prstClr>
                </a:outerShdw>
              </a:effectLst>
              <a:latin typeface="Gotham Book" panose="02000603040000020004" pitchFamily="2" charset="0"/>
            </a:endParaRPr>
          </a:p>
        </p:txBody>
      </p:sp>
      <p:sp>
        <p:nvSpPr>
          <p:cNvPr id="5" name="Title 4"/>
          <p:cNvSpPr>
            <a:spLocks noGrp="1"/>
          </p:cNvSpPr>
          <p:nvPr>
            <p:ph type="title"/>
          </p:nvPr>
        </p:nvSpPr>
        <p:spPr/>
        <p:txBody>
          <a:bodyPr/>
          <a:lstStyle/>
          <a:p>
            <a:r>
              <a:rPr lang="en-US" dirty="0"/>
              <a:t>EN CONCLUSION</a:t>
            </a:r>
          </a:p>
        </p:txBody>
      </p:sp>
      <p:sp>
        <p:nvSpPr>
          <p:cNvPr id="3" name="Text Placeholder 2"/>
          <p:cNvSpPr>
            <a:spLocks noGrp="1"/>
          </p:cNvSpPr>
          <p:nvPr>
            <p:ph type="body" sz="quarter" idx="10"/>
          </p:nvPr>
        </p:nvSpPr>
        <p:spPr>
          <a:xfrm>
            <a:off x="450828" y="1214438"/>
            <a:ext cx="3315941" cy="3452812"/>
          </a:xfrm>
        </p:spPr>
        <p:txBody>
          <a:bodyPr/>
          <a:lstStyle/>
          <a:p>
            <a:r>
              <a:rPr lang="fr-CA" dirty="0"/>
              <a:t>Informez-vous des nouvelles tendances et des nouveaux styles</a:t>
            </a:r>
          </a:p>
          <a:p>
            <a:r>
              <a:rPr lang="fr-CA" dirty="0"/>
              <a:t>Racontez l’histoire des montures et des verres</a:t>
            </a:r>
          </a:p>
          <a:p>
            <a:r>
              <a:rPr lang="fr-CA" dirty="0"/>
              <a:t>Écoutez les patients et travaillez à trouver leur paire de lunettes idéale</a:t>
            </a:r>
          </a:p>
          <a:p>
            <a:r>
              <a:rPr lang="fr-CA" dirty="0"/>
              <a:t>Mettez sur pied un espace de vente qui encourage l’exploration</a:t>
            </a:r>
          </a:p>
        </p:txBody>
      </p:sp>
      <p:pic>
        <p:nvPicPr>
          <p:cNvPr id="12" name="Picture 11"/>
          <p:cNvPicPr>
            <a:picLocks noChangeAspect="1"/>
          </p:cNvPicPr>
          <p:nvPr/>
        </p:nvPicPr>
        <p:blipFill>
          <a:blip r:embed="rId15"/>
          <a:stretch>
            <a:fillRect/>
          </a:stretch>
        </p:blipFill>
        <p:spPr>
          <a:xfrm>
            <a:off x="4043434" y="0"/>
            <a:ext cx="5100566" cy="5143500"/>
          </a:xfrm>
          <a:prstGeom prst="rect">
            <a:avLst/>
          </a:prstGeom>
        </p:spPr>
      </p:pic>
    </p:spTree>
    <p:extLst>
      <p:ext uri="{BB962C8B-B14F-4D97-AF65-F5344CB8AC3E}">
        <p14:creationId xmlns:p14="http://schemas.microsoft.com/office/powerpoint/2010/main" val="276872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sp>
        <p:nvSpPr>
          <p:cNvPr id="2" name="Title 1"/>
          <p:cNvSpPr>
            <a:spLocks noGrp="1"/>
          </p:cNvSpPr>
          <p:nvPr>
            <p:ph type="title"/>
          </p:nvPr>
        </p:nvSpPr>
        <p:spPr/>
        <p:txBody>
          <a:bodyPr/>
          <a:lstStyle/>
          <a:p>
            <a:r>
              <a:rPr lang="en-US" dirty="0"/>
              <a:t>MERCI!</a:t>
            </a:r>
          </a:p>
        </p:txBody>
      </p:sp>
    </p:spTree>
    <p:extLst>
      <p:ext uri="{BB962C8B-B14F-4D97-AF65-F5344CB8AC3E}">
        <p14:creationId xmlns:p14="http://schemas.microsoft.com/office/powerpoint/2010/main" val="424988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0" name="Ink 39"/>
              <p14:cNvContentPartPr/>
              <p14:nvPr/>
            </p14:nvContentPartPr>
            <p14:xfrm>
              <a:off x="5091478" y="2145076"/>
              <a:ext cx="6625" cy="966"/>
            </p14:xfrm>
          </p:contentPart>
        </mc:Choice>
        <mc:Fallback xmlns="">
          <p:pic>
            <p:nvPicPr>
              <p:cNvPr id="40" name="Ink 39"/>
              <p:cNvPicPr/>
              <p:nvPr/>
            </p:nvPicPr>
            <p:blipFill>
              <a:blip r:embed="rId5"/>
              <a:stretch>
                <a:fillRect/>
              </a:stretch>
            </p:blipFill>
            <p:spPr>
              <a:xfrm>
                <a:off x="6781215" y="2853983"/>
                <a:ext cx="23319" cy="1449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Ink 40"/>
              <p14:cNvContentPartPr/>
              <p14:nvPr/>
            </p14:nvContentPartPr>
            <p14:xfrm>
              <a:off x="4614644" y="2221535"/>
              <a:ext cx="138" cy="2622"/>
            </p14:xfrm>
          </p:contentPart>
        </mc:Choice>
        <mc:Fallback xmlns="">
          <p:pic>
            <p:nvPicPr>
              <p:cNvPr id="41" name="Ink 40"/>
              <p:cNvPicPr/>
              <p:nvPr/>
            </p:nvPicPr>
            <p:blipFill>
              <a:blip r:embed="rId7"/>
              <a:stretch>
                <a:fillRect/>
              </a:stretch>
            </p:blipFill>
            <p:spPr>
              <a:xfrm>
                <a:off x="6148995" y="2954704"/>
                <a:ext cx="7912" cy="181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 name="Ink 41"/>
              <p14:cNvContentPartPr/>
              <p14:nvPr/>
            </p14:nvContentPartPr>
            <p14:xfrm>
              <a:off x="4645559" y="2289851"/>
              <a:ext cx="138" cy="138"/>
            </p14:xfrm>
          </p:contentPart>
        </mc:Choice>
        <mc:Fallback xmlns="">
          <p:pic>
            <p:nvPicPr>
              <p:cNvPr id="42" name="Ink 41"/>
              <p:cNvPicPr/>
              <p:nvPr/>
            </p:nvPicPr>
            <p:blipFill>
              <a:blip r:embed="rId9"/>
              <a:stretch>
                <a:fillRect/>
              </a:stretch>
            </p:blipFill>
            <p:spPr>
              <a:xfrm>
                <a:off x="6190398" y="3049455"/>
                <a:ext cx="7544" cy="7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p14:cNvContentPartPr/>
              <p14:nvPr/>
            </p14:nvContentPartPr>
            <p14:xfrm>
              <a:off x="4227244" y="2388392"/>
              <a:ext cx="138" cy="138"/>
            </p14:xfrm>
          </p:contentPart>
        </mc:Choice>
        <mc:Fallback xmlns="">
          <p:pic>
            <p:nvPicPr>
              <p:cNvPr id="43" name="Ink 42"/>
              <p:cNvPicPr/>
              <p:nvPr/>
            </p:nvPicPr>
            <p:blipFill>
              <a:blip r:embed="rId9"/>
              <a:stretch>
                <a:fillRect/>
              </a:stretch>
            </p:blipFill>
            <p:spPr>
              <a:xfrm>
                <a:off x="5633013" y="3181210"/>
                <a:ext cx="6808" cy="68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4260643" y="2320076"/>
              <a:ext cx="1794" cy="2622"/>
            </p14:xfrm>
          </p:contentPart>
        </mc:Choice>
        <mc:Fallback xmlns="">
          <p:pic>
            <p:nvPicPr>
              <p:cNvPr id="44" name="Ink 43"/>
              <p:cNvPicPr/>
              <p:nvPr/>
            </p:nvPicPr>
            <p:blipFill>
              <a:blip r:embed="rId12"/>
              <a:stretch>
                <a:fillRect/>
              </a:stretch>
            </p:blipFill>
            <p:spPr>
              <a:xfrm>
                <a:off x="5674706" y="3087141"/>
                <a:ext cx="12643" cy="1328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520243" y="2059646"/>
              <a:ext cx="138" cy="4140"/>
            </p14:xfrm>
          </p:contentPart>
        </mc:Choice>
        <mc:Fallback xmlns="">
          <p:pic>
            <p:nvPicPr>
              <p:cNvPr id="45" name="Ink 44"/>
              <p:cNvPicPr/>
              <p:nvPr/>
            </p:nvPicPr>
            <p:blipFill>
              <a:blip r:embed="rId14"/>
              <a:stretch>
                <a:fillRect/>
              </a:stretch>
            </p:blipFill>
            <p:spPr>
              <a:xfrm>
                <a:off x="6023495" y="2740026"/>
                <a:ext cx="7176" cy="15586"/>
              </a:xfrm>
              <a:prstGeom prst="rect">
                <a:avLst/>
              </a:prstGeom>
            </p:spPr>
          </p:pic>
        </mc:Fallback>
      </mc:AlternateContent>
      <p:pic>
        <p:nvPicPr>
          <p:cNvPr id="3074" name="Picture 2" descr="IMG_7978.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3945889" y="14606"/>
            <a:ext cx="5355771" cy="51288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TENDANCES EN </a:t>
            </a:r>
            <a:br>
              <a:rPr lang="en-US" dirty="0"/>
            </a:br>
            <a:r>
              <a:rPr lang="en-US" dirty="0"/>
              <a:t>MATIÈRE DE </a:t>
            </a:r>
            <a:br>
              <a:rPr lang="en-US" dirty="0"/>
            </a:br>
            <a:r>
              <a:rPr lang="en-US" dirty="0"/>
              <a:t>MONTURES</a:t>
            </a:r>
          </a:p>
        </p:txBody>
      </p:sp>
      <p:sp>
        <p:nvSpPr>
          <p:cNvPr id="3" name="Text Placeholder 2"/>
          <p:cNvSpPr>
            <a:spLocks noGrp="1"/>
          </p:cNvSpPr>
          <p:nvPr>
            <p:ph type="body" sz="quarter" idx="10"/>
          </p:nvPr>
        </p:nvSpPr>
        <p:spPr/>
        <p:txBody>
          <a:bodyPr/>
          <a:lstStyle/>
          <a:p>
            <a:endParaRPr lang="fr-CA" dirty="0"/>
          </a:p>
          <a:p>
            <a:endParaRPr lang="fr-CA" dirty="0"/>
          </a:p>
          <a:p>
            <a:r>
              <a:rPr lang="fr-CA" dirty="0"/>
              <a:t>Audacieuses</a:t>
            </a:r>
          </a:p>
          <a:p>
            <a:r>
              <a:rPr lang="fr-CA" dirty="0"/>
              <a:t>Surdimensionnées</a:t>
            </a:r>
          </a:p>
          <a:p>
            <a:r>
              <a:rPr lang="fr-CA" dirty="0"/>
              <a:t>Imposantes</a:t>
            </a:r>
          </a:p>
          <a:p>
            <a:r>
              <a:rPr lang="fr-CA" dirty="0"/>
              <a:t>Classiques</a:t>
            </a:r>
          </a:p>
        </p:txBody>
      </p:sp>
    </p:spTree>
    <p:extLst>
      <p:ext uri="{BB962C8B-B14F-4D97-AF65-F5344CB8AC3E}">
        <p14:creationId xmlns:p14="http://schemas.microsoft.com/office/powerpoint/2010/main" val="265247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0" name="Ink 39"/>
              <p14:cNvContentPartPr/>
              <p14:nvPr/>
            </p14:nvContentPartPr>
            <p14:xfrm>
              <a:off x="5091478" y="2145076"/>
              <a:ext cx="6625" cy="966"/>
            </p14:xfrm>
          </p:contentPart>
        </mc:Choice>
        <mc:Fallback xmlns="">
          <p:pic>
            <p:nvPicPr>
              <p:cNvPr id="40" name="Ink 39"/>
              <p:cNvPicPr/>
              <p:nvPr/>
            </p:nvPicPr>
            <p:blipFill>
              <a:blip r:embed="rId5"/>
              <a:stretch>
                <a:fillRect/>
              </a:stretch>
            </p:blipFill>
            <p:spPr>
              <a:xfrm>
                <a:off x="6781215" y="2853983"/>
                <a:ext cx="23319" cy="1449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Ink 40"/>
              <p14:cNvContentPartPr/>
              <p14:nvPr/>
            </p14:nvContentPartPr>
            <p14:xfrm>
              <a:off x="4614644" y="2221535"/>
              <a:ext cx="138" cy="2622"/>
            </p14:xfrm>
          </p:contentPart>
        </mc:Choice>
        <mc:Fallback xmlns="">
          <p:pic>
            <p:nvPicPr>
              <p:cNvPr id="41" name="Ink 40"/>
              <p:cNvPicPr/>
              <p:nvPr/>
            </p:nvPicPr>
            <p:blipFill>
              <a:blip r:embed="rId7"/>
              <a:stretch>
                <a:fillRect/>
              </a:stretch>
            </p:blipFill>
            <p:spPr>
              <a:xfrm>
                <a:off x="6148995" y="2954704"/>
                <a:ext cx="7912" cy="1817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 name="Ink 41"/>
              <p14:cNvContentPartPr/>
              <p14:nvPr/>
            </p14:nvContentPartPr>
            <p14:xfrm>
              <a:off x="4645559" y="2289851"/>
              <a:ext cx="138" cy="138"/>
            </p14:xfrm>
          </p:contentPart>
        </mc:Choice>
        <mc:Fallback xmlns="">
          <p:pic>
            <p:nvPicPr>
              <p:cNvPr id="42" name="Ink 41"/>
              <p:cNvPicPr/>
              <p:nvPr/>
            </p:nvPicPr>
            <p:blipFill>
              <a:blip r:embed="rId9"/>
              <a:stretch>
                <a:fillRect/>
              </a:stretch>
            </p:blipFill>
            <p:spPr>
              <a:xfrm>
                <a:off x="6190398" y="3049455"/>
                <a:ext cx="7544" cy="754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Ink 42"/>
              <p14:cNvContentPartPr/>
              <p14:nvPr/>
            </p14:nvContentPartPr>
            <p14:xfrm>
              <a:off x="4227244" y="2388392"/>
              <a:ext cx="138" cy="138"/>
            </p14:xfrm>
          </p:contentPart>
        </mc:Choice>
        <mc:Fallback xmlns="">
          <p:pic>
            <p:nvPicPr>
              <p:cNvPr id="43" name="Ink 42"/>
              <p:cNvPicPr/>
              <p:nvPr/>
            </p:nvPicPr>
            <p:blipFill>
              <a:blip r:embed="rId9"/>
              <a:stretch>
                <a:fillRect/>
              </a:stretch>
            </p:blipFill>
            <p:spPr>
              <a:xfrm>
                <a:off x="5633013" y="3181210"/>
                <a:ext cx="6808" cy="680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p14:cNvContentPartPr/>
              <p14:nvPr/>
            </p14:nvContentPartPr>
            <p14:xfrm>
              <a:off x="4260643" y="2320076"/>
              <a:ext cx="1794" cy="2622"/>
            </p14:xfrm>
          </p:contentPart>
        </mc:Choice>
        <mc:Fallback xmlns="">
          <p:pic>
            <p:nvPicPr>
              <p:cNvPr id="44" name="Ink 43"/>
              <p:cNvPicPr/>
              <p:nvPr/>
            </p:nvPicPr>
            <p:blipFill>
              <a:blip r:embed="rId12"/>
              <a:stretch>
                <a:fillRect/>
              </a:stretch>
            </p:blipFill>
            <p:spPr>
              <a:xfrm>
                <a:off x="5674706" y="3087141"/>
                <a:ext cx="12643" cy="1328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p14:cNvContentPartPr/>
              <p14:nvPr/>
            </p14:nvContentPartPr>
            <p14:xfrm>
              <a:off x="4520243" y="2059646"/>
              <a:ext cx="138" cy="4140"/>
            </p14:xfrm>
          </p:contentPart>
        </mc:Choice>
        <mc:Fallback xmlns="">
          <p:pic>
            <p:nvPicPr>
              <p:cNvPr id="45" name="Ink 44"/>
              <p:cNvPicPr/>
              <p:nvPr/>
            </p:nvPicPr>
            <p:blipFill>
              <a:blip r:embed="rId14"/>
              <a:stretch>
                <a:fillRect/>
              </a:stretch>
            </p:blipFill>
            <p:spPr>
              <a:xfrm>
                <a:off x="6023495" y="2740026"/>
                <a:ext cx="7176" cy="15586"/>
              </a:xfrm>
              <a:prstGeom prst="rect">
                <a:avLst/>
              </a:prstGeom>
            </p:spPr>
          </p:pic>
        </mc:Fallback>
      </mc:AlternateContent>
      <p:sp>
        <p:nvSpPr>
          <p:cNvPr id="2" name="Title 1"/>
          <p:cNvSpPr>
            <a:spLocks noGrp="1"/>
          </p:cNvSpPr>
          <p:nvPr>
            <p:ph type="title"/>
          </p:nvPr>
        </p:nvSpPr>
        <p:spPr/>
        <p:txBody>
          <a:bodyPr/>
          <a:lstStyle/>
          <a:p>
            <a:r>
              <a:rPr lang="en-US" dirty="0"/>
              <a:t>NOUVELLES </a:t>
            </a:r>
            <a:br>
              <a:rPr lang="en-US" dirty="0"/>
            </a:br>
            <a:r>
              <a:rPr lang="en-US" dirty="0"/>
              <a:t>TENDANCES</a:t>
            </a:r>
          </a:p>
        </p:txBody>
      </p:sp>
      <p:sp>
        <p:nvSpPr>
          <p:cNvPr id="3" name="Text Placeholder 2"/>
          <p:cNvSpPr>
            <a:spLocks noGrp="1"/>
          </p:cNvSpPr>
          <p:nvPr>
            <p:ph type="body" sz="quarter" idx="10"/>
          </p:nvPr>
        </p:nvSpPr>
        <p:spPr/>
        <p:txBody>
          <a:bodyPr/>
          <a:lstStyle/>
          <a:p>
            <a:endParaRPr lang="fr-CA" dirty="0"/>
          </a:p>
          <a:p>
            <a:r>
              <a:rPr lang="fr-CA" dirty="0"/>
              <a:t>Formes rétro</a:t>
            </a:r>
          </a:p>
          <a:p>
            <a:pPr lvl="1"/>
            <a:r>
              <a:rPr lang="fr-CA" dirty="0"/>
              <a:t>Petites et rondes</a:t>
            </a:r>
          </a:p>
          <a:p>
            <a:pPr lvl="1"/>
            <a:r>
              <a:rPr lang="fr-CA" dirty="0"/>
              <a:t>Œil de chat</a:t>
            </a:r>
          </a:p>
          <a:p>
            <a:pPr lvl="1"/>
            <a:r>
              <a:rPr lang="fr-CA" dirty="0"/>
              <a:t>Carrées</a:t>
            </a:r>
          </a:p>
          <a:p>
            <a:r>
              <a:rPr lang="fr-CA" dirty="0"/>
              <a:t>Modèle aviateur unique</a:t>
            </a:r>
          </a:p>
          <a:p>
            <a:r>
              <a:rPr lang="fr-CA" dirty="0"/>
              <a:t>Futuriste</a:t>
            </a:r>
          </a:p>
          <a:p>
            <a:r>
              <a:rPr lang="fr-CA" dirty="0"/>
              <a:t>Barre frontale imposante</a:t>
            </a:r>
          </a:p>
        </p:txBody>
      </p:sp>
      <p:pic>
        <p:nvPicPr>
          <p:cNvPr id="11" name="Picture 2" descr="EVA Transitions Signature Brown Full"/>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152"/>
          <a:stretch/>
        </p:blipFill>
        <p:spPr bwMode="auto">
          <a:xfrm>
            <a:off x="3924429" y="-34513"/>
            <a:ext cx="5377231"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8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Havas-PR\Pittsburgh Share\SHARE\CLIENTS\Transitions Optical\2017 Finding the Style in Lenses\Course\Lens Style Guide_for PPT_Page_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8387237" cy="4855779"/>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Triangle 9"/>
          <p:cNvSpPr/>
          <p:nvPr/>
        </p:nvSpPr>
        <p:spPr>
          <a:xfrm flipH="1">
            <a:off x="1529600" y="3256149"/>
            <a:ext cx="7619998" cy="1887352"/>
          </a:xfrm>
          <a:prstGeom prst="r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835578" y="4133850"/>
            <a:ext cx="3978221" cy="1009650"/>
          </a:xfrm>
        </p:spPr>
        <p:txBody>
          <a:bodyPr/>
          <a:lstStyle/>
          <a:p>
            <a:r>
              <a:rPr lang="en-US" dirty="0"/>
              <a:t>FORMES DE VISAGE</a:t>
            </a:r>
          </a:p>
        </p:txBody>
      </p:sp>
      <p:sp>
        <p:nvSpPr>
          <p:cNvPr id="4" name="Rectangle 3"/>
          <p:cNvSpPr/>
          <p:nvPr/>
        </p:nvSpPr>
        <p:spPr>
          <a:xfrm>
            <a:off x="6105406" y="2460959"/>
            <a:ext cx="4572000" cy="646331"/>
          </a:xfrm>
          <a:prstGeom prst="rect">
            <a:avLst/>
          </a:prstGeom>
        </p:spPr>
        <p:txBody>
          <a:bodyPr>
            <a:spAutoFit/>
          </a:bodyPr>
          <a:lstStyle/>
          <a:p>
            <a:r>
              <a:rPr lang="en-US" b="1" dirty="0">
                <a:solidFill>
                  <a:schemeClr val="tx2">
                    <a:lumMod val="50000"/>
                  </a:schemeClr>
                </a:solidFill>
                <a:latin typeface="Century Gothic" panose="020B0502020202020204" pitchFamily="34" charset="0"/>
              </a:rPr>
              <a:t>DISTINGUEZ-VOUS ET </a:t>
            </a:r>
          </a:p>
          <a:p>
            <a:r>
              <a:rPr lang="en-US" b="1" dirty="0">
                <a:solidFill>
                  <a:schemeClr val="tx2">
                    <a:lumMod val="50000"/>
                  </a:schemeClr>
                </a:solidFill>
                <a:latin typeface="Century Gothic" panose="020B0502020202020204" pitchFamily="34" charset="0"/>
              </a:rPr>
              <a:t>PORTEZ CE QUI VOUS VA.</a:t>
            </a:r>
            <a:endParaRPr lang="en-US" dirty="0">
              <a:solidFill>
                <a:schemeClr val="tx2">
                  <a:lumMod val="50000"/>
                </a:schemeClr>
              </a:solidFill>
              <a:latin typeface="Century Gothic" panose="020B0502020202020204" pitchFamily="34" charset="0"/>
            </a:endParaRPr>
          </a:p>
        </p:txBody>
      </p:sp>
      <p:pic>
        <p:nvPicPr>
          <p:cNvPr id="2" name="Picture 1"/>
          <p:cNvPicPr>
            <a:picLocks noChangeAspect="1"/>
          </p:cNvPicPr>
          <p:nvPr/>
        </p:nvPicPr>
        <p:blipFill>
          <a:blip r:embed="rId4"/>
          <a:stretch>
            <a:fillRect/>
          </a:stretch>
        </p:blipFill>
        <p:spPr>
          <a:xfrm>
            <a:off x="469877" y="190855"/>
            <a:ext cx="3303309" cy="1856144"/>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9877" y="2312724"/>
            <a:ext cx="3723740" cy="1720960"/>
          </a:xfrm>
          <a:prstGeom prst="rect">
            <a:avLst/>
          </a:prstGeom>
        </p:spPr>
      </p:pic>
      <p:pic>
        <p:nvPicPr>
          <p:cNvPr id="6" name="Picture 5"/>
          <p:cNvPicPr>
            <a:picLocks noChangeAspect="1"/>
          </p:cNvPicPr>
          <p:nvPr/>
        </p:nvPicPr>
        <p:blipFill>
          <a:blip r:embed="rId6"/>
          <a:stretch>
            <a:fillRect/>
          </a:stretch>
        </p:blipFill>
        <p:spPr>
          <a:xfrm>
            <a:off x="4452984" y="237247"/>
            <a:ext cx="3157359" cy="1784862"/>
          </a:xfrm>
          <a:prstGeom prst="rect">
            <a:avLst/>
          </a:prstGeom>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l="-1" r="4247" b="3161"/>
          <a:stretch/>
        </p:blipFill>
        <p:spPr>
          <a:xfrm>
            <a:off x="4329192" y="2337736"/>
            <a:ext cx="1496421" cy="1695948"/>
          </a:xfrm>
          <a:prstGeom prst="rect">
            <a:avLst/>
          </a:prstGeom>
        </p:spPr>
      </p:pic>
    </p:spTree>
    <p:extLst>
      <p:ext uri="{BB962C8B-B14F-4D97-AF65-F5344CB8AC3E}">
        <p14:creationId xmlns:p14="http://schemas.microsoft.com/office/powerpoint/2010/main" val="241970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Havas-PR\Pittsburgh Share\SHARE\CLIENTS\Transitions Optical\2017 Finding the Style in Lenses\Course\Lens Style Guide_for PPT_Page_0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5" y="0"/>
            <a:ext cx="9144000" cy="52028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04338" y="880601"/>
            <a:ext cx="3766217" cy="996024"/>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768" y="624959"/>
            <a:ext cx="1188936" cy="255642"/>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10249" y="608484"/>
            <a:ext cx="1420761" cy="288592"/>
          </a:xfrm>
          <a:prstGeom prst="rect">
            <a:avLst/>
          </a:prstGeom>
        </p:spPr>
      </p:pic>
    </p:spTree>
    <p:extLst>
      <p:ext uri="{BB962C8B-B14F-4D97-AF65-F5344CB8AC3E}">
        <p14:creationId xmlns:p14="http://schemas.microsoft.com/office/powerpoint/2010/main" val="216463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928" y="1294627"/>
            <a:ext cx="2033247"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Jaune primevère</a:t>
            </a:r>
          </a:p>
        </p:txBody>
      </p:sp>
      <p:sp>
        <p:nvSpPr>
          <p:cNvPr id="3" name="Title 2"/>
          <p:cNvSpPr>
            <a:spLocks noGrp="1"/>
          </p:cNvSpPr>
          <p:nvPr>
            <p:ph type="title"/>
          </p:nvPr>
        </p:nvSpPr>
        <p:spPr>
          <a:xfrm>
            <a:off x="4848278" y="4194505"/>
            <a:ext cx="3978221" cy="756907"/>
          </a:xfrm>
        </p:spPr>
        <p:txBody>
          <a:bodyPr/>
          <a:lstStyle/>
          <a:p>
            <a:r>
              <a:rPr lang="en-US" sz="2400" dirty="0"/>
              <a:t>TENDANCES EN MATIÈRE DE MONTURES</a:t>
            </a:r>
          </a:p>
        </p:txBody>
      </p:sp>
      <p:sp>
        <p:nvSpPr>
          <p:cNvPr id="12" name="Rectangle 11"/>
          <p:cNvSpPr/>
          <p:nvPr/>
        </p:nvSpPr>
        <p:spPr>
          <a:xfrm>
            <a:off x="3686153" y="1333502"/>
            <a:ext cx="1241363"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Rose pâle</a:t>
            </a:r>
          </a:p>
        </p:txBody>
      </p:sp>
      <p:sp>
        <p:nvSpPr>
          <p:cNvPr id="29" name="Text Placeholder 1"/>
          <p:cNvSpPr>
            <a:spLocks noGrp="1"/>
          </p:cNvSpPr>
          <p:nvPr>
            <p:ph type="body" sz="quarter" idx="11"/>
          </p:nvPr>
        </p:nvSpPr>
        <p:spPr>
          <a:xfrm rot="20773823">
            <a:off x="1365952" y="3919753"/>
            <a:ext cx="7481910" cy="321098"/>
          </a:xfrm>
        </p:spPr>
        <p:txBody>
          <a:bodyPr/>
          <a:lstStyle/>
          <a:p>
            <a:r>
              <a:rPr lang="en-US" sz="1800" dirty="0">
                <a:solidFill>
                  <a:schemeClr val="accent1"/>
                </a:solidFill>
              </a:rPr>
              <a:t>RAPPORT SUR LES COULEURS DE LA MODE DE PANTONE</a:t>
            </a:r>
          </a:p>
        </p:txBody>
      </p:sp>
      <p:sp>
        <p:nvSpPr>
          <p:cNvPr id="30" name="Rectangle 29"/>
          <p:cNvSpPr/>
          <p:nvPr/>
        </p:nvSpPr>
        <p:spPr>
          <a:xfrm>
            <a:off x="567138" y="2960563"/>
            <a:ext cx="1956303"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Île paradisiaque</a:t>
            </a:r>
          </a:p>
        </p:txBody>
      </p:sp>
      <p:sp>
        <p:nvSpPr>
          <p:cNvPr id="31" name="Rectangle 30"/>
          <p:cNvSpPr/>
          <p:nvPr/>
        </p:nvSpPr>
        <p:spPr>
          <a:xfrm>
            <a:off x="3473259" y="2977674"/>
            <a:ext cx="1624481"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Vert feuillage</a:t>
            </a:r>
          </a:p>
        </p:txBody>
      </p:sp>
      <p:pic>
        <p:nvPicPr>
          <p:cNvPr id="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68819" y="216959"/>
            <a:ext cx="691209" cy="1122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0550" y="510670"/>
            <a:ext cx="1437290" cy="61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741008" y="230238"/>
            <a:ext cx="681354" cy="107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00586" y="499096"/>
            <a:ext cx="1494956"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9938"/>
          <a:stretch/>
        </p:blipFill>
        <p:spPr bwMode="auto">
          <a:xfrm>
            <a:off x="6461556" y="227458"/>
            <a:ext cx="672874" cy="107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34430" y="484441"/>
            <a:ext cx="1599955"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6460575" y="1333503"/>
            <a:ext cx="1047401" cy="346247"/>
          </a:xfrm>
          <a:prstGeom prst="rect">
            <a:avLst/>
          </a:prstGeom>
        </p:spPr>
        <p:txBody>
          <a:bodyPr wrap="none" lIns="68579" tIns="34289" rIns="68579" bIns="34289">
            <a:spAutoFit/>
          </a:bodyPr>
          <a:lstStyle/>
          <a:p>
            <a:pPr algn="ctr" defTabSz="685783"/>
            <a:r>
              <a:rPr lang="fr-CA" b="1" dirty="0">
                <a:solidFill>
                  <a:schemeClr val="accent1"/>
                </a:solidFill>
                <a:latin typeface="Century Gothic" panose="020B0502020202020204" pitchFamily="34" charset="0"/>
              </a:rPr>
              <a:t>Noisette</a:t>
            </a:r>
          </a:p>
        </p:txBody>
      </p:sp>
      <p:pic>
        <p:nvPicPr>
          <p:cNvPr id="18"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60860" y="1873100"/>
            <a:ext cx="707126" cy="112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40886" y="2165708"/>
            <a:ext cx="1565950"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746579" y="1896174"/>
            <a:ext cx="685017" cy="1097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18848" y="2189458"/>
            <a:ext cx="1346069" cy="61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27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2 PowerPoint Template 7">
  <a:themeElements>
    <a:clrScheme name="Transitions Optical Updated">
      <a:dk1>
        <a:sysClr val="windowText" lastClr="000000"/>
      </a:dk1>
      <a:lt1>
        <a:sysClr val="window" lastClr="FFFFFF"/>
      </a:lt1>
      <a:dk2>
        <a:srgbClr val="008CCE"/>
      </a:dk2>
      <a:lt2>
        <a:srgbClr val="4C4C4C"/>
      </a:lt2>
      <a:accent1>
        <a:srgbClr val="E0004D"/>
      </a:accent1>
      <a:accent2>
        <a:srgbClr val="6CC24A"/>
      </a:accent2>
      <a:accent3>
        <a:srgbClr val="FF8200"/>
      </a:accent3>
      <a:accent4>
        <a:srgbClr val="FBDA00"/>
      </a:accent4>
      <a:accent5>
        <a:srgbClr val="828381"/>
      </a:accent5>
      <a:accent6>
        <a:srgbClr val="A5A6A5"/>
      </a:accent6>
      <a:hlink>
        <a:srgbClr val="00B5E2"/>
      </a:hlink>
      <a:folHlink>
        <a:srgbClr val="E0004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19364</TotalTime>
  <Words>3587</Words>
  <Application>Microsoft Office PowerPoint</Application>
  <PresentationFormat>On-screen Show (16:9)</PresentationFormat>
  <Paragraphs>469</Paragraphs>
  <Slides>48</Slides>
  <Notes>48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Century Gothic</vt:lpstr>
      <vt:lpstr>Century Gothic Bold</vt:lpstr>
      <vt:lpstr>Gotham Book</vt:lpstr>
      <vt:lpstr>Lucida Grande</vt:lpstr>
      <vt:lpstr>Mangal</vt:lpstr>
      <vt:lpstr>Tahoma</vt:lpstr>
      <vt:lpstr>2012 PowerPoint Template 7</vt:lpstr>
      <vt:lpstr>PowerPoint Presentation</vt:lpstr>
      <vt:lpstr>PROGRAMME</vt:lpstr>
      <vt:lpstr>TENDANCES EN MATIÈRE DE LUNETTES</vt:lpstr>
      <vt:lpstr>PowerPoint Presentation</vt:lpstr>
      <vt:lpstr>TENDANCES EN  MATIÈRE DE  MONTURES</vt:lpstr>
      <vt:lpstr>NOUVELLES  TENDANCES</vt:lpstr>
      <vt:lpstr>FORMES DE VISAGE</vt:lpstr>
      <vt:lpstr>PowerPoint Presentation</vt:lpstr>
      <vt:lpstr>TENDANCES EN MATIÈRE DE MONTURES</vt:lpstr>
      <vt:lpstr>TENDANCES EN MATIÈRE DE MONTURES</vt:lpstr>
      <vt:lpstr>TENDANCES EN MATIÈRE DE MONTURES</vt:lpstr>
      <vt:lpstr>SKIN TONE</vt:lpstr>
      <vt:lpstr>TENDANCES EN MATIÈRE DE VERRES</vt:lpstr>
      <vt:lpstr>REVÊTEMENTS MIROIR ET FLASH</vt:lpstr>
      <vt:lpstr>VERRES À TEINTES VARIABLES</vt:lpstr>
      <vt:lpstr>LES VERRES PHOTOCHROMIQUES</vt:lpstr>
      <vt:lpstr>LES TEINTES DE VERRES</vt:lpstr>
      <vt:lpstr>REVÊTEMENTS ANTIREFLETS</vt:lpstr>
      <vt:lpstr>COMMUNIQUER AVEC LES PATIENTS</vt:lpstr>
      <vt:lpstr>PAR OÙ  COMMENCER</vt:lpstr>
      <vt:lpstr>PRESCRIRE SELON LE  STYLE DE VIE</vt:lpstr>
      <vt:lpstr>PRÉSENTER LES MONTURES AVEC LES VERRES</vt:lpstr>
      <vt:lpstr>MARIER MONTURES  ET VERRES</vt:lpstr>
      <vt:lpstr>PowerPoint Presentation</vt:lpstr>
      <vt:lpstr>PowerPoint Presentation</vt:lpstr>
      <vt:lpstr>TROUVEZ L’INSPIRATION PARTOUT</vt:lpstr>
      <vt:lpstr>LES SPÉCIALISTES EN MONTURES ET EN VERRES</vt:lpstr>
      <vt:lpstr>LES LANCEURS DE TENDANCE</vt:lpstr>
      <vt:lpstr>N’OUBLIEZ PAS : C’EST UNE CONVERSATION!</vt:lpstr>
      <vt:lpstr>MARCHANDISAGE EN MAGASIN</vt:lpstr>
      <vt:lpstr>Créer un espace optimisé</vt:lpstr>
      <vt:lpstr>UNE MAJORITÉ D’ENDROITS CONSACRÉS À L’OPTIQUE</vt:lpstr>
      <vt:lpstr>UNE MAJORITÉ D’ENDROITS CONSACRÉS À L’OPTIQUE</vt:lpstr>
      <vt:lpstr>ÉTAPES À AMÉLIORER</vt:lpstr>
      <vt:lpstr>UN ESPACE OPTIMISÉ</vt:lpstr>
      <vt:lpstr>ÉTAPES À AMÉLIORER</vt:lpstr>
      <vt:lpstr>PowerPoint Presentation</vt:lpstr>
      <vt:lpstr>Créer une expérience interactive</vt:lpstr>
      <vt:lpstr>PowerPoint Presentation</vt:lpstr>
      <vt:lpstr>Voyez BIG </vt:lpstr>
      <vt:lpstr>VOYEZ BIG</vt:lpstr>
      <vt:lpstr>Suscitez l’engagement</vt:lpstr>
      <vt:lpstr>Raconter l’histoire des verres</vt:lpstr>
      <vt:lpstr>PowerPoint Presentation</vt:lpstr>
      <vt:lpstr>PowerPoint Presentation</vt:lpstr>
      <vt:lpstr>EXPLORATION DE LA MODE</vt:lpstr>
      <vt:lpstr>EN CONCLUSION</vt:lpstr>
      <vt:lpstr>MERCI!</vt:lpstr>
    </vt:vector>
  </TitlesOfParts>
  <Company>Transitions Optical,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phansen</dc:creator>
  <cp:lastModifiedBy>Brian Ackermann</cp:lastModifiedBy>
  <cp:revision>689</cp:revision>
  <cp:lastPrinted>2017-07-03T21:25:13Z</cp:lastPrinted>
  <dcterms:created xsi:type="dcterms:W3CDTF">2011-12-02T18:17:25Z</dcterms:created>
  <dcterms:modified xsi:type="dcterms:W3CDTF">2017-08-14T16:35:05Z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241721</vt:lpwstr>
  </property>
  <property fmtid="{D5CDD505-2E9C-101B-9397-08002B2CF9AE}" pid="3" name="NXPowerLiteSettings">
    <vt:lpwstr>F6000400038000</vt:lpwstr>
  </property>
  <property fmtid="{D5CDD505-2E9C-101B-9397-08002B2CF9AE}" pid="4" name="NXPowerLiteVersion">
    <vt:lpwstr>D4.3.1</vt:lpwstr>
  </property>
</Properties>
</file>