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357" r:id="rId2"/>
    <p:sldId id="3484" r:id="rId3"/>
    <p:sldId id="259" r:id="rId4"/>
    <p:sldId id="3438" r:id="rId5"/>
    <p:sldId id="3485" r:id="rId6"/>
    <p:sldId id="3441" r:id="rId7"/>
    <p:sldId id="3445" r:id="rId8"/>
    <p:sldId id="3447" r:id="rId9"/>
    <p:sldId id="3449" r:id="rId10"/>
    <p:sldId id="3451" r:id="rId11"/>
    <p:sldId id="3453" r:id="rId12"/>
    <p:sldId id="3474" r:id="rId13"/>
    <p:sldId id="3486" r:id="rId14"/>
    <p:sldId id="3471" r:id="rId15"/>
    <p:sldId id="3475" r:id="rId16"/>
    <p:sldId id="3479" r:id="rId17"/>
    <p:sldId id="3468" r:id="rId18"/>
    <p:sldId id="3482" r:id="rId19"/>
  </p:sldIdLst>
  <p:sldSz cx="12192000" cy="6858000"/>
  <p:notesSz cx="7315200" cy="96012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15:guide id="4" orient="horz" pos="3576" userDrawn="1">
          <p15:clr>
            <a:srgbClr val="A4A3A4"/>
          </p15:clr>
        </p15:guide>
        <p15:guide id="5" pos="2208" userDrawn="1">
          <p15:clr>
            <a:srgbClr val="A4A3A4"/>
          </p15:clr>
        </p15:guide>
        <p15:guide id="6" orient="horz" pos="4176" userDrawn="1">
          <p15:clr>
            <a:srgbClr val="A4A3A4"/>
          </p15:clr>
        </p15:guide>
        <p15:guide id="7" orient="horz" pos="1272" userDrawn="1">
          <p15:clr>
            <a:srgbClr val="A4A3A4"/>
          </p15:clr>
        </p15:guide>
        <p15:guide id="8" pos="52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Myers" initials="CM" lastIdx="55" clrIdx="0">
    <p:extLst>
      <p:ext uri="{19B8F6BF-5375-455C-9EA6-DF929625EA0E}">
        <p15:presenceInfo xmlns:p15="http://schemas.microsoft.com/office/powerpoint/2012/main" userId="S::Courtney.Myers@globalservs.com::d7156098-b66d-46c2-9f9f-a34fcd547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71"/>
    <a:srgbClr val="F36F21"/>
    <a:srgbClr val="0E9D9B"/>
    <a:srgbClr val="00B2E2"/>
    <a:srgbClr val="5AB564"/>
    <a:srgbClr val="E6E6E6"/>
    <a:srgbClr val="BE5108"/>
    <a:srgbClr val="F8DB08"/>
    <a:srgbClr val="4E3D35"/>
    <a:srgbClr val="D75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0816" autoAdjust="0"/>
  </p:normalViewPr>
  <p:slideViewPr>
    <p:cSldViewPr snapToGrid="0">
      <p:cViewPr varScale="1">
        <p:scale>
          <a:sx n="123" d="100"/>
          <a:sy n="123" d="100"/>
        </p:scale>
        <p:origin x="1352" y="184"/>
      </p:cViewPr>
      <p:guideLst>
        <p:guide orient="horz" pos="3576"/>
        <p:guide pos="2208"/>
        <p:guide orient="horz" pos="4176"/>
        <p:guide orient="horz" pos="1272"/>
        <p:guide pos="5256"/>
      </p:guideLst>
    </p:cSldViewPr>
  </p:slideViewPr>
  <p:outlineViewPr>
    <p:cViewPr>
      <p:scale>
        <a:sx n="33" d="100"/>
        <a:sy n="33" d="100"/>
      </p:scale>
      <p:origin x="0" y="0"/>
    </p:cViewPr>
  </p:outlineViewPr>
  <p:notesTextViewPr>
    <p:cViewPr>
      <p:scale>
        <a:sx n="115" d="100"/>
        <a:sy n="115" d="100"/>
      </p:scale>
      <p:origin x="0" y="0"/>
    </p:cViewPr>
  </p:notesTextViewPr>
  <p:sorterViewPr>
    <p:cViewPr varScale="1">
      <p:scale>
        <a:sx n="1" d="1"/>
        <a:sy n="1" d="1"/>
      </p:scale>
      <p:origin x="0" y="0"/>
    </p:cViewPr>
  </p:sorterViewPr>
  <p:notesViewPr>
    <p:cSldViewPr snapToGrid="0" showGuides="1">
      <p:cViewPr varScale="1">
        <p:scale>
          <a:sx n="95" d="100"/>
          <a:sy n="95" d="100"/>
        </p:scale>
        <p:origin x="3528"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BF74D3-6FDA-433B-BAAB-F9F6E77238D4}"/>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C51119-E70F-4814-BAD8-3C75D7FA3626}"/>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7F35F76C-CCF5-4FC5-B8E8-484F087627AB}" type="datetimeFigureOut">
              <a:rPr lang="en-US" smtClean="0"/>
              <a:t>6/20/19</a:t>
            </a:fld>
            <a:endParaRPr lang="en-US"/>
          </a:p>
        </p:txBody>
      </p:sp>
      <p:sp>
        <p:nvSpPr>
          <p:cNvPr id="4" name="Footer Placeholder 3">
            <a:extLst>
              <a:ext uri="{FF2B5EF4-FFF2-40B4-BE49-F238E27FC236}">
                <a16:creationId xmlns:a16="http://schemas.microsoft.com/office/drawing/2014/main" id="{ED5239F9-80DA-431D-AA55-EF4A9B18F20B}"/>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FEB833-BB5B-4886-AD41-8A1E7F005AB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D89DC1D-CBFD-4AC9-87E7-B8BF0A5B8474}" type="slidenum">
              <a:rPr lang="en-US" smtClean="0"/>
              <a:t>‹#›</a:t>
            </a:fld>
            <a:endParaRPr lang="en-US"/>
          </a:p>
        </p:txBody>
      </p:sp>
    </p:spTree>
    <p:extLst>
      <p:ext uri="{BB962C8B-B14F-4D97-AF65-F5344CB8AC3E}">
        <p14:creationId xmlns:p14="http://schemas.microsoft.com/office/powerpoint/2010/main" val="245013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uFillTx/>
              </a:defRPr>
            </a:lvl1pPr>
          </a:lstStyle>
          <a:p>
            <a:endParaRPr lang="fr-FR">
              <a:uFillTx/>
            </a:endParaRPr>
          </a:p>
        </p:txBody>
      </p:sp>
      <p:sp>
        <p:nvSpPr>
          <p:cNvPr id="3" name="Espace réservé de la date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uFillTx/>
              </a:defRPr>
            </a:lvl1pPr>
          </a:lstStyle>
          <a:p>
            <a:fld id="{03E3AC84-CF25-5F4E-900F-A979734740BE}" type="datetimeFigureOut">
              <a:rPr lang="fr-FR" smtClean="0">
                <a:uFillTx/>
              </a:rPr>
              <a:t>20/06/2019</a:t>
            </a:fld>
            <a:endParaRPr lang="fr-FR">
              <a:uFillTx/>
            </a:endParaRPr>
          </a:p>
        </p:txBody>
      </p:sp>
      <p:sp>
        <p:nvSpPr>
          <p:cNvPr id="4" name="Espace réservé de l'image des diapositives 3"/>
          <p:cNvSpPr>
            <a:spLocks noGrp="1" noRot="1" noChangeAspect="1"/>
          </p:cNvSpPr>
          <p:nvPr>
            <p:ph type="sldImg" idx="2"/>
          </p:nvPr>
        </p:nvSpPr>
        <p:spPr>
          <a:xfrm>
            <a:off x="777875" y="1200150"/>
            <a:ext cx="5759450" cy="3240088"/>
          </a:xfrm>
          <a:prstGeom prst="rect">
            <a:avLst/>
          </a:prstGeom>
          <a:noFill/>
          <a:ln w="12700">
            <a:solidFill>
              <a:srgbClr val="000000"/>
            </a:solidFill>
          </a:ln>
        </p:spPr>
        <p:txBody>
          <a:bodyPr vert="horz" lIns="96661" tIns="48331" rIns="96661" bIns="48331" rtlCol="0" anchor="ctr"/>
          <a:lstStyle/>
          <a:p>
            <a:endParaRPr lang="fr-FR">
              <a:uFillTx/>
            </a:endParaRPr>
          </a:p>
        </p:txBody>
      </p:sp>
      <p:sp>
        <p:nvSpPr>
          <p:cNvPr id="6" name="Espace réservé du pied de page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uFillTx/>
              </a:defRPr>
            </a:lvl1pPr>
          </a:lstStyle>
          <a:p>
            <a:endParaRPr lang="fr-FR">
              <a:uFillTx/>
            </a:endParaRPr>
          </a:p>
        </p:txBody>
      </p:sp>
      <p:sp>
        <p:nvSpPr>
          <p:cNvPr id="7" name="Espace réservé du numéro de diapositive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uFillTx/>
              </a:defRPr>
            </a:lvl1pPr>
          </a:lstStyle>
          <a:p>
            <a:fld id="{4C469141-75F6-4047-80C9-89187C1C0482}" type="slidenum">
              <a:rPr lang="fr-FR" smtClean="0">
                <a:uFillTx/>
              </a:rPr>
              <a:t>‹#›</a:t>
            </a:fld>
            <a:endParaRPr lang="fr-FR">
              <a:uFillTx/>
            </a:endParaRPr>
          </a:p>
        </p:txBody>
      </p:sp>
      <p:sp>
        <p:nvSpPr>
          <p:cNvPr id="8" name="Notes Placeholder 7">
            <a:extLst>
              <a:ext uri="{FF2B5EF4-FFF2-40B4-BE49-F238E27FC236}">
                <a16:creationId xmlns:a16="http://schemas.microsoft.com/office/drawing/2014/main" id="{F3A46F17-260B-4EB6-8917-524BC1B335A4}"/>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12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avidsuzuki.org/media/news/2012/09/majority-of-canadian-youth-spend-an-hour-or-less-outside-each-da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pto.ca/health-library/frequency-of-eye-examination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x.doi.org/10.1371/journal.pone.0071398"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ncbi.nlm.nih.gov/pubmed/10845625"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ruesportpur.ca/sites/default/files/content/docs/pdf/ahkc2014reportcardshortfr.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pointsdevue.com/sites/default/files/comment-les-verres-transitions-filtrent-la-lumiere-bleue-nocive-low.pdf?utm_source=Website&amp;utm_medium=PDF&amp;utm_campaign=Transitions&amp;utm_term=F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23270">
              <a:buSzPct val="25000"/>
              <a:defRPr/>
            </a:pPr>
            <a:r>
              <a:rPr lang="fr-CA" noProof="0" dirty="0"/>
              <a:t>Nous avons tellement entendu parler des enfants de l’après-guerre et des milléniaux, la génération la plus analysée de l’histoire. </a:t>
            </a:r>
          </a:p>
          <a:p>
            <a:pPr>
              <a:buSzPct val="25000"/>
            </a:pPr>
            <a:endParaRPr lang="fr-CA" noProof="0" dirty="0"/>
          </a:p>
          <a:p>
            <a:pPr defTabSz="923270">
              <a:buSzPct val="25000"/>
              <a:defRPr/>
            </a:pPr>
            <a:r>
              <a:rPr lang="fr-CA" noProof="0" dirty="0"/>
              <a:t>Dans la présentation d’aujourd’hui, nous aimerions nous pencher sur nos enfants, ceux de la génération Z. Nous commençons à peine à comprendre leurs besoins et leurs comportements oculaires uniques.</a:t>
            </a:r>
          </a:p>
          <a:p>
            <a:pPr defTabSz="923270">
              <a:buSzPct val="25000"/>
              <a:defRPr/>
            </a:pPr>
            <a:endParaRPr lang="fr-CA" noProof="0" dirty="0"/>
          </a:p>
          <a:p>
            <a:pPr defTabSz="923270">
              <a:buSzPct val="25000"/>
              <a:defRPr/>
            </a:pPr>
            <a:r>
              <a:rPr lang="fr-CA" b="1" noProof="0" dirty="0">
                <a:solidFill>
                  <a:srgbClr val="000000"/>
                </a:solidFill>
                <a:latin typeface="Century Gothic"/>
                <a:ea typeface="Century Gothic"/>
                <a:cs typeface="Century Gothic"/>
                <a:sym typeface="Century Gothic"/>
              </a:rPr>
              <a:t>L’enfance est un moment important dans le développement de l’œil</a:t>
            </a:r>
            <a:r>
              <a:rPr lang="fr-CA" noProof="0" dirty="0">
                <a:solidFill>
                  <a:srgbClr val="000000"/>
                </a:solidFill>
                <a:latin typeface="Century Gothic"/>
                <a:ea typeface="Century Gothic"/>
                <a:cs typeface="Century Gothic"/>
                <a:sym typeface="Century Gothic"/>
              </a:rPr>
              <a:t> et, puisque les habitudes oculaires s’y forgent, il faudrait commencer à prendre soin de ses yeux régulièrement et à les protéger en bas âge</a:t>
            </a:r>
            <a:r>
              <a:rPr lang="fr-CA" noProof="0" dirty="0">
                <a:solidFill>
                  <a:srgbClr val="000000"/>
                </a:solidFill>
              </a:rPr>
              <a:t>.</a:t>
            </a:r>
          </a:p>
          <a:p>
            <a:pPr defTabSz="923270">
              <a:buSzPct val="25000"/>
              <a:defRPr/>
            </a:pPr>
            <a:endParaRPr lang="fr-CA" noProof="0" dirty="0"/>
          </a:p>
          <a:p>
            <a:pPr>
              <a:buSzPct val="25000"/>
            </a:pPr>
            <a:endParaRPr lang="fr-CA" noProof="0" dirty="0"/>
          </a:p>
          <a:p>
            <a:pPr>
              <a:buSzPct val="25000"/>
            </a:pPr>
            <a:r>
              <a:rPr lang="fr-CA" noProof="0" dirty="0"/>
              <a:t>((Sauf indication contraire, toutes les photos proviennent de Transitions Optical ou ont été achetées sur </a:t>
            </a:r>
            <a:r>
              <a:rPr lang="fr-CA" noProof="0" dirty="0" err="1"/>
              <a:t>Dreamtimes.com</a:t>
            </a:r>
            <a:r>
              <a:rPr lang="fr-CA" noProof="0" dirty="0"/>
              <a:t> ou </a:t>
            </a:r>
            <a:r>
              <a:rPr lang="fr-CA" noProof="0" dirty="0" err="1"/>
              <a:t>Thinkstock</a:t>
            </a:r>
            <a:r>
              <a:rPr lang="fr-CA" noProof="0" dirty="0"/>
              <a:t>.))</a:t>
            </a:r>
          </a:p>
          <a:p>
            <a:pPr marL="0" marR="0" lvl="0" indent="0" algn="l" rtl="0">
              <a:spcBef>
                <a:spcPts val="0"/>
              </a:spcBef>
              <a:spcAft>
                <a:spcPts val="0"/>
              </a:spcAft>
              <a:buClr>
                <a:schemeClr val="dk1"/>
              </a:buClr>
              <a:buSzPts val="300"/>
              <a:buFont typeface="Calibri"/>
              <a:buNone/>
            </a:pPr>
            <a:endParaRPr lang="fr-CA"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a:xfrm>
            <a:off x="4143587" y="9119474"/>
            <a:ext cx="3169920" cy="481726"/>
          </a:xfrm>
        </p:spPr>
        <p:txBody>
          <a:bodyPr/>
          <a:lstStyle/>
          <a:p>
            <a:fld id="{4C469141-75F6-4047-80C9-89187C1C0482}" type="slidenum">
              <a:rPr lang="fr-FR" smtClean="0"/>
              <a:pPr/>
              <a:t>1</a:t>
            </a:fld>
            <a:endParaRPr lang="fr-FR"/>
          </a:p>
        </p:txBody>
      </p:sp>
      <p:sp>
        <p:nvSpPr>
          <p:cNvPr id="6" name="Slide Image Placeholder 5">
            <a:extLst>
              <a:ext uri="{FF2B5EF4-FFF2-40B4-BE49-F238E27FC236}">
                <a16:creationId xmlns:a16="http://schemas.microsoft.com/office/drawing/2014/main" id="{674E20AE-E7C7-4211-8545-2D64605B00B0}"/>
              </a:ext>
            </a:extLst>
          </p:cNvPr>
          <p:cNvSpPr>
            <a:spLocks noGrp="1" noRot="1" noChangeAspect="1"/>
          </p:cNvSpPr>
          <p:nvPr>
            <p:ph type="sldImg"/>
          </p:nvPr>
        </p:nvSpPr>
        <p:spPr/>
      </p:sp>
    </p:spTree>
    <p:extLst>
      <p:ext uri="{BB962C8B-B14F-4D97-AF65-F5344CB8AC3E}">
        <p14:creationId xmlns:p14="http://schemas.microsoft.com/office/powerpoint/2010/main" val="1202669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Selon un sondage, 70 % des jeunes (âgés de 13 à 20 ans) passent une heure ou moins par jour à l’extérieur. </a:t>
            </a:r>
          </a:p>
          <a:p>
            <a:endParaRPr lang="fr-CA" sz="1200" b="0" i="0" u="none" strike="noStrike" kern="1200" cap="none" dirty="0">
              <a:solidFill>
                <a:schemeClr val="dk1"/>
              </a:solidFill>
              <a:effectLst/>
              <a:latin typeface="+mn-lt"/>
              <a:ea typeface="Calibri"/>
              <a:cs typeface="Calibri"/>
              <a:sym typeface="Calibri"/>
            </a:endParaRPr>
          </a:p>
          <a:p>
            <a:r>
              <a:rPr lang="en-CA" sz="1200" b="0" i="0" u="none" strike="noStrike" kern="1200" cap="none" dirty="0">
                <a:solidFill>
                  <a:schemeClr val="dk1"/>
                </a:solidFill>
                <a:effectLst/>
                <a:latin typeface="+mn-lt"/>
                <a:ea typeface="Calibri"/>
                <a:cs typeface="Calibri"/>
                <a:sym typeface="Calibri"/>
              </a:rPr>
              <a:t>(Source : Youth Survey on Nature and the Outdoors, </a:t>
            </a:r>
            <a:r>
              <a:rPr lang="en-CA" sz="1200" b="0" i="0" u="none" strike="noStrike" kern="1200" cap="none" dirty="0" err="1">
                <a:solidFill>
                  <a:schemeClr val="dk1"/>
                </a:solidFill>
                <a:effectLst/>
                <a:latin typeface="+mn-lt"/>
                <a:ea typeface="Calibri"/>
                <a:cs typeface="Calibri"/>
                <a:sym typeface="Calibri"/>
              </a:rPr>
              <a:t>Fondation</a:t>
            </a:r>
            <a:r>
              <a:rPr lang="en-CA" sz="1200" b="0" i="0" u="none" strike="noStrike" kern="1200" cap="none" dirty="0">
                <a:solidFill>
                  <a:schemeClr val="dk1"/>
                </a:solidFill>
                <a:effectLst/>
                <a:latin typeface="+mn-lt"/>
                <a:ea typeface="Calibri"/>
                <a:cs typeface="Calibri"/>
                <a:sym typeface="Calibri"/>
              </a:rPr>
              <a:t> David Suzuki, 2012. </a:t>
            </a:r>
            <a:endParaRPr lang="fr-CA" sz="1200" b="0" i="0" u="none" strike="noStrike" kern="1200" cap="none" dirty="0">
              <a:solidFill>
                <a:schemeClr val="dk1"/>
              </a:solidFill>
              <a:effectLst/>
              <a:latin typeface="+mn-lt"/>
              <a:ea typeface="Calibri"/>
              <a:cs typeface="Calibri"/>
              <a:sym typeface="Calibri"/>
            </a:endParaRPr>
          </a:p>
          <a:p>
            <a:r>
              <a:rPr lang="fr-CA" sz="1200" b="0" i="0" u="sng" strike="noStrike" kern="1200" cap="none" dirty="0">
                <a:solidFill>
                  <a:schemeClr val="dk1"/>
                </a:solidFill>
                <a:effectLst/>
                <a:latin typeface="+mn-lt"/>
                <a:ea typeface="Calibri"/>
                <a:cs typeface="Calibri"/>
                <a:sym typeface="Calibri"/>
                <a:hlinkClick r:id="rId3"/>
              </a:rPr>
              <a:t>http://www.davidsuzuki.org/media/news/2012/09/majority-of-canadian-youth-spend-an-hour-or-less-outside-each-day/</a:t>
            </a:r>
            <a:r>
              <a:rPr lang="fr-CA" sz="1200" b="0" i="0" u="none" strike="noStrike" kern="1200" cap="none" dirty="0">
                <a:solidFill>
                  <a:schemeClr val="dk1"/>
                </a:solidFill>
                <a:effectLst/>
                <a:latin typeface="+mn-lt"/>
                <a:ea typeface="Calibri"/>
                <a:cs typeface="Calibri"/>
                <a:sym typeface="Calibri"/>
              </a:rPr>
              <a: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Puisque nous passons moins de temps à l’extérieur, les cas de myopie augmentent.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Il apparaît de plus en plus clairement que les enfants et les adolescents qui passent plus de temps à l’extérieur sont moins susceptibles de souffrir de myopie. La American </a:t>
            </a:r>
            <a:r>
              <a:rPr lang="fr-CA" sz="1200" b="0" i="0" u="none" strike="noStrike" kern="1200" cap="none" dirty="0" err="1">
                <a:solidFill>
                  <a:schemeClr val="dk1"/>
                </a:solidFill>
                <a:effectLst/>
                <a:latin typeface="+mn-lt"/>
                <a:ea typeface="Calibri"/>
                <a:cs typeface="Calibri"/>
                <a:sym typeface="Calibri"/>
              </a:rPr>
              <a:t>Academy</a:t>
            </a:r>
            <a:r>
              <a:rPr lang="fr-CA" sz="1200" b="0" i="0" u="none" strike="noStrike" kern="1200" cap="none" dirty="0">
                <a:solidFill>
                  <a:schemeClr val="dk1"/>
                </a:solidFill>
                <a:effectLst/>
                <a:latin typeface="+mn-lt"/>
                <a:ea typeface="Calibri"/>
                <a:cs typeface="Calibri"/>
                <a:sym typeface="Calibri"/>
              </a:rPr>
              <a:t> of </a:t>
            </a:r>
            <a:r>
              <a:rPr lang="fr-CA" sz="1200" b="0" i="0" u="none" strike="noStrike" kern="1200" cap="none" dirty="0" err="1">
                <a:solidFill>
                  <a:schemeClr val="dk1"/>
                </a:solidFill>
                <a:effectLst/>
                <a:latin typeface="+mn-lt"/>
                <a:ea typeface="Calibri"/>
                <a:cs typeface="Calibri"/>
                <a:sym typeface="Calibri"/>
              </a:rPr>
              <a:t>Optometry</a:t>
            </a:r>
            <a:r>
              <a:rPr lang="fr-CA" sz="1200" b="0" i="0" u="none" strike="noStrike" kern="1200" cap="none" dirty="0">
                <a:solidFill>
                  <a:schemeClr val="dk1"/>
                </a:solidFill>
                <a:effectLst/>
                <a:latin typeface="+mn-lt"/>
                <a:ea typeface="Calibri"/>
                <a:cs typeface="Calibri"/>
                <a:sym typeface="Calibri"/>
              </a:rPr>
              <a:t> (AAO) a également indiqué que l’incidence de la myopie est plus élevée aujourd’hui aux États-Unis et dans de nombreux autres pays que dans les années 1970. Les résultats révèlent que puisque les enfants passent plus de temps à l’intérieur sur des appareils numériques, plutôt que de jouer à l’extérieur, ils sont plus nombreux à souffrir de myopie.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L’une des études conclut que pour chaque heure additionnelle que les enfants passent à l’extérieur par semaine, ils sont environ 2 % moins susceptibles de souffrir de myopie.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Les enfants myopes de cette étude passaient environ 3,7 heures de moins à l’extérieur par semaine que les enfants ayant une vision normale ou souffrant d’hypermétropie.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Les études ont montré que le temps d’exposition à la lumière du jour, nécessaire pendant l’enfance pour ralentir la croissance axiale de l’œil, a aussi pour effet de réduire le développement et la progression de la myopie. Nous pouvons déjà constater que les myopes sont de plus en plus nombreux en Chine puisque les Chinois ont été de moins en moins exposés à la lumière du jour au cours des dernières années.</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10</a:t>
            </a:fld>
            <a:endParaRPr lang="fr-FR">
              <a:uFillTx/>
            </a:endParaRPr>
          </a:p>
        </p:txBody>
      </p:sp>
    </p:spTree>
    <p:extLst>
      <p:ext uri="{BB962C8B-B14F-4D97-AF65-F5344CB8AC3E}">
        <p14:creationId xmlns:p14="http://schemas.microsoft.com/office/powerpoint/2010/main" val="2175976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Donc, puisque la génération Z passe moins de temps à l’extérieur et plus de temps sur les appareils numériques, cela nous amène à aborder le prochain problème dont</a:t>
            </a:r>
            <a:r>
              <a:rPr lang="fr-CA" sz="1200" b="0" i="0" u="none" strike="noStrike" kern="1200" cap="none" baseline="0" dirty="0">
                <a:solidFill>
                  <a:schemeClr val="dk1"/>
                </a:solidFill>
                <a:effectLst/>
                <a:latin typeface="+mn-lt"/>
                <a:ea typeface="Calibri"/>
                <a:cs typeface="Calibri"/>
                <a:sym typeface="Calibri"/>
              </a:rPr>
              <a:t> il faut </a:t>
            </a:r>
            <a:r>
              <a:rPr lang="fr-CA" sz="1200" b="0" i="0" u="none" strike="noStrike" kern="1200" cap="none" dirty="0">
                <a:solidFill>
                  <a:schemeClr val="dk1"/>
                </a:solidFill>
                <a:effectLst/>
                <a:latin typeface="+mn-lt"/>
                <a:ea typeface="Calibri"/>
                <a:cs typeface="Calibri"/>
                <a:sym typeface="Calibri"/>
              </a:rPr>
              <a:t>protéger les enfants : la fatigue visuelle. Nous devons rappeler aux patients de tous âges de prendre des pauses et de suivre la règle des 20-20-20, laquelle diminue la fatigue numérique, encourage le clignement des yeux et réduit la fatigue oculaire.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C’est également l’occasion de recommander des lunettes comportant des verres adaptés pour aider à régler le problème.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11</a:t>
            </a:fld>
            <a:endParaRPr lang="fr-FR">
              <a:uFillTx/>
            </a:endParaRPr>
          </a:p>
        </p:txBody>
      </p:sp>
    </p:spTree>
    <p:extLst>
      <p:ext uri="{BB962C8B-B14F-4D97-AF65-F5344CB8AC3E}">
        <p14:creationId xmlns:p14="http://schemas.microsoft.com/office/powerpoint/2010/main" val="3632105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a:solidFill>
                  <a:schemeClr val="dk1"/>
                </a:solidFill>
                <a:effectLst/>
                <a:latin typeface="+mn-lt"/>
                <a:ea typeface="Calibri"/>
                <a:cs typeface="Calibri"/>
                <a:sym typeface="Calibri"/>
              </a:rPr>
              <a:t>Quand vous parlez de lunettes avec les enfants, dites-leur ce que leurs pairs en pensent. </a:t>
            </a:r>
          </a:p>
          <a:p>
            <a:endParaRPr lang="fr-CA" sz="1200" b="0" i="0" u="none" strike="noStrike" kern="1200" cap="none">
              <a:solidFill>
                <a:schemeClr val="dk1"/>
              </a:solidFill>
              <a:effectLst/>
              <a:latin typeface="+mn-lt"/>
              <a:ea typeface="Calibri"/>
              <a:cs typeface="Calibri"/>
              <a:sym typeface="Calibri"/>
            </a:endParaRPr>
          </a:p>
          <a:p>
            <a:r>
              <a:rPr lang="fr-CA" sz="1200" b="0" i="0" u="none" strike="noStrike" kern="1200" cap="none">
                <a:solidFill>
                  <a:schemeClr val="dk1"/>
                </a:solidFill>
                <a:effectLst/>
                <a:latin typeface="+mn-lt"/>
                <a:ea typeface="Calibri"/>
                <a:cs typeface="Calibri"/>
                <a:sym typeface="Calibri"/>
              </a:rPr>
              <a:t>Dans une étude réalisée auprès d’enfants âgés de 6 à 10 ans, les répondants ont indiqué que les lunettes donnaient un</a:t>
            </a:r>
            <a:r>
              <a:rPr lang="fr-CA" sz="1200" b="0" i="0" u="none" strike="noStrike" kern="1200" cap="none" baseline="0">
                <a:solidFill>
                  <a:schemeClr val="dk1"/>
                </a:solidFill>
                <a:effectLst/>
                <a:latin typeface="+mn-lt"/>
                <a:ea typeface="Calibri"/>
                <a:cs typeface="Calibri"/>
                <a:sym typeface="Calibri"/>
              </a:rPr>
              <a:t> </a:t>
            </a:r>
            <a:r>
              <a:rPr lang="fr-CA" sz="1200" b="0" i="0" u="none" strike="noStrike" kern="1200" cap="none">
                <a:solidFill>
                  <a:schemeClr val="dk1"/>
                </a:solidFill>
                <a:effectLst/>
                <a:latin typeface="+mn-lt"/>
                <a:ea typeface="Calibri"/>
                <a:cs typeface="Calibri"/>
                <a:sym typeface="Calibri"/>
              </a:rPr>
              <a:t>air intelligent et honnête.</a:t>
            </a:r>
          </a:p>
          <a:p>
            <a:endParaRPr lang="fr-CA" sz="1200" b="0" i="0" u="none" strike="noStrike" kern="1200" cap="none">
              <a:solidFill>
                <a:schemeClr val="dk1"/>
              </a:solidFill>
              <a:effectLst/>
              <a:latin typeface="+mn-lt"/>
              <a:ea typeface="Calibri"/>
              <a:cs typeface="Calibri"/>
              <a:sym typeface="Calibri"/>
            </a:endParaRPr>
          </a:p>
          <a:p>
            <a:r>
              <a:rPr lang="fr-CA" sz="1200" b="0" i="0" u="none" strike="noStrike" kern="1200" cap="none">
                <a:solidFill>
                  <a:schemeClr val="dk1"/>
                </a:solidFill>
                <a:effectLst/>
                <a:latin typeface="+mn-lt"/>
                <a:ea typeface="Calibri"/>
                <a:cs typeface="Calibri"/>
                <a:sym typeface="Calibri"/>
              </a:rPr>
              <a:t>Une étude réalisé </a:t>
            </a:r>
            <a:r>
              <a:rPr lang="fr-CA" sz="1200" b="0" i="0" u="none" strike="noStrike" kern="1200" cap="none" baseline="0">
                <a:solidFill>
                  <a:schemeClr val="dk1"/>
                </a:solidFill>
                <a:effectLst/>
                <a:latin typeface="+mn-lt"/>
                <a:ea typeface="Calibri"/>
                <a:cs typeface="Calibri"/>
                <a:sym typeface="Calibri"/>
              </a:rPr>
              <a:t>e</a:t>
            </a:r>
            <a:r>
              <a:rPr lang="fr-CA" sz="1200" b="0" i="0" u="none" strike="noStrike" kern="1200" cap="none">
                <a:solidFill>
                  <a:schemeClr val="dk1"/>
                </a:solidFill>
                <a:effectLst/>
                <a:latin typeface="+mn-lt"/>
                <a:ea typeface="Calibri"/>
                <a:cs typeface="Calibri"/>
                <a:sym typeface="Calibri"/>
              </a:rPr>
              <a:t>n 2003 par la</a:t>
            </a:r>
            <a:r>
              <a:rPr lang="fr-CA" sz="1200" b="0" i="0" u="none" strike="noStrike" kern="1200" cap="none" baseline="0">
                <a:solidFill>
                  <a:schemeClr val="dk1"/>
                </a:solidFill>
                <a:effectLst/>
                <a:latin typeface="+mn-lt"/>
                <a:ea typeface="Calibri"/>
                <a:cs typeface="Calibri"/>
                <a:sym typeface="Calibri"/>
              </a:rPr>
              <a:t> </a:t>
            </a:r>
            <a:r>
              <a:rPr lang="fr-CA" sz="1200" b="0" i="0" u="none" strike="noStrike" kern="1200" cap="none">
                <a:solidFill>
                  <a:schemeClr val="dk1"/>
                </a:solidFill>
                <a:effectLst/>
                <a:latin typeface="+mn-lt"/>
                <a:ea typeface="Calibri"/>
                <a:cs typeface="Calibri"/>
                <a:sym typeface="Calibri"/>
              </a:rPr>
              <a:t> D</a:t>
            </a:r>
            <a:r>
              <a:rPr lang="fr-CA" sz="1200" b="0" i="0" u="none" strike="noStrike" kern="1200" cap="none" baseline="30000">
                <a:solidFill>
                  <a:schemeClr val="dk1"/>
                </a:solidFill>
                <a:effectLst/>
                <a:latin typeface="+mn-lt"/>
                <a:ea typeface="Calibri"/>
                <a:cs typeface="Calibri"/>
                <a:sym typeface="Calibri"/>
              </a:rPr>
              <a:t>re</a:t>
            </a:r>
            <a:r>
              <a:rPr lang="fr-CA" sz="1200" b="0" i="0" u="none" strike="noStrike" kern="1200" cap="none">
                <a:solidFill>
                  <a:schemeClr val="dk1"/>
                </a:solidFill>
                <a:effectLst/>
                <a:latin typeface="+mn-lt"/>
                <a:ea typeface="Calibri"/>
                <a:cs typeface="Calibri"/>
                <a:sym typeface="Calibri"/>
              </a:rPr>
              <a:t> Madeline Romeu, optométriste, a révélé que les enfants aimaient mieux les verres photochromiques que les verres clairs. En fait, 90 % des enfants préfèrent les verres Transitions aux verres clairs ordinaires. </a:t>
            </a:r>
          </a:p>
          <a:p>
            <a:endParaRPr lang="fr-CA" sz="1200" b="0" i="0" u="none" strike="noStrike" kern="1200" cap="none">
              <a:solidFill>
                <a:schemeClr val="dk1"/>
              </a:solidFill>
              <a:effectLst/>
              <a:latin typeface="+mn-lt"/>
              <a:ea typeface="Calibri"/>
              <a:cs typeface="Calibri"/>
              <a:sym typeface="Calibri"/>
            </a:endParaRPr>
          </a:p>
          <a:p>
            <a:r>
              <a:rPr lang="fr-CA" sz="1200" b="0" i="0" u="none" strike="noStrike" kern="1200" cap="none">
                <a:solidFill>
                  <a:schemeClr val="dk1"/>
                </a:solidFill>
                <a:effectLst/>
                <a:latin typeface="+mn-lt"/>
                <a:ea typeface="Calibri"/>
                <a:cs typeface="Calibri"/>
                <a:sym typeface="Calibri"/>
              </a:rPr>
              <a:t>Les lunettes peuvent être un formidable</a:t>
            </a:r>
            <a:r>
              <a:rPr lang="fr-CA" sz="1200" b="0" i="0" u="none" strike="noStrike" kern="1200" cap="none" baseline="0">
                <a:solidFill>
                  <a:schemeClr val="dk1"/>
                </a:solidFill>
                <a:effectLst/>
                <a:latin typeface="+mn-lt"/>
                <a:ea typeface="Calibri"/>
                <a:cs typeface="Calibri"/>
                <a:sym typeface="Calibri"/>
              </a:rPr>
              <a:t> </a:t>
            </a:r>
            <a:r>
              <a:rPr lang="fr-CA" sz="1200" b="0" i="0" u="none" strike="noStrike" kern="1200" cap="none">
                <a:solidFill>
                  <a:schemeClr val="dk1"/>
                </a:solidFill>
                <a:effectLst/>
                <a:latin typeface="+mn-lt"/>
                <a:ea typeface="Calibri"/>
                <a:cs typeface="Calibri"/>
                <a:sym typeface="Calibri"/>
              </a:rPr>
              <a:t>accessoire. Certains enfants</a:t>
            </a:r>
            <a:r>
              <a:rPr lang="fr-CA" sz="1200" b="0" i="0" u="none" strike="noStrike" kern="1200" cap="none" baseline="0">
                <a:solidFill>
                  <a:schemeClr val="dk1"/>
                </a:solidFill>
                <a:effectLst/>
                <a:latin typeface="+mn-lt"/>
                <a:ea typeface="Calibri"/>
                <a:cs typeface="Calibri"/>
                <a:sym typeface="Calibri"/>
              </a:rPr>
              <a:t> </a:t>
            </a:r>
            <a:r>
              <a:rPr lang="fr-CA" sz="1200" b="0" i="0" u="none" strike="noStrike" kern="1200" cap="none">
                <a:solidFill>
                  <a:schemeClr val="dk1"/>
                </a:solidFill>
                <a:effectLst/>
                <a:latin typeface="+mn-lt"/>
                <a:ea typeface="Calibri"/>
                <a:cs typeface="Calibri"/>
                <a:sym typeface="Calibri"/>
              </a:rPr>
              <a:t>achètent des lunettes sans prescription </a:t>
            </a:r>
            <a:r>
              <a:rPr lang="fr-CA" sz="1200" b="0" i="0" u="none" strike="noStrike" kern="1200" cap="none" baseline="0">
                <a:solidFill>
                  <a:schemeClr val="dk1"/>
                </a:solidFill>
                <a:effectLst/>
                <a:latin typeface="+mn-lt"/>
                <a:ea typeface="Calibri"/>
                <a:cs typeface="Calibri"/>
                <a:sym typeface="Calibri"/>
              </a:rPr>
              <a:t>comme accessoire amusant</a:t>
            </a:r>
            <a:r>
              <a:rPr lang="fr-CA" sz="1200" b="0" i="0" u="none" strike="noStrike" kern="1200" cap="none">
                <a:solidFill>
                  <a:schemeClr val="dk1"/>
                </a:solidFill>
                <a:effectLst/>
                <a:latin typeface="+mn-lt"/>
                <a:ea typeface="Calibri"/>
                <a:cs typeface="Calibri"/>
                <a:sym typeface="Calibri"/>
              </a:rPr>
              <a:t> chez des détaillants comme Claire’s.</a:t>
            </a:r>
          </a:p>
          <a:p>
            <a:r>
              <a:rPr lang="fr-CA" sz="1200" b="0" i="0" u="none" strike="noStrike" kern="1200" cap="none">
                <a:solidFill>
                  <a:schemeClr val="dk1"/>
                </a:solidFill>
                <a:effectLst/>
                <a:latin typeface="+mn-lt"/>
                <a:ea typeface="Calibri"/>
                <a:cs typeface="Calibri"/>
                <a:sym typeface="Calibri"/>
              </a:rPr>
              <a:t> </a:t>
            </a:r>
            <a:endParaRPr lang="fr-CA"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12</a:t>
            </a:fld>
            <a:endParaRPr lang="fr-FR">
              <a:uFillTx/>
            </a:endParaRPr>
          </a:p>
        </p:txBody>
      </p:sp>
    </p:spTree>
    <p:extLst>
      <p:ext uri="{BB962C8B-B14F-4D97-AF65-F5344CB8AC3E}">
        <p14:creationId xmlns:p14="http://schemas.microsoft.com/office/powerpoint/2010/main" val="406122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Les verres Transitions sont parfaits pour les enfants… Une seule paire convient à tout! Les verres bloquent 100 % des rayons UVA et UVB. Ils aident aussi à filtrer la lumière bleue nocive à l’intérieur, mais surtout à l’extérieur. Ils réduisent les éblouissements douloureux afin que les enfants voient toujours bien, peu importe l’intensité de la lumière, diminuent la fatigue oculaire et améliorent le confort visuel.</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Pour que les verres soient parfaits pour les enfants, ajoutez du polycarbonate pour maximiser la résistance aux chocs. Plus de 40 000 blessures oculaires liées au sport surviennent chaque année. En fait, 90 % d’entre elles auraient pu être évitées avec le bon type de lunettes.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Il existe également plusieurs bonnes raisons d’inclure le traitement antireflet dans votre prescription pour enfants. La vision et les améliorations esthétiques du traitement antireflet rendent le port des verres plus positif et la vue des enfants plus claire et confortable. De plus, les verres en polycarbonate réduisent les éblouissements et les reflets que les appareils numériques émettent.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Ce forfait jumelant des verres procure un confort visuel et permet à la famille d’économiser. Cela rend les choses simples, de sorte que les parents sont plus à l’aise, l’enfant dispose de moins</a:t>
            </a:r>
            <a:r>
              <a:rPr lang="fr-CA" sz="1200" b="0" i="0" u="none" strike="noStrike" kern="1200" cap="none" baseline="0" dirty="0">
                <a:solidFill>
                  <a:schemeClr val="dk1"/>
                </a:solidFill>
                <a:effectLst/>
                <a:latin typeface="+mn-lt"/>
                <a:ea typeface="Calibri"/>
                <a:cs typeface="Calibri"/>
                <a:sym typeface="Calibri"/>
              </a:rPr>
              <a:t> de temps pour être</a:t>
            </a:r>
            <a:r>
              <a:rPr lang="fr-CA" sz="1200" b="0" i="0" u="none" strike="noStrike" kern="1200" cap="none" dirty="0">
                <a:solidFill>
                  <a:schemeClr val="dk1"/>
                </a:solidFill>
                <a:effectLst/>
                <a:latin typeface="+mn-lt"/>
                <a:ea typeface="Calibri"/>
                <a:cs typeface="Calibri"/>
                <a:sym typeface="Calibri"/>
              </a:rPr>
              <a:t> distrait et vous pouvez recommander des verres de qualité sans hésitation.</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Offrez des garanties, mais limitez-les puisque les prescriptions sont valides un an pour les enfants contrairement à deux ans pour les adultes. Puisque les garanties représentent une valeur ajoutée, assurez-vous d’en parler, même de celles du fabricant.</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13</a:t>
            </a:fld>
            <a:endParaRPr lang="fr-FR">
              <a:uFillTx/>
            </a:endParaRPr>
          </a:p>
        </p:txBody>
      </p:sp>
    </p:spTree>
    <p:extLst>
      <p:ext uri="{BB962C8B-B14F-4D97-AF65-F5344CB8AC3E}">
        <p14:creationId xmlns:p14="http://schemas.microsoft.com/office/powerpoint/2010/main" val="2684872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Avec les enfants, comme avec les adultes, il faut commencer par les verres. La monture vient en deuxième et doit tenir compte du niveau d’activité, de la forme du visage, du pont et de la taille des yeux (la monture ne doit pas être trop ajustée, car elle ne doit pas être remplacée dès que l’enfant grandit, mais pas trop grande non plus, car le confort est primordial).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Pour les sports, les lunettes de protection avec prescription devraient être aussi importantes que de l’équipement de protection. Un enfant peut-il étudier à l’école, faire du vélo, etc., sans ses lunettes? Dans la négative, une paire de réserve est nécessaire. En plus de servir de paire de réserve, ces lunettes peuvent servir d’accessoire mode. Deux modèles différents qui permettent de faire un peu changement peuvent rendre le port de lunettes plus amusant.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Quand vous recommandez des verres Transitions, trouvez une monture qui semble aussi parfaite pour être portée à l’intérieur qu’à l’extérieur.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14</a:t>
            </a:fld>
            <a:endParaRPr lang="fr-FR">
              <a:uFillTx/>
            </a:endParaRPr>
          </a:p>
        </p:txBody>
      </p:sp>
    </p:spTree>
    <p:extLst>
      <p:ext uri="{BB962C8B-B14F-4D97-AF65-F5344CB8AC3E}">
        <p14:creationId xmlns:p14="http://schemas.microsoft.com/office/powerpoint/2010/main" val="306393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Lors de</a:t>
            </a:r>
            <a:r>
              <a:rPr lang="fr-CA" sz="1200" b="0" i="0" u="none" strike="noStrike" kern="1200" cap="none" baseline="0" dirty="0">
                <a:solidFill>
                  <a:schemeClr val="dk1"/>
                </a:solidFill>
                <a:effectLst/>
                <a:latin typeface="+mn-lt"/>
                <a:ea typeface="Calibri"/>
                <a:cs typeface="Calibri"/>
                <a:sym typeface="Calibri"/>
              </a:rPr>
              <a:t> l</a:t>
            </a:r>
            <a:r>
              <a:rPr lang="fr-CA" sz="1200" b="0" i="0" u="none" strike="noStrike" kern="1200" cap="none" dirty="0">
                <a:solidFill>
                  <a:schemeClr val="dk1"/>
                </a:solidFill>
                <a:effectLst/>
                <a:latin typeface="+mn-lt"/>
                <a:ea typeface="Calibri"/>
                <a:cs typeface="Calibri"/>
                <a:sym typeface="Calibri"/>
              </a:rPr>
              <a:t>a conversation, nous partageons des connaissances, nous parlons de produits, de prix et nous devons aussi accorder de l’importance</a:t>
            </a:r>
            <a:r>
              <a:rPr lang="fr-CA" sz="1200" b="0" i="0" u="none" strike="noStrike" kern="1200" cap="none" baseline="0" dirty="0">
                <a:solidFill>
                  <a:schemeClr val="dk1"/>
                </a:solidFill>
                <a:effectLst/>
                <a:latin typeface="+mn-lt"/>
                <a:ea typeface="Calibri"/>
                <a:cs typeface="Calibri"/>
                <a:sym typeface="Calibri"/>
              </a:rPr>
              <a:t> à l</a:t>
            </a:r>
            <a:r>
              <a:rPr lang="fr-FR" dirty="0"/>
              <a:t>a façon dont nous présentons le tout à nos patients, parents ou tuteurs. Arrêtez de penser que "les parents ne veulent pas dépenser de l'argent sur les lunettes pour leurs enfants". Nous devons avoir la confiance de prescrire la meilleure solution pour le patient - cela pourrait inclure une paire de sport ou une paire de réserve.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génération Z a plus d’influence sur les parents que n’importe quelle autre génération auparavant. Donc, n’oubliez pas de lui parler directement. </a:t>
            </a:r>
          </a:p>
          <a:p>
            <a:r>
              <a:rPr lang="fr-CA" sz="1200" b="0" i="0" u="none" strike="noStrike" kern="1200" cap="none" dirty="0">
                <a:solidFill>
                  <a:schemeClr val="dk1"/>
                </a:solidFill>
                <a:effectLst/>
                <a:latin typeface="+mn-lt"/>
                <a:ea typeface="Calibri"/>
                <a:cs typeface="Calibri"/>
                <a:sym typeface="Calibri"/>
              </a:rPr>
              <a:t> </a:t>
            </a:r>
          </a:p>
          <a:p>
            <a:r>
              <a:rPr lang="fr-CA" sz="1200" b="0" i="0" u="none" strike="noStrike" kern="1200" cap="none" dirty="0">
                <a:solidFill>
                  <a:schemeClr val="dk1"/>
                </a:solidFill>
                <a:effectLst/>
                <a:latin typeface="+mn-lt"/>
                <a:ea typeface="Calibri"/>
                <a:cs typeface="Calibri"/>
                <a:sym typeface="Calibri"/>
              </a:rPr>
              <a:t>Vous devez communiquer un peu différemment avec la génération Z. Des études ont démontré que ces jeunes gens ont une capacité d’attention exceptionnellement courte de huit à quatre secondes. Adoptez une stratégie courte et directe. </a:t>
            </a:r>
          </a:p>
          <a:p>
            <a:endParaRPr lang="fr-CA" sz="1200" b="0" i="0" u="none" strike="noStrike" kern="1200"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dirty="0">
                <a:solidFill>
                  <a:schemeClr val="dk1"/>
                </a:solidFill>
                <a:effectLst/>
                <a:latin typeface="+mn-lt"/>
                <a:ea typeface="Calibri"/>
                <a:cs typeface="Calibri"/>
                <a:sym typeface="Calibri"/>
              </a:rPr>
              <a:t>Utilisez du langage ou des expressions que les enfants comprennent, comme « les verres Transitions sont magiques » ou «</a:t>
            </a:r>
            <a:r>
              <a:rPr lang="fr-CA" sz="1200" b="0" i="0" u="none" strike="noStrike" kern="1200" cap="none" baseline="0" dirty="0">
                <a:solidFill>
                  <a:schemeClr val="dk1"/>
                </a:solidFill>
                <a:effectLst/>
                <a:latin typeface="+mn-lt"/>
                <a:ea typeface="Calibri"/>
                <a:cs typeface="Calibri"/>
                <a:sym typeface="Calibri"/>
              </a:rPr>
              <a:t> </a:t>
            </a:r>
            <a:r>
              <a:rPr lang="fr-CA" sz="1200" dirty="0"/>
              <a:t>sont des verres transformateurs </a:t>
            </a:r>
            <a:r>
              <a:rPr lang="fr-CA" sz="1200" b="0" i="0" u="none" strike="noStrike" kern="1200" cap="none" dirty="0">
                <a:solidFill>
                  <a:schemeClr val="dk1"/>
                </a:solidFill>
                <a:effectLst/>
                <a:latin typeface="+mn-lt"/>
                <a:ea typeface="Calibri"/>
                <a:cs typeface="Calibri"/>
                <a:sym typeface="Calibri"/>
              </a:rPr>
              <a:t>» ou « les lunettes d’ordinateur sont parfaites pour la console Xbox ou les appareils technologiques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Parlez-leur de la valeur (le prix est important).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Heureusement, nous disposons d’outils pour piquer leur curiosité. Aidez-les à comprendre l’importance de la protection contre les rayons UV et la lumière bleue. Montrez-leur comment la magie des verres Transitions opère avec une lampe de poche à rayons ultraviolets ou des verres de démonstration.</a:t>
            </a:r>
          </a:p>
          <a:p>
            <a:r>
              <a:rPr lang="fr-CA" sz="1200" b="0" i="0" u="none" strike="noStrike" kern="1200" cap="none" dirty="0">
                <a:solidFill>
                  <a:schemeClr val="dk1"/>
                </a:solidFill>
                <a:effectLst/>
                <a:latin typeface="+mn-lt"/>
                <a:ea typeface="Calibri"/>
                <a:cs typeface="Calibri"/>
                <a:sym typeface="Calibri"/>
              </a:rPr>
              <a:t>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15</a:t>
            </a:fld>
            <a:endParaRPr lang="fr-FR">
              <a:uFillTx/>
            </a:endParaRPr>
          </a:p>
        </p:txBody>
      </p:sp>
    </p:spTree>
    <p:extLst>
      <p:ext uri="{BB962C8B-B14F-4D97-AF65-F5344CB8AC3E}">
        <p14:creationId xmlns:p14="http://schemas.microsoft.com/office/powerpoint/2010/main" val="3276851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fr-CA" noProof="0" dirty="0"/>
              <a:t>l existe plusieurs ressources pour vous aider à soigner vos jeunes patients et à sensibiliser la communauté.</a:t>
            </a:r>
            <a:endParaRPr lang="fr-CA" baseline="0" noProof="0" dirty="0"/>
          </a:p>
          <a:p>
            <a:endParaRPr lang="fr-CA" baseline="0" noProof="0" dirty="0"/>
          </a:p>
          <a:p>
            <a:r>
              <a:rPr lang="fr-CA" baseline="0" noProof="0" dirty="0"/>
              <a:t>Visitez </a:t>
            </a:r>
            <a:r>
              <a:rPr lang="fr-CA" baseline="0" noProof="0" dirty="0" err="1"/>
              <a:t>Transitions.com</a:t>
            </a:r>
            <a:r>
              <a:rPr lang="fr-CA" baseline="0" noProof="0" dirty="0"/>
              <a:t>/</a:t>
            </a:r>
            <a:r>
              <a:rPr lang="fr-CA" baseline="0" noProof="0" dirty="0" err="1"/>
              <a:t>fr</a:t>
            </a:r>
            <a:r>
              <a:rPr lang="fr-CA" baseline="0" noProof="0" dirty="0"/>
              <a:t>-canada/enfants pour consulter ces ressources. </a:t>
            </a:r>
          </a:p>
          <a:p>
            <a:endParaRPr lang="fr-CA" baseline="0" noProof="0" dirty="0"/>
          </a:p>
          <a:p>
            <a:r>
              <a:rPr lang="fr-CA" baseline="0" noProof="0" dirty="0"/>
              <a:t>Vous pouvez diffuser cette vidéo auprès de votre équipe.</a:t>
            </a:r>
            <a:endParaRPr lang="fr-CA" noProof="0" dirty="0"/>
          </a:p>
          <a:p>
            <a:endParaRPr lang="fr-CA" dirty="0"/>
          </a:p>
          <a:p>
            <a:endParaRPr lang="fr-CA" dirty="0"/>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16</a:t>
            </a:fld>
            <a:endParaRPr lang="fr-FR">
              <a:uFillTx/>
            </a:endParaRPr>
          </a:p>
        </p:txBody>
      </p:sp>
    </p:spTree>
    <p:extLst>
      <p:ext uri="{BB962C8B-B14F-4D97-AF65-F5344CB8AC3E}">
        <p14:creationId xmlns:p14="http://schemas.microsoft.com/office/powerpoint/2010/main" val="341675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buSzPct val="25000"/>
            </a:pPr>
            <a:r>
              <a:rPr lang="fr-CA" noProof="0" dirty="0"/>
              <a:t>Nous vous souhaitons beaucoup de succès dans vos interactions avec les enfants de la génération Z.</a:t>
            </a:r>
          </a:p>
        </p:txBody>
      </p:sp>
      <p:sp>
        <p:nvSpPr>
          <p:cNvPr id="4" name="Slide Number Placeholder 3"/>
          <p:cNvSpPr>
            <a:spLocks noGrp="1"/>
          </p:cNvSpPr>
          <p:nvPr>
            <p:ph type="sldNum" sz="quarter" idx="5"/>
          </p:nvPr>
        </p:nvSpPr>
        <p:spPr>
          <a:xfrm>
            <a:off x="4143587" y="9119474"/>
            <a:ext cx="3169920" cy="481726"/>
          </a:xfrm>
        </p:spPr>
        <p:txBody>
          <a:bodyPr/>
          <a:lstStyle/>
          <a:p>
            <a:fld id="{4C469141-75F6-4047-80C9-89187C1C0482}" type="slidenum">
              <a:rPr lang="fr-FR" smtClean="0"/>
              <a:pPr/>
              <a:t>18</a:t>
            </a:fld>
            <a:endParaRPr lang="fr-FR"/>
          </a:p>
        </p:txBody>
      </p:sp>
      <p:sp>
        <p:nvSpPr>
          <p:cNvPr id="6" name="Slide Image Placeholder 5">
            <a:extLst>
              <a:ext uri="{FF2B5EF4-FFF2-40B4-BE49-F238E27FC236}">
                <a16:creationId xmlns:a16="http://schemas.microsoft.com/office/drawing/2014/main" id="{674E20AE-E7C7-4211-8545-2D64605B00B0}"/>
              </a:ext>
            </a:extLst>
          </p:cNvPr>
          <p:cNvSpPr>
            <a:spLocks noGrp="1" noRot="1" noChangeAspect="1"/>
          </p:cNvSpPr>
          <p:nvPr>
            <p:ph type="sldImg"/>
          </p:nvPr>
        </p:nvSpPr>
        <p:spPr/>
      </p:sp>
    </p:spTree>
    <p:extLst>
      <p:ext uri="{BB962C8B-B14F-4D97-AF65-F5344CB8AC3E}">
        <p14:creationId xmlns:p14="http://schemas.microsoft.com/office/powerpoint/2010/main" val="180309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Âgés de 23 ans ou moins, les enfants de la génération Z représentent 22 % de la population canadienne.</a:t>
            </a:r>
            <a:r>
              <a:rPr lang="fr-CA" sz="1200" b="0" i="0" u="none" strike="noStrike" kern="1200" cap="none" baseline="0" dirty="0">
                <a:solidFill>
                  <a:schemeClr val="dk1"/>
                </a:solidFill>
                <a:effectLst/>
                <a:latin typeface="+mn-lt"/>
                <a:ea typeface="Calibri"/>
                <a:cs typeface="Calibri"/>
                <a:sym typeface="Calibri"/>
              </a:rPr>
              <a:t> Environ </a:t>
            </a:r>
            <a:r>
              <a:rPr lang="fr-CA" sz="1200" b="0" i="0" u="none" strike="noStrike" kern="1200" cap="none" dirty="0">
                <a:solidFill>
                  <a:schemeClr val="dk1"/>
                </a:solidFill>
                <a:effectLst/>
                <a:latin typeface="+mn-lt"/>
                <a:ea typeface="Calibri"/>
                <a:cs typeface="Calibri"/>
                <a:sym typeface="Calibri"/>
              </a:rPr>
              <a:t>la moitié d’entre eux porte des lunettes, ce qui en fait un groupe de patients qu’on ne peut ignorer.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Fait intéressant, la génération Z utilise ses yeux de différentes façons, ce qui pourrait entraîner des conséquences à court et à long terme. Auparavant, l’éclairage dans les salles de classe était fluorescent, maintenant il est à DEL. Les livres sont remplacés par des iPad. Nous sommes passés des jeux de société aux jeux vidéo, et maintenant, la réalité virtuelle et les jeux sur appareil mobile ont la cote.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Les milléniaux sont souvent influencés par des parents hyper attentionnés ou « poule ». La génération Z a tendance à avoir des parents qui l’incitent à répondre aux questions et à résoudre les problèmes par elle-même. La génération Z navigue sur le Web depuis longtemps, ce qui lui permet de s’adapter facilement à la technologie numérique et d’accéder à plus de renseignements sur des produits et des services. Des études indiquent que la génération Z influence déjà les achats du ménage, et ce, plus que n’importe quelle autre génération avant elle (source : JWT Intelligence).</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Cela indique que ces enfants influenceront également les achats de lunettes de leurs parents.</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2</a:t>
            </a:fld>
            <a:endParaRPr lang="fr-FR">
              <a:uFillTx/>
            </a:endParaRPr>
          </a:p>
        </p:txBody>
      </p:sp>
    </p:spTree>
    <p:extLst>
      <p:ext uri="{BB962C8B-B14F-4D97-AF65-F5344CB8AC3E}">
        <p14:creationId xmlns:p14="http://schemas.microsoft.com/office/powerpoint/2010/main" val="358545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fr-CA" sz="1200" b="0" i="0" u="none" strike="noStrike" kern="1200" cap="none" dirty="0">
                <a:solidFill>
                  <a:schemeClr val="dk1"/>
                </a:solidFill>
                <a:effectLst/>
                <a:latin typeface="+mn-lt"/>
                <a:ea typeface="Calibri"/>
                <a:cs typeface="Calibri"/>
                <a:sym typeface="Calibri"/>
              </a:rPr>
              <a:t>Les études révèlent que nous devons porter une attention particulière à la vision des enfants. </a:t>
            </a:r>
          </a:p>
          <a:p>
            <a:endParaRPr lang="fr-CA" sz="1200" b="0" i="0" u="none" strike="noStrike" kern="1200" cap="none"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dirty="0">
                <a:solidFill>
                  <a:schemeClr val="dk1"/>
                </a:solidFill>
                <a:effectLst/>
                <a:latin typeface="+mn-lt"/>
                <a:ea typeface="Calibri"/>
                <a:cs typeface="Calibri"/>
                <a:sym typeface="Calibri"/>
              </a:rPr>
              <a:t>L’Association canadienne des optométristes révèle que </a:t>
            </a:r>
            <a:r>
              <a:rPr lang="fr-CA" sz="1200" dirty="0"/>
              <a:t>80 % de tout ce que les enfants apprennent au cours des 12 premières années de leur vie passe par leurs yeux.</a:t>
            </a:r>
            <a:r>
              <a:rPr lang="fr-CA" sz="1200" b="0" i="0" u="none" strike="noStrike" kern="1200" cap="none" dirty="0">
                <a:solidFill>
                  <a:schemeClr val="dk1"/>
                </a:solidFill>
                <a:effectLst/>
                <a:latin typeface="+mn-lt"/>
                <a:ea typeface="Calibri"/>
                <a:cs typeface="Calibri"/>
                <a:sym typeface="Calibri"/>
              </a:rPr>
              <a:t> Ce seul chiffre nous indique à quel point la vision est importante en début de vie.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La Coalition nationale pour la santé visuelle estime que 60 % des enfants qui éprouvent des difficultés en lecture présentent des problèmes de vision non corrigés ou non détectés et que près de 25 % des enfants d’âge scolaire souffrent de problèmes visuels.</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Malheureusement, les enfants ne réalisent pas toujours qu’ils souffrent de problèmes visuels. À titre de professionnels, nous reconnaissons facilement les symptômes, mais nous pourrions mieux informer les parents, les enseignants, les tuteurs et leurs proches sur les symptômes à surveiller chez les enfants. Voyons les symptômes plus en détail dans la diapositive suivante.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Il existe plusieurs raisons pour lesquelles les enfants qui ont besoin de lunettes n’en portent pas. Nous espérons que ce chiffre diminuera à mesure que nous accroîtrons la sensibilisation sur la vision et le développement des enfants. </a:t>
            </a: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3</a:t>
            </a:fld>
            <a:endParaRPr lang="fr-FR" dirty="0"/>
          </a:p>
        </p:txBody>
      </p:sp>
    </p:spTree>
    <p:extLst>
      <p:ext uri="{BB962C8B-B14F-4D97-AF65-F5344CB8AC3E}">
        <p14:creationId xmlns:p14="http://schemas.microsoft.com/office/powerpoint/2010/main" val="312290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Les enfants ne réalisent pas toujours qu’ils souffrent de problèmes visuels. À titre de professionnels, nous reconnaissons facilement les symptômes, mais nous pourrions mieux informer les parents, les enseignants et les tuteurs sur les symptômes à surveiller chez les enfants. </a:t>
            </a:r>
          </a:p>
          <a:p>
            <a:pPr lvl="0"/>
            <a:endParaRPr lang="fr-CA" sz="1200" b="0" i="0" u="none" strike="noStrike" kern="1200" cap="none" dirty="0">
              <a:solidFill>
                <a:schemeClr val="dk1"/>
              </a:solidFill>
              <a:effectLst/>
              <a:latin typeface="+mn-lt"/>
              <a:ea typeface="Calibri"/>
              <a:cs typeface="Calibri"/>
              <a:sym typeface="Calibri"/>
            </a:endParaRPr>
          </a:p>
          <a:p>
            <a:pPr lvl="0"/>
            <a:r>
              <a:rPr lang="fr-CA" sz="1200" b="0" i="0" u="none" strike="noStrike" kern="1200" cap="none" dirty="0">
                <a:solidFill>
                  <a:schemeClr val="dk1"/>
                </a:solidFill>
                <a:effectLst/>
                <a:latin typeface="+mn-lt"/>
                <a:ea typeface="Calibri"/>
                <a:cs typeface="Calibri"/>
                <a:sym typeface="Calibri"/>
              </a:rPr>
              <a:t>1. Bien que ce soit un mythe que de s’asseoir près de la télévision nuira à vos yeux, cette habitude pourrait laisser présager un problème visuel. </a:t>
            </a:r>
          </a:p>
          <a:p>
            <a:pPr lvl="0"/>
            <a:r>
              <a:rPr lang="fr-CA" sz="1200" b="0" i="0" u="none" strike="noStrike" kern="1200" cap="none" dirty="0">
                <a:solidFill>
                  <a:schemeClr val="dk1"/>
                </a:solidFill>
                <a:effectLst/>
                <a:latin typeface="+mn-lt"/>
                <a:ea typeface="Calibri"/>
                <a:cs typeface="Calibri"/>
                <a:sym typeface="Calibri"/>
              </a:rPr>
              <a:t>2. Oui, les enfants se frottent souvent les yeux quand ils sont fatigués ou contrariés, mais s’ils le font pendant qu’ils tentent de se concentrer ou qu’ils bougent, ils pourraient souffrir de problèmes visuels.</a:t>
            </a:r>
          </a:p>
          <a:p>
            <a:pPr lvl="0"/>
            <a:r>
              <a:rPr lang="fr-CA" sz="1200" b="0" i="0" u="none" strike="noStrike" kern="1200" cap="none" dirty="0">
                <a:solidFill>
                  <a:schemeClr val="dk1"/>
                </a:solidFill>
                <a:effectLst/>
                <a:latin typeface="+mn-lt"/>
                <a:ea typeface="Calibri"/>
                <a:cs typeface="Calibri"/>
                <a:sym typeface="Calibri"/>
              </a:rPr>
              <a:t>3. Quand les enfants apprennent à lire, ils utilisent souvent leur doigt pour savoir où ils sont rendus, mais</a:t>
            </a:r>
            <a:r>
              <a:rPr lang="fr-CA" sz="1200" b="0" i="0" u="none" strike="noStrike" kern="1200" cap="none" baseline="0" dirty="0">
                <a:solidFill>
                  <a:schemeClr val="dk1"/>
                </a:solidFill>
                <a:effectLst/>
                <a:latin typeface="+mn-lt"/>
                <a:ea typeface="Calibri"/>
                <a:cs typeface="Calibri"/>
                <a:sym typeface="Calibri"/>
              </a:rPr>
              <a:t> à la longue,</a:t>
            </a:r>
            <a:r>
              <a:rPr lang="fr-CA" sz="1200" b="0" i="0" u="none" strike="noStrike" kern="1200" cap="none" dirty="0">
                <a:solidFill>
                  <a:schemeClr val="dk1"/>
                </a:solidFill>
                <a:effectLst/>
                <a:latin typeface="+mn-lt"/>
                <a:ea typeface="Calibri"/>
                <a:cs typeface="Calibri"/>
                <a:sym typeface="Calibri"/>
              </a:rPr>
              <a:t> ils devraient être capables de se concentrer et de ne pas perdre</a:t>
            </a:r>
            <a:r>
              <a:rPr lang="fr-CA" sz="1200" b="0" i="0" u="none" strike="noStrike" kern="1200" cap="none" baseline="0" dirty="0">
                <a:solidFill>
                  <a:schemeClr val="dk1"/>
                </a:solidFill>
                <a:effectLst/>
                <a:latin typeface="+mn-lt"/>
                <a:ea typeface="Calibri"/>
                <a:cs typeface="Calibri"/>
                <a:sym typeface="Calibri"/>
              </a:rPr>
              <a:t> le fil de leur lecture</a:t>
            </a:r>
            <a:r>
              <a:rPr lang="fr-CA" sz="1200" b="0" i="0" u="none" strike="noStrike" kern="1200" cap="none" dirty="0">
                <a:solidFill>
                  <a:schemeClr val="dk1"/>
                </a:solidFill>
                <a:effectLst/>
                <a:latin typeface="+mn-lt"/>
                <a:ea typeface="Calibri"/>
                <a:cs typeface="Calibri"/>
                <a:sym typeface="Calibri"/>
              </a:rPr>
              <a:t>. </a:t>
            </a:r>
          </a:p>
          <a:p>
            <a:pPr lvl="0"/>
            <a:r>
              <a:rPr lang="fr-CA" sz="1200" b="0" i="0" u="none" strike="noStrike" kern="1200" cap="none" dirty="0">
                <a:solidFill>
                  <a:schemeClr val="dk1"/>
                </a:solidFill>
                <a:effectLst/>
                <a:latin typeface="+mn-lt"/>
                <a:ea typeface="Calibri"/>
                <a:cs typeface="Calibri"/>
                <a:sym typeface="Calibri"/>
              </a:rPr>
              <a:t>4. Les enfants qui souffrent de photophobie, ou qui sont extrêmement sensibles à la lumière, peuvent avoir des maux de tête et des nausées. </a:t>
            </a:r>
          </a:p>
          <a:p>
            <a:pPr lvl="0"/>
            <a:r>
              <a:rPr lang="fr-CA" sz="1200" b="0" i="0" u="none" strike="noStrike" kern="1200" cap="none" dirty="0">
                <a:solidFill>
                  <a:schemeClr val="dk1"/>
                </a:solidFill>
                <a:effectLst/>
                <a:latin typeface="+mn-lt"/>
                <a:ea typeface="Calibri"/>
                <a:cs typeface="Calibri"/>
                <a:sym typeface="Calibri"/>
              </a:rPr>
              <a:t>5. Si un enfant ferme un œil fréquemment, il pourrait souffrir d’un problème de vision réfractive ou binoculaire qui empêche les deux yeux de travailler aisément en équipe. Bien que ces problèmes ne mettent pas la vie en danger, ils doivent être corrigés tôt pour éviter d’entraîner des conséquences à court et à long terme qui pourraient les suivre à l’âge adulte.</a:t>
            </a:r>
          </a:p>
          <a:p>
            <a:pPr lvl="0"/>
            <a:r>
              <a:rPr lang="fr-CA" sz="1200" b="0" i="0" u="none" strike="noStrike" kern="1200" cap="none" dirty="0">
                <a:solidFill>
                  <a:schemeClr val="dk1"/>
                </a:solidFill>
                <a:effectLst/>
                <a:latin typeface="+mn-lt"/>
                <a:ea typeface="Calibri"/>
                <a:cs typeface="Calibri"/>
                <a:sym typeface="Calibri"/>
              </a:rPr>
              <a:t>6. Si un enfant éprouve de la difficulté à voir ce que son enseignant écrit au tableau en raison d’une mauvaise vision, il pourrait ne pas vous en parler. Par conséquent, ses notes pourraient en souffrir.</a:t>
            </a:r>
          </a:p>
          <a:p>
            <a:pPr lvl="0"/>
            <a:r>
              <a:rPr lang="fr-CA" sz="1200" b="0" i="0" u="none" strike="noStrike" kern="1200" cap="none" dirty="0">
                <a:solidFill>
                  <a:schemeClr val="dk1"/>
                </a:solidFill>
                <a:effectLst/>
                <a:latin typeface="+mn-lt"/>
                <a:ea typeface="Calibri"/>
                <a:cs typeface="Calibri"/>
                <a:sym typeface="Calibri"/>
              </a:rPr>
              <a:t>7. La fatigue oculaire numérique est répandue chez les enfants qui utilisent souvent des ordinateurs ou d’autres appareils numériques.</a:t>
            </a:r>
          </a:p>
          <a:p>
            <a:pPr lvl="0"/>
            <a:r>
              <a:rPr lang="fr-CA" sz="1200" b="0" i="0" u="none" strike="noStrike" kern="1200" cap="none" dirty="0">
                <a:solidFill>
                  <a:schemeClr val="dk1"/>
                </a:solidFill>
                <a:effectLst/>
                <a:latin typeface="+mn-lt"/>
                <a:ea typeface="Calibri"/>
                <a:cs typeface="Calibri"/>
                <a:sym typeface="Calibri"/>
              </a:rPr>
              <a:t>8. Les enseignants devraient surveiller les élèves qui plissent les yeux, louchent ou qui inclinent la tête pour voir le tableau. </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4</a:t>
            </a:fld>
            <a:endParaRPr lang="fr-FR">
              <a:uFillTx/>
            </a:endParaRPr>
          </a:p>
        </p:txBody>
      </p:sp>
    </p:spTree>
    <p:extLst>
      <p:ext uri="{BB962C8B-B14F-4D97-AF65-F5344CB8AC3E}">
        <p14:creationId xmlns:p14="http://schemas.microsoft.com/office/powerpoint/2010/main" val="200038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L’Association canadienne des optométristes recommande que les enfants subissent un examen de la</a:t>
            </a:r>
            <a:r>
              <a:rPr lang="fr-CA" sz="1200" b="0" i="0" u="none" strike="noStrike" kern="1200" cap="none" baseline="0" dirty="0">
                <a:solidFill>
                  <a:schemeClr val="dk1"/>
                </a:solidFill>
                <a:effectLst/>
                <a:latin typeface="+mn-lt"/>
                <a:ea typeface="Calibri"/>
                <a:cs typeface="Calibri"/>
                <a:sym typeface="Calibri"/>
              </a:rPr>
              <a:t> vue</a:t>
            </a:r>
            <a:r>
              <a:rPr lang="fr-CA" sz="1200" b="0" i="0" u="none" strike="noStrike" kern="1200" cap="none" dirty="0">
                <a:solidFill>
                  <a:schemeClr val="dk1"/>
                </a:solidFill>
                <a:effectLst/>
                <a:latin typeface="+mn-lt"/>
                <a:ea typeface="Calibri"/>
                <a:cs typeface="Calibri"/>
                <a:sym typeface="Calibri"/>
              </a:rPr>
              <a:t> complet selon les intervalles suivants s’ils présentent un faible risque :</a:t>
            </a:r>
            <a:endParaRPr lang="fr-CA" sz="2000" b="0" i="0" u="none" strike="noStrike" kern="1200" cap="none" dirty="0">
              <a:solidFill>
                <a:schemeClr val="dk1"/>
              </a:solidFill>
              <a:effectLst/>
              <a:latin typeface="+mn-lt"/>
              <a:ea typeface="Calibri"/>
              <a:cs typeface="Calibri"/>
              <a:sym typeface="Calibri"/>
            </a:endParaRPr>
          </a:p>
          <a:p>
            <a:pPr marL="628650" lvl="1" indent="-171450">
              <a:buFont typeface="Arial" panose="020B0604020202020204" pitchFamily="34" charset="0"/>
              <a:buChar char="•"/>
            </a:pPr>
            <a:r>
              <a:rPr lang="fr-CA" sz="1200" b="0" i="0" u="none" strike="noStrike" kern="1200" cap="none" dirty="0">
                <a:solidFill>
                  <a:schemeClr val="dk1"/>
                </a:solidFill>
                <a:effectLst/>
                <a:latin typeface="+mn-lt"/>
                <a:ea typeface="Calibri"/>
                <a:cs typeface="Calibri"/>
                <a:sym typeface="Calibri"/>
              </a:rPr>
              <a:t>Nourrissons et tout-petits (de la naissance à 24 mois) – Les nourrissons et les tout-petits devraient subir leur premier examen de la vue entre 6 et 9 mois</a:t>
            </a:r>
            <a:endParaRPr lang="fr-CA" sz="2000" b="0" i="0" u="none" strike="noStrike" kern="1200" cap="none" dirty="0">
              <a:solidFill>
                <a:schemeClr val="dk1"/>
              </a:solidFill>
              <a:effectLst/>
              <a:latin typeface="+mn-lt"/>
              <a:ea typeface="Calibri"/>
              <a:cs typeface="Calibri"/>
              <a:sym typeface="Calibri"/>
            </a:endParaRPr>
          </a:p>
          <a:p>
            <a:pPr marL="628650" lvl="1" indent="-171450">
              <a:buFont typeface="Arial" panose="020B0604020202020204" pitchFamily="34" charset="0"/>
              <a:buChar char="•"/>
            </a:pPr>
            <a:r>
              <a:rPr lang="fr-CA" sz="1200" b="0" i="0" u="none" strike="noStrike" kern="1200" cap="none" dirty="0">
                <a:solidFill>
                  <a:schemeClr val="dk1"/>
                </a:solidFill>
                <a:effectLst/>
                <a:latin typeface="+mn-lt"/>
                <a:ea typeface="Calibri"/>
                <a:cs typeface="Calibri"/>
                <a:sym typeface="Calibri"/>
              </a:rPr>
              <a:t>Enfants d’âge préscolaire (de 2 à 5 ans) – Les enfants d’âge préscolaire devraient subir au moins un examen de la vue entre 2 et 5 ans</a:t>
            </a:r>
            <a:endParaRPr lang="fr-CA" sz="2000" b="0" i="0" u="none" strike="noStrike" kern="1200" cap="none" dirty="0">
              <a:solidFill>
                <a:schemeClr val="dk1"/>
              </a:solidFill>
              <a:effectLst/>
              <a:latin typeface="+mn-lt"/>
              <a:ea typeface="Calibri"/>
              <a:cs typeface="Calibri"/>
              <a:sym typeface="Calibri"/>
            </a:endParaRPr>
          </a:p>
          <a:p>
            <a:pPr marL="628650" lvl="1" indent="-171450">
              <a:buFont typeface="Arial" panose="020B0604020202020204" pitchFamily="34" charset="0"/>
              <a:buChar char="•"/>
            </a:pPr>
            <a:r>
              <a:rPr lang="fr-CA" sz="1200" b="0" i="0" u="none" strike="noStrike" kern="1200" cap="none" dirty="0">
                <a:solidFill>
                  <a:schemeClr val="dk1"/>
                </a:solidFill>
                <a:effectLst/>
                <a:latin typeface="+mn-lt"/>
                <a:ea typeface="Calibri"/>
                <a:cs typeface="Calibri"/>
                <a:sym typeface="Calibri"/>
              </a:rPr>
              <a:t>Enfants d’âge scolaire (de 6 à 19 ans) – Les enfants d’âge scolaire (de 6 à 19 ans) devraient subir un examen de la vue par année</a:t>
            </a:r>
            <a:endParaRPr lang="fr-CA" sz="2000" b="0" i="0" u="none" strike="noStrike" kern="1200" cap="none" dirty="0">
              <a:solidFill>
                <a:schemeClr val="dk1"/>
              </a:solidFill>
              <a:effectLst/>
              <a:latin typeface="+mn-lt"/>
              <a:ea typeface="Calibri"/>
              <a:cs typeface="Calibri"/>
              <a:sym typeface="Calibri"/>
            </a:endParaRPr>
          </a:p>
          <a:p>
            <a:endParaRPr lang="fr-CA" sz="1200" b="0" i="0" u="sng" strike="noStrike" kern="1200" cap="none" dirty="0">
              <a:solidFill>
                <a:schemeClr val="dk1"/>
              </a:solidFill>
              <a:effectLst/>
              <a:latin typeface="+mn-lt"/>
              <a:ea typeface="Calibri"/>
              <a:cs typeface="Calibri"/>
              <a:sym typeface="Calibri"/>
              <a:hlinkClick r:id="rId3"/>
            </a:endParaRPr>
          </a:p>
          <a:p>
            <a:r>
              <a:rPr lang="fr-CA" sz="1200" b="0" i="0" u="sng" strike="noStrike" kern="1200" cap="none" dirty="0">
                <a:solidFill>
                  <a:schemeClr val="dk1"/>
                </a:solidFill>
                <a:effectLst/>
                <a:latin typeface="+mn-lt"/>
                <a:ea typeface="Calibri"/>
                <a:cs typeface="Calibri"/>
                <a:sym typeface="Calibri"/>
                <a:hlinkClick r:id="rId3"/>
              </a:rPr>
              <a:t>https://opto.ca/health-library/frequency-of-eye-examinations</a:t>
            </a:r>
            <a:r>
              <a:rPr lang="fr-CA" sz="1200" b="0" i="0" u="none" strike="noStrike" kern="1200" cap="none" dirty="0">
                <a:solidFill>
                  <a:schemeClr val="dk1"/>
                </a:solidFill>
                <a:effectLst/>
                <a:latin typeface="+mn-lt"/>
                <a:ea typeface="Calibri"/>
                <a:cs typeface="Calibri"/>
                <a:sym typeface="Calibri"/>
              </a:rPr>
              <a:t> </a:t>
            </a:r>
            <a:endParaRPr lang="fr-CA" sz="20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5</a:t>
            </a:fld>
            <a:endParaRPr lang="fr-FR">
              <a:uFillTx/>
            </a:endParaRPr>
          </a:p>
        </p:txBody>
      </p:sp>
    </p:spTree>
    <p:extLst>
      <p:ext uri="{BB962C8B-B14F-4D97-AF65-F5344CB8AC3E}">
        <p14:creationId xmlns:p14="http://schemas.microsoft.com/office/powerpoint/2010/main" val="313849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a:buSzPct val="25000"/>
            </a:pPr>
            <a:r>
              <a:rPr lang="fr-FR" dirty="0"/>
              <a:t>La protection des enfants ne s'améliorera que lorsque nous en apprendrons davantage sur leurs différents besoins</a:t>
            </a:r>
            <a:r>
              <a:rPr lang="fr-CA" noProof="0" dirty="0"/>
              <a:t>. Regardons de plus près l’œil en développement de l’enfant pour comprendre ses besoins.</a:t>
            </a:r>
          </a:p>
        </p:txBody>
      </p:sp>
      <p:sp>
        <p:nvSpPr>
          <p:cNvPr id="5" name="Slide Number Placeholder 3">
            <a:extLst>
              <a:ext uri="{FF2B5EF4-FFF2-40B4-BE49-F238E27FC236}">
                <a16:creationId xmlns:a16="http://schemas.microsoft.com/office/drawing/2014/main" id="{CFAF4560-59D3-4339-9924-EDD807BDD0B0}"/>
              </a:ext>
            </a:extLst>
          </p:cNvPr>
          <p:cNvSpPr txBox="1">
            <a:spLocks/>
          </p:cNvSpPr>
          <p:nvPr/>
        </p:nvSpPr>
        <p:spPr>
          <a:xfrm>
            <a:off x="3688080" y="8662274"/>
            <a:ext cx="3169920" cy="481726"/>
          </a:xfrm>
          <a:prstGeom prst="rect">
            <a:avLst/>
          </a:prstGeom>
        </p:spPr>
        <p:txBody>
          <a:bodyPr vert="horz" lIns="96661" tIns="48331" rIns="96661" bIns="48331" rtlCol="0" anchor="b"/>
          <a:lstStyle>
            <a:defPPr>
              <a:defRPr lang="en-US">
                <a:uFillTx/>
              </a:defRPr>
            </a:defPPr>
            <a:lvl1pPr marL="0" algn="r" defTabSz="914400" rtl="0" eaLnBrk="1" latinLnBrk="0" hangingPunct="1">
              <a:defRPr sz="13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a:lstStyle>
          <a:p>
            <a:fld id="{4C469141-75F6-4047-80C9-89187C1C0482}" type="slidenum">
              <a:rPr lang="fr-FR" smtClean="0"/>
              <a:pPr/>
              <a:t>6</a:t>
            </a:fld>
            <a:endParaRPr lang="fr-FR" dirty="0"/>
          </a:p>
        </p:txBody>
      </p:sp>
    </p:spTree>
    <p:extLst>
      <p:ext uri="{BB962C8B-B14F-4D97-AF65-F5344CB8AC3E}">
        <p14:creationId xmlns:p14="http://schemas.microsoft.com/office/powerpoint/2010/main" val="423166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Le cristallin d’un enfant n’est pas entièrement développé et ne filtre pas adéquatement les rayons UV. Par conséquent, il est plus vulnérable qu’un adulte aux rayons UV et à une transmission accrue dans l’œil. Étant donné que l’œil d’un enfant laisse pénétrer six fois plus de rayons UV que celui d’un adulte, il n’est jamais trop tôt pour commencer à protéger les yeux.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Bien que les rayons UV soient principalement bloqués par la cornée et le cristallin chez les adultes en santé, à titre de lumière visible, la lumière bleue passe à travers l’œil et atteint la rétine. La quantité de lumière bleue qui atteint la rétine dépend de l’âge de l’œil puisqu’au fil du temps, le cristallin jaunit légèrement, ce qui faciliterait l’absorption de la lumière bleu-violet.</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Il ne faut pas l’oublier, car l’exposition à long terme à la lumière bleue nocive augmenterait le risque de souffrir de dégénérescence maculaire liée à l’âge.</a:t>
            </a:r>
          </a:p>
          <a:p>
            <a:r>
              <a:rPr lang="fr-CA" sz="1200" b="0" i="0" u="none" strike="noStrike" kern="1200" cap="none" dirty="0">
                <a:solidFill>
                  <a:schemeClr val="dk1"/>
                </a:solidFill>
                <a:effectLst/>
                <a:latin typeface="+mn-lt"/>
                <a:ea typeface="Calibri"/>
                <a:cs typeface="Calibri"/>
                <a:sym typeface="Calibri"/>
              </a:rPr>
              <a:t> </a:t>
            </a:r>
          </a:p>
          <a:p>
            <a:r>
              <a:rPr lang="fr-CA" sz="1200" b="0" i="0" u="none" strike="noStrike" kern="1200" cap="none" dirty="0">
                <a:solidFill>
                  <a:schemeClr val="dk1"/>
                </a:solidFill>
                <a:effectLst/>
                <a:latin typeface="+mn-lt"/>
                <a:ea typeface="Calibri"/>
                <a:cs typeface="Calibri"/>
                <a:sym typeface="Calibri"/>
              </a:rPr>
              <a:t>En termes simples, les yeux d’un enfant sont plus vulnérables aux rayons UV et à la lumière bleue, car ils ne sont pas entièrement développés. Donc, il est encore plus important de protéger les jeunes yeux.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Sources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Sanford, B. E. et coll. (1996). « </a:t>
            </a:r>
            <a:r>
              <a:rPr lang="fr-FR" sz="1200" b="0" i="0" u="none" strike="noStrike" kern="1200" cap="none" dirty="0">
                <a:solidFill>
                  <a:schemeClr val="dk1"/>
                </a:solidFill>
                <a:latin typeface="+mn-lt"/>
                <a:ea typeface="Calibri"/>
                <a:cs typeface="Calibri"/>
                <a:sym typeface="Calibri"/>
              </a:rPr>
              <a:t>The </a:t>
            </a:r>
            <a:r>
              <a:rPr lang="fr-FR" sz="1200" b="0" i="0" u="none" strike="noStrike" kern="1200" cap="none" dirty="0" err="1">
                <a:solidFill>
                  <a:schemeClr val="dk1"/>
                </a:solidFill>
                <a:latin typeface="+mn-lt"/>
                <a:ea typeface="Calibri"/>
                <a:cs typeface="Calibri"/>
                <a:sym typeface="Calibri"/>
              </a:rPr>
              <a:t>effects</a:t>
            </a:r>
            <a:r>
              <a:rPr lang="fr-FR" sz="1200" b="0" i="0" u="none" strike="noStrike" kern="1200" cap="none" dirty="0">
                <a:solidFill>
                  <a:schemeClr val="dk1"/>
                </a:solidFill>
                <a:latin typeface="+mn-lt"/>
                <a:ea typeface="Calibri"/>
                <a:cs typeface="Calibri"/>
                <a:sym typeface="Calibri"/>
              </a:rPr>
              <a:t> of ultraviolet-A radiation on </a:t>
            </a:r>
            <a:r>
              <a:rPr lang="fr-FR" sz="1200" b="0" i="0" u="none" strike="noStrike" kern="1200" cap="none" dirty="0" err="1">
                <a:solidFill>
                  <a:schemeClr val="dk1"/>
                </a:solidFill>
                <a:latin typeface="+mn-lt"/>
                <a:ea typeface="Calibri"/>
                <a:cs typeface="Calibri"/>
                <a:sym typeface="Calibri"/>
              </a:rPr>
              <a:t>visual</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evoked</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potentials</a:t>
            </a:r>
            <a:r>
              <a:rPr lang="fr-FR" sz="1200" b="0" i="0" u="none" strike="noStrike" kern="1200" cap="none" dirty="0">
                <a:solidFill>
                  <a:schemeClr val="dk1"/>
                </a:solidFill>
                <a:latin typeface="+mn-lt"/>
                <a:ea typeface="Calibri"/>
                <a:cs typeface="Calibri"/>
                <a:sym typeface="Calibri"/>
              </a:rPr>
              <a:t> in the </a:t>
            </a:r>
            <a:r>
              <a:rPr lang="fr-FR" sz="1200" b="0" i="0" u="none" strike="noStrike" kern="1200" cap="none" dirty="0" err="1">
                <a:solidFill>
                  <a:schemeClr val="dk1"/>
                </a:solidFill>
                <a:latin typeface="+mn-lt"/>
                <a:ea typeface="Calibri"/>
                <a:cs typeface="Calibri"/>
                <a:sym typeface="Calibri"/>
              </a:rPr>
              <a:t>young</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human</a:t>
            </a:r>
            <a:r>
              <a:rPr lang="fr-FR" sz="1200" b="0" i="0" u="none" strike="noStrike" kern="1200" cap="none" dirty="0">
                <a:solidFill>
                  <a:schemeClr val="dk1"/>
                </a:solidFill>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eye</a:t>
            </a:r>
            <a:r>
              <a:rPr lang="fr-FR" sz="1200" b="0" i="0" u="none" strike="noStrike" kern="1200" cap="none" dirty="0">
                <a:solidFill>
                  <a:schemeClr val="dk1"/>
                </a:solidFill>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 </a:t>
            </a:r>
            <a:r>
              <a:rPr lang="fr-CA" sz="1200" b="0" i="1" u="none" strike="noStrike" kern="1200" cap="none" dirty="0">
                <a:solidFill>
                  <a:schemeClr val="dk1"/>
                </a:solidFill>
                <a:effectLst/>
                <a:latin typeface="+mn-lt"/>
                <a:ea typeface="Calibri"/>
                <a:cs typeface="Calibri"/>
                <a:sym typeface="Calibri"/>
              </a:rPr>
              <a:t>Acta </a:t>
            </a:r>
            <a:r>
              <a:rPr lang="fr-CA" sz="1200" b="0" i="1" u="none" strike="noStrike" kern="1200" cap="none" dirty="0" err="1">
                <a:solidFill>
                  <a:schemeClr val="dk1"/>
                </a:solidFill>
                <a:effectLst/>
                <a:latin typeface="+mn-lt"/>
                <a:ea typeface="Calibri"/>
                <a:cs typeface="Calibri"/>
                <a:sym typeface="Calibri"/>
              </a:rPr>
              <a:t>Ophthalmologica</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Scandinavica</a:t>
            </a:r>
            <a:r>
              <a:rPr lang="fr-CA" sz="1200" b="0" i="0" u="none" strike="noStrike" kern="1200" cap="none" dirty="0">
                <a:solidFill>
                  <a:schemeClr val="dk1"/>
                </a:solidFill>
                <a:effectLst/>
                <a:latin typeface="+mn-lt"/>
                <a:ea typeface="Calibri"/>
                <a:cs typeface="Calibri"/>
                <a:sym typeface="Calibri"/>
              </a:rPr>
              <a:t>, 74, p.</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553-557.</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Arnault E., C. </a:t>
            </a:r>
            <a:r>
              <a:rPr lang="fr-CA" sz="1200" b="0" i="0" u="none" strike="noStrike" kern="1200" cap="none" dirty="0" err="1">
                <a:solidFill>
                  <a:schemeClr val="dk1"/>
                </a:solidFill>
                <a:effectLst/>
                <a:latin typeface="+mn-lt"/>
                <a:ea typeface="Calibri"/>
                <a:cs typeface="Calibri"/>
                <a:sym typeface="Calibri"/>
              </a:rPr>
              <a:t>Barrau</a:t>
            </a:r>
            <a:r>
              <a:rPr lang="fr-CA" sz="1200" b="0" i="0" u="none" strike="noStrike" kern="1200" cap="none" dirty="0">
                <a:solidFill>
                  <a:schemeClr val="dk1"/>
                </a:solidFill>
                <a:effectLst/>
                <a:latin typeface="+mn-lt"/>
                <a:ea typeface="Calibri"/>
                <a:cs typeface="Calibri"/>
                <a:sym typeface="Calibri"/>
              </a:rPr>
              <a:t>, C. </a:t>
            </a:r>
            <a:r>
              <a:rPr lang="fr-CA" sz="1200" b="0" i="0" u="none" strike="noStrike" kern="1200" cap="none" dirty="0" err="1">
                <a:solidFill>
                  <a:schemeClr val="dk1"/>
                </a:solidFill>
                <a:effectLst/>
                <a:latin typeface="+mn-lt"/>
                <a:ea typeface="Calibri"/>
                <a:cs typeface="Calibri"/>
                <a:sym typeface="Calibri"/>
              </a:rPr>
              <a:t>Nanteau</a:t>
            </a:r>
            <a:r>
              <a:rPr lang="fr-CA" sz="1200" b="0" i="0" u="none" strike="noStrike" kern="1200" cap="none" dirty="0">
                <a:solidFill>
                  <a:schemeClr val="dk1"/>
                </a:solidFill>
                <a:effectLst/>
                <a:latin typeface="+mn-lt"/>
                <a:ea typeface="Calibri"/>
                <a:cs typeface="Calibri"/>
                <a:sym typeface="Calibri"/>
              </a:rPr>
              <a:t>, P. </a:t>
            </a:r>
            <a:r>
              <a:rPr lang="fr-CA" sz="1200" b="0" i="0" u="none" strike="noStrike" kern="1200" cap="none" dirty="0" err="1">
                <a:solidFill>
                  <a:schemeClr val="dk1"/>
                </a:solidFill>
                <a:effectLst/>
                <a:latin typeface="+mn-lt"/>
                <a:ea typeface="Calibri"/>
                <a:cs typeface="Calibri"/>
                <a:sym typeface="Calibri"/>
              </a:rPr>
              <a:t>Gondouin</a:t>
            </a:r>
            <a:r>
              <a:rPr lang="fr-CA" sz="1200" b="0" i="0" u="none" strike="noStrike" kern="1200" cap="none" dirty="0">
                <a:solidFill>
                  <a:schemeClr val="dk1"/>
                </a:solidFill>
                <a:effectLst/>
                <a:latin typeface="+mn-lt"/>
                <a:ea typeface="Calibri"/>
                <a:cs typeface="Calibri"/>
                <a:sym typeface="Calibri"/>
              </a:rPr>
              <a:t>, K. Bigot et coll. (2013). « </a:t>
            </a:r>
            <a:r>
              <a:rPr lang="fr-CA" sz="1200" b="0" i="0" u="none" strike="noStrike" kern="1200" cap="none" dirty="0" err="1">
                <a:solidFill>
                  <a:schemeClr val="dk1"/>
                </a:solidFill>
                <a:effectLst/>
                <a:latin typeface="+mn-lt"/>
                <a:ea typeface="Calibri"/>
                <a:cs typeface="Calibri"/>
                <a:sym typeface="Calibri"/>
              </a:rPr>
              <a:t>Phototoxic</a:t>
            </a:r>
            <a:r>
              <a:rPr lang="fr-CA" sz="1200" b="0" i="0" u="none" strike="noStrike" kern="1200" cap="none" dirty="0">
                <a:solidFill>
                  <a:schemeClr val="dk1"/>
                </a:solidFill>
                <a:effectLst/>
                <a:latin typeface="+mn-lt"/>
                <a:ea typeface="Calibri"/>
                <a:cs typeface="Calibri"/>
                <a:sym typeface="Calibri"/>
              </a:rPr>
              <a:t> Action Spectrum on a </a:t>
            </a:r>
            <a:r>
              <a:rPr lang="fr-CA" sz="1200" b="0" i="0" u="none" strike="noStrike" kern="1200" cap="none" dirty="0" err="1">
                <a:solidFill>
                  <a:schemeClr val="dk1"/>
                </a:solidFill>
                <a:effectLst/>
                <a:latin typeface="+mn-lt"/>
                <a:ea typeface="Calibri"/>
                <a:cs typeface="Calibri"/>
                <a:sym typeface="Calibri"/>
              </a:rPr>
              <a:t>Retinal</a:t>
            </a:r>
            <a:r>
              <a:rPr lang="fr-CA" sz="1200" b="0" i="0" u="none" strike="noStrike" kern="1200" cap="none" dirty="0">
                <a:solidFill>
                  <a:schemeClr val="dk1"/>
                </a:solidFill>
                <a:effectLst/>
                <a:latin typeface="+mn-lt"/>
                <a:ea typeface="Calibri"/>
                <a:cs typeface="Calibri"/>
                <a:sym typeface="Calibri"/>
              </a:rPr>
              <a:t> Pigment </a:t>
            </a:r>
            <a:r>
              <a:rPr lang="fr-CA" sz="1200" b="0" i="0" u="none" strike="noStrike" kern="1200" cap="none" dirty="0" err="1">
                <a:solidFill>
                  <a:schemeClr val="dk1"/>
                </a:solidFill>
                <a:effectLst/>
                <a:latin typeface="+mn-lt"/>
                <a:ea typeface="Calibri"/>
                <a:cs typeface="Calibri"/>
                <a:sym typeface="Calibri"/>
              </a:rPr>
              <a:t>Epithelium</a:t>
            </a:r>
            <a:r>
              <a:rPr lang="fr-CA" sz="1200" b="0" i="0" u="none" strike="noStrike" kern="1200" cap="none" dirty="0">
                <a:solidFill>
                  <a:schemeClr val="dk1"/>
                </a:solidFill>
                <a:effectLst/>
                <a:latin typeface="+mn-lt"/>
                <a:ea typeface="Calibri"/>
                <a:cs typeface="Calibri"/>
                <a:sym typeface="Calibri"/>
              </a:rPr>
              <a:t> Model of Age-</a:t>
            </a:r>
            <a:r>
              <a:rPr lang="fr-CA" sz="1200" b="0" i="0" u="none" strike="noStrike" kern="1200" cap="none" dirty="0" err="1">
                <a:solidFill>
                  <a:schemeClr val="dk1"/>
                </a:solidFill>
                <a:effectLst/>
                <a:latin typeface="+mn-lt"/>
                <a:ea typeface="Calibri"/>
                <a:cs typeface="Calibri"/>
                <a:sym typeface="Calibri"/>
              </a:rPr>
              <a:t>Related</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Macular</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Degeneration</a:t>
            </a:r>
            <a:r>
              <a:rPr lang="fr-CA" sz="1200" b="0" i="0" u="none" strike="noStrike" kern="1200" cap="none" dirty="0">
                <a:solidFill>
                  <a:schemeClr val="dk1"/>
                </a:solidFill>
                <a:effectLst/>
                <a:latin typeface="+mn-lt"/>
                <a:ea typeface="Calibri"/>
                <a:cs typeface="Calibri"/>
                <a:sym typeface="Calibri"/>
              </a:rPr>
              <a:t> </a:t>
            </a:r>
            <a:r>
              <a:rPr lang="fr-FR" sz="1200" b="0" i="0" u="none" strike="noStrike" kern="1200" cap="none" dirty="0" err="1">
                <a:solidFill>
                  <a:schemeClr val="dk1"/>
                </a:solidFill>
                <a:latin typeface="+mn-lt"/>
                <a:ea typeface="Calibri"/>
                <a:cs typeface="Calibri"/>
                <a:sym typeface="Calibri"/>
              </a:rPr>
              <a:t>Exposed</a:t>
            </a:r>
            <a:r>
              <a:rPr lang="fr-FR" sz="1200" b="0" i="0" u="none" strike="noStrike" kern="1200" cap="none" dirty="0">
                <a:solidFill>
                  <a:schemeClr val="dk1"/>
                </a:solidFill>
                <a:latin typeface="+mn-lt"/>
                <a:ea typeface="Calibri"/>
                <a:cs typeface="Calibri"/>
                <a:sym typeface="Calibri"/>
              </a:rPr>
              <a:t> to Sunlight </a:t>
            </a:r>
            <a:r>
              <a:rPr lang="fr-FR" sz="1200" b="0" i="0" u="none" strike="noStrike" kern="1200" cap="none" dirty="0" err="1">
                <a:solidFill>
                  <a:schemeClr val="dk1"/>
                </a:solidFill>
                <a:latin typeface="+mn-lt"/>
                <a:ea typeface="Calibri"/>
                <a:cs typeface="Calibri"/>
                <a:sym typeface="Calibri"/>
              </a:rPr>
              <a:t>Normalized</a:t>
            </a:r>
            <a:r>
              <a:rPr lang="fr-FR" sz="1200" b="0" i="0" u="none" strike="noStrike" kern="1200" cap="none" dirty="0">
                <a:solidFill>
                  <a:schemeClr val="dk1"/>
                </a:solidFill>
                <a:latin typeface="+mn-lt"/>
                <a:ea typeface="Calibri"/>
                <a:cs typeface="Calibri"/>
                <a:sym typeface="Calibri"/>
              </a:rPr>
              <a:t> Conditions </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PlosOne</a:t>
            </a:r>
            <a:r>
              <a:rPr lang="fr-CA" sz="1200" b="0" i="0" u="none" strike="noStrike" kern="1200" cap="none" dirty="0">
                <a:solidFill>
                  <a:schemeClr val="dk1"/>
                </a:solidFill>
                <a:effectLst/>
                <a:latin typeface="+mn-lt"/>
                <a:ea typeface="Calibri"/>
                <a:cs typeface="Calibri"/>
                <a:sym typeface="Calibri"/>
              </a:rPr>
              <a:t>. </a:t>
            </a:r>
            <a:r>
              <a:rPr lang="fr-CA" sz="1200" b="0" i="0" u="sng" strike="noStrike" kern="1200" cap="none" dirty="0">
                <a:solidFill>
                  <a:schemeClr val="dk1"/>
                </a:solidFill>
                <a:effectLst/>
                <a:latin typeface="+mn-lt"/>
                <a:ea typeface="Calibri"/>
                <a:cs typeface="Calibri"/>
                <a:sym typeface="Calibri"/>
                <a:hlinkClick r:id="rId3"/>
              </a:rPr>
              <a:t>http://dx.doi.org/10.1371/journal.pone.0071398</a:t>
            </a:r>
            <a:r>
              <a:rPr lang="fr-CA" sz="1200" b="0" i="0" u="none" strike="noStrike" kern="1200" cap="none" dirty="0">
                <a:solidFill>
                  <a:schemeClr val="dk1"/>
                </a:solidFill>
                <a:effectLst/>
                <a:latin typeface="+mn-lt"/>
                <a:ea typeface="Calibri"/>
                <a:cs typeface="Calibri"/>
                <a:sym typeface="Calibri"/>
              </a:rPr>
              <a:t> .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err="1">
                <a:solidFill>
                  <a:schemeClr val="dk1"/>
                </a:solidFill>
                <a:effectLst/>
                <a:latin typeface="+mn-lt"/>
                <a:ea typeface="Calibri"/>
                <a:cs typeface="Calibri"/>
                <a:sym typeface="Calibri"/>
              </a:rPr>
              <a:t>Sparrow</a:t>
            </a:r>
            <a:r>
              <a:rPr lang="fr-CA" sz="1200" b="0" i="0" u="none" strike="noStrike" kern="1200" cap="none" dirty="0">
                <a:solidFill>
                  <a:schemeClr val="dk1"/>
                </a:solidFill>
                <a:effectLst/>
                <a:latin typeface="+mn-lt"/>
                <a:ea typeface="Calibri"/>
                <a:cs typeface="Calibri"/>
                <a:sym typeface="Calibri"/>
              </a:rPr>
              <a:t>, J. R., K. </a:t>
            </a:r>
            <a:r>
              <a:rPr lang="fr-CA" sz="1200" b="0" i="0" u="none" strike="noStrike" kern="1200" cap="none" dirty="0" err="1">
                <a:solidFill>
                  <a:schemeClr val="dk1"/>
                </a:solidFill>
                <a:effectLst/>
                <a:latin typeface="+mn-lt"/>
                <a:ea typeface="Calibri"/>
                <a:cs typeface="Calibri"/>
                <a:sym typeface="Calibri"/>
              </a:rPr>
              <a:t>Nakanishi</a:t>
            </a:r>
            <a:r>
              <a:rPr lang="fr-CA" sz="1200" b="0" i="0" u="none" strike="noStrike" kern="1200" cap="none" dirty="0">
                <a:solidFill>
                  <a:schemeClr val="dk1"/>
                </a:solidFill>
                <a:effectLst/>
                <a:latin typeface="+mn-lt"/>
                <a:ea typeface="Calibri"/>
                <a:cs typeface="Calibri"/>
                <a:sym typeface="Calibri"/>
              </a:rPr>
              <a:t> et C .A. Parish (2000). « The </a:t>
            </a:r>
            <a:r>
              <a:rPr lang="fr-CA" sz="1200" b="0" i="0" u="none" strike="noStrike" kern="1200" cap="none" dirty="0" err="1">
                <a:solidFill>
                  <a:schemeClr val="dk1"/>
                </a:solidFill>
                <a:effectLst/>
                <a:latin typeface="+mn-lt"/>
                <a:ea typeface="Calibri"/>
                <a:cs typeface="Calibri"/>
                <a:sym typeface="Calibri"/>
              </a:rPr>
              <a:t>Lipofuscin</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Fluorophore</a:t>
            </a:r>
            <a:r>
              <a:rPr lang="fr-CA" sz="1200" b="0" i="0" u="none" strike="noStrike" kern="1200" cap="none" dirty="0">
                <a:solidFill>
                  <a:schemeClr val="dk1"/>
                </a:solidFill>
                <a:effectLst/>
                <a:latin typeface="+mn-lt"/>
                <a:ea typeface="Calibri"/>
                <a:cs typeface="Calibri"/>
                <a:sym typeface="Calibri"/>
              </a:rPr>
              <a:t> A2E </a:t>
            </a:r>
            <a:r>
              <a:rPr lang="fr-CA" sz="1200" b="0" i="0" u="none" strike="noStrike" kern="1200" cap="none" dirty="0" err="1">
                <a:solidFill>
                  <a:schemeClr val="dk1"/>
                </a:solidFill>
                <a:effectLst/>
                <a:latin typeface="+mn-lt"/>
                <a:ea typeface="Calibri"/>
                <a:cs typeface="Calibri"/>
                <a:sym typeface="Calibri"/>
              </a:rPr>
              <a:t>Mediates</a:t>
            </a:r>
            <a:r>
              <a:rPr lang="fr-CA" sz="1200" b="0" i="0" u="none" strike="noStrike" kern="1200" cap="none" dirty="0">
                <a:solidFill>
                  <a:schemeClr val="dk1"/>
                </a:solidFill>
                <a:effectLst/>
                <a:latin typeface="+mn-lt"/>
                <a:ea typeface="Calibri"/>
                <a:cs typeface="Calibri"/>
                <a:sym typeface="Calibri"/>
              </a:rPr>
              <a:t> Blue Light-</a:t>
            </a:r>
            <a:r>
              <a:rPr lang="fr-CA" sz="1200" b="0" i="0" u="none" strike="noStrike" kern="1200" cap="none" dirty="0" err="1">
                <a:solidFill>
                  <a:schemeClr val="dk1"/>
                </a:solidFill>
                <a:effectLst/>
                <a:latin typeface="+mn-lt"/>
                <a:ea typeface="Calibri"/>
                <a:cs typeface="Calibri"/>
                <a:sym typeface="Calibri"/>
              </a:rPr>
              <a:t>Induced</a:t>
            </a:r>
            <a:r>
              <a:rPr lang="fr-CA" sz="1200" b="0" i="0" u="none" strike="noStrike" kern="1200" cap="none" dirty="0">
                <a:solidFill>
                  <a:schemeClr val="dk1"/>
                </a:solidFill>
                <a:effectLst/>
                <a:latin typeface="+mn-lt"/>
                <a:ea typeface="Calibri"/>
                <a:cs typeface="Calibri"/>
                <a:sym typeface="Calibri"/>
              </a:rPr>
              <a:t> Damage to </a:t>
            </a:r>
            <a:r>
              <a:rPr lang="fr-CA" sz="1200" b="0" i="0" u="none" strike="noStrike" kern="1200" cap="none" dirty="0" err="1">
                <a:solidFill>
                  <a:schemeClr val="dk1"/>
                </a:solidFill>
                <a:effectLst/>
                <a:latin typeface="+mn-lt"/>
                <a:ea typeface="Calibri"/>
                <a:cs typeface="Calibri"/>
                <a:sym typeface="Calibri"/>
              </a:rPr>
              <a:t>Retinal</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Pigmented</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Epithelial</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Cells</a:t>
            </a:r>
            <a:r>
              <a:rPr lang="fr-CA" sz="1200" b="0" i="0" u="none" strike="noStrike" kern="1200" cap="none" dirty="0">
                <a:solidFill>
                  <a:schemeClr val="dk1"/>
                </a:solidFill>
                <a:effectLst/>
                <a:latin typeface="+mn-lt"/>
                <a:ea typeface="Calibri"/>
                <a:cs typeface="Calibri"/>
                <a:sym typeface="Calibri"/>
              </a:rPr>
              <a:t> », </a:t>
            </a:r>
            <a:r>
              <a:rPr lang="fr-CA" sz="1200" b="0" i="1" u="none" strike="noStrike" kern="1200" cap="none" dirty="0">
                <a:solidFill>
                  <a:schemeClr val="dk1"/>
                </a:solidFill>
                <a:effectLst/>
                <a:latin typeface="+mn-lt"/>
                <a:ea typeface="Calibri"/>
                <a:cs typeface="Calibri"/>
                <a:sym typeface="Calibri"/>
              </a:rPr>
              <a:t>Invest. </a:t>
            </a:r>
            <a:r>
              <a:rPr lang="fr-CA" sz="1200" b="0" i="1" u="none" strike="noStrike" kern="1200" cap="none" dirty="0" err="1">
                <a:solidFill>
                  <a:schemeClr val="dk1"/>
                </a:solidFill>
                <a:effectLst/>
                <a:latin typeface="+mn-lt"/>
                <a:ea typeface="Calibri"/>
                <a:cs typeface="Calibri"/>
                <a:sym typeface="Calibri"/>
              </a:rPr>
              <a:t>Ophthalmol</a:t>
            </a:r>
            <a:r>
              <a:rPr lang="fr-CA" sz="1200" b="0" i="1" u="none" strike="noStrike" kern="1200" cap="none" dirty="0">
                <a:solidFill>
                  <a:schemeClr val="dk1"/>
                </a:solidFill>
                <a:effectLst/>
                <a:latin typeface="+mn-lt"/>
                <a:ea typeface="Calibri"/>
                <a:cs typeface="Calibri"/>
                <a:sym typeface="Calibri"/>
              </a:rPr>
              <a:t>. Vis. </a:t>
            </a:r>
            <a:r>
              <a:rPr lang="fr-CA" sz="1200" b="0" i="1" u="none" strike="noStrike" kern="1200" cap="none" dirty="0" err="1">
                <a:solidFill>
                  <a:schemeClr val="dk1"/>
                </a:solidFill>
                <a:effectLst/>
                <a:latin typeface="+mn-lt"/>
                <a:ea typeface="Calibri"/>
                <a:cs typeface="Calibri"/>
                <a:sym typeface="Calibri"/>
              </a:rPr>
              <a:t>Sci</a:t>
            </a:r>
            <a:r>
              <a:rPr lang="fr-CA" sz="1200" b="0" i="0" u="none" strike="noStrike" kern="1200" cap="none" dirty="0">
                <a:solidFill>
                  <a:schemeClr val="dk1"/>
                </a:solidFill>
                <a:effectLst/>
                <a:latin typeface="+mn-lt"/>
                <a:ea typeface="Calibri"/>
                <a:cs typeface="Calibri"/>
                <a:sym typeface="Calibri"/>
              </a:rPr>
              <a:t>., 41 (7),</a:t>
            </a:r>
            <a:r>
              <a:rPr lang="fr-CA" sz="1200" b="0" i="0" u="none" strike="noStrike" kern="1200" cap="none" baseline="0" dirty="0">
                <a:solidFill>
                  <a:schemeClr val="dk1"/>
                </a:solidFill>
                <a:effectLst/>
                <a:latin typeface="+mn-lt"/>
                <a:ea typeface="Calibri"/>
                <a:cs typeface="Calibri"/>
                <a:sym typeface="Calibri"/>
              </a:rPr>
              <a:t> p. </a:t>
            </a:r>
            <a:r>
              <a:rPr lang="fr-CA" sz="1200" b="0" i="0" u="none" strike="noStrike" kern="1200" cap="none" dirty="0">
                <a:solidFill>
                  <a:schemeClr val="dk1"/>
                </a:solidFill>
                <a:effectLst/>
                <a:latin typeface="+mn-lt"/>
                <a:ea typeface="Calibri"/>
                <a:cs typeface="Calibri"/>
                <a:sym typeface="Calibri"/>
              </a:rPr>
              <a:t>1981-1989. </a:t>
            </a:r>
            <a:r>
              <a:rPr lang="fr-CA" sz="1200" b="0" i="0" u="sng" strike="noStrike" kern="1200" cap="none" dirty="0">
                <a:solidFill>
                  <a:schemeClr val="dk1"/>
                </a:solidFill>
                <a:effectLst/>
                <a:latin typeface="+mn-lt"/>
                <a:ea typeface="Calibri"/>
                <a:cs typeface="Calibri"/>
                <a:sym typeface="Calibri"/>
                <a:hlinkClick r:id="rId4"/>
              </a:rPr>
              <a:t>http://www.ncbi.nlm.nih.gov/pubmed/10845625</a:t>
            </a:r>
            <a:r>
              <a:rPr lang="fr-CA" sz="1200" b="0" i="0" u="none" strike="noStrike" kern="1200" cap="none" dirty="0">
                <a:solidFill>
                  <a:schemeClr val="dk1"/>
                </a:solidFill>
                <a:effectLst/>
                <a:latin typeface="+mn-lt"/>
                <a:ea typeface="Calibri"/>
                <a:cs typeface="Calibri"/>
                <a:sym typeface="Calibri"/>
              </a:rPr>
              <a:t>.</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7</a:t>
            </a:fld>
            <a:endParaRPr lang="fr-FR">
              <a:uFillTx/>
            </a:endParaRPr>
          </a:p>
        </p:txBody>
      </p:sp>
    </p:spTree>
    <p:extLst>
      <p:ext uri="{BB962C8B-B14F-4D97-AF65-F5344CB8AC3E}">
        <p14:creationId xmlns:p14="http://schemas.microsoft.com/office/powerpoint/2010/main" val="2514845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Comme discuté, l’enfance des enfants d’aujourd’hui est différente.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En fait, les enfants âgés de 3 à 5 ans passent environ la moitié de leur journée à effectuer des activités sédentaires et environ 2 heures par jour devant un écran.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Selon une étude, 61 % des parents canadiens sont d’accord que leurs enfants passent trop de temps à regarder la télévision ou à utiliser un ordinateur.</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Source : Jeunes en forme Canada, bulletin de l’activité physique chez les jeunes, 2014.</a:t>
            </a:r>
          </a:p>
          <a:p>
            <a:endParaRPr lang="fr-CA" sz="1200" b="0" i="0" u="sng" strike="noStrike" kern="1200" cap="none" dirty="0">
              <a:solidFill>
                <a:schemeClr val="dk1"/>
              </a:solidFill>
              <a:effectLst/>
              <a:latin typeface="+mn-lt"/>
              <a:ea typeface="Calibri"/>
              <a:cs typeface="Calibri"/>
              <a:sym typeface="Calibri"/>
              <a:hlinkClick r:id="rId3"/>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200" b="0" i="0" u="none" strike="noStrike" kern="1200" cap="none" dirty="0">
                <a:solidFill>
                  <a:schemeClr val="dk1"/>
                </a:solidFill>
                <a:effectLst/>
                <a:latin typeface="+mn-lt"/>
                <a:ea typeface="Calibri"/>
                <a:cs typeface="Calibri"/>
                <a:sym typeface="Calibri"/>
              </a:rPr>
              <a:t>Certains de nos enfants n’entendront jamais le son d’une tonalité, car ils ne possèdent qu’un cellulaire. Les enfants d’aujourd’hui parlent à leurs parents en déplacement par </a:t>
            </a:r>
            <a:r>
              <a:rPr lang="fr-CA" sz="1200" b="0" i="0" u="none" strike="noStrike" kern="1200" cap="none" dirty="0" err="1">
                <a:solidFill>
                  <a:schemeClr val="dk1"/>
                </a:solidFill>
                <a:effectLst/>
                <a:latin typeface="+mn-lt"/>
                <a:ea typeface="Calibri"/>
                <a:cs typeface="Calibri"/>
                <a:sym typeface="Calibri"/>
              </a:rPr>
              <a:t>FaceTime</a:t>
            </a:r>
            <a:r>
              <a:rPr lang="fr-CA" sz="1200" b="0" i="0" u="none" strike="noStrike" kern="1200" cap="none" dirty="0">
                <a:solidFill>
                  <a:schemeClr val="dk1"/>
                </a:solidFill>
                <a:effectLst/>
                <a:latin typeface="+mn-lt"/>
                <a:ea typeface="Calibri"/>
                <a:cs typeface="Calibri"/>
                <a:sym typeface="Calibri"/>
              </a:rPr>
              <a:t>. Le temps passé sur les appareils numériques, en raison de la lumière bleue nocive et de la fatigue oculaire, devrait figurer au cœur de nos préoccupations quant à la vision des enfants. Grâce aux études réalisées chez les enfants de la génération Z et sur la façon dont ils utilisent les appareils numériques, nous pouvons leur offrir une meilleure protection.</a:t>
            </a: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8</a:t>
            </a:fld>
            <a:endParaRPr lang="fr-FR">
              <a:uFillTx/>
            </a:endParaRPr>
          </a:p>
        </p:txBody>
      </p:sp>
    </p:spTree>
    <p:extLst>
      <p:ext uri="{BB962C8B-B14F-4D97-AF65-F5344CB8AC3E}">
        <p14:creationId xmlns:p14="http://schemas.microsoft.com/office/powerpoint/2010/main" val="56434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kern="1200" cap="none" dirty="0">
                <a:solidFill>
                  <a:schemeClr val="dk1"/>
                </a:solidFill>
                <a:effectLst/>
                <a:latin typeface="+mn-lt"/>
                <a:ea typeface="Calibri"/>
                <a:cs typeface="Calibri"/>
                <a:sym typeface="Calibri"/>
              </a:rPr>
              <a:t>Toutefois, la plupart des gens ne savent pas que le soleil représente la principale source de lumière bleue nocive,</a:t>
            </a:r>
            <a:r>
              <a:rPr lang="fr-CA" sz="1200" b="0" i="0" u="none" strike="noStrike" kern="1200" cap="none" baseline="0" dirty="0">
                <a:solidFill>
                  <a:schemeClr val="dk1"/>
                </a:solidFill>
                <a:effectLst/>
                <a:latin typeface="+mn-lt"/>
                <a:ea typeface="Calibri"/>
                <a:cs typeface="Calibri"/>
                <a:sym typeface="Calibri"/>
              </a:rPr>
              <a:t> qui</a:t>
            </a:r>
            <a:r>
              <a:rPr lang="fr-CA" sz="1200" b="0" i="0" u="none" strike="noStrike" kern="1200" cap="none" dirty="0">
                <a:solidFill>
                  <a:schemeClr val="dk1"/>
                </a:solidFill>
                <a:effectLst/>
                <a:latin typeface="+mn-lt"/>
                <a:ea typeface="Calibri"/>
                <a:cs typeface="Calibri"/>
                <a:sym typeface="Calibri"/>
              </a:rPr>
              <a:t> est 100 fois plus intense que celle</a:t>
            </a:r>
            <a:r>
              <a:rPr lang="fr-CA" sz="1200" b="0" i="0" u="none" strike="noStrike" kern="1200" cap="none" baseline="0" dirty="0">
                <a:solidFill>
                  <a:schemeClr val="dk1"/>
                </a:solidFill>
                <a:effectLst/>
                <a:latin typeface="+mn-lt"/>
                <a:ea typeface="Calibri"/>
                <a:cs typeface="Calibri"/>
                <a:sym typeface="Calibri"/>
              </a:rPr>
              <a:t> </a:t>
            </a:r>
            <a:r>
              <a:rPr lang="fr-CA" sz="1200" b="0" i="0" u="none" strike="noStrike" kern="1200" cap="none" dirty="0">
                <a:solidFill>
                  <a:schemeClr val="dk1"/>
                </a:solidFill>
                <a:effectLst/>
                <a:latin typeface="+mn-lt"/>
                <a:ea typeface="Calibri"/>
                <a:cs typeface="Calibri"/>
                <a:sym typeface="Calibri"/>
              </a:rPr>
              <a:t>émise</a:t>
            </a:r>
            <a:r>
              <a:rPr lang="fr-CA" sz="1200" b="0" i="0" u="none" strike="noStrike" kern="1200" cap="none" baseline="0" dirty="0">
                <a:solidFill>
                  <a:schemeClr val="dk1"/>
                </a:solidFill>
                <a:effectLst/>
                <a:latin typeface="+mn-lt"/>
                <a:ea typeface="Calibri"/>
                <a:cs typeface="Calibri"/>
                <a:sym typeface="Calibri"/>
              </a:rPr>
              <a:t> par</a:t>
            </a:r>
            <a:r>
              <a:rPr lang="fr-CA" sz="1200" b="0" i="0" u="none" strike="noStrike" kern="1200" cap="none" dirty="0">
                <a:solidFill>
                  <a:schemeClr val="dk1"/>
                </a:solidFill>
                <a:effectLst/>
                <a:latin typeface="+mn-lt"/>
                <a:ea typeface="Calibri"/>
                <a:cs typeface="Calibri"/>
                <a:sym typeface="Calibri"/>
              </a:rPr>
              <a:t> les appareils électroniques et les écrans.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Avec toutes les activités extérieures (récréation, soccer, baseball, etc.) que les enfants ont, ils peuvent y être exposés. </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En combinant le temps passé au soleil à l’extérieur et exposé à des sources de lumière bleue nocive à l’intérieur, il est important de procurer un filtre à la lumière bleue aux enfants dont les yeux sont en développement. Les verres Transitions constituent une excellente solution puisqu’ils filtrent les rayons UV et la lumière bleue nocive non seulement à l’intérieur, mais particulièrement à l’extérieur.</a:t>
            </a:r>
          </a:p>
          <a:p>
            <a:endParaRPr lang="fr-CA" sz="1200" b="0" i="0" u="none" strike="noStrike" kern="1200" cap="none" dirty="0">
              <a:solidFill>
                <a:schemeClr val="dk1"/>
              </a:solidFill>
              <a:effectLst/>
              <a:latin typeface="+mn-lt"/>
              <a:ea typeface="Calibri"/>
              <a:cs typeface="Calibri"/>
              <a:sym typeface="Calibri"/>
            </a:endParaRPr>
          </a:p>
          <a:p>
            <a:r>
              <a:rPr lang="fr-CA" sz="1200" b="0" i="0" u="none" strike="noStrike" kern="1200" cap="none" dirty="0">
                <a:solidFill>
                  <a:schemeClr val="dk1"/>
                </a:solidFill>
                <a:effectLst/>
                <a:latin typeface="+mn-lt"/>
                <a:ea typeface="Calibri"/>
                <a:cs typeface="Calibri"/>
                <a:sym typeface="Calibri"/>
              </a:rPr>
              <a:t>---</a:t>
            </a:r>
          </a:p>
          <a:p>
            <a:r>
              <a:rPr lang="fr-CA" sz="1200" b="0" i="0" u="none" strike="noStrike" kern="1200" cap="none" dirty="0">
                <a:solidFill>
                  <a:schemeClr val="dk1"/>
                </a:solidFill>
                <a:effectLst/>
                <a:latin typeface="+mn-lt"/>
                <a:ea typeface="Calibri"/>
                <a:cs typeface="Calibri"/>
                <a:sym typeface="Calibri"/>
              </a:rPr>
              <a:t>Source :  Baillet, G., et B. Granger (2016). « How Transitions® </a:t>
            </a:r>
            <a:r>
              <a:rPr lang="fr-CA" sz="1200" b="0" i="0" u="none" strike="noStrike" kern="1200" cap="none" dirty="0" err="1">
                <a:solidFill>
                  <a:schemeClr val="dk1"/>
                </a:solidFill>
                <a:effectLst/>
                <a:latin typeface="+mn-lt"/>
                <a:ea typeface="Calibri"/>
                <a:cs typeface="Calibri"/>
                <a:sym typeface="Calibri"/>
              </a:rPr>
              <a:t>lenses</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filter</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harmful</a:t>
            </a:r>
            <a:r>
              <a:rPr lang="fr-CA" sz="1200" b="0" i="0" u="none" strike="noStrike" kern="1200" cap="none" dirty="0">
                <a:solidFill>
                  <a:schemeClr val="dk1"/>
                </a:solidFill>
                <a:effectLst/>
                <a:latin typeface="+mn-lt"/>
                <a:ea typeface="Calibri"/>
                <a:cs typeface="Calibri"/>
                <a:sym typeface="Calibri"/>
              </a:rPr>
              <a:t> </a:t>
            </a:r>
            <a:r>
              <a:rPr lang="fr-CA" sz="1200" b="0" i="0" u="none" strike="noStrike" kern="1200" cap="none" dirty="0" err="1">
                <a:solidFill>
                  <a:schemeClr val="dk1"/>
                </a:solidFill>
                <a:effectLst/>
                <a:latin typeface="+mn-lt"/>
                <a:ea typeface="Calibri"/>
                <a:cs typeface="Calibri"/>
                <a:sym typeface="Calibri"/>
              </a:rPr>
              <a:t>blue</a:t>
            </a:r>
            <a:r>
              <a:rPr lang="fr-CA" sz="1200" b="0" i="0" u="none" strike="noStrike" kern="1200" cap="none" dirty="0">
                <a:solidFill>
                  <a:schemeClr val="dk1"/>
                </a:solidFill>
                <a:effectLst/>
                <a:latin typeface="+mn-lt"/>
                <a:ea typeface="Calibri"/>
                <a:cs typeface="Calibri"/>
                <a:sym typeface="Calibri"/>
              </a:rPr>
              <a:t> light », </a:t>
            </a:r>
            <a:r>
              <a:rPr lang="fr-CA" sz="1200" b="0" i="1" u="none" strike="noStrike" kern="1200" cap="none" dirty="0">
                <a:solidFill>
                  <a:schemeClr val="dk1"/>
                </a:solidFill>
                <a:effectLst/>
                <a:latin typeface="+mn-lt"/>
                <a:ea typeface="Calibri"/>
                <a:cs typeface="Calibri"/>
                <a:sym typeface="Calibri"/>
              </a:rPr>
              <a:t>Points de Vue, International </a:t>
            </a:r>
            <a:r>
              <a:rPr lang="fr-CA" sz="1200" b="0" i="1" u="none" strike="noStrike" kern="1200" cap="none" dirty="0" err="1">
                <a:solidFill>
                  <a:schemeClr val="dk1"/>
                </a:solidFill>
                <a:effectLst/>
                <a:latin typeface="+mn-lt"/>
                <a:ea typeface="Calibri"/>
                <a:cs typeface="Calibri"/>
                <a:sym typeface="Calibri"/>
              </a:rPr>
              <a:t>Review</a:t>
            </a:r>
            <a:r>
              <a:rPr lang="fr-CA" sz="1200" b="0" i="1" u="none" strike="noStrike" kern="1200" cap="none" dirty="0">
                <a:solidFill>
                  <a:schemeClr val="dk1"/>
                </a:solidFill>
                <a:effectLst/>
                <a:latin typeface="+mn-lt"/>
                <a:ea typeface="Calibri"/>
                <a:cs typeface="Calibri"/>
                <a:sym typeface="Calibri"/>
              </a:rPr>
              <a:t> of </a:t>
            </a:r>
            <a:r>
              <a:rPr lang="fr-CA" sz="1200" b="0" i="1" u="none" strike="noStrike" kern="1200" cap="none" dirty="0" err="1">
                <a:solidFill>
                  <a:schemeClr val="dk1"/>
                </a:solidFill>
                <a:effectLst/>
                <a:latin typeface="+mn-lt"/>
                <a:ea typeface="Calibri"/>
                <a:cs typeface="Calibri"/>
                <a:sym typeface="Calibri"/>
              </a:rPr>
              <a:t>Ophthalmic</a:t>
            </a:r>
            <a:r>
              <a:rPr lang="fr-CA" sz="1200" b="0" i="1" u="none" strike="noStrike" kern="1200" cap="none" dirty="0">
                <a:solidFill>
                  <a:schemeClr val="dk1"/>
                </a:solidFill>
                <a:effectLst/>
                <a:latin typeface="+mn-lt"/>
                <a:ea typeface="Calibri"/>
                <a:cs typeface="Calibri"/>
                <a:sym typeface="Calibri"/>
              </a:rPr>
              <a:t> </a:t>
            </a:r>
            <a:r>
              <a:rPr lang="fr-CA" sz="1200" b="0" i="1" u="none" strike="noStrike" kern="1200" cap="none" dirty="0" err="1">
                <a:solidFill>
                  <a:schemeClr val="dk1"/>
                </a:solidFill>
                <a:effectLst/>
                <a:latin typeface="+mn-lt"/>
                <a:ea typeface="Calibri"/>
                <a:cs typeface="Calibri"/>
                <a:sym typeface="Calibri"/>
              </a:rPr>
              <a:t>Optics</a:t>
            </a:r>
            <a:r>
              <a:rPr lang="fr-CA" sz="1200" b="0" i="0" u="none" strike="noStrike" kern="1200" cap="none" dirty="0">
                <a:solidFill>
                  <a:schemeClr val="dk1"/>
                </a:solidFill>
                <a:effectLst/>
                <a:latin typeface="+mn-lt"/>
                <a:ea typeface="Calibri"/>
                <a:cs typeface="Calibri"/>
                <a:sym typeface="Calibri"/>
              </a:rPr>
              <a:t>, publication en ligne.</a:t>
            </a:r>
          </a:p>
          <a:p>
            <a:r>
              <a:rPr lang="fr-CA" sz="1200" b="0" i="0" u="sng" strike="noStrike" kern="1200" cap="none" dirty="0">
                <a:solidFill>
                  <a:schemeClr val="dk1"/>
                </a:solidFill>
                <a:effectLst/>
                <a:latin typeface="+mn-lt"/>
                <a:ea typeface="Calibri"/>
                <a:cs typeface="Calibri"/>
                <a:sym typeface="Calibri"/>
                <a:hlinkClick r:id="rId3"/>
              </a:rPr>
              <a:t>http://www.pointsdevue.com/sites/default/files/comment-les-verres-transitions-filtrent-la-lumiere-bleue-nocive-low.pdf?utm_source=Website&amp;utm_medium=PDF&amp;utm_campaign=Transitions&amp;utm_term=FR</a:t>
            </a:r>
            <a:endParaRPr lang="fr-CA"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4C469141-75F6-4047-80C9-89187C1C0482}" type="slidenum">
              <a:rPr lang="fr-FR" smtClean="0">
                <a:uFillTx/>
              </a:rPr>
              <a:t>9</a:t>
            </a:fld>
            <a:endParaRPr lang="fr-FR">
              <a:uFillTx/>
            </a:endParaRPr>
          </a:p>
        </p:txBody>
      </p:sp>
    </p:spTree>
    <p:extLst>
      <p:ext uri="{BB962C8B-B14F-4D97-AF65-F5344CB8AC3E}">
        <p14:creationId xmlns:p14="http://schemas.microsoft.com/office/powerpoint/2010/main" val="3636678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0E2EF11-4973-4FAE-9350-C0AB138D0DF5}"/>
              </a:ext>
            </a:extLst>
          </p:cNvPr>
          <p:cNvSpPr>
            <a:spLocks noGrp="1"/>
          </p:cNvSpPr>
          <p:nvPr>
            <p:ph type="title"/>
          </p:nvPr>
        </p:nvSpPr>
        <p:spPr>
          <a:xfrm>
            <a:off x="7430566" y="365125"/>
            <a:ext cx="3923233" cy="1325563"/>
          </a:xfrm>
        </p:spPr>
        <p:txBody>
          <a:bodyPr/>
          <a:lstStyle>
            <a:lvl1pPr>
              <a:defRPr b="1">
                <a:solidFill>
                  <a:srgbClr val="002C7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F6119A97-9BD5-46D2-A892-09E3298CAACC}"/>
              </a:ext>
            </a:extLst>
          </p:cNvPr>
          <p:cNvSpPr>
            <a:spLocks noGrp="1"/>
          </p:cNvSpPr>
          <p:nvPr>
            <p:ph idx="1"/>
          </p:nvPr>
        </p:nvSpPr>
        <p:spPr>
          <a:xfrm>
            <a:off x="7430566" y="1825625"/>
            <a:ext cx="3923233" cy="4351338"/>
          </a:xfrm>
        </p:spPr>
        <p:txBody>
          <a:bodyPr/>
          <a:lstStyle>
            <a:lvl1pPr>
              <a:defRPr>
                <a:solidFill>
                  <a:srgbClr val="002C71"/>
                </a:solidFill>
              </a:defRPr>
            </a:lvl1pPr>
            <a:lvl2pPr>
              <a:defRPr>
                <a:solidFill>
                  <a:srgbClr val="002C71"/>
                </a:solidFill>
              </a:defRPr>
            </a:lvl2pPr>
            <a:lvl3pPr>
              <a:defRPr>
                <a:solidFill>
                  <a:srgbClr val="002C71"/>
                </a:solidFill>
              </a:defRPr>
            </a:lvl3pPr>
            <a:lvl4pPr>
              <a:defRPr>
                <a:solidFill>
                  <a:srgbClr val="002C71"/>
                </a:solidFill>
              </a:defRPr>
            </a:lvl4pPr>
            <a:lvl5pPr>
              <a:defRPr>
                <a:solidFill>
                  <a:srgbClr val="002C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00C3DAF9-9597-45F3-AE31-8786931E5F12}"/>
              </a:ext>
            </a:extLst>
          </p:cNvPr>
          <p:cNvSpPr>
            <a:spLocks noGrp="1"/>
          </p:cNvSpPr>
          <p:nvPr>
            <p:ph type="sldNum" sz="quarter" idx="12"/>
          </p:nvPr>
        </p:nvSpPr>
        <p:spPr>
          <a:xfrm>
            <a:off x="10150990" y="6356350"/>
            <a:ext cx="1202810" cy="365125"/>
          </a:xfrm>
        </p:spPr>
        <p:txBody>
          <a:bodyPr/>
          <a:lstStyle/>
          <a:p>
            <a:fld id="{96F968EE-372B-406E-9100-073B5D102728}" type="slidenum">
              <a:rPr lang="en-US" smtClean="0"/>
              <a:pPr/>
              <a:t>‹#›</a:t>
            </a:fld>
            <a:endParaRPr lang="en-US" dirty="0"/>
          </a:p>
        </p:txBody>
      </p:sp>
      <p:sp>
        <p:nvSpPr>
          <p:cNvPr id="15" name="Text Placeholder 13">
            <a:extLst>
              <a:ext uri="{FF2B5EF4-FFF2-40B4-BE49-F238E27FC236}">
                <a16:creationId xmlns:a16="http://schemas.microsoft.com/office/drawing/2014/main" id="{F0DBFF62-31A7-4EA3-AE36-E7187165FD54}"/>
              </a:ext>
            </a:extLst>
          </p:cNvPr>
          <p:cNvSpPr>
            <a:spLocks noGrp="1"/>
          </p:cNvSpPr>
          <p:nvPr>
            <p:ph type="body" sz="quarter" idx="13"/>
          </p:nvPr>
        </p:nvSpPr>
        <p:spPr>
          <a:xfrm>
            <a:off x="7430566" y="6334914"/>
            <a:ext cx="2720243" cy="365125"/>
          </a:xfrm>
        </p:spPr>
        <p:txBody>
          <a:bodyPr>
            <a:noAutofit/>
          </a:bodyPr>
          <a:lstStyle>
            <a:lvl1pPr marL="0" indent="0" algn="l" defTabSz="1219170" rtl="0" eaLnBrk="1" fontAlgn="base" latinLnBrk="0" hangingPunct="1">
              <a:spcBef>
                <a:spcPct val="0"/>
              </a:spcBef>
              <a:spcAft>
                <a:spcPct val="0"/>
              </a:spcAft>
              <a:buNone/>
              <a:defRPr lang="en-US" sz="800" kern="1200" dirty="0" smtClean="0">
                <a:solidFill>
                  <a:schemeClr val="tx1">
                    <a:lumMod val="50000"/>
                    <a:lumOff val="50000"/>
                  </a:schemeClr>
                </a:solidFill>
                <a:uFillTx/>
                <a:latin typeface="Century Gothic" panose="020B0502020202020204" pitchFamily="34" charset="0"/>
                <a:ea typeface="+mn-ea"/>
                <a:cs typeface="+mn-cs"/>
              </a:defRPr>
            </a:lvl1pPr>
            <a:lvl2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2pPr>
            <a:lvl3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3pPr>
            <a:lvl4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4pPr>
            <a:lvl5pPr marL="0" algn="l" defTabSz="1219170" rtl="0" eaLnBrk="1" fontAlgn="base" latinLnBrk="0" hangingPunct="1">
              <a:spcBef>
                <a:spcPct val="0"/>
              </a:spcBef>
              <a:spcAft>
                <a:spcPct val="0"/>
              </a:spcAft>
              <a:defRPr lang="en-US" sz="800" kern="1200" dirty="0">
                <a:solidFill>
                  <a:schemeClr val="tx1">
                    <a:lumMod val="50000"/>
                    <a:lumOff val="50000"/>
                  </a:schemeClr>
                </a:solidFill>
                <a:uFillTx/>
                <a:latin typeface="Century Gothic" panose="020B0502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440963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06240" y="365125"/>
            <a:ext cx="8947560" cy="1325563"/>
          </a:xfrm>
        </p:spPr>
        <p:txBody>
          <a:bodyPr/>
          <a:lstStyle>
            <a:lvl1pPr>
              <a:defRPr b="1">
                <a:solidFill>
                  <a:srgbClr val="002C71"/>
                </a:solidFill>
              </a:defRPr>
            </a:lvl1pPr>
          </a:lstStyle>
          <a:p>
            <a:r>
              <a:rPr lang="en-US" dirty="0"/>
              <a:t>Click to edit Master title style</a:t>
            </a:r>
          </a:p>
        </p:txBody>
      </p:sp>
      <p:sp>
        <p:nvSpPr>
          <p:cNvPr id="3" name="Content Placeholder 2"/>
          <p:cNvSpPr>
            <a:spLocks noGrp="1"/>
          </p:cNvSpPr>
          <p:nvPr>
            <p:ph idx="1"/>
          </p:nvPr>
        </p:nvSpPr>
        <p:spPr>
          <a:xfrm>
            <a:off x="2406240" y="1825625"/>
            <a:ext cx="8947560" cy="4351338"/>
          </a:xfrm>
        </p:spPr>
        <p:txBody>
          <a:bodyPr/>
          <a:lstStyle>
            <a:lvl1pPr>
              <a:defRPr>
                <a:solidFill>
                  <a:srgbClr val="002C71"/>
                </a:solidFill>
              </a:defRPr>
            </a:lvl1pPr>
            <a:lvl2pPr>
              <a:defRPr>
                <a:solidFill>
                  <a:srgbClr val="002C71"/>
                </a:solidFill>
              </a:defRPr>
            </a:lvl2pPr>
            <a:lvl3pPr>
              <a:defRPr>
                <a:solidFill>
                  <a:srgbClr val="002C71"/>
                </a:solidFill>
              </a:defRPr>
            </a:lvl3pPr>
            <a:lvl4pPr>
              <a:defRPr>
                <a:solidFill>
                  <a:srgbClr val="002C71"/>
                </a:solidFill>
              </a:defRPr>
            </a:lvl4pPr>
            <a:lvl5pPr>
              <a:defRPr>
                <a:solidFill>
                  <a:srgbClr val="002C7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6F968EE-372B-406E-9100-073B5D102728}" type="slidenum">
              <a:rPr lang="en-US" smtClean="0"/>
              <a:pPr/>
              <a:t>‹#›</a:t>
            </a:fld>
            <a:endParaRPr lang="en-US" dirty="0"/>
          </a:p>
        </p:txBody>
      </p:sp>
      <p:sp>
        <p:nvSpPr>
          <p:cNvPr id="7" name="Parallelogram 6">
            <a:extLst>
              <a:ext uri="{FF2B5EF4-FFF2-40B4-BE49-F238E27FC236}">
                <a16:creationId xmlns:a16="http://schemas.microsoft.com/office/drawing/2014/main" id="{5406C16F-3FB5-4B5F-B7E1-6A0325F1C5C5}"/>
              </a:ext>
            </a:extLst>
          </p:cNvPr>
          <p:cNvSpPr/>
          <p:nvPr userDrawn="1"/>
        </p:nvSpPr>
        <p:spPr>
          <a:xfrm>
            <a:off x="-3071745" y="0"/>
            <a:ext cx="5102854" cy="6858000"/>
          </a:xfrm>
          <a:prstGeom prst="parallelogram">
            <a:avLst>
              <a:gd name="adj" fmla="val 33181"/>
            </a:avLst>
          </a:prstGeom>
          <a:solidFill>
            <a:srgbClr val="002C71"/>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en-US"/>
          </a:p>
        </p:txBody>
      </p:sp>
      <p:grpSp>
        <p:nvGrpSpPr>
          <p:cNvPr id="8" name="Groupe 12">
            <a:extLst>
              <a:ext uri="{FF2B5EF4-FFF2-40B4-BE49-F238E27FC236}">
                <a16:creationId xmlns:a16="http://schemas.microsoft.com/office/drawing/2014/main" id="{85230CCC-2299-413B-9AF0-96A75BDEC3BC}"/>
              </a:ext>
            </a:extLst>
          </p:cNvPr>
          <p:cNvGrpSpPr/>
          <p:nvPr userDrawn="1"/>
        </p:nvGrpSpPr>
        <p:grpSpPr>
          <a:xfrm>
            <a:off x="53050" y="-1563251"/>
            <a:ext cx="2397627" cy="9972266"/>
            <a:chOff x="3616981" y="-1304142"/>
            <a:chExt cx="2120275" cy="8818695"/>
          </a:xfrm>
        </p:grpSpPr>
        <p:pic>
          <p:nvPicPr>
            <p:cNvPr id="9" name="Image 16">
              <a:extLst>
                <a:ext uri="{FF2B5EF4-FFF2-40B4-BE49-F238E27FC236}">
                  <a16:creationId xmlns:a16="http://schemas.microsoft.com/office/drawing/2014/main" id="{684D7795-5455-4422-80E4-05B4F6B179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10" name="Connecteur droit 7">
              <a:extLst>
                <a:ext uri="{FF2B5EF4-FFF2-40B4-BE49-F238E27FC236}">
                  <a16:creationId xmlns:a16="http://schemas.microsoft.com/office/drawing/2014/main" id="{AA169405-9E15-4256-8C30-EB41153E93A0}"/>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4" name="Text Placeholder 13">
            <a:extLst>
              <a:ext uri="{FF2B5EF4-FFF2-40B4-BE49-F238E27FC236}">
                <a16:creationId xmlns:a16="http://schemas.microsoft.com/office/drawing/2014/main" id="{AC32121C-F023-4403-ABFC-11328985C0DF}"/>
              </a:ext>
            </a:extLst>
          </p:cNvPr>
          <p:cNvSpPr>
            <a:spLocks noGrp="1"/>
          </p:cNvSpPr>
          <p:nvPr>
            <p:ph type="body" sz="quarter" idx="13"/>
          </p:nvPr>
        </p:nvSpPr>
        <p:spPr>
          <a:xfrm>
            <a:off x="2406650" y="6356350"/>
            <a:ext cx="6203950" cy="365125"/>
          </a:xfrm>
        </p:spPr>
        <p:txBody>
          <a:bodyPr>
            <a:noAutofit/>
          </a:bodyPr>
          <a:lstStyle>
            <a:lvl1pPr marL="0" indent="0" algn="l" defTabSz="1219170" rtl="0" eaLnBrk="1" fontAlgn="base" latinLnBrk="0" hangingPunct="1">
              <a:spcBef>
                <a:spcPct val="0"/>
              </a:spcBef>
              <a:spcAft>
                <a:spcPct val="0"/>
              </a:spcAft>
              <a:buNone/>
              <a:defRPr lang="en-US" sz="800" kern="1200" dirty="0" smtClean="0">
                <a:solidFill>
                  <a:schemeClr val="tx1">
                    <a:lumMod val="50000"/>
                    <a:lumOff val="50000"/>
                  </a:schemeClr>
                </a:solidFill>
                <a:uFillTx/>
                <a:latin typeface="Century Gothic" panose="020B0502020202020204" pitchFamily="34" charset="0"/>
                <a:ea typeface="+mn-ea"/>
                <a:cs typeface="+mn-cs"/>
              </a:defRPr>
            </a:lvl1pPr>
            <a:lvl2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2pPr>
            <a:lvl3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3pPr>
            <a:lvl4pPr marL="0" algn="l" defTabSz="1219170" rtl="0" eaLnBrk="1" fontAlgn="base" latinLnBrk="0" hangingPunct="1">
              <a:spcBef>
                <a:spcPct val="0"/>
              </a:spcBef>
              <a:spcAft>
                <a:spcPct val="0"/>
              </a:spcAft>
              <a:defRPr lang="en-US" sz="800" kern="1200" dirty="0" smtClean="0">
                <a:solidFill>
                  <a:schemeClr val="tx1">
                    <a:lumMod val="50000"/>
                    <a:lumOff val="50000"/>
                  </a:schemeClr>
                </a:solidFill>
                <a:uFillTx/>
                <a:latin typeface="Century Gothic" panose="020B0502020202020204" pitchFamily="34" charset="0"/>
                <a:ea typeface="+mn-ea"/>
                <a:cs typeface="+mn-cs"/>
              </a:defRPr>
            </a:lvl4pPr>
            <a:lvl5pPr marL="0" algn="l" defTabSz="1219170" rtl="0" eaLnBrk="1" fontAlgn="base" latinLnBrk="0" hangingPunct="1">
              <a:spcBef>
                <a:spcPct val="0"/>
              </a:spcBef>
              <a:spcAft>
                <a:spcPct val="0"/>
              </a:spcAft>
              <a:defRPr lang="en-US" sz="800" kern="1200" dirty="0">
                <a:solidFill>
                  <a:schemeClr val="tx1">
                    <a:lumMod val="50000"/>
                    <a:lumOff val="50000"/>
                  </a:schemeClr>
                </a:solidFill>
                <a:uFillTx/>
                <a:latin typeface="Century Gothic" panose="020B0502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39216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7"/>
          <p:cNvSpPr>
            <a:spLocks noGrp="1"/>
          </p:cNvSpPr>
          <p:nvPr>
            <p:ph sz="quarter" idx="13"/>
          </p:nvPr>
        </p:nvSpPr>
        <p:spPr>
          <a:xfrm>
            <a:off x="457200" y="1111636"/>
            <a:ext cx="11279717" cy="549368"/>
          </a:xfrm>
        </p:spPr>
        <p:txBody>
          <a:bodyPr/>
          <a:lstStyle>
            <a:lvl1pPr>
              <a:defRPr sz="2667">
                <a:solidFill>
                  <a:srgbClr val="1AABA0"/>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8" name="Slide Number Placeholder 5"/>
          <p:cNvSpPr>
            <a:spLocks noGrp="1"/>
          </p:cNvSpPr>
          <p:nvPr>
            <p:ph type="sldNum" sz="quarter" idx="12"/>
          </p:nvPr>
        </p:nvSpPr>
        <p:spPr>
          <a:xfrm>
            <a:off x="397056" y="6307122"/>
            <a:ext cx="508483" cy="400220"/>
          </a:xfrm>
          <a:prstGeom prst="rect">
            <a:avLst/>
          </a:prstGeom>
        </p:spPr>
        <p:txBody>
          <a:bodyPr anchor="ctr"/>
          <a:lstStyle>
            <a:lvl1pPr algn="ctr">
              <a:defRPr sz="1333"/>
            </a:lvl1pPr>
          </a:lstStyle>
          <a:p>
            <a:fld id="{70965ADD-AF1A-4141-95C5-3B84BF451928}" type="slidenum">
              <a:rPr lang="en-US" smtClean="0"/>
              <a:pPr/>
              <a:t>‹#›</a:t>
            </a:fld>
            <a:endParaRPr lang="en-US" dirty="0"/>
          </a:p>
        </p:txBody>
      </p:sp>
    </p:spTree>
    <p:extLst>
      <p:ext uri="{BB962C8B-B14F-4D97-AF65-F5344CB8AC3E}">
        <p14:creationId xmlns:p14="http://schemas.microsoft.com/office/powerpoint/2010/main" val="356458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a:uFillTx/>
              </a:rPr>
              <a:t>Edit Master text styles</a:t>
            </a:r>
          </a:p>
        </p:txBody>
      </p:sp>
      <p:sp>
        <p:nvSpPr>
          <p:cNvPr id="4" name="Date Placeholder 3"/>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11"/>
          </p:nvPr>
        </p:nvSpPr>
        <p:spPr/>
        <p:txBody>
          <a:bodyPr/>
          <a:lstStyle/>
          <a:p>
            <a:endParaRPr lang="en-US" dirty="0">
              <a:uFillTx/>
            </a:endParaRPr>
          </a:p>
        </p:txBody>
      </p:sp>
      <p:sp>
        <p:nvSpPr>
          <p:cNvPr id="6" name="Slide Number Placeholder 5"/>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8" name="Footer Placeholder 7"/>
          <p:cNvSpPr>
            <a:spLocks noGrp="1"/>
          </p:cNvSpPr>
          <p:nvPr>
            <p:ph type="ftr" sz="quarter" idx="11"/>
          </p:nvPr>
        </p:nvSpPr>
        <p:spPr/>
        <p:txBody>
          <a:bodyPr/>
          <a:lstStyle/>
          <a:p>
            <a:endParaRPr lang="en-US" dirty="0">
              <a:uFillTx/>
            </a:endParaRPr>
          </a:p>
        </p:txBody>
      </p:sp>
      <p:sp>
        <p:nvSpPr>
          <p:cNvPr id="9" name="Slide Number Placeholder 8"/>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4" name="Footer Placeholder 3"/>
          <p:cNvSpPr>
            <a:spLocks noGrp="1"/>
          </p:cNvSpPr>
          <p:nvPr>
            <p:ph type="ftr" sz="quarter" idx="11"/>
          </p:nvPr>
        </p:nvSpPr>
        <p:spPr/>
        <p:txBody>
          <a:bodyPr/>
          <a:lstStyle/>
          <a:p>
            <a:endParaRPr lang="en-US" dirty="0">
              <a:uFillTx/>
            </a:endParaRPr>
          </a:p>
        </p:txBody>
      </p:sp>
      <p:sp>
        <p:nvSpPr>
          <p:cNvPr id="5" name="Slide Number Placeholder 4"/>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3" name="Footer Placeholder 2"/>
          <p:cNvSpPr>
            <a:spLocks noGrp="1"/>
          </p:cNvSpPr>
          <p:nvPr>
            <p:ph type="ftr" sz="quarter" idx="11"/>
          </p:nvPr>
        </p:nvSpPr>
        <p:spPr/>
        <p:txBody>
          <a:bodyPr/>
          <a:lstStyle/>
          <a:p>
            <a:endParaRPr lang="en-US" dirty="0">
              <a:uFillTx/>
            </a:endParaRPr>
          </a:p>
        </p:txBody>
      </p:sp>
      <p:sp>
        <p:nvSpPr>
          <p:cNvPr id="4" name="Slide Number Placeholder 3"/>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8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dirty="0">
              <a:uFillTx/>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Edit Master text styles</a:t>
            </a:r>
          </a:p>
        </p:txBody>
      </p:sp>
      <p:sp>
        <p:nvSpPr>
          <p:cNvPr id="5" name="Date Placeholder 4"/>
          <p:cNvSpPr>
            <a:spLocks noGrp="1"/>
          </p:cNvSpPr>
          <p:nvPr>
            <p:ph type="dt" sz="half" idx="10"/>
          </p:nvPr>
        </p:nvSpPr>
        <p:spPr/>
        <p:txBody>
          <a:bodyPr/>
          <a:lstStyle/>
          <a:p>
            <a:fld id="{A1348C94-F238-4F86-BD14-59C951ECF1C0}" type="datetimeFigureOut">
              <a:rPr lang="en-US" smtClean="0">
                <a:uFillTx/>
              </a:rPr>
              <a:t>6/20/19</a:t>
            </a:fld>
            <a:endParaRPr lang="en-US" dirty="0">
              <a:uFillTx/>
            </a:endParaRPr>
          </a:p>
        </p:txBody>
      </p:sp>
      <p:sp>
        <p:nvSpPr>
          <p:cNvPr id="6" name="Footer Placeholder 5"/>
          <p:cNvSpPr>
            <a:spLocks noGrp="1"/>
          </p:cNvSpPr>
          <p:nvPr>
            <p:ph type="ftr" sz="quarter" idx="11"/>
          </p:nvPr>
        </p:nvSpPr>
        <p:spPr/>
        <p:txBody>
          <a:bodyPr/>
          <a:lstStyle/>
          <a:p>
            <a:endParaRPr lang="en-US" dirty="0">
              <a:uFillTx/>
            </a:endParaRPr>
          </a:p>
        </p:txBody>
      </p:sp>
      <p:sp>
        <p:nvSpPr>
          <p:cNvPr id="7" name="Slide Number Placeholder 6"/>
          <p:cNvSpPr>
            <a:spLocks noGrp="1"/>
          </p:cNvSpPr>
          <p:nvPr>
            <p:ph type="sldNum" sz="quarter" idx="12"/>
          </p:nvPr>
        </p:nvSpPr>
        <p:spPr/>
        <p:txBody>
          <a:bodyPr/>
          <a:lstStyle/>
          <a:p>
            <a:fld id="{687C10BD-33D2-48D2-B229-25C1EF0FEDEC}" type="slidenum">
              <a:rPr lang="en-US" smtClean="0">
                <a:uFillTx/>
              </a:rPr>
              <a:t>‹#›</a:t>
            </a:fld>
            <a:endParaRPr lang="en-US" dirty="0">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A1348C94-F238-4F86-BD14-59C951ECF1C0}" type="datetimeFigureOut">
              <a:rPr lang="en-US" smtClean="0">
                <a:uFillTx/>
              </a:rPr>
              <a:t>6/20/19</a:t>
            </a:fld>
            <a:endParaRPr lang="en-US" dirty="0">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dirty="0">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687C10BD-33D2-48D2-B229-25C1EF0FEDEC}" type="slidenum">
              <a:rPr lang="en-US" smtClean="0">
                <a:uFillTx/>
              </a:rPr>
              <a:t>‹#›</a:t>
            </a:fld>
            <a:endParaRPr lang="en-US" dirty="0">
              <a:uFillTx/>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97" r:id="rId7"/>
    <p:sldLayoutId id="2147483668" r:id="rId8"/>
    <p:sldLayoutId id="2147483669" r:id="rId9"/>
    <p:sldLayoutId id="2147483670" r:id="rId10"/>
    <p:sldLayoutId id="2147483671" r:id="rId11"/>
    <p:sldLayoutId id="2147483704" r:id="rId12"/>
    <p:sldLayoutId id="2147483696" r:id="rId13"/>
    <p:sldLayoutId id="2147483703" r:id="rId14"/>
  </p:sldLayoutIdLst>
  <p:txStyles>
    <p:titleStyle>
      <a:lvl1pPr algn="l" defTabSz="914400" rtl="0" eaLnBrk="1" latinLnBrk="0" hangingPunct="1">
        <a:lnSpc>
          <a:spcPct val="90000"/>
        </a:lnSpc>
        <a:spcBef>
          <a:spcPct val="0"/>
        </a:spcBef>
        <a:buNone/>
        <a:defRPr sz="4400" kern="1200">
          <a:solidFill>
            <a:schemeClr val="tx1"/>
          </a:solidFill>
          <a:uFillTx/>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drive.google.com/drive/folders/0B8jvqvV77pcJejF2LUQwbmtGVUU?usp=sharing"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613B1-7CCA-4C09-8FBC-C2B7314BF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9744" y="-35299"/>
            <a:ext cx="10228077" cy="7001584"/>
          </a:xfrm>
          <a:prstGeom prst="rect">
            <a:avLst/>
          </a:prstGeom>
        </p:spPr>
      </p:pic>
      <p:sp>
        <p:nvSpPr>
          <p:cNvPr id="6" name="Parallélogramme 137">
            <a:extLst>
              <a:ext uri="{FF2B5EF4-FFF2-40B4-BE49-F238E27FC236}">
                <a16:creationId xmlns:a16="http://schemas.microsoft.com/office/drawing/2014/main" id="{E015DC14-4690-49AF-B701-F1B24E3AC0E1}"/>
              </a:ext>
            </a:extLst>
          </p:cNvPr>
          <p:cNvSpPr/>
          <p:nvPr/>
        </p:nvSpPr>
        <p:spPr>
          <a:xfrm>
            <a:off x="4621597" y="0"/>
            <a:ext cx="8042622" cy="6858000"/>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7" name="Groupe 138">
            <a:extLst>
              <a:ext uri="{FF2B5EF4-FFF2-40B4-BE49-F238E27FC236}">
                <a16:creationId xmlns:a16="http://schemas.microsoft.com/office/drawing/2014/main" id="{FADB7ED5-C8FA-40B7-B607-BF5C4E3566D6}"/>
              </a:ext>
            </a:extLst>
          </p:cNvPr>
          <p:cNvGrpSpPr/>
          <p:nvPr/>
        </p:nvGrpSpPr>
        <p:grpSpPr>
          <a:xfrm>
            <a:off x="4385236" y="-1502291"/>
            <a:ext cx="2397627" cy="9972266"/>
            <a:chOff x="3616981" y="-1304142"/>
            <a:chExt cx="2120275" cy="8818695"/>
          </a:xfrm>
        </p:grpSpPr>
        <p:pic>
          <p:nvPicPr>
            <p:cNvPr id="8" name="Image 139">
              <a:extLst>
                <a:ext uri="{FF2B5EF4-FFF2-40B4-BE49-F238E27FC236}">
                  <a16:creationId xmlns:a16="http://schemas.microsoft.com/office/drawing/2014/main" id="{9C2AAE0A-7B9F-472F-92DA-088DFAA87A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9" name="Connecteur droit 7">
              <a:extLst>
                <a:ext uri="{FF2B5EF4-FFF2-40B4-BE49-F238E27FC236}">
                  <a16:creationId xmlns:a16="http://schemas.microsoft.com/office/drawing/2014/main" id="{CB224989-C516-40CD-9F6E-4FE5585EB4A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0" name="Connecteur droit 7">
            <a:extLst>
              <a:ext uri="{FF2B5EF4-FFF2-40B4-BE49-F238E27FC236}">
                <a16:creationId xmlns:a16="http://schemas.microsoft.com/office/drawing/2014/main" id="{3C08B39A-B669-43C9-9E7C-520807DD1881}"/>
              </a:ext>
            </a:extLst>
          </p:cNvPr>
          <p:cNvSpPr/>
          <p:nvPr/>
        </p:nvSpPr>
        <p:spPr>
          <a:xfrm flipH="1">
            <a:off x="5857990" y="-1770470"/>
            <a:ext cx="814770" cy="3365204"/>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nvGrpSpPr>
          <p:cNvPr id="18" name="Group 17">
            <a:extLst>
              <a:ext uri="{FF2B5EF4-FFF2-40B4-BE49-F238E27FC236}">
                <a16:creationId xmlns:a16="http://schemas.microsoft.com/office/drawing/2014/main" id="{D6A738EF-7A2C-45A7-B62A-AB1C84BAB188}"/>
              </a:ext>
            </a:extLst>
          </p:cNvPr>
          <p:cNvGrpSpPr/>
          <p:nvPr/>
        </p:nvGrpSpPr>
        <p:grpSpPr>
          <a:xfrm>
            <a:off x="6265375" y="3074618"/>
            <a:ext cx="5310945" cy="781749"/>
            <a:chOff x="5385774" y="4012282"/>
            <a:chExt cx="12515365" cy="1856742"/>
          </a:xfrm>
        </p:grpSpPr>
        <p:sp>
          <p:nvSpPr>
            <p:cNvPr id="19" name="Shape 718">
              <a:extLst>
                <a:ext uri="{FF2B5EF4-FFF2-40B4-BE49-F238E27FC236}">
                  <a16:creationId xmlns:a16="http://schemas.microsoft.com/office/drawing/2014/main" id="{06555C8C-C17E-49B5-A9FC-40DDA42A8680}"/>
                </a:ext>
              </a:extLst>
            </p:cNvPr>
            <p:cNvSpPr txBox="1"/>
            <p:nvPr/>
          </p:nvSpPr>
          <p:spPr>
            <a:xfrm>
              <a:off x="5385774" y="5090583"/>
              <a:ext cx="10528303" cy="778441"/>
            </a:xfrm>
            <a:prstGeom prst="rect">
              <a:avLst/>
            </a:prstGeom>
            <a:noFill/>
            <a:ln>
              <a:noFill/>
            </a:ln>
          </p:spPr>
          <p:txBody>
            <a:bodyPr lIns="45713" tIns="22850" rIns="45713" bIns="22850" anchor="ctr" anchorCtr="0">
              <a:noAutofit/>
            </a:bodyPr>
            <a:lstStyle/>
            <a:p>
              <a:pPr>
                <a:lnSpc>
                  <a:spcPct val="85000"/>
                </a:lnSpc>
                <a:buSzPct val="25000"/>
                <a:defRPr/>
              </a:pPr>
              <a:r>
                <a:rPr lang="en-US" sz="7200" b="1" kern="0" dirty="0">
                  <a:solidFill>
                    <a:srgbClr val="002C71"/>
                  </a:solidFill>
                  <a:latin typeface="Century Gothic" panose="020B0502020202020204" pitchFamily="34" charset="0"/>
                  <a:sym typeface="Arial"/>
                </a:rPr>
                <a:t>BRILLANTS</a:t>
              </a:r>
            </a:p>
          </p:txBody>
        </p:sp>
        <p:sp>
          <p:nvSpPr>
            <p:cNvPr id="20" name="Shape 718">
              <a:extLst>
                <a:ext uri="{FF2B5EF4-FFF2-40B4-BE49-F238E27FC236}">
                  <a16:creationId xmlns:a16="http://schemas.microsoft.com/office/drawing/2014/main" id="{A715FA25-4BA8-415F-9753-F7E01317734D}"/>
                </a:ext>
              </a:extLst>
            </p:cNvPr>
            <p:cNvSpPr txBox="1"/>
            <p:nvPr/>
          </p:nvSpPr>
          <p:spPr>
            <a:xfrm>
              <a:off x="5456112" y="4012282"/>
              <a:ext cx="12445027" cy="370684"/>
            </a:xfrm>
            <a:prstGeom prst="rect">
              <a:avLst/>
            </a:prstGeom>
            <a:noFill/>
            <a:ln>
              <a:noFill/>
            </a:ln>
          </p:spPr>
          <p:txBody>
            <a:bodyPr lIns="45713" tIns="22850" rIns="45713" bIns="22850" anchor="ctr" anchorCtr="0">
              <a:noAutofit/>
            </a:bodyPr>
            <a:lstStyle/>
            <a:p>
              <a:pPr>
                <a:lnSpc>
                  <a:spcPct val="85000"/>
                </a:lnSpc>
                <a:buSzPct val="25000"/>
                <a:defRPr/>
              </a:pPr>
              <a:r>
                <a:rPr lang="en-US" sz="6000" b="1" kern="0" dirty="0">
                  <a:solidFill>
                    <a:srgbClr val="F36F21"/>
                  </a:solidFill>
                  <a:latin typeface="Century Gothic" panose="020B0502020202020204" pitchFamily="34" charset="0"/>
                  <a:sym typeface="Arial"/>
                </a:rPr>
                <a:t>CES ENFANTS</a:t>
              </a:r>
            </a:p>
          </p:txBody>
        </p:sp>
      </p:grpSp>
    </p:spTree>
    <p:extLst>
      <p:ext uri="{BB962C8B-B14F-4D97-AF65-F5344CB8AC3E}">
        <p14:creationId xmlns:p14="http://schemas.microsoft.com/office/powerpoint/2010/main" val="4021915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64DFD-43DB-4B6E-92EA-C43E0DD6EAF0}"/>
              </a:ext>
            </a:extLst>
          </p:cNvPr>
          <p:cNvSpPr>
            <a:spLocks noGrp="1"/>
          </p:cNvSpPr>
          <p:nvPr>
            <p:ph type="title"/>
          </p:nvPr>
        </p:nvSpPr>
        <p:spPr/>
        <p:txBody>
          <a:bodyPr/>
          <a:lstStyle/>
          <a:p>
            <a:r>
              <a:rPr lang="en-US" dirty="0"/>
              <a:t>LE TEMPS PASSÉ </a:t>
            </a:r>
            <a:r>
              <a:rPr lang="en-US" dirty="0" err="1"/>
              <a:t>À</a:t>
            </a:r>
            <a:r>
              <a:rPr lang="en-US" dirty="0"/>
              <a:t> L’EXTÉRIEUR ET LA MYOPIE</a:t>
            </a:r>
            <a:endParaRPr lang="en-US" b="1" dirty="0">
              <a:solidFill>
                <a:srgbClr val="002C71"/>
              </a:solidFill>
            </a:endParaRPr>
          </a:p>
        </p:txBody>
      </p:sp>
      <p:sp>
        <p:nvSpPr>
          <p:cNvPr id="4" name="Text Placeholder 3">
            <a:extLst>
              <a:ext uri="{FF2B5EF4-FFF2-40B4-BE49-F238E27FC236}">
                <a16:creationId xmlns:a16="http://schemas.microsoft.com/office/drawing/2014/main" id="{DB80F13F-9323-412B-8893-F8BD18E6F68D}"/>
              </a:ext>
            </a:extLst>
          </p:cNvPr>
          <p:cNvSpPr>
            <a:spLocks noGrp="1"/>
          </p:cNvSpPr>
          <p:nvPr>
            <p:ph type="body" sz="quarter" idx="13"/>
          </p:nvPr>
        </p:nvSpPr>
        <p:spPr/>
        <p:txBody>
          <a:bodyPr>
            <a:normAutofit/>
          </a:bodyPr>
          <a:lstStyle/>
          <a:p>
            <a:r>
              <a:rPr lang="en-US" dirty="0"/>
              <a:t>Source : Youth Survey on Nature and the Outdoors, </a:t>
            </a:r>
            <a:r>
              <a:rPr lang="en-US" dirty="0" err="1"/>
              <a:t>Fondation</a:t>
            </a:r>
            <a:r>
              <a:rPr lang="en-US" dirty="0"/>
              <a:t> David Suzuki.</a:t>
            </a:r>
          </a:p>
          <a:p>
            <a:endParaRPr lang="en-US" dirty="0"/>
          </a:p>
        </p:txBody>
      </p:sp>
      <p:grpSp>
        <p:nvGrpSpPr>
          <p:cNvPr id="8" name="Group 7">
            <a:extLst>
              <a:ext uri="{FF2B5EF4-FFF2-40B4-BE49-F238E27FC236}">
                <a16:creationId xmlns:a16="http://schemas.microsoft.com/office/drawing/2014/main" id="{BEC74A00-043D-4EE4-8720-9B1BC36239B1}"/>
              </a:ext>
            </a:extLst>
          </p:cNvPr>
          <p:cNvGrpSpPr/>
          <p:nvPr/>
        </p:nvGrpSpPr>
        <p:grpSpPr>
          <a:xfrm>
            <a:off x="2164360" y="1825625"/>
            <a:ext cx="9431319" cy="4231136"/>
            <a:chOff x="2485804" y="2181942"/>
            <a:chExt cx="7652107" cy="3432935"/>
          </a:xfrm>
        </p:grpSpPr>
        <p:pic>
          <p:nvPicPr>
            <p:cNvPr id="5" name="Picture 2" descr="Z:\Havas-PR\Pittsburgh Share\SHARE\CLIENTS\Transitions Optical\Images\Lifestyle and Model Images\2016\Kids_VLL Captured Images\07 - Kids\A013_C018_1211B4_001.R3D.12_43_57_08.Still001 copy.tif">
              <a:extLst>
                <a:ext uri="{FF2B5EF4-FFF2-40B4-BE49-F238E27FC236}">
                  <a16:creationId xmlns:a16="http://schemas.microsoft.com/office/drawing/2014/main" id="{0D298E9C-E23A-4D8E-81B6-E463E34A0E8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928"/>
            <a:stretch/>
          </p:blipFill>
          <p:spPr bwMode="auto">
            <a:xfrm>
              <a:off x="2485805" y="2181942"/>
              <a:ext cx="7652106" cy="3432935"/>
            </a:xfrm>
            <a:prstGeom prst="rect">
              <a:avLst/>
            </a:prstGeom>
            <a:noFill/>
            <a:extLst>
              <a:ext uri="{909E8E84-426E-40DD-AFC4-6F175D3DCCD1}">
                <a14:hiddenFill xmlns:a14="http://schemas.microsoft.com/office/drawing/2010/main">
                  <a:solidFill>
                    <a:srgbClr val="FFFFFF"/>
                  </a:solidFill>
                </a14:hiddenFill>
              </a:ext>
            </a:extLst>
          </p:spPr>
        </p:pic>
        <p:sp>
          <p:nvSpPr>
            <p:cNvPr id="6" name="Shape 369">
              <a:extLst>
                <a:ext uri="{FF2B5EF4-FFF2-40B4-BE49-F238E27FC236}">
                  <a16:creationId xmlns:a16="http://schemas.microsoft.com/office/drawing/2014/main" id="{88226451-3FDE-42EF-8677-B5744D67FE04}"/>
                </a:ext>
              </a:extLst>
            </p:cNvPr>
            <p:cNvSpPr txBox="1">
              <a:spLocks/>
            </p:cNvSpPr>
            <p:nvPr/>
          </p:nvSpPr>
          <p:spPr>
            <a:xfrm>
              <a:off x="2676041" y="2412284"/>
              <a:ext cx="3672681" cy="3202593"/>
            </a:xfrm>
            <a:prstGeom prst="rect">
              <a:avLst/>
            </a:prstGeom>
            <a:noFill/>
            <a:ln>
              <a:noFill/>
            </a:ln>
          </p:spPr>
          <p:txBody>
            <a:bodyPr vert="horz" lIns="0"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C7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C7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C7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lvl="0">
                <a:spcAft>
                  <a:spcPts val="0"/>
                </a:spcAft>
                <a:buSzPct val="25000"/>
              </a:pPr>
              <a:r>
                <a:rPr lang="fr-CA" sz="1800" dirty="0">
                  <a:solidFill>
                    <a:schemeClr val="bg1"/>
                  </a:solidFill>
                </a:rPr>
                <a:t>Passer du temps à l’extérieur peut réduire le risque de souffrir de myopie</a:t>
              </a:r>
            </a:p>
          </p:txBody>
        </p:sp>
        <p:sp>
          <p:nvSpPr>
            <p:cNvPr id="7" name="Shape 372">
              <a:extLst>
                <a:ext uri="{FF2B5EF4-FFF2-40B4-BE49-F238E27FC236}">
                  <a16:creationId xmlns:a16="http://schemas.microsoft.com/office/drawing/2014/main" id="{0017B85E-D766-408F-B065-1D75E3FFE22C}"/>
                </a:ext>
              </a:extLst>
            </p:cNvPr>
            <p:cNvSpPr/>
            <p:nvPr/>
          </p:nvSpPr>
          <p:spPr>
            <a:xfrm>
              <a:off x="2485804" y="3951194"/>
              <a:ext cx="4686300" cy="1025599"/>
            </a:xfrm>
            <a:prstGeom prst="rect">
              <a:avLst/>
            </a:prstGeom>
            <a:solidFill>
              <a:srgbClr val="002C71">
                <a:alpha val="49803"/>
              </a:srgbClr>
            </a:solidFill>
            <a:ln>
              <a:noFill/>
            </a:ln>
          </p:spPr>
          <p:txBody>
            <a:bodyPr lIns="57150" tIns="28575" rIns="57150" bIns="28575" anchor="ctr" anchorCtr="0">
              <a:noAutofit/>
            </a:bodyPr>
            <a:lstStyle/>
            <a:p>
              <a:pPr lvl="0" algn="ctr">
                <a:buSzPct val="25000"/>
              </a:pP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70 % des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jeunes</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passent</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moins</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de 1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heure</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par jour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à</a:t>
              </a:r>
              <a:r>
                <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 </a:t>
              </a:r>
              <a:r>
                <a:rPr lang="en-US" sz="2300" b="1" dirty="0" err="1">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rPr>
                <a:t>l’extérieur</a:t>
              </a:r>
              <a:endParaRPr lang="en-US" sz="2300" b="1" dirty="0">
                <a:solidFill>
                  <a:schemeClr val="bg1"/>
                </a:solidFill>
                <a:effectLst>
                  <a:outerShdw blurRad="38100" dist="38100" dir="2700000" algn="tl">
                    <a:srgbClr val="000000">
                      <a:alpha val="43137"/>
                    </a:srgbClr>
                  </a:outerShdw>
                </a:effectLst>
                <a:latin typeface="Century Gothic"/>
                <a:ea typeface="Century Gothic"/>
                <a:cs typeface="Century Gothic"/>
                <a:sym typeface="Century Gothic"/>
              </a:endParaRPr>
            </a:p>
          </p:txBody>
        </p:sp>
      </p:grpSp>
    </p:spTree>
    <p:extLst>
      <p:ext uri="{BB962C8B-B14F-4D97-AF65-F5344CB8AC3E}">
        <p14:creationId xmlns:p14="http://schemas.microsoft.com/office/powerpoint/2010/main" val="403414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593">
            <a:extLst>
              <a:ext uri="{FF2B5EF4-FFF2-40B4-BE49-F238E27FC236}">
                <a16:creationId xmlns:a16="http://schemas.microsoft.com/office/drawing/2014/main" id="{94946945-BEBD-454F-B985-795877C2C310}"/>
              </a:ext>
            </a:extLst>
          </p:cNvPr>
          <p:cNvPicPr preferRelativeResize="0"/>
          <p:nvPr/>
        </p:nvPicPr>
        <p:blipFill rotWithShape="1">
          <a:blip r:embed="rId3"/>
          <a:srcRect l="29251"/>
          <a:stretch/>
        </p:blipFill>
        <p:spPr>
          <a:xfrm>
            <a:off x="0" y="-2164"/>
            <a:ext cx="7274406" cy="6860164"/>
          </a:xfrm>
          <a:prstGeom prst="parallelogram">
            <a:avLst>
              <a:gd name="adj" fmla="val 0"/>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169195" y="2191295"/>
            <a:ext cx="6313968" cy="4351338"/>
          </a:xfrm>
        </p:spPr>
        <p:txBody>
          <a:bodyPr>
            <a:normAutofit/>
          </a:bodyPr>
          <a:lstStyle/>
          <a:p>
            <a:pPr marL="0" lvl="0" indent="0">
              <a:spcBef>
                <a:spcPts val="600"/>
              </a:spcBef>
              <a:spcAft>
                <a:spcPts val="0"/>
              </a:spcAft>
              <a:buSzPct val="25000"/>
              <a:buNone/>
            </a:pPr>
            <a:r>
              <a:rPr lang="fr-CA" b="1" dirty="0"/>
              <a:t>La règle des 20-20-20</a:t>
            </a:r>
          </a:p>
          <a:p>
            <a:pPr marL="0" lvl="0" indent="0">
              <a:spcBef>
                <a:spcPts val="600"/>
              </a:spcBef>
              <a:spcAft>
                <a:spcPts val="0"/>
              </a:spcAft>
              <a:buSzPct val="25000"/>
              <a:buNone/>
            </a:pPr>
            <a:r>
              <a:rPr lang="fr-CA" dirty="0"/>
              <a:t>Toutes les 20 minutes, fixez un point situé à 20 pieds pendant 20 secondes.</a:t>
            </a:r>
          </a:p>
          <a:p>
            <a:pPr marL="0" lvl="0" indent="0">
              <a:spcBef>
                <a:spcPts val="600"/>
              </a:spcBef>
              <a:spcAft>
                <a:spcPts val="0"/>
              </a:spcAft>
              <a:buSzPct val="25000"/>
              <a:buNone/>
            </a:pPr>
            <a:endParaRPr lang="fr-CA" dirty="0"/>
          </a:p>
          <a:p>
            <a:pPr marL="0" lvl="0" indent="0">
              <a:spcBef>
                <a:spcPts val="600"/>
              </a:spcBef>
              <a:spcAft>
                <a:spcPts val="0"/>
              </a:spcAft>
              <a:buSzPct val="25000"/>
              <a:buNone/>
            </a:pPr>
            <a:r>
              <a:rPr lang="fr-CA" b="1" dirty="0"/>
              <a:t>Les lunettes d’ordinateur</a:t>
            </a:r>
          </a:p>
          <a:p>
            <a:pPr marL="0" lvl="0" indent="0">
              <a:spcBef>
                <a:spcPts val="600"/>
              </a:spcBef>
              <a:spcAft>
                <a:spcPts val="0"/>
              </a:spcAft>
              <a:buSzPct val="25000"/>
              <a:buNone/>
            </a:pPr>
            <a:r>
              <a:rPr lang="fr-CA" dirty="0"/>
              <a:t>N’hésitez pas à traiter la fatigue visuelle à l’aide de verres adaptés à cette tâche.</a:t>
            </a:r>
          </a:p>
        </p:txBody>
      </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en-US" dirty="0"/>
              <a:t>LA FATIGUE VISUELLE</a:t>
            </a:r>
          </a:p>
        </p:txBody>
      </p:sp>
    </p:spTree>
    <p:extLst>
      <p:ext uri="{BB962C8B-B14F-4D97-AF65-F5344CB8AC3E}">
        <p14:creationId xmlns:p14="http://schemas.microsoft.com/office/powerpoint/2010/main" val="4149807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sitting, indoor, wall&#10;&#10;Description automatically generated">
            <a:extLst>
              <a:ext uri="{FF2B5EF4-FFF2-40B4-BE49-F238E27FC236}">
                <a16:creationId xmlns:a16="http://schemas.microsoft.com/office/drawing/2014/main" id="{256A7D32-5CFC-4D64-92FA-6F8DAB582D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75"/>
          <a:stretch/>
        </p:blipFill>
        <p:spPr>
          <a:xfrm>
            <a:off x="-317605" y="0"/>
            <a:ext cx="5742709" cy="6858000"/>
          </a:xfrm>
          <a:prstGeom prst="rect">
            <a:avLst/>
          </a:prstGeom>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 name="Title 1">
            <a:extLst>
              <a:ext uri="{FF2B5EF4-FFF2-40B4-BE49-F238E27FC236}">
                <a16:creationId xmlns:a16="http://schemas.microsoft.com/office/drawing/2014/main" id="{542B4A16-24EA-44A7-B4FC-F5AEDA234868}"/>
              </a:ext>
            </a:extLst>
          </p:cNvPr>
          <p:cNvSpPr>
            <a:spLocks noGrp="1"/>
          </p:cNvSpPr>
          <p:nvPr>
            <p:ph type="title"/>
          </p:nvPr>
        </p:nvSpPr>
        <p:spPr>
          <a:xfrm>
            <a:off x="5059494" y="365125"/>
            <a:ext cx="6294305" cy="1325563"/>
          </a:xfrm>
        </p:spPr>
        <p:txBody>
          <a:bodyPr>
            <a:normAutofit fontScale="90000"/>
          </a:bodyPr>
          <a:lstStyle/>
          <a:p>
            <a:r>
              <a:rPr lang="en-US" dirty="0"/>
              <a:t>QU’EST-CE QUE LES ENFANTS PENSENT DES LUNETTES?</a:t>
            </a:r>
          </a:p>
        </p:txBody>
      </p:sp>
      <p:sp>
        <p:nvSpPr>
          <p:cNvPr id="7" name="Content Placeholder 6">
            <a:extLst>
              <a:ext uri="{FF2B5EF4-FFF2-40B4-BE49-F238E27FC236}">
                <a16:creationId xmlns:a16="http://schemas.microsoft.com/office/drawing/2014/main" id="{DA26E1DC-6EB7-4C19-8BB1-76121890645D}"/>
              </a:ext>
            </a:extLst>
          </p:cNvPr>
          <p:cNvSpPr>
            <a:spLocks noGrp="1"/>
          </p:cNvSpPr>
          <p:nvPr>
            <p:ph idx="1"/>
          </p:nvPr>
        </p:nvSpPr>
        <p:spPr>
          <a:xfrm>
            <a:off x="5059494" y="2153488"/>
            <a:ext cx="6294305" cy="4023466"/>
          </a:xfrm>
        </p:spPr>
        <p:txBody>
          <a:bodyPr>
            <a:normAutofit fontScale="92500" lnSpcReduction="10000"/>
          </a:bodyPr>
          <a:lstStyle/>
          <a:p>
            <a:pPr marL="0" lvl="0" indent="0">
              <a:buNone/>
            </a:pPr>
            <a:r>
              <a:rPr lang="fr-CA" dirty="0"/>
              <a:t>Ils ont l’air intelligents</a:t>
            </a:r>
          </a:p>
          <a:p>
            <a:pPr lvl="0"/>
            <a:endParaRPr lang="fr-CA" dirty="0"/>
          </a:p>
          <a:p>
            <a:pPr marL="0" lvl="0" indent="0">
              <a:buNone/>
            </a:pPr>
            <a:r>
              <a:rPr lang="fr-CA" dirty="0"/>
              <a:t>Ils ont l’air honnêtes</a:t>
            </a:r>
          </a:p>
          <a:p>
            <a:pPr marL="0" lvl="0" indent="0">
              <a:buNone/>
            </a:pPr>
            <a:endParaRPr lang="fr-CA" dirty="0"/>
          </a:p>
          <a:p>
            <a:pPr marL="0" lvl="0" indent="0">
              <a:buNone/>
            </a:pPr>
            <a:r>
              <a:rPr lang="fr-CA" dirty="0"/>
              <a:t>En fait, 90 % des enfants préfèrent les verres </a:t>
            </a:r>
            <a:r>
              <a:rPr lang="fr-CA" dirty="0" err="1"/>
              <a:t>Transitions</a:t>
            </a:r>
            <a:r>
              <a:rPr lang="fr-CA" baseline="30000" dirty="0" err="1"/>
              <a:t>MD</a:t>
            </a:r>
            <a:r>
              <a:rPr lang="fr-CA" dirty="0"/>
              <a:t> aux verres clairs ordinaires</a:t>
            </a:r>
          </a:p>
          <a:p>
            <a:pPr marL="0" lvl="0" indent="0">
              <a:buNone/>
            </a:pPr>
            <a:endParaRPr lang="fr-CA" dirty="0"/>
          </a:p>
          <a:p>
            <a:pPr marL="0" lvl="0" indent="0">
              <a:buNone/>
            </a:pPr>
            <a:r>
              <a:rPr lang="fr-CA" dirty="0"/>
              <a:t>Les lunettes sont de formidables accessoires</a:t>
            </a:r>
          </a:p>
        </p:txBody>
      </p:sp>
      <p:sp>
        <p:nvSpPr>
          <p:cNvPr id="4" name="Text Placeholder 3">
            <a:extLst>
              <a:ext uri="{FF2B5EF4-FFF2-40B4-BE49-F238E27FC236}">
                <a16:creationId xmlns:a16="http://schemas.microsoft.com/office/drawing/2014/main" id="{49166094-7791-4D4C-B613-C87F9BE3A5CA}"/>
              </a:ext>
            </a:extLst>
          </p:cNvPr>
          <p:cNvSpPr>
            <a:spLocks noGrp="1"/>
          </p:cNvSpPr>
          <p:nvPr>
            <p:ph type="body" sz="quarter" idx="13"/>
          </p:nvPr>
        </p:nvSpPr>
        <p:spPr>
          <a:xfrm>
            <a:off x="5059494" y="6334914"/>
            <a:ext cx="5091315" cy="365125"/>
          </a:xfrm>
        </p:spPr>
        <p:txBody>
          <a:bodyPr/>
          <a:lstStyle/>
          <a:p>
            <a:r>
              <a:rPr lang="en-US" dirty="0"/>
              <a:t>Sources : Ophthalmic and Physiological Optics, </a:t>
            </a:r>
            <a:r>
              <a:rPr lang="en-US" dirty="0" err="1"/>
              <a:t>mai</a:t>
            </a:r>
            <a:r>
              <a:rPr lang="en-US" dirty="0"/>
              <a:t> 2008, et  M. L. Romeu, 2003.</a:t>
            </a:r>
          </a:p>
          <a:p>
            <a:endParaRPr lang="en-US" dirty="0"/>
          </a:p>
        </p:txBody>
      </p:sp>
    </p:spTree>
    <p:extLst>
      <p:ext uri="{BB962C8B-B14F-4D97-AF65-F5344CB8AC3E}">
        <p14:creationId xmlns:p14="http://schemas.microsoft.com/office/powerpoint/2010/main" val="1364802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90C4-4629-47A0-AAB5-171DBBFCF744}"/>
              </a:ext>
            </a:extLst>
          </p:cNvPr>
          <p:cNvSpPr>
            <a:spLocks noGrp="1"/>
          </p:cNvSpPr>
          <p:nvPr>
            <p:ph type="title"/>
          </p:nvPr>
        </p:nvSpPr>
        <p:spPr/>
        <p:txBody>
          <a:bodyPr>
            <a:normAutofit/>
          </a:bodyPr>
          <a:lstStyle/>
          <a:p>
            <a:r>
              <a:rPr lang="en-US" dirty="0"/>
              <a:t>LES VERRES </a:t>
            </a:r>
            <a:r>
              <a:rPr lang="en-US" i="1" dirty="0"/>
              <a:t>TRANSITIONS</a:t>
            </a:r>
            <a:r>
              <a:rPr lang="en-US" sz="4000" baseline="30000" dirty="0"/>
              <a:t>MD</a:t>
            </a:r>
            <a:r>
              <a:rPr lang="en-US" dirty="0"/>
              <a:t> SONT PARFAITS POUR LES ENFANTS</a:t>
            </a:r>
          </a:p>
        </p:txBody>
      </p:sp>
      <p:sp>
        <p:nvSpPr>
          <p:cNvPr id="3" name="Content Placeholder 2">
            <a:extLst>
              <a:ext uri="{FF2B5EF4-FFF2-40B4-BE49-F238E27FC236}">
                <a16:creationId xmlns:a16="http://schemas.microsoft.com/office/drawing/2014/main" id="{B4D96AC7-749A-4EE1-8277-EB382D8206F8}"/>
              </a:ext>
            </a:extLst>
          </p:cNvPr>
          <p:cNvSpPr>
            <a:spLocks noGrp="1"/>
          </p:cNvSpPr>
          <p:nvPr>
            <p:ph idx="1"/>
          </p:nvPr>
        </p:nvSpPr>
        <p:spPr>
          <a:xfrm>
            <a:off x="2406240" y="1825625"/>
            <a:ext cx="9361558" cy="4351338"/>
          </a:xfrm>
        </p:spPr>
        <p:txBody>
          <a:bodyPr>
            <a:normAutofit fontScale="92500" lnSpcReduction="10000"/>
          </a:bodyPr>
          <a:lstStyle/>
          <a:p>
            <a:pPr marL="0" indent="0">
              <a:buNone/>
            </a:pPr>
            <a:r>
              <a:rPr lang="fr-CA" dirty="0"/>
              <a:t>Une seule paire convient à tout!</a:t>
            </a:r>
          </a:p>
          <a:p>
            <a:pPr marL="285750" lvl="0" indent="-285750"/>
            <a:r>
              <a:rPr lang="fr-CA" dirty="0"/>
              <a:t>Protection UV</a:t>
            </a:r>
          </a:p>
          <a:p>
            <a:pPr marL="285750" lvl="0" indent="-285750"/>
            <a:r>
              <a:rPr lang="fr-CA" dirty="0"/>
              <a:t>Filtrage de la lumière bleue nocive</a:t>
            </a:r>
            <a:br>
              <a:rPr lang="fr-CA" dirty="0"/>
            </a:br>
            <a:r>
              <a:rPr lang="fr-CA" dirty="0"/>
              <a:t>– provenant des appareils et surtout du SOLEIL</a:t>
            </a:r>
          </a:p>
          <a:p>
            <a:pPr marL="285750" lvl="0" indent="-285750"/>
            <a:r>
              <a:rPr lang="fr-CA" dirty="0"/>
              <a:t>Éblouissements </a:t>
            </a:r>
          </a:p>
          <a:p>
            <a:pPr marL="285750" lvl="0" indent="-285750"/>
            <a:r>
              <a:rPr lang="fr-CA" dirty="0"/>
              <a:t>Fatigue</a:t>
            </a:r>
          </a:p>
          <a:p>
            <a:pPr lvl="0"/>
            <a:endParaRPr lang="fr-CA" dirty="0">
              <a:sym typeface="Century Gothic"/>
            </a:endParaRPr>
          </a:p>
          <a:p>
            <a:pPr marL="0" lvl="0" indent="0">
              <a:buNone/>
            </a:pPr>
            <a:r>
              <a:rPr lang="fr-CA" dirty="0">
                <a:sym typeface="Century Gothic"/>
              </a:rPr>
              <a:t>+ Polycarbonate pour une résistance aux chocs</a:t>
            </a:r>
          </a:p>
          <a:p>
            <a:pPr marL="0" lvl="0" indent="0">
              <a:buNone/>
            </a:pPr>
            <a:r>
              <a:rPr lang="fr-CA" dirty="0"/>
              <a:t>+ Antireflet pour une protection contre les éblouissements et la facilité de nettoyage</a:t>
            </a:r>
            <a:endParaRPr lang="fr-CA" dirty="0">
              <a:sym typeface="Century Gothic"/>
            </a:endParaRPr>
          </a:p>
        </p:txBody>
      </p:sp>
      <p:sp>
        <p:nvSpPr>
          <p:cNvPr id="4" name="Text Placeholder 3">
            <a:extLst>
              <a:ext uri="{FF2B5EF4-FFF2-40B4-BE49-F238E27FC236}">
                <a16:creationId xmlns:a16="http://schemas.microsoft.com/office/drawing/2014/main" id="{28A7B3BD-35CC-46F3-98AC-942AE482AF2C}"/>
              </a:ext>
            </a:extLst>
          </p:cNvPr>
          <p:cNvSpPr>
            <a:spLocks noGrp="1"/>
          </p:cNvSpPr>
          <p:nvPr>
            <p:ph type="body" sz="quarter" idx="13"/>
          </p:nvPr>
        </p:nvSpPr>
        <p:spPr/>
        <p:txBody>
          <a:bodyPr/>
          <a:lstStyle/>
          <a:p>
            <a:endParaRPr lang="en-US"/>
          </a:p>
        </p:txBody>
      </p:sp>
      <p:pic>
        <p:nvPicPr>
          <p:cNvPr id="10" name="Picture 9">
            <a:extLst>
              <a:ext uri="{FF2B5EF4-FFF2-40B4-BE49-F238E27FC236}">
                <a16:creationId xmlns:a16="http://schemas.microsoft.com/office/drawing/2014/main" id="{9313F0AA-3EE4-7E4C-8062-284F6D8F2841}"/>
              </a:ext>
            </a:extLst>
          </p:cNvPr>
          <p:cNvPicPr>
            <a:picLocks noChangeAspect="1"/>
          </p:cNvPicPr>
          <p:nvPr/>
        </p:nvPicPr>
        <p:blipFill>
          <a:blip r:embed="rId3"/>
          <a:stretch>
            <a:fillRect/>
          </a:stretch>
        </p:blipFill>
        <p:spPr>
          <a:xfrm>
            <a:off x="8610190" y="6033095"/>
            <a:ext cx="1431936" cy="698505"/>
          </a:xfrm>
          <a:prstGeom prst="rect">
            <a:avLst/>
          </a:prstGeom>
        </p:spPr>
      </p:pic>
      <p:pic>
        <p:nvPicPr>
          <p:cNvPr id="11" name="Picture 10">
            <a:extLst>
              <a:ext uri="{FF2B5EF4-FFF2-40B4-BE49-F238E27FC236}">
                <a16:creationId xmlns:a16="http://schemas.microsoft.com/office/drawing/2014/main" id="{9282CD1E-8A4E-7648-9EDB-B64CDEA30A75}"/>
              </a:ext>
            </a:extLst>
          </p:cNvPr>
          <p:cNvPicPr>
            <a:picLocks noChangeAspect="1"/>
          </p:cNvPicPr>
          <p:nvPr/>
        </p:nvPicPr>
        <p:blipFill>
          <a:blip r:embed="rId4"/>
          <a:stretch>
            <a:fillRect/>
          </a:stretch>
        </p:blipFill>
        <p:spPr>
          <a:xfrm>
            <a:off x="10177775" y="6033095"/>
            <a:ext cx="1590023" cy="704669"/>
          </a:xfrm>
          <a:prstGeom prst="rect">
            <a:avLst/>
          </a:prstGeom>
        </p:spPr>
      </p:pic>
    </p:spTree>
    <p:extLst>
      <p:ext uri="{BB962C8B-B14F-4D97-AF65-F5344CB8AC3E}">
        <p14:creationId xmlns:p14="http://schemas.microsoft.com/office/powerpoint/2010/main" val="2006120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205B94-C5B5-4EFA-AFF0-7E90D6E18FFC}"/>
              </a:ext>
            </a:extLst>
          </p:cNvPr>
          <p:cNvSpPr>
            <a:spLocks noGrp="1"/>
          </p:cNvSpPr>
          <p:nvPr>
            <p:ph type="title"/>
          </p:nvPr>
        </p:nvSpPr>
        <p:spPr/>
        <p:txBody>
          <a:bodyPr/>
          <a:lstStyle/>
          <a:p>
            <a:r>
              <a:rPr lang="en-US" dirty="0"/>
              <a:t>LES MONTURES ET LES AUTRES RECOMMANDATIONS</a:t>
            </a:r>
          </a:p>
        </p:txBody>
      </p:sp>
      <p:sp>
        <p:nvSpPr>
          <p:cNvPr id="7" name="Text Placeholder 6">
            <a:extLst>
              <a:ext uri="{FF2B5EF4-FFF2-40B4-BE49-F238E27FC236}">
                <a16:creationId xmlns:a16="http://schemas.microsoft.com/office/drawing/2014/main" id="{1EA7BBB7-6D83-4FEF-A12F-58853D82A713}"/>
              </a:ext>
            </a:extLst>
          </p:cNvPr>
          <p:cNvSpPr>
            <a:spLocks noGrp="1"/>
          </p:cNvSpPr>
          <p:nvPr>
            <p:ph type="body" sz="quarter" idx="13"/>
          </p:nvPr>
        </p:nvSpPr>
        <p:spPr/>
        <p:txBody>
          <a:bodyPr/>
          <a:lstStyle/>
          <a:p>
            <a:endParaRPr lang="en-US"/>
          </a:p>
        </p:txBody>
      </p:sp>
      <p:sp>
        <p:nvSpPr>
          <p:cNvPr id="8" name="Shape 724">
            <a:extLst>
              <a:ext uri="{FF2B5EF4-FFF2-40B4-BE49-F238E27FC236}">
                <a16:creationId xmlns:a16="http://schemas.microsoft.com/office/drawing/2014/main" id="{ADEE3633-57BC-4D80-B73B-4B725DB29ED4}"/>
              </a:ext>
            </a:extLst>
          </p:cNvPr>
          <p:cNvSpPr txBox="1">
            <a:spLocks/>
          </p:cNvSpPr>
          <p:nvPr/>
        </p:nvSpPr>
        <p:spPr>
          <a:xfrm>
            <a:off x="2406240" y="2257472"/>
            <a:ext cx="4384558" cy="4098878"/>
          </a:xfrm>
          <a:prstGeom prst="rect">
            <a:avLst/>
          </a:prstGeom>
        </p:spPr>
        <p:txBody>
          <a:bodyPr vert="horz" lIns="91440" tIns="45720" rIns="91440" bIns="45720" rtlCol="0">
            <a:noAutofit/>
          </a:bodyPr>
          <a:lstStyle>
            <a:lvl1pPr marL="0" indent="0" algn="l" defTabSz="1371600" rtl="0" eaLnBrk="1" latinLnBrk="0" hangingPunct="1">
              <a:lnSpc>
                <a:spcPct val="90000"/>
              </a:lnSpc>
              <a:spcBef>
                <a:spcPts val="1500"/>
              </a:spcBef>
              <a:buFont typeface="Arial" panose="020B0604020202020204" pitchFamily="34" charset="0"/>
              <a:buNone/>
              <a:defRPr lang="en-US" sz="3000" kern="0" dirty="0">
                <a:solidFill>
                  <a:srgbClr val="F38C36"/>
                </a:solidFill>
                <a:latin typeface="Gotham Black" panose="02000603040000020004" pitchFamily="2" charset="0"/>
                <a:ea typeface="+mn-ea"/>
                <a:cs typeface="Arial"/>
              </a:defRPr>
            </a:lvl1pPr>
            <a:lvl2pPr marL="0" indent="0" algn="l" defTabSz="979885" rtl="0" eaLnBrk="0" fontAlgn="base" latinLnBrk="0" hangingPunct="0">
              <a:lnSpc>
                <a:spcPct val="95000"/>
              </a:lnSpc>
              <a:spcBef>
                <a:spcPts val="0"/>
              </a:spcBef>
              <a:spcAft>
                <a:spcPct val="0"/>
              </a:spcAft>
              <a:buClr>
                <a:srgbClr val="00B5E2"/>
              </a:buClr>
              <a:buSzPct val="100000"/>
              <a:buFont typeface="Arial" pitchFamily="34" charset="0"/>
              <a:buNone/>
              <a:tabLst>
                <a:tab pos="135453" algn="l"/>
              </a:tabLst>
              <a:defRPr lang="en-US" sz="18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18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defRPr/>
            </a:pPr>
            <a:r>
              <a:rPr lang="fr-CA" sz="2000" b="1" dirty="0">
                <a:solidFill>
                  <a:srgbClr val="002C71"/>
                </a:solidFill>
                <a:latin typeface="Century Gothic" panose="020B0502020202020204" pitchFamily="34" charset="0"/>
              </a:rPr>
              <a:t>Mode</a:t>
            </a:r>
          </a:p>
          <a:p>
            <a:pPr lvl="1">
              <a:defRPr/>
            </a:pPr>
            <a:r>
              <a:rPr lang="fr-CA" sz="1400" dirty="0">
                <a:solidFill>
                  <a:srgbClr val="002C71"/>
                </a:solidFill>
                <a:latin typeface="Century Gothic" panose="020B0502020202020204" pitchFamily="34" charset="0"/>
              </a:rPr>
              <a:t>Qu’ils portent des lunettes tout le temps ou rarement, les enfants aiment les lunettes cool. Nous voulons qu’ils portent leurs lunettes. Les couleurs, les motifs et les styles amusants les rendent plus attirantes.</a:t>
            </a:r>
          </a:p>
          <a:p>
            <a:pPr lvl="0">
              <a:defRPr/>
            </a:pPr>
            <a:r>
              <a:rPr lang="fr-CA" sz="2000" b="1" dirty="0">
                <a:solidFill>
                  <a:srgbClr val="002C71"/>
                </a:solidFill>
                <a:latin typeface="Century Gothic" panose="020B0502020202020204" pitchFamily="34" charset="0"/>
              </a:rPr>
              <a:t>Plastique ou métal</a:t>
            </a:r>
          </a:p>
          <a:p>
            <a:pPr lvl="1">
              <a:defRPr/>
            </a:pPr>
            <a:r>
              <a:rPr lang="fr-CA" sz="1400" dirty="0">
                <a:solidFill>
                  <a:srgbClr val="002C71"/>
                </a:solidFill>
                <a:latin typeface="Century Gothic" panose="020B0502020202020204" pitchFamily="34" charset="0"/>
              </a:rPr>
              <a:t>Auparavant, le plastique était jugé préférable, car il était considéré comme étant plus durable. Grâce aux améliorations des fabricants, ce n’est plus le cas. </a:t>
            </a:r>
          </a:p>
          <a:p>
            <a:pPr lvl="0">
              <a:defRPr/>
            </a:pPr>
            <a:r>
              <a:rPr lang="fr-CA" sz="2000" b="1" dirty="0">
                <a:solidFill>
                  <a:srgbClr val="002C71"/>
                </a:solidFill>
                <a:latin typeface="Century Gothic" panose="020B0502020202020204" pitchFamily="34" charset="0"/>
              </a:rPr>
              <a:t>Pont approprié</a:t>
            </a:r>
          </a:p>
          <a:p>
            <a:pPr lvl="1">
              <a:defRPr/>
            </a:pPr>
            <a:r>
              <a:rPr lang="fr-CA" sz="1400" dirty="0">
                <a:solidFill>
                  <a:srgbClr val="002C71"/>
                </a:solidFill>
                <a:latin typeface="Century Gothic" panose="020B0502020202020204" pitchFamily="34" charset="0"/>
              </a:rPr>
              <a:t>Le nez des jeunes enfants n’est pas entièrement développé. Donc, un pont approprié peut faire la différence et permettre aux lunettes de rester en place.</a:t>
            </a:r>
          </a:p>
        </p:txBody>
      </p:sp>
      <p:sp>
        <p:nvSpPr>
          <p:cNvPr id="9" name="Shape 724">
            <a:extLst>
              <a:ext uri="{FF2B5EF4-FFF2-40B4-BE49-F238E27FC236}">
                <a16:creationId xmlns:a16="http://schemas.microsoft.com/office/drawing/2014/main" id="{019DDFC5-A7EE-4B79-B130-7E530F98FD8C}"/>
              </a:ext>
            </a:extLst>
          </p:cNvPr>
          <p:cNvSpPr txBox="1">
            <a:spLocks/>
          </p:cNvSpPr>
          <p:nvPr/>
        </p:nvSpPr>
        <p:spPr>
          <a:xfrm>
            <a:off x="7302899" y="2257471"/>
            <a:ext cx="3952321" cy="4098877"/>
          </a:xfrm>
        </p:spPr>
        <p:txBody>
          <a:bodyPr/>
          <a:lstStyle>
            <a:lvl1pPr marL="0" indent="0" algn="l" defTabSz="1371600" rtl="0" eaLnBrk="1" latinLnBrk="0" hangingPunct="1">
              <a:lnSpc>
                <a:spcPct val="90000"/>
              </a:lnSpc>
              <a:spcBef>
                <a:spcPts val="1500"/>
              </a:spcBef>
              <a:buFont typeface="Arial" panose="020B0604020202020204" pitchFamily="34" charset="0"/>
              <a:buNone/>
              <a:defRPr lang="en-US" sz="6000" kern="0" dirty="0">
                <a:solidFill>
                  <a:srgbClr val="F38C36"/>
                </a:solidFill>
                <a:latin typeface="Gotham Black" panose="02000603040000020004" pitchFamily="2" charset="0"/>
                <a:ea typeface="+mn-ea"/>
                <a:cs typeface="Arial"/>
              </a:defRPr>
            </a:lvl1pPr>
            <a:lvl2pPr marL="0" indent="0" algn="l" defTabSz="1959770" rtl="0" eaLnBrk="0" fontAlgn="base" latinLnBrk="0" hangingPunct="0">
              <a:lnSpc>
                <a:spcPct val="95000"/>
              </a:lnSpc>
              <a:spcBef>
                <a:spcPts val="0"/>
              </a:spcBef>
              <a:spcAft>
                <a:spcPct val="0"/>
              </a:spcAft>
              <a:buClr>
                <a:srgbClr val="00B5E2"/>
              </a:buClr>
              <a:buSzPct val="100000"/>
              <a:buFont typeface="Arial" pitchFamily="34" charset="0"/>
              <a:buNone/>
              <a:tabLst>
                <a:tab pos="270906" algn="l"/>
              </a:tabLst>
              <a:defRPr lang="en-US" sz="3600" b="0" kern="0" dirty="0">
                <a:solidFill>
                  <a:srgbClr val="012051"/>
                </a:solidFill>
                <a:effectLst/>
                <a:latin typeface="Gotham Book" panose="02000603040000020004" pitchFamily="2" charset="0"/>
                <a:ea typeface="Century Gothic Bold" pitchFamily="34" charset="0"/>
                <a:cs typeface="Arial"/>
              </a:defRPr>
            </a:lvl2pPr>
            <a:lvl3pPr marL="1714500" indent="-342900" algn="l" defTabSz="1371600" rtl="0" eaLnBrk="1" latinLnBrk="0" hangingPunct="1">
              <a:lnSpc>
                <a:spcPct val="90000"/>
              </a:lnSpc>
              <a:spcBef>
                <a:spcPts val="750"/>
              </a:spcBef>
              <a:buFont typeface="Arial" panose="020B0604020202020204" pitchFamily="34" charset="0"/>
              <a:buChar char="•"/>
              <a:defRPr lang="en-US" sz="3600" b="0" kern="0" dirty="0">
                <a:solidFill>
                  <a:schemeClr val="accent1"/>
                </a:solidFill>
                <a:effectLst/>
                <a:latin typeface="Gotham Book" panose="02000603040000020004" pitchFamily="2" charset="0"/>
                <a:ea typeface="Century Gothic Bold" pitchFamily="34" charset="0"/>
                <a:cs typeface="Century Gothic Bold"/>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0">
              <a:defRPr/>
            </a:pPr>
            <a:r>
              <a:rPr lang="fr-CA" sz="2000" b="1" dirty="0">
                <a:solidFill>
                  <a:srgbClr val="002C71"/>
                </a:solidFill>
                <a:latin typeface="Century Gothic" panose="020B0502020202020204" pitchFamily="34" charset="0"/>
              </a:rPr>
              <a:t>Branches</a:t>
            </a:r>
            <a:endParaRPr lang="fr-CA" sz="2400" b="1" dirty="0">
              <a:solidFill>
                <a:srgbClr val="002C71"/>
              </a:solidFill>
              <a:latin typeface="Century Gothic" panose="020B0502020202020204" pitchFamily="34" charset="0"/>
            </a:endParaRPr>
          </a:p>
          <a:p>
            <a:pPr lvl="1">
              <a:defRPr/>
            </a:pPr>
            <a:r>
              <a:rPr lang="fr-CA" sz="1400" dirty="0">
                <a:solidFill>
                  <a:srgbClr val="002C71"/>
                </a:solidFill>
                <a:latin typeface="Century Gothic" panose="020B0502020202020204" pitchFamily="34" charset="0"/>
              </a:rPr>
              <a:t>Branches en câble, sangles et branches à spatule.</a:t>
            </a:r>
          </a:p>
          <a:p>
            <a:pPr lvl="1">
              <a:defRPr/>
            </a:pPr>
            <a:endParaRPr lang="fr-CA" sz="1400" dirty="0">
              <a:solidFill>
                <a:srgbClr val="002C71"/>
              </a:solidFill>
              <a:latin typeface="Century Gothic" panose="020B0502020202020204" pitchFamily="34" charset="0"/>
            </a:endParaRPr>
          </a:p>
          <a:p>
            <a:pPr lvl="0">
              <a:spcBef>
                <a:spcPts val="0"/>
              </a:spcBef>
              <a:defRPr/>
            </a:pPr>
            <a:r>
              <a:rPr lang="fr-CA" sz="2000" b="1" dirty="0">
                <a:solidFill>
                  <a:srgbClr val="002C71"/>
                </a:solidFill>
                <a:latin typeface="Century Gothic" panose="020B0502020202020204" pitchFamily="34" charset="0"/>
              </a:rPr>
              <a:t>Charnières à ressort</a:t>
            </a:r>
          </a:p>
          <a:p>
            <a:pPr lvl="0">
              <a:spcBef>
                <a:spcPts val="0"/>
              </a:spcBef>
              <a:defRPr/>
            </a:pPr>
            <a:r>
              <a:rPr lang="fr-CA" sz="1400" dirty="0">
                <a:solidFill>
                  <a:srgbClr val="002C71"/>
                </a:solidFill>
                <a:latin typeface="Century Gothic" panose="020B0502020202020204" pitchFamily="34" charset="0"/>
              </a:rPr>
              <a:t>Elles préviennent le besoin de faire ajuster et réparer les lunettes souvent.</a:t>
            </a:r>
          </a:p>
          <a:p>
            <a:pPr lvl="0">
              <a:defRPr/>
            </a:pPr>
            <a:r>
              <a:rPr lang="fr-CA" sz="2000" b="1" dirty="0">
                <a:solidFill>
                  <a:srgbClr val="002C71"/>
                </a:solidFill>
                <a:latin typeface="Century Gothic" panose="020B0502020202020204" pitchFamily="34" charset="0"/>
                <a:sym typeface="Century Gothic"/>
              </a:rPr>
              <a:t>Deuxième paire </a:t>
            </a:r>
          </a:p>
          <a:p>
            <a:pPr lvl="1">
              <a:defRPr/>
            </a:pPr>
            <a:r>
              <a:rPr lang="fr-CA" sz="1400" dirty="0">
                <a:solidFill>
                  <a:srgbClr val="002C71"/>
                </a:solidFill>
                <a:latin typeface="Century Gothic" panose="020B0502020202020204" pitchFamily="34" charset="0"/>
                <a:sym typeface="Century Gothic"/>
              </a:rPr>
              <a:t>Paire sport</a:t>
            </a:r>
          </a:p>
          <a:p>
            <a:pPr lvl="1">
              <a:defRPr/>
            </a:pPr>
            <a:r>
              <a:rPr lang="fr-CA" sz="1400" dirty="0">
                <a:solidFill>
                  <a:srgbClr val="002C71"/>
                </a:solidFill>
                <a:latin typeface="Century Gothic" panose="020B0502020202020204" pitchFamily="34" charset="0"/>
                <a:sym typeface="Century Gothic"/>
              </a:rPr>
              <a:t>Paire de réserve</a:t>
            </a:r>
          </a:p>
          <a:p>
            <a:pPr lvl="1">
              <a:defRPr/>
            </a:pPr>
            <a:r>
              <a:rPr lang="fr-CA" sz="1400" dirty="0">
                <a:solidFill>
                  <a:srgbClr val="002C71"/>
                </a:solidFill>
                <a:latin typeface="Century Gothic" panose="020B0502020202020204" pitchFamily="34" charset="0"/>
                <a:sym typeface="Century Gothic"/>
              </a:rPr>
              <a:t>Paire d’ordinateur</a:t>
            </a:r>
            <a:endParaRPr lang="fr-CA" sz="1400" dirty="0">
              <a:solidFill>
                <a:srgbClr val="002C71"/>
              </a:solidFill>
              <a:latin typeface="Century Gothic" panose="020B0502020202020204" pitchFamily="34" charset="0"/>
            </a:endParaRPr>
          </a:p>
        </p:txBody>
      </p:sp>
    </p:spTree>
    <p:extLst>
      <p:ext uri="{BB962C8B-B14F-4D97-AF65-F5344CB8AC3E}">
        <p14:creationId xmlns:p14="http://schemas.microsoft.com/office/powerpoint/2010/main" val="191536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BEC73-094B-4CE0-9344-E1A535C6956B}"/>
              </a:ext>
            </a:extLst>
          </p:cNvPr>
          <p:cNvSpPr>
            <a:spLocks noGrp="1"/>
          </p:cNvSpPr>
          <p:nvPr>
            <p:ph type="title"/>
          </p:nvPr>
        </p:nvSpPr>
        <p:spPr/>
        <p:txBody>
          <a:bodyPr/>
          <a:lstStyle/>
          <a:p>
            <a:r>
              <a:rPr lang="fr-CA" dirty="0"/>
              <a:t>LES CONSEILS POUR RÉUSSIR</a:t>
            </a:r>
            <a:endParaRPr lang="en-US" dirty="0"/>
          </a:p>
        </p:txBody>
      </p:sp>
      <p:sp>
        <p:nvSpPr>
          <p:cNvPr id="7" name="Text Placeholder 6">
            <a:extLst>
              <a:ext uri="{FF2B5EF4-FFF2-40B4-BE49-F238E27FC236}">
                <a16:creationId xmlns:a16="http://schemas.microsoft.com/office/drawing/2014/main" id="{B312C5BB-53AF-4A04-9FA5-5E890D81DF00}"/>
              </a:ext>
            </a:extLst>
          </p:cNvPr>
          <p:cNvSpPr>
            <a:spLocks noGrp="1"/>
          </p:cNvSpPr>
          <p:nvPr>
            <p:ph type="body" sz="quarter" idx="13"/>
          </p:nvPr>
        </p:nvSpPr>
        <p:spPr/>
        <p:txBody>
          <a:bodyPr/>
          <a:lstStyle/>
          <a:p>
            <a:endParaRPr lang="en-US"/>
          </a:p>
        </p:txBody>
      </p:sp>
      <p:sp>
        <p:nvSpPr>
          <p:cNvPr id="8" name="Shape 755">
            <a:extLst>
              <a:ext uri="{FF2B5EF4-FFF2-40B4-BE49-F238E27FC236}">
                <a16:creationId xmlns:a16="http://schemas.microsoft.com/office/drawing/2014/main" id="{28A84B52-D4D7-45C4-ABED-7023D3B13272}"/>
              </a:ext>
            </a:extLst>
          </p:cNvPr>
          <p:cNvSpPr txBox="1">
            <a:spLocks/>
          </p:cNvSpPr>
          <p:nvPr/>
        </p:nvSpPr>
        <p:spPr>
          <a:xfrm>
            <a:off x="2406240" y="1690688"/>
            <a:ext cx="8402769" cy="4665662"/>
          </a:xfrm>
          <a:prstGeom prst="rect">
            <a:avLst/>
          </a:prstGeom>
          <a:noFill/>
          <a:ln>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C71"/>
                </a:solidFill>
                <a:uFillTx/>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C71"/>
                </a:solidFill>
                <a:uFillTx/>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C71"/>
                </a:solidFill>
                <a:uFillTx/>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C71"/>
                </a:solidFill>
                <a:uFillTx/>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buNone/>
            </a:pPr>
            <a:r>
              <a:rPr lang="fr-CA" sz="1800" dirty="0"/>
              <a:t>Prescrivez la MEILLEURE solution visuelle selon les besoins de votre patient</a:t>
            </a:r>
          </a:p>
          <a:p>
            <a:pPr marL="0" indent="0">
              <a:buNone/>
            </a:pPr>
            <a:r>
              <a:rPr lang="fr-CA" sz="1800" dirty="0"/>
              <a:t>Discutez avec le parent et l’enfant – la génération Z influence les décisions</a:t>
            </a:r>
          </a:p>
          <a:p>
            <a:r>
              <a:rPr lang="fr-CA" sz="1800" dirty="0"/>
              <a:t>Donnez de petites quantités de renseignements – leur capacité d’attention dure environ 8 secondes</a:t>
            </a:r>
          </a:p>
          <a:p>
            <a:r>
              <a:rPr lang="fr-CA" sz="1800" dirty="0"/>
              <a:t>Utilisez du langage ou des expressions que les enfants comprennent</a:t>
            </a:r>
          </a:p>
          <a:p>
            <a:r>
              <a:rPr lang="fr-CA" sz="1800" dirty="0"/>
              <a:t>Parlez-leur de valeur</a:t>
            </a:r>
          </a:p>
          <a:p>
            <a:r>
              <a:rPr lang="fr-CA" sz="1800" dirty="0"/>
              <a:t>Nourrissez leur curiosité</a:t>
            </a:r>
          </a:p>
          <a:p>
            <a:r>
              <a:rPr lang="fr-CA" sz="1800" dirty="0"/>
              <a:t>Lampe de poche à rayons ultraviolets ou</a:t>
            </a:r>
            <a:br>
              <a:rPr lang="fr-CA" sz="1800" dirty="0"/>
            </a:br>
            <a:r>
              <a:rPr lang="fr-CA" sz="1800" dirty="0"/>
              <a:t>démonstration de verres Transitions</a:t>
            </a:r>
          </a:p>
        </p:txBody>
      </p:sp>
    </p:spTree>
    <p:extLst>
      <p:ext uri="{BB962C8B-B14F-4D97-AF65-F5344CB8AC3E}">
        <p14:creationId xmlns:p14="http://schemas.microsoft.com/office/powerpoint/2010/main" val="257709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EEA95A-E8D1-4D89-B22A-E7A9E6DE6AB4}"/>
              </a:ext>
            </a:extLst>
          </p:cNvPr>
          <p:cNvSpPr>
            <a:spLocks noGrp="1"/>
          </p:cNvSpPr>
          <p:nvPr>
            <p:ph type="title"/>
          </p:nvPr>
        </p:nvSpPr>
        <p:spPr/>
        <p:txBody>
          <a:bodyPr/>
          <a:lstStyle/>
          <a:p>
            <a:r>
              <a:rPr lang="fr-CA" dirty="0"/>
              <a:t>LES RESSOURCES POUR LES ENFANTS</a:t>
            </a:r>
            <a:endParaRPr lang="en-US" dirty="0"/>
          </a:p>
        </p:txBody>
      </p:sp>
      <p:sp>
        <p:nvSpPr>
          <p:cNvPr id="6" name="Content Placeholder 5">
            <a:extLst>
              <a:ext uri="{FF2B5EF4-FFF2-40B4-BE49-F238E27FC236}">
                <a16:creationId xmlns:a16="http://schemas.microsoft.com/office/drawing/2014/main" id="{0AD4A2A9-BAD3-40A2-892A-2E11270AEE06}"/>
              </a:ext>
            </a:extLst>
          </p:cNvPr>
          <p:cNvSpPr>
            <a:spLocks noGrp="1"/>
          </p:cNvSpPr>
          <p:nvPr>
            <p:ph idx="1"/>
          </p:nvPr>
        </p:nvSpPr>
        <p:spPr>
          <a:xfrm>
            <a:off x="2406240" y="1825625"/>
            <a:ext cx="6203950" cy="4351338"/>
          </a:xfrm>
        </p:spPr>
        <p:txBody>
          <a:bodyPr>
            <a:normAutofit/>
          </a:bodyPr>
          <a:lstStyle/>
          <a:p>
            <a:pPr marL="0" indent="0">
              <a:buNone/>
            </a:pPr>
            <a:r>
              <a:rPr lang="fr-CA" sz="2000" dirty="0"/>
              <a:t>Accessibles à </a:t>
            </a:r>
            <a:r>
              <a:rPr lang="fr-CA" sz="2000" dirty="0" err="1"/>
              <a:t>Transitions.com</a:t>
            </a:r>
            <a:r>
              <a:rPr lang="fr-CA" sz="2000" dirty="0"/>
              <a:t>/enfant</a:t>
            </a:r>
            <a:endParaRPr lang="fr-CA" sz="2000" dirty="0">
              <a:solidFill>
                <a:srgbClr val="FF0000"/>
              </a:solidFill>
            </a:endParaRPr>
          </a:p>
          <a:p>
            <a:r>
              <a:rPr lang="fr-CA" sz="2000" dirty="0"/>
              <a:t>Affichette de comptoir</a:t>
            </a:r>
          </a:p>
          <a:p>
            <a:r>
              <a:rPr lang="fr-CA" sz="2000" dirty="0"/>
              <a:t>Feuille de vente de la trousse</a:t>
            </a:r>
          </a:p>
          <a:p>
            <a:r>
              <a:rPr lang="en-US" sz="2000" dirty="0"/>
              <a:t>Guide de dispensation </a:t>
            </a:r>
          </a:p>
          <a:p>
            <a:r>
              <a:rPr lang="fr-CA" sz="2000" dirty="0"/>
              <a:t>Brochure sur les yeux des enfants</a:t>
            </a:r>
          </a:p>
          <a:p>
            <a:r>
              <a:rPr lang="fr-CA" sz="2000" dirty="0"/>
              <a:t>Images et contenu pour les médias sociaux</a:t>
            </a:r>
          </a:p>
          <a:p>
            <a:r>
              <a:rPr lang="fr-CA" sz="2000" dirty="0"/>
              <a:t>Lettres types</a:t>
            </a:r>
          </a:p>
          <a:p>
            <a:pPr lvl="1"/>
            <a:r>
              <a:rPr lang="fr-CA" sz="1600" dirty="0"/>
              <a:t>Note pour permettre le port de verres photochromiques à l’école</a:t>
            </a:r>
          </a:p>
          <a:p>
            <a:pPr lvl="1"/>
            <a:r>
              <a:rPr lang="fr-CA" sz="1600" dirty="0"/>
              <a:t>Note pour offrir un dépistage oculaire</a:t>
            </a:r>
          </a:p>
          <a:p>
            <a:pPr lvl="1"/>
            <a:r>
              <a:rPr lang="fr-CA" sz="1600" dirty="0"/>
              <a:t>Présentation de professionnels de la santé</a:t>
            </a:r>
          </a:p>
        </p:txBody>
      </p:sp>
      <p:sp>
        <p:nvSpPr>
          <p:cNvPr id="7" name="Text Placeholder 6">
            <a:extLst>
              <a:ext uri="{FF2B5EF4-FFF2-40B4-BE49-F238E27FC236}">
                <a16:creationId xmlns:a16="http://schemas.microsoft.com/office/drawing/2014/main" id="{F9C82EC4-FBF5-4397-9146-07F48E9994D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7380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9B7346-805A-4957-9318-887C8A941CDA}"/>
              </a:ext>
            </a:extLst>
          </p:cNvPr>
          <p:cNvSpPr txBox="1">
            <a:spLocks/>
          </p:cNvSpPr>
          <p:nvPr/>
        </p:nvSpPr>
        <p:spPr>
          <a:xfrm>
            <a:off x="1868256" y="2267446"/>
            <a:ext cx="8455487" cy="3540578"/>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600"/>
              </a:spcAft>
              <a:buClr>
                <a:schemeClr val="lt1"/>
              </a:buClr>
              <a:buFont typeface="Arial"/>
              <a:buNone/>
              <a:defRPr sz="2000" b="0" i="0" u="none" strike="noStrike" cap="none">
                <a:solidFill>
                  <a:schemeClr val="lt1"/>
                </a:solidFill>
                <a:latin typeface="Century Gothic"/>
                <a:ea typeface="Century Gothic"/>
                <a:cs typeface="Century Gothic"/>
                <a:sym typeface="Century Gothic"/>
              </a:defRPr>
            </a:lvl1pPr>
            <a:lvl2pPr marL="230188" marR="0" lvl="1" indent="-115888" algn="l" rtl="0">
              <a:lnSpc>
                <a:spcPct val="100000"/>
              </a:lnSpc>
              <a:spcBef>
                <a:spcPts val="0"/>
              </a:spcBef>
              <a:spcAft>
                <a:spcPts val="600"/>
              </a:spcAft>
              <a:buClr>
                <a:schemeClr val="lt1"/>
              </a:buClr>
              <a:buSzPct val="100000"/>
              <a:buFont typeface="Arial"/>
              <a:buChar char="•"/>
              <a:defRPr sz="1800" b="0" i="0" u="none" strike="noStrike" cap="none">
                <a:solidFill>
                  <a:schemeClr val="lt1"/>
                </a:solidFill>
                <a:latin typeface="Century Gothic"/>
                <a:ea typeface="Century Gothic"/>
                <a:cs typeface="Century Gothic"/>
                <a:sym typeface="Century Gothic"/>
              </a:defRPr>
            </a:lvl2pPr>
            <a:lvl3pPr marL="463550" marR="0" lvl="2" indent="-120650" algn="l" rtl="0">
              <a:lnSpc>
                <a:spcPct val="100000"/>
              </a:lnSpc>
              <a:spcBef>
                <a:spcPts val="0"/>
              </a:spcBef>
              <a:spcAft>
                <a:spcPts val="600"/>
              </a:spcAft>
              <a:buClr>
                <a:schemeClr val="lt1"/>
              </a:buClr>
              <a:buSzPct val="100000"/>
              <a:buFont typeface="Merriweather Sans"/>
              <a:buChar char="–"/>
              <a:defRPr sz="1800" b="0" i="0" u="none" strike="noStrike" cap="none">
                <a:solidFill>
                  <a:schemeClr val="lt1"/>
                </a:solidFill>
                <a:latin typeface="Century Gothic"/>
                <a:ea typeface="Century Gothic"/>
                <a:cs typeface="Century Gothic"/>
                <a:sym typeface="Century Gothic"/>
              </a:defRPr>
            </a:lvl3pPr>
            <a:lvl4pPr marL="690563" marR="0" lvl="3" indent="-136843" algn="l" rtl="0">
              <a:lnSpc>
                <a:spcPct val="100000"/>
              </a:lnSpc>
              <a:spcBef>
                <a:spcPts val="0"/>
              </a:spcBef>
              <a:spcAft>
                <a:spcPts val="600"/>
              </a:spcAft>
              <a:buClr>
                <a:schemeClr val="lt1"/>
              </a:buClr>
              <a:buSzPct val="95000"/>
              <a:buFont typeface="Arial"/>
              <a:buChar char="•"/>
              <a:defRPr sz="1600" b="0" i="0" u="none" strike="noStrike" cap="none">
                <a:solidFill>
                  <a:schemeClr val="lt1"/>
                </a:solidFill>
                <a:latin typeface="Century Gothic"/>
                <a:ea typeface="Century Gothic"/>
                <a:cs typeface="Century Gothic"/>
                <a:sym typeface="Century Gothic"/>
              </a:defRPr>
            </a:lvl4pPr>
            <a:lvl5pPr marL="906463" marR="0" lvl="4" indent="-144462" algn="l" rtl="0">
              <a:lnSpc>
                <a:spcPct val="100000"/>
              </a:lnSpc>
              <a:spcBef>
                <a:spcPts val="0"/>
              </a:spcBef>
              <a:spcAft>
                <a:spcPts val="600"/>
              </a:spcAft>
              <a:buClr>
                <a:schemeClr val="lt1"/>
              </a:buClr>
              <a:buSzPct val="100000"/>
              <a:buFont typeface="Merriweather Sans"/>
              <a:buChar char="-"/>
              <a:defRPr sz="1400" b="0" i="0" u="none" strike="noStrike" cap="none">
                <a:solidFill>
                  <a:schemeClr val="lt1"/>
                </a:solidFill>
                <a:latin typeface="Century Gothic"/>
                <a:ea typeface="Century Gothic"/>
                <a:cs typeface="Century Gothic"/>
                <a:sym typeface="Century Gothic"/>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pPr algn="ctr"/>
            <a:r>
              <a:rPr lang="fr-CA" dirty="0"/>
              <a:t>Insérez la vidéo Kids VLL</a:t>
            </a:r>
          </a:p>
          <a:p>
            <a:pPr algn="ctr"/>
            <a:endParaRPr lang="fr-CA" dirty="0"/>
          </a:p>
          <a:p>
            <a:pPr algn="ctr"/>
            <a:endParaRPr lang="fr-CA" dirty="0"/>
          </a:p>
          <a:p>
            <a:pPr algn="ctr"/>
            <a:r>
              <a:rPr lang="fr-CA" dirty="0"/>
              <a:t>Vous pouvez télécharger la vidéo à </a:t>
            </a:r>
          </a:p>
          <a:p>
            <a:pPr algn="ctr"/>
            <a:r>
              <a:rPr lang="fr-CA" dirty="0">
                <a:hlinkClick r:id="rId2"/>
              </a:rPr>
              <a:t>https://drive.google.com/drive/folders/0B8jvqvV77pcJejF2LUQwbmtGVUU?usp=sharing</a:t>
            </a:r>
            <a:endParaRPr lang="fr-CA" dirty="0"/>
          </a:p>
          <a:p>
            <a:pPr algn="ctr"/>
            <a:endParaRPr lang="fr-CA" dirty="0"/>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ctr" defTabSz="914400" rtl="0" eaLnBrk="1" fontAlgn="auto" latinLnBrk="0" hangingPunct="1">
              <a:lnSpc>
                <a:spcPct val="100000"/>
              </a:lnSpc>
              <a:spcBef>
                <a:spcPts val="0"/>
              </a:spcBef>
              <a:spcAft>
                <a:spcPts val="600"/>
              </a:spcAft>
              <a:buClr>
                <a:srgbClr val="FFFFFF"/>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829779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2613B1-7CCA-4C09-8FBC-C2B7314BF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599744" y="-35299"/>
            <a:ext cx="10228077" cy="7001584"/>
          </a:xfrm>
          <a:prstGeom prst="rect">
            <a:avLst/>
          </a:prstGeom>
        </p:spPr>
      </p:pic>
      <p:sp>
        <p:nvSpPr>
          <p:cNvPr id="6" name="Parallélogramme 137">
            <a:extLst>
              <a:ext uri="{FF2B5EF4-FFF2-40B4-BE49-F238E27FC236}">
                <a16:creationId xmlns:a16="http://schemas.microsoft.com/office/drawing/2014/main" id="{E015DC14-4690-49AF-B701-F1B24E3AC0E1}"/>
              </a:ext>
            </a:extLst>
          </p:cNvPr>
          <p:cNvSpPr/>
          <p:nvPr/>
        </p:nvSpPr>
        <p:spPr>
          <a:xfrm>
            <a:off x="4621597" y="0"/>
            <a:ext cx="8042622" cy="6858000"/>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7" name="Groupe 138">
            <a:extLst>
              <a:ext uri="{FF2B5EF4-FFF2-40B4-BE49-F238E27FC236}">
                <a16:creationId xmlns:a16="http://schemas.microsoft.com/office/drawing/2014/main" id="{FADB7ED5-C8FA-40B7-B607-BF5C4E3566D6}"/>
              </a:ext>
            </a:extLst>
          </p:cNvPr>
          <p:cNvGrpSpPr/>
          <p:nvPr/>
        </p:nvGrpSpPr>
        <p:grpSpPr>
          <a:xfrm>
            <a:off x="4275133" y="-943491"/>
            <a:ext cx="2397627" cy="9972266"/>
            <a:chOff x="3616981" y="-1304142"/>
            <a:chExt cx="2120275" cy="8818695"/>
          </a:xfrm>
        </p:grpSpPr>
        <p:pic>
          <p:nvPicPr>
            <p:cNvPr id="8" name="Image 139">
              <a:extLst>
                <a:ext uri="{FF2B5EF4-FFF2-40B4-BE49-F238E27FC236}">
                  <a16:creationId xmlns:a16="http://schemas.microsoft.com/office/drawing/2014/main" id="{9C2AAE0A-7B9F-472F-92DA-088DFAA87A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9" name="Connecteur droit 7">
              <a:extLst>
                <a:ext uri="{FF2B5EF4-FFF2-40B4-BE49-F238E27FC236}">
                  <a16:creationId xmlns:a16="http://schemas.microsoft.com/office/drawing/2014/main" id="{CB224989-C516-40CD-9F6E-4FE5585EB4A6}"/>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10" name="Connecteur droit 7">
            <a:extLst>
              <a:ext uri="{FF2B5EF4-FFF2-40B4-BE49-F238E27FC236}">
                <a16:creationId xmlns:a16="http://schemas.microsoft.com/office/drawing/2014/main" id="{3C08B39A-B669-43C9-9E7C-520807DD1881}"/>
              </a:ext>
            </a:extLst>
          </p:cNvPr>
          <p:cNvSpPr/>
          <p:nvPr/>
        </p:nvSpPr>
        <p:spPr>
          <a:xfrm flipH="1">
            <a:off x="5857990" y="-1770470"/>
            <a:ext cx="814770" cy="3365204"/>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nvGrpSpPr>
          <p:cNvPr id="18" name="Group 17">
            <a:extLst>
              <a:ext uri="{FF2B5EF4-FFF2-40B4-BE49-F238E27FC236}">
                <a16:creationId xmlns:a16="http://schemas.microsoft.com/office/drawing/2014/main" id="{D6A738EF-7A2C-45A7-B62A-AB1C84BAB188}"/>
              </a:ext>
            </a:extLst>
          </p:cNvPr>
          <p:cNvGrpSpPr/>
          <p:nvPr/>
        </p:nvGrpSpPr>
        <p:grpSpPr>
          <a:xfrm>
            <a:off x="6390903" y="2448244"/>
            <a:ext cx="5874105" cy="781749"/>
            <a:chOff x="5385774" y="4012282"/>
            <a:chExt cx="12515365" cy="1856742"/>
          </a:xfrm>
        </p:grpSpPr>
        <p:sp>
          <p:nvSpPr>
            <p:cNvPr id="19" name="Shape 718">
              <a:extLst>
                <a:ext uri="{FF2B5EF4-FFF2-40B4-BE49-F238E27FC236}">
                  <a16:creationId xmlns:a16="http://schemas.microsoft.com/office/drawing/2014/main" id="{06555C8C-C17E-49B5-A9FC-40DDA42A8680}"/>
                </a:ext>
              </a:extLst>
            </p:cNvPr>
            <p:cNvSpPr txBox="1"/>
            <p:nvPr/>
          </p:nvSpPr>
          <p:spPr>
            <a:xfrm>
              <a:off x="5385774" y="5090583"/>
              <a:ext cx="10528303" cy="778441"/>
            </a:xfrm>
            <a:prstGeom prst="rect">
              <a:avLst/>
            </a:prstGeom>
            <a:noFill/>
            <a:ln>
              <a:noFill/>
            </a:ln>
          </p:spPr>
          <p:txBody>
            <a:bodyPr lIns="45713" tIns="22850" rIns="45713" bIns="22850" anchor="ctr" anchorCtr="0">
              <a:noAutofit/>
            </a:bodyPr>
            <a:lstStyle/>
            <a:p>
              <a:pPr>
                <a:lnSpc>
                  <a:spcPct val="85000"/>
                </a:lnSpc>
                <a:buSzPct val="25000"/>
                <a:defRPr/>
              </a:pPr>
              <a:r>
                <a:rPr lang="en-US" sz="6600" b="1" kern="0" dirty="0">
                  <a:solidFill>
                    <a:srgbClr val="002C71"/>
                  </a:solidFill>
                  <a:latin typeface="Century Gothic" panose="020B0502020202020204" pitchFamily="34" charset="0"/>
                  <a:sym typeface="Arial"/>
                </a:rPr>
                <a:t>BRILLANTS</a:t>
              </a:r>
            </a:p>
          </p:txBody>
        </p:sp>
        <p:sp>
          <p:nvSpPr>
            <p:cNvPr id="20" name="Shape 718">
              <a:extLst>
                <a:ext uri="{FF2B5EF4-FFF2-40B4-BE49-F238E27FC236}">
                  <a16:creationId xmlns:a16="http://schemas.microsoft.com/office/drawing/2014/main" id="{A715FA25-4BA8-415F-9753-F7E01317734D}"/>
                </a:ext>
              </a:extLst>
            </p:cNvPr>
            <p:cNvSpPr txBox="1"/>
            <p:nvPr/>
          </p:nvSpPr>
          <p:spPr>
            <a:xfrm>
              <a:off x="5456112" y="4012282"/>
              <a:ext cx="12445027" cy="370684"/>
            </a:xfrm>
            <a:prstGeom prst="rect">
              <a:avLst/>
            </a:prstGeom>
            <a:noFill/>
            <a:ln>
              <a:noFill/>
            </a:ln>
          </p:spPr>
          <p:txBody>
            <a:bodyPr lIns="45713" tIns="22850" rIns="45713" bIns="22850" anchor="ctr" anchorCtr="0">
              <a:noAutofit/>
            </a:bodyPr>
            <a:lstStyle/>
            <a:p>
              <a:pPr>
                <a:lnSpc>
                  <a:spcPct val="85000"/>
                </a:lnSpc>
                <a:buSzPct val="25000"/>
                <a:defRPr/>
              </a:pPr>
              <a:r>
                <a:rPr lang="en-US" sz="5400" b="1" kern="0" dirty="0">
                  <a:solidFill>
                    <a:srgbClr val="F36F21"/>
                  </a:solidFill>
                  <a:latin typeface="Century Gothic" panose="020B0502020202020204" pitchFamily="34" charset="0"/>
                  <a:sym typeface="Arial"/>
                </a:rPr>
                <a:t>CES ENFANTS</a:t>
              </a:r>
            </a:p>
          </p:txBody>
        </p:sp>
      </p:grpSp>
      <p:sp>
        <p:nvSpPr>
          <p:cNvPr id="13" name="Shape 718">
            <a:extLst>
              <a:ext uri="{FF2B5EF4-FFF2-40B4-BE49-F238E27FC236}">
                <a16:creationId xmlns:a16="http://schemas.microsoft.com/office/drawing/2014/main" id="{6C206C8D-4FDC-477A-84F4-5085EEA5DDBE}"/>
              </a:ext>
            </a:extLst>
          </p:cNvPr>
          <p:cNvSpPr txBox="1"/>
          <p:nvPr/>
        </p:nvSpPr>
        <p:spPr>
          <a:xfrm>
            <a:off x="6468162" y="5089772"/>
            <a:ext cx="4941475" cy="327749"/>
          </a:xfrm>
          <a:prstGeom prst="rect">
            <a:avLst/>
          </a:prstGeom>
          <a:noFill/>
          <a:ln>
            <a:noFill/>
          </a:ln>
        </p:spPr>
        <p:txBody>
          <a:bodyPr lIns="45713" tIns="22850" rIns="45713" bIns="22850" anchor="ctr" anchorCtr="0">
            <a:noAutofit/>
          </a:bodyPr>
          <a:lstStyle/>
          <a:p>
            <a:pPr algn="ctr">
              <a:lnSpc>
                <a:spcPct val="85000"/>
              </a:lnSpc>
              <a:buSzPct val="25000"/>
              <a:defRPr/>
            </a:pPr>
            <a:r>
              <a:rPr lang="en-US" sz="4000" b="1" kern="0" dirty="0">
                <a:solidFill>
                  <a:srgbClr val="002C71"/>
                </a:solidFill>
                <a:latin typeface="Century Gothic" panose="020B0502020202020204" pitchFamily="34" charset="0"/>
                <a:sym typeface="Arial"/>
              </a:rPr>
              <a:t>MERCI!</a:t>
            </a:r>
          </a:p>
        </p:txBody>
      </p:sp>
    </p:spTree>
    <p:extLst>
      <p:ext uri="{BB962C8B-B14F-4D97-AF65-F5344CB8AC3E}">
        <p14:creationId xmlns:p14="http://schemas.microsoft.com/office/powerpoint/2010/main" val="2232642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678" descr="Z:\Havas-PR\Pittsburgh Share\SHARE\CLIENTS\Transitions Optical\Images\Lifestyle and Model Images\2016\Kids_VLL Captured Images\07 - Kids\Girl_01_1.mov.00_00_00_19.Still001.tif">
            <a:extLst>
              <a:ext uri="{FF2B5EF4-FFF2-40B4-BE49-F238E27FC236}">
                <a16:creationId xmlns:a16="http://schemas.microsoft.com/office/drawing/2014/main" id="{300FF789-7BED-4A6B-8838-1D6B175F11A1}"/>
              </a:ext>
            </a:extLst>
          </p:cNvPr>
          <p:cNvPicPr preferRelativeResize="0"/>
          <p:nvPr/>
        </p:nvPicPr>
        <p:blipFill rotWithShape="1">
          <a:blip r:embed="rId3">
            <a:alphaModFix/>
          </a:blip>
          <a:srcRect l="9880" r="23917"/>
          <a:stretch/>
        </p:blipFill>
        <p:spPr>
          <a:xfrm>
            <a:off x="-116958" y="-88515"/>
            <a:ext cx="7249466" cy="6946515"/>
          </a:xfrm>
          <a:prstGeom prst="parallelogram">
            <a:avLst>
              <a:gd name="adj" fmla="val 0"/>
            </a:avLst>
          </a:prstGeom>
          <a:noFill/>
          <a:ln>
            <a:noFill/>
          </a:ln>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059494" y="365125"/>
            <a:ext cx="6294305" cy="1325563"/>
          </a:xfrm>
        </p:spPr>
        <p:txBody>
          <a:bodyPr>
            <a:normAutofit/>
          </a:bodyPr>
          <a:lstStyle/>
          <a:p>
            <a:r>
              <a:rPr lang="fr-CA" dirty="0"/>
              <a:t>QUI EST LA GÉNÉRATION Z?</a:t>
            </a:r>
            <a:endParaRPr lang="en-US" dirty="0"/>
          </a:p>
        </p:txBody>
      </p:sp>
      <p:sp>
        <p:nvSpPr>
          <p:cNvPr id="6" name="Content Placeholder 5">
            <a:extLst>
              <a:ext uri="{FF2B5EF4-FFF2-40B4-BE49-F238E27FC236}">
                <a16:creationId xmlns:a16="http://schemas.microsoft.com/office/drawing/2014/main" id="{C3720702-1A57-480D-ABA2-621E63818D64}"/>
              </a:ext>
            </a:extLst>
          </p:cNvPr>
          <p:cNvSpPr>
            <a:spLocks noGrp="1"/>
          </p:cNvSpPr>
          <p:nvPr>
            <p:ph idx="1"/>
          </p:nvPr>
        </p:nvSpPr>
        <p:spPr>
          <a:xfrm>
            <a:off x="5059494" y="1825625"/>
            <a:ext cx="6294305" cy="4351338"/>
          </a:xfrm>
        </p:spPr>
        <p:txBody>
          <a:bodyPr>
            <a:normAutofit fontScale="70000" lnSpcReduction="20000"/>
          </a:bodyPr>
          <a:lstStyle/>
          <a:p>
            <a:pPr marL="285750" indent="-285750">
              <a:buSzPct val="100000"/>
              <a:buFont typeface="Arial"/>
              <a:buChar char="•"/>
            </a:pPr>
            <a:r>
              <a:rPr lang="fr-CA" dirty="0"/>
              <a:t>Nés à partir de 1994, les « Z » sont âgés de 23 ans et moins</a:t>
            </a:r>
          </a:p>
          <a:p>
            <a:pPr marL="285750" indent="-285750">
              <a:buSzPct val="100000"/>
              <a:buFont typeface="Arial"/>
              <a:buChar char="•"/>
            </a:pPr>
            <a:endParaRPr lang="fr-CA" dirty="0"/>
          </a:p>
          <a:p>
            <a:pPr marL="285750" indent="-285750">
              <a:buSzPct val="100000"/>
              <a:buFont typeface="Arial"/>
              <a:buChar char="•"/>
            </a:pPr>
            <a:r>
              <a:rPr lang="fr-CA" dirty="0"/>
              <a:t>Ils représentent 22 % de la population canadienne</a:t>
            </a:r>
          </a:p>
          <a:p>
            <a:pPr marL="285750" indent="-285750">
              <a:buSzPct val="100000"/>
              <a:buFont typeface="Arial"/>
              <a:buChar char="•"/>
            </a:pPr>
            <a:endParaRPr lang="fr-CA" dirty="0"/>
          </a:p>
          <a:p>
            <a:pPr marL="285750" indent="-285750">
              <a:buSzPct val="100000"/>
              <a:buFont typeface="Arial"/>
              <a:buChar char="•"/>
            </a:pPr>
            <a:r>
              <a:rPr lang="fr-CA" dirty="0"/>
              <a:t>La moitié d’entre eux porte des lunettes et est plus susceptible d’acheter des sous-produits optiques</a:t>
            </a:r>
          </a:p>
          <a:p>
            <a:pPr>
              <a:spcAft>
                <a:spcPts val="0"/>
              </a:spcAft>
              <a:buSzPct val="100000"/>
            </a:pPr>
            <a:endParaRPr lang="fr-CA" dirty="0"/>
          </a:p>
          <a:p>
            <a:pPr marL="285750" indent="-285750">
              <a:buSzPct val="100000"/>
              <a:buFont typeface="Arial"/>
              <a:buChar char="•"/>
            </a:pPr>
            <a:r>
              <a:rPr lang="fr-CA" dirty="0"/>
              <a:t>Principales caractéristiques : se méfient de la politique, toujours branchés et multitâches</a:t>
            </a:r>
          </a:p>
          <a:p>
            <a:pPr marL="285750" indent="-285750">
              <a:buSzPct val="100000"/>
              <a:buFont typeface="Arial"/>
              <a:buChar char="•"/>
            </a:pPr>
            <a:endParaRPr lang="fr-CA" dirty="0"/>
          </a:p>
          <a:p>
            <a:pPr marL="285750" indent="-285750">
              <a:buSzPct val="100000"/>
              <a:buFont typeface="Arial"/>
              <a:buChar char="•"/>
            </a:pPr>
            <a:r>
              <a:rPr lang="fr-CA" dirty="0"/>
              <a:t>Ils influencent les achats du ménage</a:t>
            </a:r>
            <a:endParaRPr lang="en-US" dirty="0"/>
          </a:p>
          <a:p>
            <a:endParaRPr lang="en-US" dirty="0"/>
          </a:p>
        </p:txBody>
      </p:sp>
      <p:sp>
        <p:nvSpPr>
          <p:cNvPr id="2" name="Text Placeholder 1">
            <a:extLst>
              <a:ext uri="{FF2B5EF4-FFF2-40B4-BE49-F238E27FC236}">
                <a16:creationId xmlns:a16="http://schemas.microsoft.com/office/drawing/2014/main" id="{F0F7D917-058E-4234-B1E1-00F38827EF15}"/>
              </a:ext>
            </a:extLst>
          </p:cNvPr>
          <p:cNvSpPr>
            <a:spLocks noGrp="1"/>
          </p:cNvSpPr>
          <p:nvPr>
            <p:ph type="body" sz="quarter" idx="13"/>
          </p:nvPr>
        </p:nvSpPr>
        <p:spPr>
          <a:xfrm>
            <a:off x="5059494" y="6334914"/>
            <a:ext cx="5091316" cy="365125"/>
          </a:xfrm>
        </p:spPr>
        <p:txBody>
          <a:bodyPr/>
          <a:lstStyle/>
          <a:p>
            <a:r>
              <a:rPr lang="en-US" dirty="0"/>
              <a:t>Sources : </a:t>
            </a:r>
            <a:r>
              <a:rPr lang="en-US" dirty="0" err="1"/>
              <a:t>Wakefied</a:t>
            </a:r>
            <a:r>
              <a:rPr lang="en-US" dirty="0"/>
              <a:t> Research 2017, </a:t>
            </a:r>
            <a:r>
              <a:rPr lang="en-US" dirty="0" err="1"/>
              <a:t>VisionWatch</a:t>
            </a:r>
            <a:r>
              <a:rPr lang="en-US" dirty="0"/>
              <a:t> et Meet Generation Z par Sparks &amp; Honey. </a:t>
            </a:r>
          </a:p>
        </p:txBody>
      </p:sp>
    </p:spTree>
    <p:extLst>
      <p:ext uri="{BB962C8B-B14F-4D97-AF65-F5344CB8AC3E}">
        <p14:creationId xmlns:p14="http://schemas.microsoft.com/office/powerpoint/2010/main" val="1628866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FA7E3214-6FC0-6546-82EC-0FC3D2B3DE10}"/>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a:stretch/>
        </p:blipFill>
        <p:spPr>
          <a:xfrm>
            <a:off x="-374076" y="0"/>
            <a:ext cx="8456026" cy="6857990"/>
          </a:xfrm>
          <a:prstGeom prst="rect">
            <a:avLst/>
          </a:prstGeom>
        </p:spPr>
      </p:pic>
      <p:grpSp>
        <p:nvGrpSpPr>
          <p:cNvPr id="14" name="Groupe 13">
            <a:extLst>
              <a:ext uri="{FF2B5EF4-FFF2-40B4-BE49-F238E27FC236}">
                <a16:creationId xmlns:a16="http://schemas.microsoft.com/office/drawing/2014/main" id="{57AE3950-6366-C44E-9121-941C9AE831A5}"/>
              </a:ext>
            </a:extLst>
          </p:cNvPr>
          <p:cNvGrpSpPr/>
          <p:nvPr/>
        </p:nvGrpSpPr>
        <p:grpSpPr>
          <a:xfrm>
            <a:off x="4715863" y="-1557133"/>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dirty="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sp>
        <p:nvSpPr>
          <p:cNvPr id="3" name="Title 2">
            <a:extLst>
              <a:ext uri="{FF2B5EF4-FFF2-40B4-BE49-F238E27FC236}">
                <a16:creationId xmlns:a16="http://schemas.microsoft.com/office/drawing/2014/main" id="{8C2EDBDF-3672-46E6-A075-6110B3232C5F}"/>
              </a:ext>
            </a:extLst>
          </p:cNvPr>
          <p:cNvSpPr>
            <a:spLocks noGrp="1"/>
          </p:cNvSpPr>
          <p:nvPr>
            <p:ph type="title"/>
          </p:nvPr>
        </p:nvSpPr>
        <p:spPr>
          <a:xfrm>
            <a:off x="7069053" y="365125"/>
            <a:ext cx="4648025" cy="1325563"/>
          </a:xfrm>
        </p:spPr>
        <p:txBody>
          <a:bodyPr>
            <a:normAutofit/>
          </a:bodyPr>
          <a:lstStyle/>
          <a:p>
            <a:r>
              <a:rPr lang="en-US" dirty="0"/>
              <a:t>SAVIEZ-VOUS QUE…</a:t>
            </a:r>
          </a:p>
        </p:txBody>
      </p:sp>
      <p:sp>
        <p:nvSpPr>
          <p:cNvPr id="4" name="Content Placeholder 3">
            <a:extLst>
              <a:ext uri="{FF2B5EF4-FFF2-40B4-BE49-F238E27FC236}">
                <a16:creationId xmlns:a16="http://schemas.microsoft.com/office/drawing/2014/main" id="{9A292CDD-D5CC-48B2-BBE9-5E29ACAF4007}"/>
              </a:ext>
            </a:extLst>
          </p:cNvPr>
          <p:cNvSpPr>
            <a:spLocks noGrp="1"/>
          </p:cNvSpPr>
          <p:nvPr>
            <p:ph idx="1"/>
          </p:nvPr>
        </p:nvSpPr>
        <p:spPr>
          <a:xfrm>
            <a:off x="7069054" y="1825625"/>
            <a:ext cx="4284746" cy="4509290"/>
          </a:xfrm>
        </p:spPr>
        <p:txBody>
          <a:bodyPr>
            <a:normAutofit fontScale="70000" lnSpcReduction="20000"/>
          </a:bodyPr>
          <a:lstStyle/>
          <a:p>
            <a:pPr marL="0" lvl="0" indent="0">
              <a:buNone/>
            </a:pPr>
            <a:r>
              <a:rPr lang="en-US" dirty="0">
                <a:sym typeface="Century Gothic"/>
              </a:rPr>
              <a:t>… 80 % de </a:t>
            </a:r>
            <a:r>
              <a:rPr lang="en-US" dirty="0" err="1">
                <a:sym typeface="Century Gothic"/>
              </a:rPr>
              <a:t>ce</a:t>
            </a:r>
            <a:r>
              <a:rPr lang="en-US" dirty="0">
                <a:sym typeface="Century Gothic"/>
              </a:rPr>
              <a:t> que les enfants </a:t>
            </a:r>
            <a:r>
              <a:rPr lang="en-US" dirty="0" err="1">
                <a:sym typeface="Century Gothic"/>
              </a:rPr>
              <a:t>apprennent</a:t>
            </a:r>
            <a:r>
              <a:rPr lang="en-US" dirty="0">
                <a:sym typeface="Century Gothic"/>
              </a:rPr>
              <a:t> au </a:t>
            </a:r>
            <a:r>
              <a:rPr lang="en-US" dirty="0" err="1">
                <a:sym typeface="Century Gothic"/>
              </a:rPr>
              <a:t>cours</a:t>
            </a:r>
            <a:r>
              <a:rPr lang="en-US" dirty="0">
                <a:sym typeface="Century Gothic"/>
              </a:rPr>
              <a:t> des 12 premières </a:t>
            </a:r>
            <a:r>
              <a:rPr lang="en-US" dirty="0" err="1">
                <a:sym typeface="Century Gothic"/>
              </a:rPr>
              <a:t>années</a:t>
            </a:r>
            <a:r>
              <a:rPr lang="en-US" dirty="0">
                <a:sym typeface="Century Gothic"/>
              </a:rPr>
              <a:t> de </a:t>
            </a:r>
            <a:r>
              <a:rPr lang="en-US" dirty="0" err="1">
                <a:sym typeface="Century Gothic"/>
              </a:rPr>
              <a:t>leur</a:t>
            </a:r>
            <a:r>
              <a:rPr lang="en-US" dirty="0">
                <a:sym typeface="Century Gothic"/>
              </a:rPr>
              <a:t> vie </a:t>
            </a:r>
            <a:r>
              <a:rPr lang="en-US" dirty="0" err="1">
                <a:sym typeface="Century Gothic"/>
              </a:rPr>
              <a:t>passe</a:t>
            </a:r>
            <a:r>
              <a:rPr lang="en-US" dirty="0">
                <a:sym typeface="Century Gothic"/>
              </a:rPr>
              <a:t> par </a:t>
            </a:r>
            <a:r>
              <a:rPr lang="en-US" dirty="0" err="1">
                <a:sym typeface="Century Gothic"/>
              </a:rPr>
              <a:t>leurs</a:t>
            </a:r>
            <a:r>
              <a:rPr lang="en-US" dirty="0">
                <a:sym typeface="Century Gothic"/>
              </a:rPr>
              <a:t> </a:t>
            </a:r>
            <a:r>
              <a:rPr lang="en-US" dirty="0" err="1">
                <a:sym typeface="Century Gothic"/>
              </a:rPr>
              <a:t>yeux</a:t>
            </a:r>
            <a:r>
              <a:rPr lang="en-US" dirty="0">
                <a:sym typeface="Century Gothic"/>
              </a:rPr>
              <a:t>?</a:t>
            </a:r>
          </a:p>
          <a:p>
            <a:pPr marL="0" lvl="0" indent="0">
              <a:buNone/>
            </a:pPr>
            <a:endParaRPr lang="en-US" dirty="0">
              <a:sym typeface="Century Gothic"/>
            </a:endParaRPr>
          </a:p>
          <a:p>
            <a:pPr marL="0" lvl="0" indent="0">
              <a:buNone/>
            </a:pPr>
            <a:r>
              <a:rPr lang="en-US" sz="4000" dirty="0" err="1">
                <a:sym typeface="Century Gothic"/>
              </a:rPr>
              <a:t>Toutefois</a:t>
            </a:r>
            <a:r>
              <a:rPr lang="en-US" sz="4000" dirty="0">
                <a:sym typeface="Century Gothic"/>
              </a:rPr>
              <a:t>…</a:t>
            </a:r>
          </a:p>
          <a:p>
            <a:pPr marL="0" lvl="0" indent="0">
              <a:buNone/>
            </a:pPr>
            <a:r>
              <a:rPr lang="en-US" dirty="0">
                <a:sym typeface="Century Gothic"/>
              </a:rPr>
              <a:t>… </a:t>
            </a:r>
            <a:r>
              <a:rPr lang="en-US" dirty="0" err="1">
                <a:sym typeface="Century Gothic"/>
              </a:rPr>
              <a:t>il</a:t>
            </a:r>
            <a:r>
              <a:rPr lang="en-US" dirty="0">
                <a:sym typeface="Century Gothic"/>
              </a:rPr>
              <a:t> </a:t>
            </a:r>
            <a:r>
              <a:rPr lang="en-US" dirty="0" err="1">
                <a:sym typeface="Century Gothic"/>
              </a:rPr>
              <a:t>semblerait</a:t>
            </a:r>
            <a:r>
              <a:rPr lang="en-US" dirty="0">
                <a:sym typeface="Century Gothic"/>
              </a:rPr>
              <a:t> que 60 % des enfants qui </a:t>
            </a:r>
            <a:r>
              <a:rPr lang="en-US" dirty="0" err="1">
                <a:sym typeface="Century Gothic"/>
              </a:rPr>
              <a:t>éprouvent</a:t>
            </a:r>
            <a:r>
              <a:rPr lang="en-US" dirty="0">
                <a:sym typeface="Century Gothic"/>
              </a:rPr>
              <a:t> des </a:t>
            </a:r>
            <a:r>
              <a:rPr lang="en-US" dirty="0" err="1">
                <a:sym typeface="Century Gothic"/>
              </a:rPr>
              <a:t>difficultés</a:t>
            </a:r>
            <a:r>
              <a:rPr lang="en-US" dirty="0">
                <a:sym typeface="Century Gothic"/>
              </a:rPr>
              <a:t> </a:t>
            </a:r>
            <a:r>
              <a:rPr lang="en-US" dirty="0" err="1">
                <a:sym typeface="Century Gothic"/>
              </a:rPr>
              <a:t>en</a:t>
            </a:r>
            <a:r>
              <a:rPr lang="en-US" dirty="0">
                <a:sym typeface="Century Gothic"/>
              </a:rPr>
              <a:t> lecture </a:t>
            </a:r>
            <a:r>
              <a:rPr lang="en-US" dirty="0" err="1">
                <a:sym typeface="Century Gothic"/>
              </a:rPr>
              <a:t>présentent</a:t>
            </a:r>
            <a:r>
              <a:rPr lang="en-US" dirty="0">
                <a:sym typeface="Century Gothic"/>
              </a:rPr>
              <a:t> des </a:t>
            </a:r>
            <a:r>
              <a:rPr lang="en-US" dirty="0" err="1">
                <a:sym typeface="Century Gothic"/>
              </a:rPr>
              <a:t>problèmes</a:t>
            </a:r>
            <a:r>
              <a:rPr lang="en-US" dirty="0">
                <a:sym typeface="Century Gothic"/>
              </a:rPr>
              <a:t> de vision non </a:t>
            </a:r>
            <a:r>
              <a:rPr lang="en-US" dirty="0" err="1">
                <a:sym typeface="Century Gothic"/>
              </a:rPr>
              <a:t>corrigés</a:t>
            </a:r>
            <a:r>
              <a:rPr lang="en-US" dirty="0">
                <a:sym typeface="Century Gothic"/>
              </a:rPr>
              <a:t> </a:t>
            </a:r>
            <a:r>
              <a:rPr lang="en-US" dirty="0" err="1">
                <a:sym typeface="Century Gothic"/>
              </a:rPr>
              <a:t>ou</a:t>
            </a:r>
            <a:r>
              <a:rPr lang="en-US" dirty="0">
                <a:sym typeface="Century Gothic"/>
              </a:rPr>
              <a:t> non </a:t>
            </a:r>
            <a:r>
              <a:rPr lang="en-US" dirty="0" err="1">
                <a:sym typeface="Century Gothic"/>
              </a:rPr>
              <a:t>détectés</a:t>
            </a:r>
            <a:endParaRPr lang="en-US" dirty="0">
              <a:sym typeface="Century Gothic"/>
            </a:endParaRPr>
          </a:p>
          <a:p>
            <a:pPr marL="0" lvl="0" indent="0">
              <a:buNone/>
            </a:pPr>
            <a:endParaRPr lang="en-US" dirty="0">
              <a:sym typeface="Century Gothic"/>
            </a:endParaRPr>
          </a:p>
          <a:p>
            <a:pPr marL="0" lvl="0" indent="0">
              <a:buNone/>
            </a:pPr>
            <a:r>
              <a:rPr lang="en-US" dirty="0" err="1">
                <a:sym typeface="Century Gothic"/>
              </a:rPr>
              <a:t>Près</a:t>
            </a:r>
            <a:r>
              <a:rPr lang="en-US" dirty="0">
                <a:sym typeface="Century Gothic"/>
              </a:rPr>
              <a:t> de 25 % des enfants </a:t>
            </a:r>
            <a:r>
              <a:rPr lang="en-US" dirty="0" err="1">
                <a:sym typeface="Century Gothic"/>
              </a:rPr>
              <a:t>d’âge</a:t>
            </a:r>
            <a:r>
              <a:rPr lang="en-US" dirty="0">
                <a:sym typeface="Century Gothic"/>
              </a:rPr>
              <a:t> </a:t>
            </a:r>
            <a:r>
              <a:rPr lang="en-US" dirty="0" err="1">
                <a:sym typeface="Century Gothic"/>
              </a:rPr>
              <a:t>scolaire</a:t>
            </a:r>
            <a:r>
              <a:rPr lang="en-US" dirty="0">
                <a:sym typeface="Century Gothic"/>
              </a:rPr>
              <a:t> </a:t>
            </a:r>
            <a:r>
              <a:rPr lang="en-US" dirty="0" err="1">
                <a:sym typeface="Century Gothic"/>
              </a:rPr>
              <a:t>souffrent</a:t>
            </a:r>
            <a:r>
              <a:rPr lang="en-US" dirty="0">
                <a:sym typeface="Century Gothic"/>
              </a:rPr>
              <a:t> de </a:t>
            </a:r>
            <a:r>
              <a:rPr lang="en-US" dirty="0" err="1">
                <a:sym typeface="Century Gothic"/>
              </a:rPr>
              <a:t>problèmes</a:t>
            </a:r>
            <a:r>
              <a:rPr lang="en-US" dirty="0">
                <a:sym typeface="Century Gothic"/>
              </a:rPr>
              <a:t> </a:t>
            </a:r>
            <a:r>
              <a:rPr lang="en-US" dirty="0" err="1">
                <a:sym typeface="Century Gothic"/>
              </a:rPr>
              <a:t>visuels</a:t>
            </a:r>
            <a:endParaRPr lang="en-US" dirty="0">
              <a:sym typeface="Century Gothic"/>
            </a:endParaRPr>
          </a:p>
        </p:txBody>
      </p:sp>
      <p:sp>
        <p:nvSpPr>
          <p:cNvPr id="5" name="Text Placeholder 4">
            <a:extLst>
              <a:ext uri="{FF2B5EF4-FFF2-40B4-BE49-F238E27FC236}">
                <a16:creationId xmlns:a16="http://schemas.microsoft.com/office/drawing/2014/main" id="{81D3DAE0-B3D2-4BC7-9078-507C42CD15AC}"/>
              </a:ext>
            </a:extLst>
          </p:cNvPr>
          <p:cNvSpPr>
            <a:spLocks noGrp="1"/>
          </p:cNvSpPr>
          <p:nvPr>
            <p:ph type="body" sz="quarter" idx="13"/>
          </p:nvPr>
        </p:nvSpPr>
        <p:spPr>
          <a:xfrm>
            <a:off x="7179906" y="6334915"/>
            <a:ext cx="4537172" cy="316898"/>
          </a:xfrm>
        </p:spPr>
        <p:txBody>
          <a:bodyPr/>
          <a:lstStyle/>
          <a:p>
            <a:pPr lvl="0">
              <a:buSzPct val="25000"/>
            </a:pPr>
            <a:r>
              <a:rPr lang="fr-CA" dirty="0"/>
              <a:t>Sources : Association canadienne des optométristes et Coalition nationale pour la santé visuelle.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43" descr="sunsensitive.jpg">
            <a:extLst>
              <a:ext uri="{FF2B5EF4-FFF2-40B4-BE49-F238E27FC236}">
                <a16:creationId xmlns:a16="http://schemas.microsoft.com/office/drawing/2014/main" id="{C2A08794-3666-4EBC-AD0C-2F105847E8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84827" y="2674798"/>
            <a:ext cx="2060071" cy="1473706"/>
          </a:xfrm>
          <a:prstGeom prst="rect">
            <a:avLst/>
          </a:prstGeom>
          <a:noFill/>
          <a:ln w="38100">
            <a:solidFill>
              <a:srgbClr val="002C71"/>
            </a:solidFill>
          </a:ln>
        </p:spPr>
      </p:pic>
      <p:pic>
        <p:nvPicPr>
          <p:cNvPr id="12" name="Shape 243" descr="sunsensitive.jpg">
            <a:extLst>
              <a:ext uri="{FF2B5EF4-FFF2-40B4-BE49-F238E27FC236}">
                <a16:creationId xmlns:a16="http://schemas.microsoft.com/office/drawing/2014/main" id="{BAB640BB-63E0-4D26-A87A-1E51B31EE0B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b="-42697"/>
          <a:stretch/>
        </p:blipFill>
        <p:spPr>
          <a:xfrm>
            <a:off x="6674194" y="2676604"/>
            <a:ext cx="4133088" cy="2117422"/>
          </a:xfrm>
          <a:prstGeom prst="rect">
            <a:avLst/>
          </a:prstGeom>
          <a:noFill/>
          <a:ln w="38100">
            <a:solidFill>
              <a:srgbClr val="002C71"/>
            </a:solidFill>
          </a:ln>
        </p:spPr>
      </p:pic>
      <p:pic>
        <p:nvPicPr>
          <p:cNvPr id="8" name="Shape 236" descr="rubbing.jpg">
            <a:extLst>
              <a:ext uri="{FF2B5EF4-FFF2-40B4-BE49-F238E27FC236}">
                <a16:creationId xmlns:a16="http://schemas.microsoft.com/office/drawing/2014/main" id="{DEC0D884-1FAA-448D-9C1D-4D6D529E663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97227" y="2674796"/>
            <a:ext cx="2057400" cy="2057400"/>
          </a:xfrm>
          <a:prstGeom prst="rect">
            <a:avLst/>
          </a:prstGeom>
          <a:noFill/>
          <a:ln w="38100">
            <a:solidFill>
              <a:srgbClr val="002C71"/>
            </a:solidFill>
          </a:ln>
        </p:spPr>
      </p:pic>
      <p:pic>
        <p:nvPicPr>
          <p:cNvPr id="7" name="Shape 234" descr="closetobook.jpg">
            <a:extLst>
              <a:ext uri="{FF2B5EF4-FFF2-40B4-BE49-F238E27FC236}">
                <a16:creationId xmlns:a16="http://schemas.microsoft.com/office/drawing/2014/main" id="{2E6653F0-360C-4ABA-84DC-41A0925855E5}"/>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8684" y="2674797"/>
            <a:ext cx="2057400" cy="2057400"/>
          </a:xfrm>
          <a:prstGeom prst="rect">
            <a:avLst/>
          </a:prstGeom>
          <a:noFill/>
          <a:ln w="38100">
            <a:solidFill>
              <a:srgbClr val="002C71"/>
            </a:solidFill>
          </a:ln>
        </p:spPr>
      </p:pic>
      <p:sp>
        <p:nvSpPr>
          <p:cNvPr id="2" name="Title 1">
            <a:extLst>
              <a:ext uri="{FF2B5EF4-FFF2-40B4-BE49-F238E27FC236}">
                <a16:creationId xmlns:a16="http://schemas.microsoft.com/office/drawing/2014/main" id="{73E902A4-A750-4B43-81A2-C2834F53963C}"/>
              </a:ext>
            </a:extLst>
          </p:cNvPr>
          <p:cNvSpPr>
            <a:spLocks noGrp="1"/>
          </p:cNvSpPr>
          <p:nvPr>
            <p:ph type="title"/>
          </p:nvPr>
        </p:nvSpPr>
        <p:spPr>
          <a:xfrm>
            <a:off x="2406239" y="365125"/>
            <a:ext cx="9045437" cy="1325563"/>
          </a:xfrm>
        </p:spPr>
        <p:txBody>
          <a:bodyPr>
            <a:normAutofit fontScale="90000"/>
          </a:bodyPr>
          <a:lstStyle/>
          <a:p>
            <a:r>
              <a:rPr lang="en-US" dirty="0"/>
              <a:t>DISCUTER DES SYMPTÔMES </a:t>
            </a:r>
            <a:r>
              <a:rPr lang="en-US" dirty="0" err="1"/>
              <a:t>À</a:t>
            </a:r>
            <a:r>
              <a:rPr lang="en-US" dirty="0"/>
              <a:t> SURVEILLER AVEC LES PARENTS ET LES ENSEIGNANTS</a:t>
            </a:r>
          </a:p>
        </p:txBody>
      </p:sp>
      <p:graphicFrame>
        <p:nvGraphicFramePr>
          <p:cNvPr id="15" name="Table 14">
            <a:extLst>
              <a:ext uri="{FF2B5EF4-FFF2-40B4-BE49-F238E27FC236}">
                <a16:creationId xmlns:a16="http://schemas.microsoft.com/office/drawing/2014/main" id="{2239B390-8699-4F31-9CCB-8752356D5184}"/>
              </a:ext>
            </a:extLst>
          </p:cNvPr>
          <p:cNvGraphicFramePr>
            <a:graphicFrameLocks noGrp="1"/>
          </p:cNvGraphicFramePr>
          <p:nvPr>
            <p:extLst>
              <p:ext uri="{D42A27DB-BD31-4B8C-83A1-F6EECF244321}">
                <p14:modId xmlns:p14="http://schemas.microsoft.com/office/powerpoint/2010/main" val="2866609780"/>
              </p:ext>
            </p:extLst>
          </p:nvPr>
        </p:nvGraphicFramePr>
        <p:xfrm>
          <a:off x="2507864" y="3633338"/>
          <a:ext cx="8344260" cy="3108960"/>
        </p:xfrm>
        <a:graphic>
          <a:graphicData uri="http://schemas.openxmlformats.org/drawingml/2006/table">
            <a:tbl>
              <a:tblPr firstRow="1" bandRow="1">
                <a:tableStyleId>{2D5ABB26-0587-4C30-8999-92F81FD0307C}</a:tableStyleId>
              </a:tblPr>
              <a:tblGrid>
                <a:gridCol w="2086065">
                  <a:extLst>
                    <a:ext uri="{9D8B030D-6E8A-4147-A177-3AD203B41FA5}">
                      <a16:colId xmlns:a16="http://schemas.microsoft.com/office/drawing/2014/main" val="20000"/>
                    </a:ext>
                  </a:extLst>
                </a:gridCol>
                <a:gridCol w="2086065">
                  <a:extLst>
                    <a:ext uri="{9D8B030D-6E8A-4147-A177-3AD203B41FA5}">
                      <a16:colId xmlns:a16="http://schemas.microsoft.com/office/drawing/2014/main" val="20001"/>
                    </a:ext>
                  </a:extLst>
                </a:gridCol>
                <a:gridCol w="2086065">
                  <a:extLst>
                    <a:ext uri="{9D8B030D-6E8A-4147-A177-3AD203B41FA5}">
                      <a16:colId xmlns:a16="http://schemas.microsoft.com/office/drawing/2014/main" val="20002"/>
                    </a:ext>
                  </a:extLst>
                </a:gridCol>
                <a:gridCol w="2086065">
                  <a:extLst>
                    <a:ext uri="{9D8B030D-6E8A-4147-A177-3AD203B41FA5}">
                      <a16:colId xmlns:a16="http://schemas.microsoft.com/office/drawing/2014/main" val="20003"/>
                    </a:ext>
                  </a:extLst>
                </a:gridCol>
              </a:tblGrid>
              <a:tr h="1108924">
                <a:tc>
                  <a:txBody>
                    <a:bodyPr/>
                    <a:lstStyle/>
                    <a:p>
                      <a:pPr marL="225425" indent="-225425">
                        <a:buFont typeface="+mj-lt"/>
                        <a:buAutoNum type="arabicPeriod"/>
                      </a:pPr>
                      <a:r>
                        <a:rPr lang="fr-CA" sz="1600" b="0" noProof="0" dirty="0">
                          <a:solidFill>
                            <a:schemeClr val="bg1"/>
                          </a:solidFill>
                          <a:latin typeface="Century Gothic" panose="020B0502020202020204" pitchFamily="34" charset="0"/>
                          <a:sym typeface="Arial"/>
                        </a:rPr>
                        <a:t>S’asseoir près du téléviseur ou lire de près constamment</a:t>
                      </a:r>
                      <a:endParaRPr lang="fr-CA" sz="1600" b="0" noProof="0" dirty="0">
                        <a:solidFill>
                          <a:schemeClr val="bg1"/>
                        </a:solidFill>
                        <a:latin typeface="Century Gothic" panose="020B0502020202020204" pitchFamily="34" charset="0"/>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indent="-225425">
                        <a:buFont typeface="+mj-lt"/>
                        <a:buAutoNum type="arabicPeriod" startAt="2"/>
                      </a:pPr>
                      <a:r>
                        <a:rPr lang="fr-CA" sz="1600" b="0" i="0" u="none" strike="noStrike" cap="none" noProof="0" dirty="0">
                          <a:solidFill>
                            <a:schemeClr val="bg1"/>
                          </a:solidFill>
                          <a:latin typeface="Century Gothic" panose="020B0502020202020204" pitchFamily="34" charset="0"/>
                          <a:ea typeface="+mn-ea"/>
                          <a:cs typeface="+mn-cs"/>
                          <a:sym typeface="Arial"/>
                        </a:rPr>
                        <a:t>Se frotter les yeux fréquemment</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3"/>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Sauter des lignes ou utiliser un doigt pour guider les yeux pendant la lecture</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4"/>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Être sensible à la lumière ou produire beaucoup de larmes</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extLst>
                  <a:ext uri="{0D108BD9-81ED-4DB2-BD59-A6C34878D82A}">
                    <a16:rowId xmlns:a16="http://schemas.microsoft.com/office/drawing/2014/main" val="10000"/>
                  </a:ext>
                </a:extLst>
              </a:tr>
              <a:tr h="1108924">
                <a:tc>
                  <a:txBody>
                    <a:bodyPr/>
                    <a:lstStyle/>
                    <a:p>
                      <a:pPr marL="225425" marR="0" lvl="0" indent="-225425" algn="l" defTabSz="914400" rtl="0" eaLnBrk="1" fontAlgn="auto" latinLnBrk="0" hangingPunct="1">
                        <a:lnSpc>
                          <a:spcPct val="100000"/>
                        </a:lnSpc>
                        <a:spcBef>
                          <a:spcPts val="0"/>
                        </a:spcBef>
                        <a:spcAft>
                          <a:spcPts val="0"/>
                        </a:spcAft>
                        <a:buClrTx/>
                        <a:buSzTx/>
                        <a:buFont typeface="+mj-lt"/>
                        <a:buAutoNum type="arabicPeriod" startAt="5"/>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Fermer un œil pour lire ou pour regarder la télévision</a:t>
                      </a: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6"/>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Obtenir des notes plus basses qu’à l’habitude</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7"/>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Éviter d’utiliser un ordinateur, car « ça me fait mal aux yeux »</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tc>
                  <a:txBody>
                    <a:bodyPr/>
                    <a:lstStyle/>
                    <a:p>
                      <a:pPr marL="233363" marR="0" lvl="0" indent="-233363" algn="l" defTabSz="914400" rtl="0" eaLnBrk="1" fontAlgn="auto" latinLnBrk="0" hangingPunct="1">
                        <a:lnSpc>
                          <a:spcPct val="100000"/>
                        </a:lnSpc>
                        <a:spcBef>
                          <a:spcPts val="0"/>
                        </a:spcBef>
                        <a:spcAft>
                          <a:spcPts val="0"/>
                        </a:spcAft>
                        <a:buClrTx/>
                        <a:buSzTx/>
                        <a:buFont typeface="+mj-lt"/>
                        <a:buAutoNum type="arabicPeriod" startAt="8"/>
                        <a:tabLst/>
                        <a:defRPr/>
                      </a:pPr>
                      <a:r>
                        <a:rPr lang="fr-CA" sz="1600" b="0" i="0" u="none" strike="noStrike" cap="none" noProof="0" dirty="0">
                          <a:solidFill>
                            <a:schemeClr val="bg1"/>
                          </a:solidFill>
                          <a:latin typeface="Century Gothic" panose="020B0502020202020204" pitchFamily="34" charset="0"/>
                          <a:ea typeface="+mn-ea"/>
                          <a:cs typeface="+mn-cs"/>
                          <a:sym typeface="Century Gothic"/>
                        </a:rPr>
                        <a:t>Plisser les yeux ou loucher ou incliner la tête pour voir le tableau dans la salle de classe</a:t>
                      </a:r>
                      <a:endParaRPr lang="fr-CA" sz="1600" b="0" i="0" u="none" strike="noStrike" cap="none" noProof="0" dirty="0">
                        <a:solidFill>
                          <a:schemeClr val="bg1"/>
                        </a:solidFill>
                        <a:latin typeface="Century Gothic" panose="020B0502020202020204" pitchFamily="34" charset="0"/>
                        <a:ea typeface="+mn-ea"/>
                        <a:cs typeface="+mn-cs"/>
                        <a:sym typeface="Arial"/>
                      </a:endParaRPr>
                    </a:p>
                  </a:txBody>
                  <a:tcPr>
                    <a:lnL w="57150" cap="flat" cmpd="sng" algn="ctr">
                      <a:solidFill>
                        <a:srgbClr val="002060"/>
                      </a:solidFill>
                      <a:prstDash val="solid"/>
                      <a:round/>
                      <a:headEnd type="none" w="med" len="med"/>
                      <a:tailEnd type="none" w="med" len="med"/>
                    </a:lnL>
                    <a:lnR w="57150" cap="flat" cmpd="sng" algn="ctr">
                      <a:solidFill>
                        <a:srgbClr val="002060"/>
                      </a:solidFill>
                      <a:prstDash val="solid"/>
                      <a:round/>
                      <a:headEnd type="none" w="med" len="med"/>
                      <a:tailEnd type="none" w="med" len="med"/>
                    </a:lnR>
                    <a:lnT w="57150" cap="flat" cmpd="sng" algn="ctr">
                      <a:solidFill>
                        <a:srgbClr val="002060"/>
                      </a:solidFill>
                      <a:prstDash val="solid"/>
                      <a:round/>
                      <a:headEnd type="none" w="med" len="med"/>
                      <a:tailEnd type="none" w="med" len="med"/>
                    </a:lnT>
                    <a:lnB w="571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002C71"/>
                    </a:solidFill>
                  </a:tcPr>
                </a:tc>
                <a:extLst>
                  <a:ext uri="{0D108BD9-81ED-4DB2-BD59-A6C34878D82A}">
                    <a16:rowId xmlns:a16="http://schemas.microsoft.com/office/drawing/2014/main" val="2832711547"/>
                  </a:ext>
                </a:extLst>
              </a:tr>
            </a:tbl>
          </a:graphicData>
        </a:graphic>
      </p:graphicFrame>
    </p:spTree>
    <p:extLst>
      <p:ext uri="{BB962C8B-B14F-4D97-AF65-F5344CB8AC3E}">
        <p14:creationId xmlns:p14="http://schemas.microsoft.com/office/powerpoint/2010/main" val="3082775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eye testing machine">
            <a:extLst>
              <a:ext uri="{FF2B5EF4-FFF2-40B4-BE49-F238E27FC236}">
                <a16:creationId xmlns:a16="http://schemas.microsoft.com/office/drawing/2014/main" id="{4B56F895-0593-47B0-903E-956018BB21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78"/>
          <a:stretch/>
        </p:blipFill>
        <p:spPr bwMode="auto">
          <a:xfrm>
            <a:off x="-74429" y="0"/>
            <a:ext cx="696307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48F64FE-C8EF-45E9-B303-2A0C6ADE6639}"/>
              </a:ext>
            </a:extLst>
          </p:cNvPr>
          <p:cNvGrpSpPr/>
          <p:nvPr/>
        </p:nvGrpSpPr>
        <p:grpSpPr>
          <a:xfrm>
            <a:off x="2706304" y="-2102650"/>
            <a:ext cx="7891735" cy="10511665"/>
            <a:chOff x="3184773" y="-2102650"/>
            <a:chExt cx="7891735" cy="10511665"/>
          </a:xfrm>
        </p:grpSpPr>
        <p:grpSp>
          <p:nvGrpSpPr>
            <p:cNvPr id="19" name="Groupe 13">
              <a:extLst>
                <a:ext uri="{FF2B5EF4-FFF2-40B4-BE49-F238E27FC236}">
                  <a16:creationId xmlns:a16="http://schemas.microsoft.com/office/drawing/2014/main" id="{7FC190B8-C74A-4C22-99AB-F5373B5C370D}"/>
                </a:ext>
              </a:extLst>
            </p:cNvPr>
            <p:cNvGrpSpPr/>
            <p:nvPr/>
          </p:nvGrpSpPr>
          <p:grpSpPr>
            <a:xfrm>
              <a:off x="3184773" y="-1563251"/>
              <a:ext cx="7891735" cy="9972266"/>
              <a:chOff x="8747014" y="-1304142"/>
              <a:chExt cx="6978836" cy="8818695"/>
            </a:xfrm>
          </p:grpSpPr>
          <p:sp>
            <p:nvSpPr>
              <p:cNvPr id="21" name="Parallélogramme 14">
                <a:extLst>
                  <a:ext uri="{FF2B5EF4-FFF2-40B4-BE49-F238E27FC236}">
                    <a16:creationId xmlns:a16="http://schemas.microsoft.com/office/drawing/2014/main" id="{3EE75058-79E2-476C-975E-CE9BD544E2DF}"/>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22" name="Groupe 15">
                <a:extLst>
                  <a:ext uri="{FF2B5EF4-FFF2-40B4-BE49-F238E27FC236}">
                    <a16:creationId xmlns:a16="http://schemas.microsoft.com/office/drawing/2014/main" id="{85FD1DD0-1E93-4F82-9807-D33017F4EDC4}"/>
                  </a:ext>
                </a:extLst>
              </p:cNvPr>
              <p:cNvGrpSpPr/>
              <p:nvPr/>
            </p:nvGrpSpPr>
            <p:grpSpPr>
              <a:xfrm>
                <a:off x="8747014" y="-1304142"/>
                <a:ext cx="2120275" cy="8818695"/>
                <a:chOff x="3616981" y="-1304142"/>
                <a:chExt cx="2120275" cy="8818695"/>
              </a:xfrm>
            </p:grpSpPr>
            <p:pic>
              <p:nvPicPr>
                <p:cNvPr id="23" name="Image 19">
                  <a:extLst>
                    <a:ext uri="{FF2B5EF4-FFF2-40B4-BE49-F238E27FC236}">
                      <a16:creationId xmlns:a16="http://schemas.microsoft.com/office/drawing/2014/main" id="{D7943D27-634F-42E4-A048-6C431E1452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4" name="Connecteur droit 7">
                  <a:extLst>
                    <a:ext uri="{FF2B5EF4-FFF2-40B4-BE49-F238E27FC236}">
                      <a16:creationId xmlns:a16="http://schemas.microsoft.com/office/drawing/2014/main" id="{87BB33E0-888D-4367-9BBA-F108278CA348}"/>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0" name="Connecteur droit 7">
              <a:extLst>
                <a:ext uri="{FF2B5EF4-FFF2-40B4-BE49-F238E27FC236}">
                  <a16:creationId xmlns:a16="http://schemas.microsoft.com/office/drawing/2014/main" id="{ED97B8B3-E634-42AA-98DA-D6BBDDB54559}"/>
                </a:ext>
              </a:extLst>
            </p:cNvPr>
            <p:cNvSpPr/>
            <p:nvPr/>
          </p:nvSpPr>
          <p:spPr>
            <a:xfrm flipH="1">
              <a:off x="501903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5" name="Title 4">
            <a:extLst>
              <a:ext uri="{FF2B5EF4-FFF2-40B4-BE49-F238E27FC236}">
                <a16:creationId xmlns:a16="http://schemas.microsoft.com/office/drawing/2014/main" id="{294ACDE3-9255-4A0A-8E21-AD1265D1AC80}"/>
              </a:ext>
            </a:extLst>
          </p:cNvPr>
          <p:cNvSpPr>
            <a:spLocks noGrp="1"/>
          </p:cNvSpPr>
          <p:nvPr>
            <p:ph type="title"/>
          </p:nvPr>
        </p:nvSpPr>
        <p:spPr>
          <a:xfrm>
            <a:off x="5169196" y="365125"/>
            <a:ext cx="6184603" cy="1325563"/>
          </a:xfrm>
        </p:spPr>
        <p:txBody>
          <a:bodyPr>
            <a:normAutofit/>
          </a:bodyPr>
          <a:lstStyle/>
          <a:p>
            <a:r>
              <a:rPr lang="fr-CA" dirty="0"/>
              <a:t>LA FRÉQUENCE RECOMMANDÉE</a:t>
            </a:r>
            <a:endParaRPr lang="en-US" dirty="0"/>
          </a:p>
        </p:txBody>
      </p:sp>
      <p:sp>
        <p:nvSpPr>
          <p:cNvPr id="14" name="Shape 160">
            <a:extLst>
              <a:ext uri="{FF2B5EF4-FFF2-40B4-BE49-F238E27FC236}">
                <a16:creationId xmlns:a16="http://schemas.microsoft.com/office/drawing/2014/main" id="{C95F26CD-9470-824D-B12A-4BA30A6ABE2F}"/>
              </a:ext>
            </a:extLst>
          </p:cNvPr>
          <p:cNvSpPr txBox="1"/>
          <p:nvPr/>
        </p:nvSpPr>
        <p:spPr>
          <a:xfrm>
            <a:off x="5059494" y="6275676"/>
            <a:ext cx="8369344" cy="217199"/>
          </a:xfrm>
          <a:prstGeom prst="rect">
            <a:avLst/>
          </a:prstGeom>
          <a:noFill/>
          <a:ln>
            <a:noFill/>
          </a:ln>
        </p:spPr>
        <p:txBody>
          <a:bodyPr lIns="91425" tIns="45700" rIns="91425" bIns="45700" anchor="t" anchorCtr="0">
            <a:noAutofit/>
          </a:bodyPr>
          <a:lstStyle/>
          <a:p>
            <a:pPr lvl="0">
              <a:buSzPct val="25000"/>
            </a:pPr>
            <a:r>
              <a:rPr lang="en-US" sz="900" dirty="0">
                <a:solidFill>
                  <a:schemeClr val="tx1">
                    <a:lumMod val="50000"/>
                    <a:lumOff val="50000"/>
                  </a:schemeClr>
                </a:solidFill>
                <a:latin typeface="Century Gothic" panose="020B0502020202020204" pitchFamily="34" charset="0"/>
              </a:rPr>
              <a:t>Source : Association </a:t>
            </a:r>
            <a:r>
              <a:rPr lang="en-US" sz="900" dirty="0" err="1">
                <a:solidFill>
                  <a:schemeClr val="tx1">
                    <a:lumMod val="50000"/>
                    <a:lumOff val="50000"/>
                  </a:schemeClr>
                </a:solidFill>
                <a:latin typeface="Century Gothic" panose="020B0502020202020204" pitchFamily="34" charset="0"/>
              </a:rPr>
              <a:t>canadienne</a:t>
            </a:r>
            <a:r>
              <a:rPr lang="en-US" sz="900" dirty="0">
                <a:solidFill>
                  <a:schemeClr val="tx1">
                    <a:lumMod val="50000"/>
                    <a:lumOff val="50000"/>
                  </a:schemeClr>
                </a:solidFill>
                <a:latin typeface="Century Gothic" panose="020B0502020202020204" pitchFamily="34" charset="0"/>
              </a:rPr>
              <a:t> des </a:t>
            </a:r>
            <a:r>
              <a:rPr lang="en-US" sz="900" dirty="0" err="1">
                <a:solidFill>
                  <a:schemeClr val="tx1">
                    <a:lumMod val="50000"/>
                    <a:lumOff val="50000"/>
                  </a:schemeClr>
                </a:solidFill>
                <a:latin typeface="Century Gothic" panose="020B0502020202020204" pitchFamily="34" charset="0"/>
              </a:rPr>
              <a:t>optométristes</a:t>
            </a:r>
            <a:endParaRPr lang="en-US" sz="900" dirty="0">
              <a:solidFill>
                <a:schemeClr val="tx1">
                  <a:lumMod val="50000"/>
                  <a:lumOff val="50000"/>
                </a:schemeClr>
              </a:solidFill>
              <a:latin typeface="Century Gothic" panose="020B0502020202020204" pitchFamily="34" charset="0"/>
            </a:endParaRPr>
          </a:p>
        </p:txBody>
      </p:sp>
      <p:graphicFrame>
        <p:nvGraphicFramePr>
          <p:cNvPr id="17" name="Table 16">
            <a:extLst>
              <a:ext uri="{FF2B5EF4-FFF2-40B4-BE49-F238E27FC236}">
                <a16:creationId xmlns:a16="http://schemas.microsoft.com/office/drawing/2014/main" id="{5C773F7E-2FAD-D842-BB14-BA8E76675D92}"/>
              </a:ext>
            </a:extLst>
          </p:cNvPr>
          <p:cNvGraphicFramePr>
            <a:graphicFrameLocks noGrp="1"/>
          </p:cNvGraphicFramePr>
          <p:nvPr>
            <p:extLst>
              <p:ext uri="{D42A27DB-BD31-4B8C-83A1-F6EECF244321}">
                <p14:modId xmlns:p14="http://schemas.microsoft.com/office/powerpoint/2010/main" val="580373076"/>
              </p:ext>
            </p:extLst>
          </p:nvPr>
        </p:nvGraphicFramePr>
        <p:xfrm>
          <a:off x="5169196" y="2321793"/>
          <a:ext cx="6184603" cy="3748060"/>
        </p:xfrm>
        <a:graphic>
          <a:graphicData uri="http://schemas.openxmlformats.org/drawingml/2006/table">
            <a:tbl>
              <a:tblPr firstRow="1" bandRow="1">
                <a:tableStyleId>{69C7853C-536D-4A76-A0AE-DD22124D55A5}</a:tableStyleId>
              </a:tblPr>
              <a:tblGrid>
                <a:gridCol w="2755604">
                  <a:extLst>
                    <a:ext uri="{9D8B030D-6E8A-4147-A177-3AD203B41FA5}">
                      <a16:colId xmlns:a16="http://schemas.microsoft.com/office/drawing/2014/main" val="20000"/>
                    </a:ext>
                  </a:extLst>
                </a:gridCol>
                <a:gridCol w="3428999">
                  <a:extLst>
                    <a:ext uri="{9D8B030D-6E8A-4147-A177-3AD203B41FA5}">
                      <a16:colId xmlns:a16="http://schemas.microsoft.com/office/drawing/2014/main" val="20001"/>
                    </a:ext>
                  </a:extLst>
                </a:gridCol>
              </a:tblGrid>
              <a:tr h="616963">
                <a:tc>
                  <a:txBody>
                    <a:bodyPr/>
                    <a:lstStyle/>
                    <a:p>
                      <a:r>
                        <a:rPr lang="fr-CA" sz="1800" noProof="0" dirty="0">
                          <a:latin typeface="Century Gothic" panose="020B0502020202020204" pitchFamily="34" charset="0"/>
                        </a:rPr>
                        <a:t>Âge</a:t>
                      </a:r>
                    </a:p>
                  </a:txBody>
                  <a:tcPr/>
                </a:tc>
                <a:tc>
                  <a:txBody>
                    <a:bodyPr/>
                    <a:lstStyle/>
                    <a:p>
                      <a:r>
                        <a:rPr lang="fr-CA" sz="1800" noProof="0" dirty="0">
                          <a:latin typeface="Century Gothic" panose="020B0502020202020204" pitchFamily="34" charset="0"/>
                        </a:rPr>
                        <a:t>Intervalle entre les examens</a:t>
                      </a:r>
                    </a:p>
                  </a:txBody>
                  <a:tcPr/>
                </a:tc>
                <a:extLst>
                  <a:ext uri="{0D108BD9-81ED-4DB2-BD59-A6C34878D82A}">
                    <a16:rowId xmlns:a16="http://schemas.microsoft.com/office/drawing/2014/main" val="10000"/>
                  </a:ext>
                </a:extLst>
              </a:tr>
              <a:tr h="1098905">
                <a:tc>
                  <a:txBody>
                    <a:bodyPr/>
                    <a:lstStyle/>
                    <a:p>
                      <a:r>
                        <a:rPr lang="fr-CA" sz="1800" noProof="0" dirty="0">
                          <a:latin typeface="Century Gothic" panose="020B0502020202020204" pitchFamily="34" charset="0"/>
                        </a:rPr>
                        <a:t>Nourrissons et tout-petits (de la naissance à 24 mois)</a:t>
                      </a:r>
                    </a:p>
                  </a:txBody>
                  <a:tcPr/>
                </a:tc>
                <a:tc>
                  <a:txBody>
                    <a:bodyPr/>
                    <a:lstStyle/>
                    <a:p>
                      <a:r>
                        <a:rPr lang="fr-CA" sz="1800" noProof="0" dirty="0">
                          <a:latin typeface="Century Gothic" panose="020B0502020202020204" pitchFamily="34" charset="0"/>
                        </a:rPr>
                        <a:t>Le premier examen devrait être effectué entre 6 et 9 mois</a:t>
                      </a:r>
                    </a:p>
                  </a:txBody>
                  <a:tcPr/>
                </a:tc>
                <a:extLst>
                  <a:ext uri="{0D108BD9-81ED-4DB2-BD59-A6C34878D82A}">
                    <a16:rowId xmlns:a16="http://schemas.microsoft.com/office/drawing/2014/main" val="10001"/>
                  </a:ext>
                </a:extLst>
              </a:tr>
              <a:tr h="850765">
                <a:tc>
                  <a:txBody>
                    <a:bodyPr/>
                    <a:lstStyle/>
                    <a:p>
                      <a:r>
                        <a:rPr lang="fr-CA" sz="1800" noProof="0" dirty="0">
                          <a:latin typeface="Century Gothic" panose="020B0502020202020204" pitchFamily="34" charset="0"/>
                        </a:rPr>
                        <a:t>Enfants d’âge préscolaire</a:t>
                      </a:r>
                    </a:p>
                    <a:p>
                      <a:r>
                        <a:rPr lang="fr-CA" sz="1800" noProof="0" dirty="0">
                          <a:latin typeface="Century Gothic" panose="020B0502020202020204" pitchFamily="34" charset="0"/>
                        </a:rPr>
                        <a:t>(de 2 à 5 ans)</a:t>
                      </a:r>
                    </a:p>
                  </a:txBody>
                  <a:tcPr/>
                </a:tc>
                <a:tc>
                  <a:txBody>
                    <a:bodyPr/>
                    <a:lstStyle/>
                    <a:p>
                      <a:r>
                        <a:rPr lang="fr-CA" sz="1800" noProof="0" dirty="0">
                          <a:latin typeface="Century Gothic" panose="020B0502020202020204" pitchFamily="34" charset="0"/>
                        </a:rPr>
                        <a:t>Un examen entre l’âge de 2 à 5 ans</a:t>
                      </a:r>
                    </a:p>
                  </a:txBody>
                  <a:tcPr/>
                </a:tc>
                <a:extLst>
                  <a:ext uri="{0D108BD9-81ED-4DB2-BD59-A6C34878D82A}">
                    <a16:rowId xmlns:a16="http://schemas.microsoft.com/office/drawing/2014/main" val="10002"/>
                  </a:ext>
                </a:extLst>
              </a:tr>
              <a:tr h="1117792">
                <a:tc>
                  <a:txBody>
                    <a:bodyPr/>
                    <a:lstStyle/>
                    <a:p>
                      <a:pPr marR="0" algn="l" rtl="0">
                        <a:lnSpc>
                          <a:spcPct val="100000"/>
                        </a:lnSpc>
                        <a:spcBef>
                          <a:spcPts val="0"/>
                        </a:spcBef>
                        <a:spcAft>
                          <a:spcPts val="0"/>
                        </a:spcAft>
                        <a:buNone/>
                      </a:pPr>
                      <a:r>
                        <a:rPr lang="fr-CA" sz="1800" b="0" i="0" u="none" strike="noStrike" cap="none" noProof="0" dirty="0">
                          <a:solidFill>
                            <a:schemeClr val="dk1"/>
                          </a:solidFill>
                          <a:latin typeface="Century Gothic" panose="020B0502020202020204" pitchFamily="34" charset="0"/>
                          <a:ea typeface="+mn-ea"/>
                          <a:cs typeface="+mn-cs"/>
                          <a:sym typeface="Arial"/>
                        </a:rPr>
                        <a:t>Enfants d’âge scolaire</a:t>
                      </a:r>
                    </a:p>
                    <a:p>
                      <a:r>
                        <a:rPr lang="fr-CA" sz="1800" noProof="0" dirty="0">
                          <a:latin typeface="Century Gothic" panose="020B0502020202020204" pitchFamily="34" charset="0"/>
                        </a:rPr>
                        <a:t>(de 6 à 19 ans</a:t>
                      </a:r>
                      <a:r>
                        <a:rPr lang="fr-CA" sz="1800" baseline="0" noProof="0" dirty="0">
                          <a:latin typeface="Century Gothic" panose="020B0502020202020204" pitchFamily="34" charset="0"/>
                        </a:rPr>
                        <a:t>)</a:t>
                      </a:r>
                      <a:endParaRPr lang="fr-CA" sz="1800" noProof="0" dirty="0">
                        <a:latin typeface="Century Gothic" panose="020B0502020202020204" pitchFamily="34" charset="0"/>
                      </a:endParaRPr>
                    </a:p>
                  </a:txBody>
                  <a:tcPr/>
                </a:tc>
                <a:tc>
                  <a:txBody>
                    <a:bodyPr/>
                    <a:lstStyle/>
                    <a:p>
                      <a:r>
                        <a:rPr lang="fr-CA" sz="1800" noProof="0" dirty="0">
                          <a:latin typeface="Century Gothic" panose="020B0502020202020204" pitchFamily="34" charset="0"/>
                        </a:rPr>
                        <a:t>Annuellement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4010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10;&#10;Description automatically generated">
            <a:extLst>
              <a:ext uri="{FF2B5EF4-FFF2-40B4-BE49-F238E27FC236}">
                <a16:creationId xmlns:a16="http://schemas.microsoft.com/office/drawing/2014/main" id="{D59F401A-5F68-4723-ACA2-4D352EB157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24" r="7888"/>
          <a:stretch/>
        </p:blipFill>
        <p:spPr>
          <a:xfrm flipH="1">
            <a:off x="-83128" y="0"/>
            <a:ext cx="8094518" cy="6858000"/>
          </a:xfrm>
          <a:prstGeom prst="rect">
            <a:avLst/>
          </a:prstGeom>
        </p:spPr>
      </p:pic>
      <p:grpSp>
        <p:nvGrpSpPr>
          <p:cNvPr id="3" name="Group 2">
            <a:extLst>
              <a:ext uri="{FF2B5EF4-FFF2-40B4-BE49-F238E27FC236}">
                <a16:creationId xmlns:a16="http://schemas.microsoft.com/office/drawing/2014/main" id="{8BAD52CE-271A-4DF7-8607-9957166221CD}"/>
              </a:ext>
            </a:extLst>
          </p:cNvPr>
          <p:cNvGrpSpPr/>
          <p:nvPr/>
        </p:nvGrpSpPr>
        <p:grpSpPr>
          <a:xfrm>
            <a:off x="5523950" y="-2081385"/>
            <a:ext cx="7891735" cy="10511665"/>
            <a:chOff x="5077377" y="-2102650"/>
            <a:chExt cx="7891735" cy="10511665"/>
          </a:xfrm>
        </p:grpSpPr>
        <p:grpSp>
          <p:nvGrpSpPr>
            <p:cNvPr id="14" name="Groupe 13">
              <a:extLst>
                <a:ext uri="{FF2B5EF4-FFF2-40B4-BE49-F238E27FC236}">
                  <a16:creationId xmlns:a16="http://schemas.microsoft.com/office/drawing/2014/main" id="{57AE3950-6366-C44E-9121-941C9AE831A5}"/>
                </a:ext>
              </a:extLst>
            </p:cNvPr>
            <p:cNvGrpSpPr/>
            <p:nvPr/>
          </p:nvGrpSpPr>
          <p:grpSpPr>
            <a:xfrm>
              <a:off x="5077377" y="-1563251"/>
              <a:ext cx="7891735" cy="9972266"/>
              <a:chOff x="8747014" y="-1304142"/>
              <a:chExt cx="6978836" cy="8818695"/>
            </a:xfrm>
          </p:grpSpPr>
          <p:sp>
            <p:nvSpPr>
              <p:cNvPr id="15" name="Parallélogramme 14">
                <a:extLst>
                  <a:ext uri="{FF2B5EF4-FFF2-40B4-BE49-F238E27FC236}">
                    <a16:creationId xmlns:a16="http://schemas.microsoft.com/office/drawing/2014/main" id="{9067FF71-0C6E-DD42-BE04-E2DF3AE84E4C}"/>
                  </a:ext>
                </a:extLst>
              </p:cNvPr>
              <p:cNvSpPr/>
              <p:nvPr/>
            </p:nvSpPr>
            <p:spPr>
              <a:xfrm>
                <a:off x="8908715" y="0"/>
                <a:ext cx="6817135" cy="6400798"/>
              </a:xfrm>
              <a:prstGeom prst="parallelogram">
                <a:avLst>
                  <a:gd name="adj" fmla="val 250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68968"/>
                <a:endParaRPr lang="fr-FR" sz="1120">
                  <a:solidFill>
                    <a:prstClr val="white"/>
                  </a:solidFill>
                  <a:latin typeface="Century Gothic" panose="020F0302020204030204"/>
                </a:endParaRPr>
              </a:p>
            </p:txBody>
          </p:sp>
          <p:grpSp>
            <p:nvGrpSpPr>
              <p:cNvPr id="16" name="Groupe 15">
                <a:extLst>
                  <a:ext uri="{FF2B5EF4-FFF2-40B4-BE49-F238E27FC236}">
                    <a16:creationId xmlns:a16="http://schemas.microsoft.com/office/drawing/2014/main" id="{E7889F62-BB9A-3F40-A8AB-BA8C617EDD24}"/>
                  </a:ext>
                </a:extLst>
              </p:cNvPr>
              <p:cNvGrpSpPr/>
              <p:nvPr/>
            </p:nvGrpSpPr>
            <p:grpSpPr>
              <a:xfrm>
                <a:off x="8747014" y="-1304142"/>
                <a:ext cx="2120275" cy="8818695"/>
                <a:chOff x="3616981" y="-1304142"/>
                <a:chExt cx="2120275" cy="8818695"/>
              </a:xfrm>
            </p:grpSpPr>
            <p:pic>
              <p:nvPicPr>
                <p:cNvPr id="20" name="Image 19">
                  <a:extLst>
                    <a:ext uri="{FF2B5EF4-FFF2-40B4-BE49-F238E27FC236}">
                      <a16:creationId xmlns:a16="http://schemas.microsoft.com/office/drawing/2014/main" id="{86347D33-F90C-FE41-A9AC-2881DBF8E6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970"/>
                <a:stretch/>
              </p:blipFill>
              <p:spPr>
                <a:xfrm rot="17016645">
                  <a:off x="1058904" y="2836201"/>
                  <a:ext cx="8257247" cy="1099457"/>
                </a:xfrm>
                <a:prstGeom prst="rect">
                  <a:avLst/>
                </a:prstGeom>
              </p:spPr>
            </p:pic>
            <p:sp>
              <p:nvSpPr>
                <p:cNvPr id="21" name="Connecteur droit 7">
                  <a:extLst>
                    <a:ext uri="{FF2B5EF4-FFF2-40B4-BE49-F238E27FC236}">
                      <a16:creationId xmlns:a16="http://schemas.microsoft.com/office/drawing/2014/main" id="{16F12027-D86F-C346-BCA6-7D8F258B39ED}"/>
                    </a:ext>
                  </a:extLst>
                </p:cNvPr>
                <p:cNvSpPr/>
                <p:nvPr/>
              </p:nvSpPr>
              <p:spPr>
                <a:xfrm flipH="1">
                  <a:off x="3616981" y="-1304142"/>
                  <a:ext cx="2080978" cy="8594958"/>
                </a:xfrm>
                <a:prstGeom prst="line">
                  <a:avLst/>
                </a:prstGeom>
                <a:ln w="117475">
                  <a:solidFill>
                    <a:srgbClr val="FFFFFF"/>
                  </a:solidFill>
                  <a:miter/>
                </a:ln>
                <a:effectLst>
                  <a:outerShdw blurRad="152400" dist="38100" algn="l" rotWithShape="0">
                    <a:prstClr val="black">
                      <a:alpha val="20000"/>
                    </a:prstClr>
                  </a:outerShdw>
                </a:effectLst>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grpSp>
        <p:sp>
          <p:nvSpPr>
            <p:cNvPr id="28" name="Connecteur droit 7">
              <a:extLst>
                <a:ext uri="{FF2B5EF4-FFF2-40B4-BE49-F238E27FC236}">
                  <a16:creationId xmlns:a16="http://schemas.microsoft.com/office/drawing/2014/main" id="{DEB44AF8-BD63-4E63-9FE1-D315F7FBFB36}"/>
                </a:ext>
              </a:extLst>
            </p:cNvPr>
            <p:cNvSpPr/>
            <p:nvPr/>
          </p:nvSpPr>
          <p:spPr>
            <a:xfrm flipH="1">
              <a:off x="6550129" y="-2102650"/>
              <a:ext cx="880437" cy="3636423"/>
            </a:xfrm>
            <a:prstGeom prst="line">
              <a:avLst/>
            </a:prstGeom>
            <a:ln w="28575">
              <a:solidFill>
                <a:schemeClr val="bg1"/>
              </a:solidFill>
              <a:miter/>
            </a:ln>
          </p:spPr>
          <p:txBody>
            <a:bodyPr lIns="12801" rIns="12801"/>
            <a:lstStyle/>
            <a:p>
              <a:pPr defTabSz="128022" hangingPunct="0">
                <a:defRPr sz="1800">
                  <a:latin typeface="Calibri"/>
                  <a:ea typeface="Calibri"/>
                  <a:cs typeface="Calibri"/>
                  <a:sym typeface="Calibri"/>
                </a:defRPr>
              </a:pPr>
              <a:endParaRPr sz="504" kern="0" dirty="0">
                <a:solidFill>
                  <a:srgbClr val="000000"/>
                </a:solidFill>
                <a:latin typeface="Calibri"/>
                <a:cs typeface="Calibri"/>
                <a:sym typeface="Calibri"/>
              </a:endParaRPr>
            </a:p>
          </p:txBody>
        </p:sp>
      </p:grpSp>
      <p:sp>
        <p:nvSpPr>
          <p:cNvPr id="22" name="Shape 718">
            <a:extLst>
              <a:ext uri="{FF2B5EF4-FFF2-40B4-BE49-F238E27FC236}">
                <a16:creationId xmlns:a16="http://schemas.microsoft.com/office/drawing/2014/main" id="{7263F5E4-CAD0-4057-93A4-E2C75571BC6B}"/>
              </a:ext>
            </a:extLst>
          </p:cNvPr>
          <p:cNvSpPr txBox="1"/>
          <p:nvPr/>
        </p:nvSpPr>
        <p:spPr>
          <a:xfrm>
            <a:off x="6964803" y="3564816"/>
            <a:ext cx="4644338" cy="654323"/>
          </a:xfrm>
          <a:prstGeom prst="rect">
            <a:avLst/>
          </a:prstGeom>
          <a:noFill/>
          <a:ln>
            <a:noFill/>
          </a:ln>
        </p:spPr>
        <p:txBody>
          <a:bodyPr lIns="45713" tIns="22850" rIns="45713" bIns="22850" anchor="ctr" anchorCtr="0">
            <a:noAutofit/>
          </a:bodyPr>
          <a:lstStyle/>
          <a:p>
            <a:pPr>
              <a:lnSpc>
                <a:spcPct val="85000"/>
              </a:lnSpc>
              <a:buSzPct val="25000"/>
              <a:defRPr/>
            </a:pPr>
            <a:r>
              <a:rPr lang="en-US" sz="3200" b="1" kern="0" dirty="0">
                <a:solidFill>
                  <a:srgbClr val="002C71"/>
                </a:solidFill>
                <a:latin typeface="Century Gothic" panose="020B0502020202020204" pitchFamily="34" charset="0"/>
                <a:sym typeface="Arial"/>
              </a:rPr>
              <a:t>DE PROTECTION</a:t>
            </a:r>
          </a:p>
        </p:txBody>
      </p:sp>
      <p:sp>
        <p:nvSpPr>
          <p:cNvPr id="23" name="Shape 718">
            <a:extLst>
              <a:ext uri="{FF2B5EF4-FFF2-40B4-BE49-F238E27FC236}">
                <a16:creationId xmlns:a16="http://schemas.microsoft.com/office/drawing/2014/main" id="{36C13C67-F4C4-4769-BFC5-364A5EAB9940}"/>
              </a:ext>
            </a:extLst>
          </p:cNvPr>
          <p:cNvSpPr txBox="1"/>
          <p:nvPr/>
        </p:nvSpPr>
        <p:spPr>
          <a:xfrm>
            <a:off x="5358808" y="2714152"/>
            <a:ext cx="5284383" cy="1127151"/>
          </a:xfrm>
          <a:prstGeom prst="rect">
            <a:avLst/>
          </a:prstGeom>
          <a:noFill/>
          <a:ln>
            <a:noFill/>
          </a:ln>
        </p:spPr>
        <p:txBody>
          <a:bodyPr lIns="45713" tIns="22850" rIns="45713" bIns="22850" anchor="ctr" anchorCtr="0">
            <a:noAutofit/>
          </a:bodyPr>
          <a:lstStyle/>
          <a:p>
            <a:pPr>
              <a:lnSpc>
                <a:spcPct val="85000"/>
              </a:lnSpc>
              <a:buSzPct val="25000"/>
              <a:defRPr/>
            </a:pPr>
            <a:r>
              <a:rPr lang="en-US" sz="8000" b="1" kern="0" dirty="0">
                <a:solidFill>
                  <a:schemeClr val="bg1"/>
                </a:solidFill>
                <a:latin typeface="Century Gothic" panose="020B0502020202020204" pitchFamily="34" charset="0"/>
                <a:sym typeface="Arial"/>
              </a:rPr>
              <a:t>LE  </a:t>
            </a:r>
            <a:r>
              <a:rPr lang="en-US" sz="8000" b="1" kern="0" dirty="0">
                <a:solidFill>
                  <a:srgbClr val="002C71"/>
                </a:solidFill>
                <a:latin typeface="Century Gothic" panose="020B0502020202020204" pitchFamily="34" charset="0"/>
                <a:sym typeface="Arial"/>
              </a:rPr>
              <a:t>BESOIN</a:t>
            </a:r>
          </a:p>
        </p:txBody>
      </p:sp>
    </p:spTree>
    <p:extLst>
      <p:ext uri="{BB962C8B-B14F-4D97-AF65-F5344CB8AC3E}">
        <p14:creationId xmlns:p14="http://schemas.microsoft.com/office/powerpoint/2010/main" val="244883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48777-B7B8-4F68-AADE-184DC8A1DE88}"/>
              </a:ext>
            </a:extLst>
          </p:cNvPr>
          <p:cNvSpPr>
            <a:spLocks noGrp="1"/>
          </p:cNvSpPr>
          <p:nvPr>
            <p:ph type="title"/>
          </p:nvPr>
        </p:nvSpPr>
        <p:spPr/>
        <p:txBody>
          <a:bodyPr/>
          <a:lstStyle/>
          <a:p>
            <a:r>
              <a:rPr lang="en-US" dirty="0"/>
              <a:t>LES RAYONS UV ET LA </a:t>
            </a:r>
            <a:br>
              <a:rPr lang="en-US" dirty="0"/>
            </a:br>
            <a:r>
              <a:rPr lang="en-US" dirty="0"/>
              <a:t>LUMIÈRE BLEUE</a:t>
            </a:r>
          </a:p>
        </p:txBody>
      </p:sp>
      <p:sp>
        <p:nvSpPr>
          <p:cNvPr id="7" name="Text Placeholder 6">
            <a:extLst>
              <a:ext uri="{FF2B5EF4-FFF2-40B4-BE49-F238E27FC236}">
                <a16:creationId xmlns:a16="http://schemas.microsoft.com/office/drawing/2014/main" id="{C96E9676-23C1-4888-A886-A17A61EB01AD}"/>
              </a:ext>
            </a:extLst>
          </p:cNvPr>
          <p:cNvSpPr>
            <a:spLocks noGrp="1"/>
          </p:cNvSpPr>
          <p:nvPr>
            <p:ph type="body" sz="quarter" idx="13"/>
          </p:nvPr>
        </p:nvSpPr>
        <p:spPr>
          <a:xfrm>
            <a:off x="2406240" y="6356350"/>
            <a:ext cx="6204360" cy="365125"/>
          </a:xfrm>
        </p:spPr>
        <p:txBody>
          <a:bodyPr/>
          <a:lstStyle/>
          <a:p>
            <a:r>
              <a:rPr lang="en-US" dirty="0"/>
              <a:t>Sources: Sparrow 2000 et </a:t>
            </a:r>
            <a:r>
              <a:rPr lang="en-US" dirty="0" err="1"/>
              <a:t>Arnault</a:t>
            </a:r>
            <a:r>
              <a:rPr lang="en-US" dirty="0"/>
              <a:t> 2013</a:t>
            </a:r>
          </a:p>
          <a:p>
            <a:endParaRPr lang="en-US" dirty="0"/>
          </a:p>
        </p:txBody>
      </p:sp>
      <p:pic>
        <p:nvPicPr>
          <p:cNvPr id="10" name="Picture 9">
            <a:extLst>
              <a:ext uri="{FF2B5EF4-FFF2-40B4-BE49-F238E27FC236}">
                <a16:creationId xmlns:a16="http://schemas.microsoft.com/office/drawing/2014/main" id="{B17F3929-DE7E-9F41-BCD0-A65B70191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590" y="2397905"/>
            <a:ext cx="4858428" cy="2791215"/>
          </a:xfrm>
          <a:prstGeom prst="rect">
            <a:avLst/>
          </a:prstGeom>
        </p:spPr>
      </p:pic>
      <p:grpSp>
        <p:nvGrpSpPr>
          <p:cNvPr id="11" name="Group 10">
            <a:extLst>
              <a:ext uri="{FF2B5EF4-FFF2-40B4-BE49-F238E27FC236}">
                <a16:creationId xmlns:a16="http://schemas.microsoft.com/office/drawing/2014/main" id="{4246C070-E15D-9847-8885-EF8FA628B891}"/>
              </a:ext>
            </a:extLst>
          </p:cNvPr>
          <p:cNvGrpSpPr/>
          <p:nvPr/>
        </p:nvGrpSpPr>
        <p:grpSpPr>
          <a:xfrm>
            <a:off x="7334623" y="2344740"/>
            <a:ext cx="4558806" cy="2926500"/>
            <a:chOff x="4299689" y="447157"/>
            <a:chExt cx="4558806" cy="2926500"/>
          </a:xfrm>
        </p:grpSpPr>
        <p:sp>
          <p:nvSpPr>
            <p:cNvPr id="12" name="Shape 295">
              <a:extLst>
                <a:ext uri="{FF2B5EF4-FFF2-40B4-BE49-F238E27FC236}">
                  <a16:creationId xmlns:a16="http://schemas.microsoft.com/office/drawing/2014/main" id="{8811D866-925D-5B41-8BB2-7B35D987B60F}"/>
                </a:ext>
              </a:extLst>
            </p:cNvPr>
            <p:cNvSpPr/>
            <p:nvPr>
              <p:custDataLst>
                <p:tags r:id="rId1"/>
              </p:custDataLst>
            </p:nvPr>
          </p:nvSpPr>
          <p:spPr>
            <a:xfrm>
              <a:off x="6073733" y="1342332"/>
              <a:ext cx="2784762"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800" dirty="0">
                <a:solidFill>
                  <a:schemeClr val="lt1"/>
                </a:solidFill>
                <a:latin typeface="Century Gothic"/>
                <a:ea typeface="Century Gothic"/>
                <a:cs typeface="Century Gothic"/>
                <a:sym typeface="Century Gothic"/>
              </a:endParaRPr>
            </a:p>
          </p:txBody>
        </p:sp>
        <p:sp>
          <p:nvSpPr>
            <p:cNvPr id="13" name="Shape 295">
              <a:extLst>
                <a:ext uri="{FF2B5EF4-FFF2-40B4-BE49-F238E27FC236}">
                  <a16:creationId xmlns:a16="http://schemas.microsoft.com/office/drawing/2014/main" id="{D8E98461-44A0-F64F-8DEC-CE04AF19FAE6}"/>
                </a:ext>
              </a:extLst>
            </p:cNvPr>
            <p:cNvSpPr/>
            <p:nvPr>
              <p:custDataLst>
                <p:tags r:id="rId2"/>
              </p:custDataLst>
            </p:nvPr>
          </p:nvSpPr>
          <p:spPr>
            <a:xfrm>
              <a:off x="6073733" y="1342332"/>
              <a:ext cx="2784762" cy="20313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800" dirty="0">
                <a:solidFill>
                  <a:schemeClr val="lt1"/>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DB93FE44-5DBE-2344-8F4D-91A95D292538}"/>
                </a:ext>
              </a:extLst>
            </p:cNvPr>
            <p:cNvSpPr txBox="1"/>
            <p:nvPr/>
          </p:nvSpPr>
          <p:spPr>
            <a:xfrm>
              <a:off x="5074271" y="447157"/>
              <a:ext cx="978196" cy="215444"/>
            </a:xfrm>
            <a:prstGeom prst="rect">
              <a:avLst/>
            </a:prstGeom>
            <a:noFill/>
          </p:spPr>
          <p:txBody>
            <a:bodyPr wrap="square" rtlCol="0">
              <a:spAutoFit/>
            </a:bodyPr>
            <a:lstStyle/>
            <a:p>
              <a:r>
                <a:rPr lang="en-US" sz="800" dirty="0" err="1">
                  <a:solidFill>
                    <a:schemeClr val="tx1">
                      <a:lumMod val="75000"/>
                      <a:lumOff val="25000"/>
                    </a:schemeClr>
                  </a:solidFill>
                  <a:latin typeface="Century Gothic" panose="020B0502020202020204" pitchFamily="34" charset="0"/>
                </a:rPr>
                <a:t>PAUPIÈRE</a:t>
              </a:r>
              <a:endParaRPr lang="en-US" sz="800" dirty="0">
                <a:solidFill>
                  <a:schemeClr val="tx1">
                    <a:lumMod val="75000"/>
                    <a:lumOff val="25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7ABCE937-085C-484D-BC6B-98632C0CADFF}"/>
                </a:ext>
              </a:extLst>
            </p:cNvPr>
            <p:cNvSpPr txBox="1"/>
            <p:nvPr/>
          </p:nvSpPr>
          <p:spPr>
            <a:xfrm>
              <a:off x="4807986" y="670691"/>
              <a:ext cx="978196" cy="215444"/>
            </a:xfrm>
            <a:prstGeom prst="rect">
              <a:avLst/>
            </a:prstGeom>
            <a:noFill/>
          </p:spPr>
          <p:txBody>
            <a:bodyPr wrap="square" rtlCol="0">
              <a:spAutoFit/>
            </a:bodyPr>
            <a:lstStyle/>
            <a:p>
              <a:r>
                <a:rPr lang="en-US" sz="800" dirty="0" err="1">
                  <a:solidFill>
                    <a:schemeClr val="tx1">
                      <a:lumMod val="75000"/>
                      <a:lumOff val="25000"/>
                    </a:schemeClr>
                  </a:solidFill>
                  <a:latin typeface="Century Gothic" panose="020B0502020202020204" pitchFamily="34" charset="0"/>
                </a:rPr>
                <a:t>CORNÉE</a:t>
              </a:r>
              <a:endParaRPr lang="en-US" sz="800" dirty="0">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FF2496E8-E6A1-FD41-8495-0A558BB5FCC4}"/>
                </a:ext>
              </a:extLst>
            </p:cNvPr>
            <p:cNvSpPr txBox="1"/>
            <p:nvPr/>
          </p:nvSpPr>
          <p:spPr>
            <a:xfrm>
              <a:off x="4310802" y="1073723"/>
              <a:ext cx="1380163" cy="215444"/>
            </a:xfrm>
            <a:prstGeom prst="rect">
              <a:avLst/>
            </a:prstGeom>
            <a:noFill/>
          </p:spPr>
          <p:txBody>
            <a:bodyPr wrap="square" rtlCol="0">
              <a:spAutoFit/>
            </a:bodyPr>
            <a:lstStyle/>
            <a:p>
              <a:r>
                <a:rPr lang="fr-CA" sz="800" dirty="0">
                  <a:solidFill>
                    <a:srgbClr val="002C71"/>
                  </a:solidFill>
                  <a:latin typeface="Century Gothic" panose="020B0502020202020204" pitchFamily="34" charset="0"/>
                </a:rPr>
                <a:t>LUMIÈRE BLEUE</a:t>
              </a:r>
              <a:endParaRPr lang="en-US" sz="800" dirty="0">
                <a:solidFill>
                  <a:srgbClr val="002C71"/>
                </a:solidFill>
                <a:latin typeface="Century Gothic" panose="020B0502020202020204" pitchFamily="34" charset="0"/>
              </a:endParaRPr>
            </a:p>
          </p:txBody>
        </p:sp>
        <p:sp>
          <p:nvSpPr>
            <p:cNvPr id="17" name="TextBox 16">
              <a:extLst>
                <a:ext uri="{FF2B5EF4-FFF2-40B4-BE49-F238E27FC236}">
                  <a16:creationId xmlns:a16="http://schemas.microsoft.com/office/drawing/2014/main" id="{D7CF0F02-E391-4E49-98F0-0073ED463193}"/>
                </a:ext>
              </a:extLst>
            </p:cNvPr>
            <p:cNvSpPr txBox="1"/>
            <p:nvPr/>
          </p:nvSpPr>
          <p:spPr>
            <a:xfrm>
              <a:off x="4299689" y="2427599"/>
              <a:ext cx="1380163" cy="215444"/>
            </a:xfrm>
            <a:prstGeom prst="rect">
              <a:avLst/>
            </a:prstGeom>
            <a:noFill/>
          </p:spPr>
          <p:txBody>
            <a:bodyPr wrap="square" rtlCol="0">
              <a:spAutoFit/>
            </a:bodyPr>
            <a:lstStyle/>
            <a:p>
              <a:r>
                <a:rPr lang="en-US" sz="800" dirty="0" err="1">
                  <a:solidFill>
                    <a:srgbClr val="FF0000"/>
                  </a:solidFill>
                  <a:latin typeface="Century Gothic" panose="020B0502020202020204" pitchFamily="34" charset="0"/>
                </a:rPr>
                <a:t>RAYONS</a:t>
              </a:r>
              <a:r>
                <a:rPr lang="en-US" sz="800" dirty="0">
                  <a:solidFill>
                    <a:srgbClr val="FF0000"/>
                  </a:solidFill>
                  <a:latin typeface="Century Gothic" panose="020B0502020202020204" pitchFamily="34" charset="0"/>
                </a:rPr>
                <a:t> UV</a:t>
              </a:r>
            </a:p>
          </p:txBody>
        </p:sp>
        <p:sp>
          <p:nvSpPr>
            <p:cNvPr id="18" name="TextBox 17">
              <a:extLst>
                <a:ext uri="{FF2B5EF4-FFF2-40B4-BE49-F238E27FC236}">
                  <a16:creationId xmlns:a16="http://schemas.microsoft.com/office/drawing/2014/main" id="{50BAEF7D-9663-3649-8DD9-4D3C0B7A9A8C}"/>
                </a:ext>
              </a:extLst>
            </p:cNvPr>
            <p:cNvSpPr txBox="1"/>
            <p:nvPr/>
          </p:nvSpPr>
          <p:spPr>
            <a:xfrm>
              <a:off x="4893050" y="2813038"/>
              <a:ext cx="978196" cy="215444"/>
            </a:xfrm>
            <a:prstGeom prst="rect">
              <a:avLst/>
            </a:prstGeom>
            <a:noFill/>
          </p:spPr>
          <p:txBody>
            <a:bodyPr wrap="square" rtlCol="0">
              <a:spAutoFit/>
            </a:bodyPr>
            <a:lstStyle/>
            <a:p>
              <a:r>
                <a:rPr lang="fr-CA" sz="800" dirty="0">
                  <a:solidFill>
                    <a:schemeClr val="tx1">
                      <a:lumMod val="75000"/>
                      <a:lumOff val="25000"/>
                    </a:schemeClr>
                  </a:solidFill>
                  <a:latin typeface="Century Gothic" panose="020B0502020202020204" pitchFamily="34" charset="0"/>
                </a:rPr>
                <a:t>IRIS</a:t>
              </a:r>
              <a:endParaRPr lang="en-US" sz="800" dirty="0">
                <a:solidFill>
                  <a:schemeClr val="tx1">
                    <a:lumMod val="75000"/>
                    <a:lumOff val="25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0605E9DC-8B49-A041-9C06-DED6FC978DD7}"/>
                </a:ext>
              </a:extLst>
            </p:cNvPr>
            <p:cNvSpPr txBox="1"/>
            <p:nvPr/>
          </p:nvSpPr>
          <p:spPr>
            <a:xfrm>
              <a:off x="4681893" y="3105048"/>
              <a:ext cx="978196" cy="215444"/>
            </a:xfrm>
            <a:prstGeom prst="rect">
              <a:avLst/>
            </a:prstGeom>
            <a:noFill/>
          </p:spPr>
          <p:txBody>
            <a:bodyPr wrap="square" rtlCol="0">
              <a:spAutoFit/>
            </a:bodyPr>
            <a:lstStyle/>
            <a:p>
              <a:r>
                <a:rPr lang="fr-CA" sz="800" dirty="0">
                  <a:latin typeface="Century Gothic" panose="020B0502020202020204" pitchFamily="34" charset="0"/>
                </a:rPr>
                <a:t>CRISTALLINE</a:t>
              </a:r>
              <a:endParaRPr lang="en-US" sz="800" dirty="0">
                <a:latin typeface="Century Gothic" panose="020B0502020202020204" pitchFamily="34" charset="0"/>
              </a:endParaRPr>
            </a:p>
          </p:txBody>
        </p:sp>
        <p:sp>
          <p:nvSpPr>
            <p:cNvPr id="20" name="TextBox 19">
              <a:extLst>
                <a:ext uri="{FF2B5EF4-FFF2-40B4-BE49-F238E27FC236}">
                  <a16:creationId xmlns:a16="http://schemas.microsoft.com/office/drawing/2014/main" id="{559E1B3E-73F3-F344-B66E-7C5B025FEBC1}"/>
                </a:ext>
              </a:extLst>
            </p:cNvPr>
            <p:cNvSpPr txBox="1"/>
            <p:nvPr/>
          </p:nvSpPr>
          <p:spPr>
            <a:xfrm>
              <a:off x="7779621" y="1594375"/>
              <a:ext cx="1057607" cy="338554"/>
            </a:xfrm>
            <a:prstGeom prst="rect">
              <a:avLst/>
            </a:prstGeom>
            <a:noFill/>
          </p:spPr>
          <p:txBody>
            <a:bodyPr wrap="square" rtlCol="0">
              <a:spAutoFit/>
            </a:bodyPr>
            <a:lstStyle/>
            <a:p>
              <a:r>
                <a:rPr lang="fr-CA" sz="800" dirty="0">
                  <a:latin typeface="Century Gothic" panose="020B0502020202020204" pitchFamily="34" charset="0"/>
                </a:rPr>
                <a:t>RÉTINE CENTRALE (MACULA)</a:t>
              </a:r>
              <a:endParaRPr lang="en-US" sz="800" dirty="0">
                <a:latin typeface="Century Gothic" panose="020B0502020202020204" pitchFamily="34" charset="0"/>
              </a:endParaRPr>
            </a:p>
          </p:txBody>
        </p:sp>
      </p:grpSp>
      <p:sp>
        <p:nvSpPr>
          <p:cNvPr id="6" name="Content Placeholder 5">
            <a:extLst>
              <a:ext uri="{FF2B5EF4-FFF2-40B4-BE49-F238E27FC236}">
                <a16:creationId xmlns:a16="http://schemas.microsoft.com/office/drawing/2014/main" id="{64B64091-D3EA-41F9-92A1-E904DFAC9BAD}"/>
              </a:ext>
            </a:extLst>
          </p:cNvPr>
          <p:cNvSpPr>
            <a:spLocks noGrp="1"/>
          </p:cNvSpPr>
          <p:nvPr>
            <p:ph idx="1"/>
          </p:nvPr>
        </p:nvSpPr>
        <p:spPr>
          <a:xfrm>
            <a:off x="2406240" y="1825625"/>
            <a:ext cx="4928383" cy="4351338"/>
          </a:xfrm>
        </p:spPr>
        <p:txBody>
          <a:bodyPr>
            <a:normAutofit/>
          </a:bodyPr>
          <a:lstStyle/>
          <a:p>
            <a:pPr>
              <a:spcAft>
                <a:spcPts val="600"/>
              </a:spcAft>
              <a:buClr>
                <a:schemeClr val="lt1"/>
              </a:buClr>
            </a:pPr>
            <a:r>
              <a:rPr lang="fr-CA" dirty="0">
                <a:latin typeface="Century Gothic"/>
                <a:ea typeface="Century Gothic"/>
                <a:cs typeface="Century Gothic"/>
                <a:sym typeface="Century Gothic"/>
              </a:rPr>
              <a:t>Les jeunes yeux laissent pénétrer plus de lumière nocive.</a:t>
            </a:r>
          </a:p>
          <a:p>
            <a:pPr>
              <a:spcAft>
                <a:spcPts val="600"/>
              </a:spcAft>
              <a:buClr>
                <a:schemeClr val="lt1"/>
              </a:buClr>
            </a:pPr>
            <a:endParaRPr lang="fr-CA" dirty="0">
              <a:latin typeface="Century Gothic"/>
              <a:ea typeface="Century Gothic"/>
              <a:cs typeface="Century Gothic"/>
              <a:sym typeface="Century Gothic"/>
            </a:endParaRPr>
          </a:p>
          <a:p>
            <a:pPr>
              <a:spcAft>
                <a:spcPts val="600"/>
              </a:spcAft>
              <a:buClr>
                <a:schemeClr val="lt1"/>
              </a:buClr>
            </a:pPr>
            <a:r>
              <a:rPr lang="fr-CA" dirty="0">
                <a:latin typeface="Century Gothic"/>
                <a:ea typeface="Century Gothic"/>
                <a:cs typeface="Century Gothic"/>
                <a:sym typeface="Century Gothic"/>
              </a:rPr>
              <a:t>L’exposition à long terme à la lumière bleue augmente le risque de souffrir de dégénérescence maculaire liée à l’âge. </a:t>
            </a:r>
          </a:p>
        </p:txBody>
      </p:sp>
    </p:spTree>
    <p:extLst>
      <p:ext uri="{BB962C8B-B14F-4D97-AF65-F5344CB8AC3E}">
        <p14:creationId xmlns:p14="http://schemas.microsoft.com/office/powerpoint/2010/main" val="1732233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33D55-8885-41AD-AE9E-F5091269398E}"/>
              </a:ext>
            </a:extLst>
          </p:cNvPr>
          <p:cNvSpPr>
            <a:spLocks noGrp="1"/>
          </p:cNvSpPr>
          <p:nvPr>
            <p:ph type="title"/>
          </p:nvPr>
        </p:nvSpPr>
        <p:spPr/>
        <p:txBody>
          <a:bodyPr/>
          <a:lstStyle/>
          <a:p>
            <a:r>
              <a:rPr lang="en-US" dirty="0"/>
              <a:t>L’UTILISATION DES APPAREILS NUMÉRIQUES</a:t>
            </a:r>
          </a:p>
        </p:txBody>
      </p:sp>
      <p:sp>
        <p:nvSpPr>
          <p:cNvPr id="3" name="Content Placeholder 2">
            <a:extLst>
              <a:ext uri="{FF2B5EF4-FFF2-40B4-BE49-F238E27FC236}">
                <a16:creationId xmlns:a16="http://schemas.microsoft.com/office/drawing/2014/main" id="{C6DD082A-A338-4FE9-8B44-70EEF8C73A3B}"/>
              </a:ext>
            </a:extLst>
          </p:cNvPr>
          <p:cNvSpPr>
            <a:spLocks noGrp="1"/>
          </p:cNvSpPr>
          <p:nvPr>
            <p:ph idx="1"/>
          </p:nvPr>
        </p:nvSpPr>
        <p:spPr>
          <a:xfrm>
            <a:off x="2406240" y="1825625"/>
            <a:ext cx="8947560" cy="4351338"/>
          </a:xfrm>
        </p:spPr>
        <p:txBody>
          <a:bodyPr/>
          <a:lstStyle/>
          <a:p>
            <a:pPr marL="0" lvl="0" indent="0">
              <a:spcAft>
                <a:spcPts val="0"/>
              </a:spcAft>
              <a:buSzPct val="25000"/>
              <a:buNone/>
            </a:pPr>
            <a:r>
              <a:rPr lang="fr-CA" b="1" dirty="0"/>
              <a:t>La lumière bleue nocive et la fatigue oculaire </a:t>
            </a:r>
          </a:p>
          <a:p>
            <a:pPr marL="0" lvl="0" indent="0">
              <a:spcAft>
                <a:spcPts val="0"/>
              </a:spcAft>
              <a:buSzPct val="25000"/>
              <a:buNone/>
            </a:pPr>
            <a:r>
              <a:rPr lang="fr-CA" dirty="0"/>
              <a:t>Préoccupent beaucoup les gens en raison de l’accroissement de l’utilisation des appareils numériques au cours des dernières années.</a:t>
            </a:r>
          </a:p>
          <a:p>
            <a:endParaRPr lang="en-US" dirty="0"/>
          </a:p>
        </p:txBody>
      </p:sp>
      <p:sp>
        <p:nvSpPr>
          <p:cNvPr id="4" name="Text Placeholder 3">
            <a:extLst>
              <a:ext uri="{FF2B5EF4-FFF2-40B4-BE49-F238E27FC236}">
                <a16:creationId xmlns:a16="http://schemas.microsoft.com/office/drawing/2014/main" id="{DDF75A49-08C0-4A17-9FF0-01546B9C24AE}"/>
              </a:ext>
            </a:extLst>
          </p:cNvPr>
          <p:cNvSpPr>
            <a:spLocks noGrp="1"/>
          </p:cNvSpPr>
          <p:nvPr>
            <p:ph type="body" sz="quarter" idx="13"/>
          </p:nvPr>
        </p:nvSpPr>
        <p:spPr>
          <a:xfrm>
            <a:off x="2406650" y="6356350"/>
            <a:ext cx="6203950" cy="365125"/>
          </a:xfrm>
        </p:spPr>
        <p:txBody>
          <a:bodyPr/>
          <a:lstStyle/>
          <a:p>
            <a:pPr lvl="0">
              <a:buSzPct val="25000"/>
            </a:pPr>
            <a:r>
              <a:rPr lang="en-US" dirty="0"/>
              <a:t>Source: </a:t>
            </a:r>
            <a:r>
              <a:rPr lang="fr-CA" dirty="0"/>
              <a:t>Jeunes en forme Canada</a:t>
            </a:r>
            <a:endParaRPr lang="en-US" dirty="0"/>
          </a:p>
          <a:p>
            <a:endParaRPr lang="en-US" dirty="0"/>
          </a:p>
        </p:txBody>
      </p:sp>
      <p:grpSp>
        <p:nvGrpSpPr>
          <p:cNvPr id="11" name="Group 10">
            <a:extLst>
              <a:ext uri="{FF2B5EF4-FFF2-40B4-BE49-F238E27FC236}">
                <a16:creationId xmlns:a16="http://schemas.microsoft.com/office/drawing/2014/main" id="{66B9EE9A-6D1B-784A-A454-CC0459CC4EA9}"/>
              </a:ext>
            </a:extLst>
          </p:cNvPr>
          <p:cNvGrpSpPr/>
          <p:nvPr/>
        </p:nvGrpSpPr>
        <p:grpSpPr>
          <a:xfrm>
            <a:off x="4762756" y="3711388"/>
            <a:ext cx="3018610" cy="2764812"/>
            <a:chOff x="4762756" y="3711388"/>
            <a:chExt cx="3018610" cy="2764812"/>
          </a:xfrm>
        </p:grpSpPr>
        <p:pic>
          <p:nvPicPr>
            <p:cNvPr id="7" name="Shape 514" descr="C:\Users\Courtney Myers\Desktop\VLL Photos\Justin.jpg">
              <a:extLst>
                <a:ext uri="{FF2B5EF4-FFF2-40B4-BE49-F238E27FC236}">
                  <a16:creationId xmlns:a16="http://schemas.microsoft.com/office/drawing/2014/main" id="{AC152E0F-F7B1-465B-B484-9E3968C7F5CD}"/>
                </a:ext>
              </a:extLst>
            </p:cNvPr>
            <p:cNvPicPr preferRelativeResize="0"/>
            <p:nvPr/>
          </p:nvPicPr>
          <p:blipFill rotWithShape="1">
            <a:blip r:embed="rId3">
              <a:alphaModFix/>
            </a:blip>
            <a:srcRect t="13732"/>
            <a:stretch/>
          </p:blipFill>
          <p:spPr>
            <a:xfrm>
              <a:off x="4762756" y="3711388"/>
              <a:ext cx="3018610" cy="2764812"/>
            </a:xfrm>
            <a:prstGeom prst="rect">
              <a:avLst/>
            </a:prstGeom>
            <a:noFill/>
            <a:ln>
              <a:noFill/>
            </a:ln>
          </p:spPr>
        </p:pic>
        <p:sp>
          <p:nvSpPr>
            <p:cNvPr id="8" name="Shape 515">
              <a:extLst>
                <a:ext uri="{FF2B5EF4-FFF2-40B4-BE49-F238E27FC236}">
                  <a16:creationId xmlns:a16="http://schemas.microsoft.com/office/drawing/2014/main" id="{9FAE6E89-B282-4B3D-A2D9-3292F155B5BC}"/>
                </a:ext>
              </a:extLst>
            </p:cNvPr>
            <p:cNvSpPr/>
            <p:nvPr/>
          </p:nvSpPr>
          <p:spPr>
            <a:xfrm>
              <a:off x="4762756" y="5836232"/>
              <a:ext cx="3018610" cy="639968"/>
            </a:xfrm>
            <a:prstGeom prst="rect">
              <a:avLst/>
            </a:prstGeom>
            <a:solidFill>
              <a:srgbClr val="002C71">
                <a:alpha val="49411"/>
              </a:srgbClr>
            </a:solidFill>
            <a:ln>
              <a:noFill/>
            </a:ln>
          </p:spPr>
          <p:txBody>
            <a:bodyPr spcFirstLastPara="1" wrap="square" lIns="57150" tIns="28575" rIns="57150" bIns="28575" anchor="t" anchorCtr="0">
              <a:noAutofit/>
            </a:bodyPr>
            <a:lstStyle/>
            <a:p>
              <a:pPr lvl="0" algn="ctr">
                <a:buClr>
                  <a:schemeClr val="lt1"/>
                </a:buClr>
                <a:buSzPts val="500"/>
              </a:pPr>
              <a:r>
                <a:rPr lang="en-US" sz="2000" b="1" i="0" u="none" strike="noStrike" cap="none" dirty="0">
                  <a:solidFill>
                    <a:schemeClr val="lt1"/>
                  </a:solidFill>
                  <a:latin typeface="Century Gothic"/>
                  <a:ea typeface="Century Gothic"/>
                  <a:cs typeface="Century Gothic"/>
                  <a:sym typeface="Century Gothic"/>
                </a:rPr>
                <a:t>2 </a:t>
              </a:r>
              <a:r>
                <a:rPr lang="en-US" sz="2000" b="1" dirty="0">
                  <a:solidFill>
                    <a:schemeClr val="lt1"/>
                  </a:solidFill>
                  <a:latin typeface="Century Gothic"/>
                  <a:ea typeface="Century Gothic"/>
                  <a:cs typeface="Century Gothic"/>
                  <a:sym typeface="Century Gothic"/>
                </a:rPr>
                <a:t>HEURES PAR JOUR DEVANT UN ÉCRAN</a:t>
              </a:r>
              <a:endParaRPr dirty="0"/>
            </a:p>
          </p:txBody>
        </p:sp>
      </p:grpSp>
    </p:spTree>
    <p:extLst>
      <p:ext uri="{BB962C8B-B14F-4D97-AF65-F5344CB8AC3E}">
        <p14:creationId xmlns:p14="http://schemas.microsoft.com/office/powerpoint/2010/main" val="308910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9A56-E2BB-4985-A848-F3B88778719D}"/>
              </a:ext>
            </a:extLst>
          </p:cNvPr>
          <p:cNvSpPr>
            <a:spLocks noGrp="1"/>
          </p:cNvSpPr>
          <p:nvPr>
            <p:ph type="title"/>
          </p:nvPr>
        </p:nvSpPr>
        <p:spPr/>
        <p:txBody>
          <a:bodyPr/>
          <a:lstStyle/>
          <a:p>
            <a:r>
              <a:rPr lang="en-US" dirty="0"/>
              <a:t>LES SOURCES DE LUMIÈRE BLEUE</a:t>
            </a:r>
          </a:p>
        </p:txBody>
      </p:sp>
      <p:sp>
        <p:nvSpPr>
          <p:cNvPr id="4" name="Text Placeholder 3">
            <a:extLst>
              <a:ext uri="{FF2B5EF4-FFF2-40B4-BE49-F238E27FC236}">
                <a16:creationId xmlns:a16="http://schemas.microsoft.com/office/drawing/2014/main" id="{C4CB30A2-895C-463F-BBFB-25E65B7A9D8E}"/>
              </a:ext>
            </a:extLst>
          </p:cNvPr>
          <p:cNvSpPr>
            <a:spLocks noGrp="1"/>
          </p:cNvSpPr>
          <p:nvPr>
            <p:ph type="body" sz="quarter" idx="13"/>
          </p:nvPr>
        </p:nvSpPr>
        <p:spPr/>
        <p:txBody>
          <a:bodyPr/>
          <a:lstStyle/>
          <a:p>
            <a:pPr lvl="0">
              <a:buSzPct val="25000"/>
            </a:pPr>
            <a:r>
              <a:rPr lang="en-US" dirty="0"/>
              <a:t>Source :  </a:t>
            </a:r>
            <a:r>
              <a:rPr lang="en-US" dirty="0" err="1"/>
              <a:t>Baillet</a:t>
            </a:r>
            <a:r>
              <a:rPr lang="en-US" dirty="0"/>
              <a:t>, G. et B. Granger. « How Transitions</a:t>
            </a:r>
            <a:r>
              <a:rPr lang="en-US" baseline="30000" dirty="0"/>
              <a:t>®</a:t>
            </a:r>
            <a:r>
              <a:rPr lang="en-US" dirty="0"/>
              <a:t> lenses filter harmful blue light », </a:t>
            </a:r>
            <a:r>
              <a:rPr lang="en-US" i="1" dirty="0"/>
              <a:t>Points de Vue, International Review of Ophthalmic Optics</a:t>
            </a:r>
            <a:r>
              <a:rPr lang="en-US" dirty="0"/>
              <a:t>, mars 2016.</a:t>
            </a:r>
          </a:p>
        </p:txBody>
      </p:sp>
      <p:grpSp>
        <p:nvGrpSpPr>
          <p:cNvPr id="5" name="Shape 339">
            <a:extLst>
              <a:ext uri="{FF2B5EF4-FFF2-40B4-BE49-F238E27FC236}">
                <a16:creationId xmlns:a16="http://schemas.microsoft.com/office/drawing/2014/main" id="{7D53FB0A-13AF-43F9-A9CD-2F0EA17A6591}"/>
              </a:ext>
            </a:extLst>
          </p:cNvPr>
          <p:cNvGrpSpPr/>
          <p:nvPr/>
        </p:nvGrpSpPr>
        <p:grpSpPr>
          <a:xfrm>
            <a:off x="2406240" y="1724377"/>
            <a:ext cx="8850766" cy="3801130"/>
            <a:chOff x="352425" y="498343"/>
            <a:chExt cx="10089931" cy="4188096"/>
          </a:xfrm>
        </p:grpSpPr>
        <p:pic>
          <p:nvPicPr>
            <p:cNvPr id="6" name="Shape 340">
              <a:extLst>
                <a:ext uri="{FF2B5EF4-FFF2-40B4-BE49-F238E27FC236}">
                  <a16:creationId xmlns:a16="http://schemas.microsoft.com/office/drawing/2014/main" id="{862026AD-778C-472E-AE05-1F1581A6E368}"/>
                </a:ext>
              </a:extLst>
            </p:cNvPr>
            <p:cNvPicPr preferRelativeResize="0"/>
            <p:nvPr/>
          </p:nvPicPr>
          <p:blipFill rotWithShape="1">
            <a:blip r:embed="rId3">
              <a:alphaModFix/>
            </a:blip>
            <a:srcRect/>
            <a:stretch/>
          </p:blipFill>
          <p:spPr>
            <a:xfrm>
              <a:off x="352425" y="1361730"/>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sp>
          <p:nvSpPr>
            <p:cNvPr id="7" name="Shape 341">
              <a:extLst>
                <a:ext uri="{FF2B5EF4-FFF2-40B4-BE49-F238E27FC236}">
                  <a16:creationId xmlns:a16="http://schemas.microsoft.com/office/drawing/2014/main" id="{76C5E33B-F58C-4E89-A4BB-3789D1319031}"/>
                </a:ext>
              </a:extLst>
            </p:cNvPr>
            <p:cNvSpPr txBox="1"/>
            <p:nvPr/>
          </p:nvSpPr>
          <p:spPr>
            <a:xfrm>
              <a:off x="1690985" y="1667248"/>
              <a:ext cx="1736433" cy="644308"/>
            </a:xfrm>
            <a:prstGeom prst="rect">
              <a:avLst/>
            </a:prstGeom>
            <a:noFill/>
            <a:ln>
              <a:noFill/>
            </a:ln>
          </p:spPr>
          <p:txBody>
            <a:bodyPr lIns="91425" tIns="45700" rIns="91425" bIns="45700" anchor="ctr" anchorCtr="0">
              <a:noAutofit/>
            </a:bodyPr>
            <a:lstStyle/>
            <a:p>
              <a:pPr lvl="0">
                <a:buSzPct val="25000"/>
              </a:pPr>
              <a:r>
                <a:rPr lang="fr-CA" sz="1600" dirty="0">
                  <a:solidFill>
                    <a:srgbClr val="002C71"/>
                  </a:solidFill>
                  <a:latin typeface="Century Gothic"/>
                  <a:ea typeface="Century Gothic"/>
                  <a:cs typeface="Century Gothic"/>
                  <a:sym typeface="Century Gothic"/>
                </a:rPr>
                <a:t>Éclairage à DEL</a:t>
              </a:r>
            </a:p>
          </p:txBody>
        </p:sp>
        <p:sp>
          <p:nvSpPr>
            <p:cNvPr id="8" name="Shape 342">
              <a:extLst>
                <a:ext uri="{FF2B5EF4-FFF2-40B4-BE49-F238E27FC236}">
                  <a16:creationId xmlns:a16="http://schemas.microsoft.com/office/drawing/2014/main" id="{29967CF3-D61F-41CC-A477-5FE28CC0E2E5}"/>
                </a:ext>
              </a:extLst>
            </p:cNvPr>
            <p:cNvSpPr txBox="1"/>
            <p:nvPr/>
          </p:nvSpPr>
          <p:spPr>
            <a:xfrm>
              <a:off x="3699162" y="2545340"/>
              <a:ext cx="1756200" cy="644308"/>
            </a:xfrm>
            <a:prstGeom prst="rect">
              <a:avLst/>
            </a:prstGeom>
            <a:noFill/>
            <a:ln>
              <a:noFill/>
            </a:ln>
          </p:spPr>
          <p:txBody>
            <a:bodyPr lIns="91425" tIns="45700" rIns="91425" bIns="45700" anchor="ctr" anchorCtr="0">
              <a:noAutofit/>
            </a:bodyPr>
            <a:lstStyle/>
            <a:p>
              <a:pPr lvl="0">
                <a:buSzPct val="25000"/>
              </a:pPr>
              <a:r>
                <a:rPr lang="fr-CA" sz="1600" dirty="0">
                  <a:solidFill>
                    <a:srgbClr val="002C71"/>
                  </a:solidFill>
                  <a:latin typeface="Century Gothic"/>
                  <a:ea typeface="Century Gothic"/>
                  <a:cs typeface="Century Gothic"/>
                  <a:sym typeface="Century Gothic"/>
                </a:rPr>
                <a:t>Appareils numériques</a:t>
              </a:r>
            </a:p>
          </p:txBody>
        </p:sp>
        <p:sp>
          <p:nvSpPr>
            <p:cNvPr id="9" name="Shape 343">
              <a:extLst>
                <a:ext uri="{FF2B5EF4-FFF2-40B4-BE49-F238E27FC236}">
                  <a16:creationId xmlns:a16="http://schemas.microsoft.com/office/drawing/2014/main" id="{2EB80367-35C8-49A2-95AA-6B1356B2C2A4}"/>
                </a:ext>
              </a:extLst>
            </p:cNvPr>
            <p:cNvSpPr txBox="1"/>
            <p:nvPr/>
          </p:nvSpPr>
          <p:spPr>
            <a:xfrm>
              <a:off x="2195260" y="3705297"/>
              <a:ext cx="1736434" cy="644308"/>
            </a:xfrm>
            <a:prstGeom prst="rect">
              <a:avLst/>
            </a:prstGeom>
            <a:noFill/>
            <a:ln>
              <a:noFill/>
            </a:ln>
          </p:spPr>
          <p:txBody>
            <a:bodyPr lIns="91425" tIns="45700" rIns="91425" bIns="45700" anchor="ctr" anchorCtr="0">
              <a:noAutofit/>
            </a:bodyPr>
            <a:lstStyle/>
            <a:p>
              <a:pPr lvl="0">
                <a:buSzPct val="25000"/>
              </a:pPr>
              <a:r>
                <a:rPr lang="fr-CA" sz="1600" dirty="0">
                  <a:solidFill>
                    <a:srgbClr val="002C71"/>
                  </a:solidFill>
                  <a:latin typeface="Century Gothic"/>
                  <a:ea typeface="Century Gothic"/>
                  <a:cs typeface="Century Gothic"/>
                  <a:sym typeface="Century Gothic"/>
                </a:rPr>
                <a:t>Lampes aux halogénures</a:t>
              </a:r>
            </a:p>
          </p:txBody>
        </p:sp>
        <p:pic>
          <p:nvPicPr>
            <p:cNvPr id="10" name="Shape 344">
              <a:extLst>
                <a:ext uri="{FF2B5EF4-FFF2-40B4-BE49-F238E27FC236}">
                  <a16:creationId xmlns:a16="http://schemas.microsoft.com/office/drawing/2014/main" id="{62320612-A059-44A1-A209-53712F3D096F}"/>
                </a:ext>
              </a:extLst>
            </p:cNvPr>
            <p:cNvPicPr preferRelativeResize="0"/>
            <p:nvPr/>
          </p:nvPicPr>
          <p:blipFill rotWithShape="1">
            <a:blip r:embed="rId4">
              <a:alphaModFix/>
            </a:blip>
            <a:srcRect/>
            <a:stretch/>
          </p:blipFill>
          <p:spPr>
            <a:xfrm>
              <a:off x="837354" y="3431095"/>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pic>
          <p:nvPicPr>
            <p:cNvPr id="11" name="Shape 345">
              <a:extLst>
                <a:ext uri="{FF2B5EF4-FFF2-40B4-BE49-F238E27FC236}">
                  <a16:creationId xmlns:a16="http://schemas.microsoft.com/office/drawing/2014/main" id="{0D993B0E-2770-4037-8304-78201CF8C0D8}"/>
                </a:ext>
              </a:extLst>
            </p:cNvPr>
            <p:cNvPicPr preferRelativeResize="0"/>
            <p:nvPr/>
          </p:nvPicPr>
          <p:blipFill rotWithShape="1">
            <a:blip r:embed="rId5">
              <a:alphaModFix/>
            </a:blip>
            <a:srcRect/>
            <a:stretch/>
          </p:blipFill>
          <p:spPr>
            <a:xfrm>
              <a:off x="2396520" y="2248839"/>
              <a:ext cx="1255344" cy="1255344"/>
            </a:xfrm>
            <a:prstGeom prst="ellipse">
              <a:avLst/>
            </a:prstGeom>
            <a:noFill/>
            <a:ln w="57150" cap="flat" cmpd="sng">
              <a:solidFill>
                <a:schemeClr val="bg2">
                  <a:lumMod val="40000"/>
                  <a:lumOff val="60000"/>
                </a:schemeClr>
              </a:solidFill>
              <a:prstDash val="solid"/>
              <a:round/>
              <a:headEnd type="none" w="med" len="med"/>
              <a:tailEnd type="none" w="med" len="med"/>
            </a:ln>
          </p:spPr>
        </p:pic>
        <p:sp>
          <p:nvSpPr>
            <p:cNvPr id="12" name="Shape 346">
              <a:extLst>
                <a:ext uri="{FF2B5EF4-FFF2-40B4-BE49-F238E27FC236}">
                  <a16:creationId xmlns:a16="http://schemas.microsoft.com/office/drawing/2014/main" id="{D0059142-98F9-4C1A-BAC0-A4DF771F6A59}"/>
                </a:ext>
              </a:extLst>
            </p:cNvPr>
            <p:cNvSpPr txBox="1"/>
            <p:nvPr/>
          </p:nvSpPr>
          <p:spPr>
            <a:xfrm>
              <a:off x="404113" y="501391"/>
              <a:ext cx="4154663" cy="373019"/>
            </a:xfrm>
            <a:prstGeom prst="rect">
              <a:avLst/>
            </a:prstGeom>
            <a:noFill/>
            <a:ln>
              <a:noFill/>
            </a:ln>
          </p:spPr>
          <p:txBody>
            <a:bodyPr lIns="91425" tIns="45700" rIns="91425" bIns="45700" anchor="ctr" anchorCtr="0">
              <a:noAutofit/>
            </a:bodyPr>
            <a:lstStyle/>
            <a:p>
              <a:pPr lvl="0">
                <a:buSzPct val="25000"/>
              </a:pPr>
              <a:r>
                <a:rPr lang="en-US" sz="1600" b="1" dirty="0" err="1">
                  <a:solidFill>
                    <a:srgbClr val="002C71"/>
                  </a:solidFill>
                  <a:latin typeface="Century Gothic"/>
                  <a:ea typeface="Century Gothic"/>
                  <a:cs typeface="Century Gothic"/>
                  <a:sym typeface="Century Gothic"/>
                </a:rPr>
                <a:t>À</a:t>
              </a:r>
              <a:r>
                <a:rPr lang="en-US" sz="1600" b="1" dirty="0">
                  <a:solidFill>
                    <a:srgbClr val="002C71"/>
                  </a:solidFill>
                  <a:latin typeface="Century Gothic"/>
                  <a:ea typeface="Century Gothic"/>
                  <a:cs typeface="Century Gothic"/>
                  <a:sym typeface="Century Gothic"/>
                </a:rPr>
                <a:t> L’INTÉRIEUR  – Harmful blue light</a:t>
              </a:r>
            </a:p>
          </p:txBody>
        </p:sp>
        <p:sp>
          <p:nvSpPr>
            <p:cNvPr id="13" name="Shape 347">
              <a:extLst>
                <a:ext uri="{FF2B5EF4-FFF2-40B4-BE49-F238E27FC236}">
                  <a16:creationId xmlns:a16="http://schemas.microsoft.com/office/drawing/2014/main" id="{7FE4FC41-283F-40D6-943C-DA9F153F0CF1}"/>
                </a:ext>
              </a:extLst>
            </p:cNvPr>
            <p:cNvSpPr txBox="1"/>
            <p:nvPr/>
          </p:nvSpPr>
          <p:spPr>
            <a:xfrm>
              <a:off x="5434097" y="498343"/>
              <a:ext cx="5008259" cy="373019"/>
            </a:xfrm>
            <a:prstGeom prst="rect">
              <a:avLst/>
            </a:prstGeom>
            <a:noFill/>
            <a:ln>
              <a:noFill/>
            </a:ln>
          </p:spPr>
          <p:txBody>
            <a:bodyPr lIns="91425" tIns="45700" rIns="91425" bIns="45700" anchor="ctr" anchorCtr="0">
              <a:noAutofit/>
            </a:bodyPr>
            <a:lstStyle/>
            <a:p>
              <a:pPr lvl="0">
                <a:buSzPct val="25000"/>
              </a:pPr>
              <a:r>
                <a:rPr lang="en-US" sz="1600" b="1" dirty="0" err="1">
                  <a:solidFill>
                    <a:srgbClr val="002C71"/>
                  </a:solidFill>
                  <a:latin typeface="Century Gothic"/>
                  <a:ea typeface="Century Gothic"/>
                  <a:cs typeface="Century Gothic"/>
                  <a:sym typeface="Century Gothic"/>
                </a:rPr>
                <a:t>À</a:t>
              </a:r>
              <a:r>
                <a:rPr lang="en-US" sz="1600" b="1" dirty="0">
                  <a:solidFill>
                    <a:srgbClr val="002C71"/>
                  </a:solidFill>
                  <a:latin typeface="Century Gothic"/>
                  <a:ea typeface="Century Gothic"/>
                  <a:cs typeface="Century Gothic"/>
                  <a:sym typeface="Century Gothic"/>
                </a:rPr>
                <a:t> L’EXTÉRIEUR  – UV and harmful blue light</a:t>
              </a:r>
            </a:p>
          </p:txBody>
        </p:sp>
      </p:grpSp>
      <p:grpSp>
        <p:nvGrpSpPr>
          <p:cNvPr id="18" name="Group 17">
            <a:extLst>
              <a:ext uri="{FF2B5EF4-FFF2-40B4-BE49-F238E27FC236}">
                <a16:creationId xmlns:a16="http://schemas.microsoft.com/office/drawing/2014/main" id="{D94D89B0-6178-45BE-BB86-27E8B8FB49E0}"/>
              </a:ext>
            </a:extLst>
          </p:cNvPr>
          <p:cNvGrpSpPr/>
          <p:nvPr/>
        </p:nvGrpSpPr>
        <p:grpSpPr>
          <a:xfrm>
            <a:off x="6863821" y="2346819"/>
            <a:ext cx="6364263" cy="5207631"/>
            <a:chOff x="7850157" y="2866819"/>
            <a:chExt cx="5377927" cy="4400550"/>
          </a:xfrm>
        </p:grpSpPr>
        <p:sp>
          <p:nvSpPr>
            <p:cNvPr id="14" name="Shape 338">
              <a:extLst>
                <a:ext uri="{FF2B5EF4-FFF2-40B4-BE49-F238E27FC236}">
                  <a16:creationId xmlns:a16="http://schemas.microsoft.com/office/drawing/2014/main" id="{FE0F5C2A-CC12-4C33-84A9-0162E99FFECE}"/>
                </a:ext>
              </a:extLst>
            </p:cNvPr>
            <p:cNvSpPr/>
            <p:nvPr/>
          </p:nvSpPr>
          <p:spPr>
            <a:xfrm>
              <a:off x="8827534" y="2866819"/>
              <a:ext cx="4400550" cy="4400550"/>
            </a:xfrm>
            <a:prstGeom prst="ellipse">
              <a:avLst/>
            </a:prstGeom>
            <a:solidFill>
              <a:schemeClr val="accent4"/>
            </a:solidFill>
            <a:ln>
              <a:noFill/>
            </a:ln>
          </p:spPr>
          <p:txBody>
            <a:bodyPr lIns="57150" tIns="28575" rIns="57150" bIns="28575" anchor="ctr" anchorCtr="0">
              <a:noAutofit/>
            </a:bodyPr>
            <a:lstStyle/>
            <a:p>
              <a:pPr marL="0" marR="0" lvl="0" indent="0" algn="ctr" rtl="0">
                <a:spcBef>
                  <a:spcPts val="0"/>
                </a:spcBef>
                <a:buNone/>
              </a:pPr>
              <a:endParaRPr sz="1600" dirty="0">
                <a:solidFill>
                  <a:srgbClr val="FFFFFF"/>
                </a:solidFill>
                <a:latin typeface="Arial"/>
                <a:ea typeface="Arial"/>
                <a:cs typeface="Arial"/>
                <a:sym typeface="Arial"/>
              </a:endParaRPr>
            </a:p>
          </p:txBody>
        </p:sp>
        <p:pic>
          <p:nvPicPr>
            <p:cNvPr id="15" name="Shape 348">
              <a:extLst>
                <a:ext uri="{FF2B5EF4-FFF2-40B4-BE49-F238E27FC236}">
                  <a16:creationId xmlns:a16="http://schemas.microsoft.com/office/drawing/2014/main" id="{7900E96B-C36B-4F55-B4D6-75102882F321}"/>
                </a:ext>
              </a:extLst>
            </p:cNvPr>
            <p:cNvPicPr preferRelativeResize="0"/>
            <p:nvPr/>
          </p:nvPicPr>
          <p:blipFill rotWithShape="1">
            <a:blip r:embed="rId6">
              <a:alphaModFix/>
            </a:blip>
            <a:srcRect/>
            <a:stretch/>
          </p:blipFill>
          <p:spPr>
            <a:xfrm>
              <a:off x="7850157" y="3275736"/>
              <a:ext cx="2399856" cy="2483067"/>
            </a:xfrm>
            <a:prstGeom prst="ellipse">
              <a:avLst/>
            </a:prstGeom>
            <a:noFill/>
            <a:ln w="57150" cap="flat" cmpd="sng">
              <a:solidFill>
                <a:schemeClr val="accent4"/>
              </a:solidFill>
              <a:prstDash val="solid"/>
              <a:round/>
              <a:headEnd type="none" w="med" len="med"/>
              <a:tailEnd type="none" w="med" len="med"/>
            </a:ln>
          </p:spPr>
        </p:pic>
        <p:sp>
          <p:nvSpPr>
            <p:cNvPr id="16" name="Shape 349">
              <a:extLst>
                <a:ext uri="{FF2B5EF4-FFF2-40B4-BE49-F238E27FC236}">
                  <a16:creationId xmlns:a16="http://schemas.microsoft.com/office/drawing/2014/main" id="{0FFC8516-D5B8-42A7-8008-DFA23BD49339}"/>
                </a:ext>
              </a:extLst>
            </p:cNvPr>
            <p:cNvSpPr txBox="1"/>
            <p:nvPr/>
          </p:nvSpPr>
          <p:spPr>
            <a:xfrm>
              <a:off x="8299968" y="3900891"/>
              <a:ext cx="1500234" cy="1115689"/>
            </a:xfrm>
            <a:prstGeom prst="rect">
              <a:avLst/>
            </a:prstGeom>
            <a:noFill/>
            <a:ln>
              <a:noFill/>
            </a:ln>
          </p:spPr>
          <p:txBody>
            <a:bodyPr lIns="57150" tIns="28575" rIns="57150" bIns="28575" anchor="ctr" anchorCtr="0">
              <a:noAutofit/>
            </a:bodyPr>
            <a:lstStyle/>
            <a:p>
              <a:pPr marL="0" marR="0" lvl="0" indent="0" algn="ctr" rtl="0">
                <a:spcBef>
                  <a:spcPts val="0"/>
                </a:spcBef>
                <a:buSzPct val="25000"/>
                <a:buNone/>
              </a:pPr>
              <a:r>
                <a:rPr lang="en-US" sz="2800" dirty="0">
                  <a:solidFill>
                    <a:srgbClr val="002060"/>
                  </a:solidFill>
                  <a:latin typeface="Century Gothic"/>
                  <a:ea typeface="Century Gothic"/>
                  <a:cs typeface="Century Gothic"/>
                  <a:sym typeface="Century Gothic"/>
                </a:rPr>
                <a:t>LE</a:t>
              </a:r>
              <a:br>
                <a:rPr lang="en-US" sz="2800" b="1" dirty="0">
                  <a:solidFill>
                    <a:srgbClr val="002060"/>
                  </a:solidFill>
                  <a:latin typeface="Century Gothic"/>
                  <a:ea typeface="Century Gothic"/>
                  <a:cs typeface="Century Gothic"/>
                  <a:sym typeface="Century Gothic"/>
                </a:rPr>
              </a:br>
              <a:r>
                <a:rPr lang="en-US" sz="4100" b="1" dirty="0">
                  <a:solidFill>
                    <a:srgbClr val="002060"/>
                  </a:solidFill>
                  <a:latin typeface="Century Gothic"/>
                  <a:ea typeface="Century Gothic"/>
                  <a:cs typeface="Century Gothic"/>
                  <a:sym typeface="Century Gothic"/>
                </a:rPr>
                <a:t>SOLEIL</a:t>
              </a:r>
            </a:p>
          </p:txBody>
        </p:sp>
        <p:sp>
          <p:nvSpPr>
            <p:cNvPr id="17" name="Shape 350">
              <a:extLst>
                <a:ext uri="{FF2B5EF4-FFF2-40B4-BE49-F238E27FC236}">
                  <a16:creationId xmlns:a16="http://schemas.microsoft.com/office/drawing/2014/main" id="{A96F6270-58B0-4BD9-86B8-67D9523AAB94}"/>
                </a:ext>
              </a:extLst>
            </p:cNvPr>
            <p:cNvSpPr/>
            <p:nvPr/>
          </p:nvSpPr>
          <p:spPr>
            <a:xfrm>
              <a:off x="10164361" y="3660940"/>
              <a:ext cx="1863648" cy="2812307"/>
            </a:xfrm>
            <a:prstGeom prst="rect">
              <a:avLst/>
            </a:prstGeom>
            <a:noFill/>
            <a:ln>
              <a:noFill/>
            </a:ln>
          </p:spPr>
          <p:txBody>
            <a:bodyPr lIns="57150" tIns="28575" rIns="57150" bIns="28575" anchor="t" anchorCtr="0">
              <a:noAutofit/>
            </a:bodyPr>
            <a:lstStyle/>
            <a:p>
              <a:pPr marL="0" marR="0" lvl="0" indent="0" algn="ctr" rtl="0">
                <a:spcBef>
                  <a:spcPts val="0"/>
                </a:spcBef>
                <a:buSzPct val="25000"/>
                <a:buNone/>
              </a:pPr>
              <a:r>
                <a:rPr lang="en-US" sz="3800" dirty="0">
                  <a:solidFill>
                    <a:srgbClr val="FFFFFF"/>
                  </a:solidFill>
                  <a:latin typeface="Arial"/>
                  <a:ea typeface="Arial"/>
                  <a:cs typeface="Arial"/>
                  <a:sym typeface="Arial"/>
                </a:rPr>
                <a:t>PLUS DE </a:t>
              </a:r>
              <a:r>
                <a:rPr lang="en-US" sz="5500" dirty="0">
                  <a:solidFill>
                    <a:srgbClr val="FFFFFF"/>
                  </a:solidFill>
                  <a:latin typeface="Arial"/>
                  <a:ea typeface="Arial"/>
                  <a:cs typeface="Arial"/>
                  <a:sym typeface="Arial"/>
                </a:rPr>
                <a:t>100 </a:t>
              </a:r>
              <a:r>
                <a:rPr lang="en-US" sz="3000" dirty="0">
                  <a:solidFill>
                    <a:srgbClr val="FFFFFF"/>
                  </a:solidFill>
                  <a:latin typeface="Arial"/>
                  <a:ea typeface="Arial"/>
                  <a:cs typeface="Arial"/>
                  <a:sym typeface="Arial"/>
                </a:rPr>
                <a:t>FOIS </a:t>
              </a:r>
            </a:p>
            <a:p>
              <a:pPr lvl="0" algn="ctr">
                <a:buSzPct val="25000"/>
              </a:pPr>
              <a:r>
                <a:rPr lang="en-US" sz="1400" dirty="0">
                  <a:solidFill>
                    <a:srgbClr val="FFFFFF"/>
                  </a:solidFill>
                  <a:latin typeface="Century Gothic" panose="020B0502020202020204" pitchFamily="34" charset="0"/>
                </a:rPr>
                <a:t>PLUS INTENSE QUE LES APPAREILS </a:t>
              </a:r>
            </a:p>
            <a:p>
              <a:pPr lvl="0" algn="ctr">
                <a:buSzPct val="25000"/>
              </a:pPr>
              <a:r>
                <a:rPr lang="en-US" sz="1400" dirty="0">
                  <a:solidFill>
                    <a:srgbClr val="FFFFFF"/>
                  </a:solidFill>
                  <a:latin typeface="Century Gothic" panose="020B0502020202020204" pitchFamily="34" charset="0"/>
                </a:rPr>
                <a:t>ÉLECTRONIQUES ET </a:t>
              </a:r>
            </a:p>
            <a:p>
              <a:pPr lvl="0" algn="ctr">
                <a:buSzPct val="25000"/>
              </a:pPr>
              <a:r>
                <a:rPr lang="en-US" sz="1400" dirty="0">
                  <a:solidFill>
                    <a:srgbClr val="FFFFFF"/>
                  </a:solidFill>
                  <a:latin typeface="Century Gothic" panose="020B0502020202020204" pitchFamily="34" charset="0"/>
                </a:rPr>
                <a:t>LES ÉCRANS</a:t>
              </a:r>
            </a:p>
          </p:txBody>
        </p:sp>
      </p:grpSp>
    </p:spTree>
    <p:extLst>
      <p:ext uri="{BB962C8B-B14F-4D97-AF65-F5344CB8AC3E}">
        <p14:creationId xmlns:p14="http://schemas.microsoft.com/office/powerpoint/2010/main" val="2125193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20948</TotalTime>
  <Words>2647</Words>
  <Application>Microsoft Macintosh PowerPoint</Application>
  <PresentationFormat>Widescreen</PresentationFormat>
  <Paragraphs>295</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Office Theme</vt:lpstr>
      <vt:lpstr>PowerPoint Presentation</vt:lpstr>
      <vt:lpstr>QUI EST LA GÉNÉRATION Z?</vt:lpstr>
      <vt:lpstr>SAVIEZ-VOUS QUE…</vt:lpstr>
      <vt:lpstr>DISCUTER DES SYMPTÔMES À SURVEILLER AVEC LES PARENTS ET LES ENSEIGNANTS</vt:lpstr>
      <vt:lpstr>LA FRÉQUENCE RECOMMANDÉE</vt:lpstr>
      <vt:lpstr>PowerPoint Presentation</vt:lpstr>
      <vt:lpstr>LES RAYONS UV ET LA  LUMIÈRE BLEUE</vt:lpstr>
      <vt:lpstr>L’UTILISATION DES APPAREILS NUMÉRIQUES</vt:lpstr>
      <vt:lpstr>LES SOURCES DE LUMIÈRE BLEUE</vt:lpstr>
      <vt:lpstr>LE TEMPS PASSÉ À L’EXTÉRIEUR ET LA MYOPIE</vt:lpstr>
      <vt:lpstr>LA FATIGUE VISUELLE</vt:lpstr>
      <vt:lpstr>QU’EST-CE QUE LES ENFANTS PENSENT DES LUNETTES?</vt:lpstr>
      <vt:lpstr>LES VERRES TRANSITIONSMD SONT PARFAITS POUR LES ENFANTS</vt:lpstr>
      <vt:lpstr>LES MONTURES ET LES AUTRES RECOMMANDATIONS</vt:lpstr>
      <vt:lpstr>LES CONSEILS POUR RÉUSSIR</vt:lpstr>
      <vt:lpstr>LES RESSOURCES POUR LES ENFANTS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pgfumeau@gmail.com</dc:creator>
  <cp:lastModifiedBy>Michael Battisti</cp:lastModifiedBy>
  <cp:revision>830</cp:revision>
  <cp:lastPrinted>2019-03-21T22:13:46Z</cp:lastPrinted>
  <dcterms:created xsi:type="dcterms:W3CDTF">2018-11-06T18:43:33Z</dcterms:created>
  <dcterms:modified xsi:type="dcterms:W3CDTF">2019-06-20T18:37:57Z</dcterms:modified>
</cp:coreProperties>
</file>