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comments/comment1.xml" ContentType="application/vnd.openxmlformats-officedocument.presentationml.comment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6.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7.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9.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0.xml" ContentType="application/vnd.openxmlformats-officedocument.presentationml.notesSlide+xml"/>
  <Override PartName="/ppt/comments/comment2.xml" ContentType="application/vnd.openxmlformats-officedocument.presentationml.comment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2.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3.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4.xml" ContentType="application/vnd.openxmlformats-officedocument.presentationml.notesSlide+xml"/>
  <Override PartName="/ppt/comments/comment3.xml" ContentType="application/vnd.openxmlformats-officedocument.presentationml.comment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5.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6.xml" ContentType="application/vnd.openxmlformats-officedocument.presentationml.notesSlide+xml"/>
  <Override PartName="/ppt/charts/chart3.xml" ContentType="application/vnd.openxmlformats-officedocument.drawingml.chart+xml"/>
  <Override PartName="/ppt/comments/comment4.xml" ContentType="application/vnd.openxmlformats-officedocument.presentationml.comment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7.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28.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9.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30.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31.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32.xml" ContentType="application/vnd.openxmlformats-officedocument.presentationml.notesSlide+xml"/>
  <Override PartName="/ppt/tags/tag138.xml" ContentType="application/vnd.openxmlformats-officedocument.presentationml.tags+xml"/>
  <Override PartName="/ppt/notesSlides/notesSlide33.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34.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35.xml" ContentType="application/vnd.openxmlformats-officedocument.presentationml.notesSlide+xml"/>
  <Override PartName="/ppt/comments/comment5.xml" ContentType="application/vnd.openxmlformats-officedocument.presentationml.comment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36.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7.xml" ContentType="application/vnd.openxmlformats-officedocument.presentationml.notesSlide+xml"/>
  <Override PartName="/ppt/tags/tag153.xml" ContentType="application/vnd.openxmlformats-officedocument.presentationml.tags+xml"/>
  <Override PartName="/ppt/notesSlides/notesSlide38.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39.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40.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41.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42.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43.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notesSlides/notesSlide44.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notesSlides/notesSlide45.xml" ContentType="application/vnd.openxmlformats-officedocument.presentationml.notesSlide+xml"/>
  <Override PartName="/ppt/comments/comment6.xml" ContentType="application/vnd.openxmlformats-officedocument.presentationml.comments+xml"/>
  <Override PartName="/ppt/tags/tag174.xml" ContentType="application/vnd.openxmlformats-officedocument.presentationml.tags+xml"/>
  <Override PartName="/ppt/tags/tag175.xml" ContentType="application/vnd.openxmlformats-officedocument.presentationml.tags+xml"/>
  <Override PartName="/ppt/notesSlides/notesSlide46.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notesSlides/notesSlide47.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3" r:id="rId1"/>
  </p:sldMasterIdLst>
  <p:notesMasterIdLst>
    <p:notesMasterId r:id="rId50"/>
  </p:notesMasterIdLst>
  <p:handoutMasterIdLst>
    <p:handoutMasterId r:id="rId51"/>
  </p:handoutMasterIdLst>
  <p:sldIdLst>
    <p:sldId id="256" r:id="rId2"/>
    <p:sldId id="257" r:id="rId3"/>
    <p:sldId id="310" r:id="rId4"/>
    <p:sldId id="292" r:id="rId5"/>
    <p:sldId id="259" r:id="rId6"/>
    <p:sldId id="311" r:id="rId7"/>
    <p:sldId id="261" r:id="rId8"/>
    <p:sldId id="263" r:id="rId9"/>
    <p:sldId id="264" r:id="rId10"/>
    <p:sldId id="260" r:id="rId11"/>
    <p:sldId id="294" r:id="rId12"/>
    <p:sldId id="295" r:id="rId13"/>
    <p:sldId id="265" r:id="rId14"/>
    <p:sldId id="297" r:id="rId15"/>
    <p:sldId id="298" r:id="rId16"/>
    <p:sldId id="296" r:id="rId17"/>
    <p:sldId id="299" r:id="rId18"/>
    <p:sldId id="300" r:id="rId19"/>
    <p:sldId id="301" r:id="rId20"/>
    <p:sldId id="268" r:id="rId21"/>
    <p:sldId id="269" r:id="rId22"/>
    <p:sldId id="270" r:id="rId23"/>
    <p:sldId id="271" r:id="rId24"/>
    <p:sldId id="272" r:id="rId25"/>
    <p:sldId id="274" r:id="rId26"/>
    <p:sldId id="302" r:id="rId27"/>
    <p:sldId id="276" r:id="rId28"/>
    <p:sldId id="277" r:id="rId29"/>
    <p:sldId id="278" r:id="rId30"/>
    <p:sldId id="279" r:id="rId31"/>
    <p:sldId id="280" r:id="rId32"/>
    <p:sldId id="281" r:id="rId33"/>
    <p:sldId id="282" r:id="rId34"/>
    <p:sldId id="273" r:id="rId35"/>
    <p:sldId id="283" r:id="rId36"/>
    <p:sldId id="284" r:id="rId37"/>
    <p:sldId id="285" r:id="rId38"/>
    <p:sldId id="303" r:id="rId39"/>
    <p:sldId id="286" r:id="rId40"/>
    <p:sldId id="287" r:id="rId41"/>
    <p:sldId id="288" r:id="rId42"/>
    <p:sldId id="289" r:id="rId43"/>
    <p:sldId id="307" r:id="rId44"/>
    <p:sldId id="308" r:id="rId45"/>
    <p:sldId id="306" r:id="rId46"/>
    <p:sldId id="305" r:id="rId47"/>
    <p:sldId id="290" r:id="rId48"/>
    <p:sldId id="291" r:id="rId49"/>
  </p:sldIdLst>
  <p:sldSz cx="9144000" cy="5143500" type="screen16x9"/>
  <p:notesSz cx="7102475" cy="9388475"/>
  <p:embeddedFontLst>
    <p:embeddedFont>
      <p:font typeface="Century Gothic" panose="020B0502020202020204" pitchFamily="34" charset="0"/>
      <p:regular r:id="rId52"/>
      <p:bold r:id="rId53"/>
      <p:italic r:id="rId54"/>
      <p:boldItalic r:id="rId55"/>
    </p:embeddedFont>
    <p:embeddedFont>
      <p:font typeface="Calibri" panose="020F050202020403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509">
          <p15:clr>
            <a:srgbClr val="A4A3A4"/>
          </p15:clr>
        </p15:guide>
        <p15:guide id="2" pos="2888">
          <p15:clr>
            <a:srgbClr val="A4A3A4"/>
          </p15:clr>
        </p15:guide>
        <p15:guide id="3" pos="30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9" clrIdx="0"/>
  <p:cmAuthor id="1" name="Havas Health" initials="S" lastIdx="7" clrIdx="1"/>
  <p:cmAuthor id="2" name="Karine Grenier" initials="KG" lastIdx="2" clrIdx="2">
    <p:extLst/>
  </p:cmAuthor>
  <p:cmAuthor id="3" name="Stephanie Lessard" initials="" lastIdx="19" clrIdx="3"/>
  <p:cmAuthor id="4" name="M2L" initials="M.L."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84" autoAdjust="0"/>
  </p:normalViewPr>
  <p:slideViewPr>
    <p:cSldViewPr snapToGrid="0" showGuides="1">
      <p:cViewPr>
        <p:scale>
          <a:sx n="90" d="100"/>
          <a:sy n="90" d="100"/>
        </p:scale>
        <p:origin x="-2160" y="-768"/>
      </p:cViewPr>
      <p:guideLst>
        <p:guide orient="horz" pos="509"/>
        <p:guide pos="2888"/>
        <p:guide pos="300"/>
      </p:guideLst>
    </p:cSldViewPr>
  </p:slideViewPr>
  <p:notesTextViewPr>
    <p:cViewPr>
      <p:scale>
        <a:sx n="1" d="1"/>
        <a:sy n="1" d="1"/>
      </p:scale>
      <p:origin x="0" y="0"/>
    </p:cViewPr>
  </p:notesTextViewPr>
  <p:notesViewPr>
    <p:cSldViewPr snapToGrid="0" showGuides="1">
      <p:cViewPr varScale="1">
        <p:scale>
          <a:sx n="54" d="100"/>
          <a:sy n="54" d="100"/>
        </p:scale>
        <p:origin x="2004" y="6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1"/>
            <c:bubble3D val="0"/>
            <c:spPr>
              <a:solidFill>
                <a:srgbClr val="0070C0"/>
              </a:solidFill>
            </c:spPr>
            <c:extLst xmlns:c16r2="http://schemas.microsoft.com/office/drawing/2015/06/chart">
              <c:ext xmlns:c16="http://schemas.microsoft.com/office/drawing/2014/chart" uri="{C3380CC4-5D6E-409C-BE32-E72D297353CC}">
                <c16:uniqueId val="{00000001-2122-43E3-A341-3B14066DD017}"/>
              </c:ext>
            </c:extLst>
          </c:dPt>
          <c:dPt>
            <c:idx val="4"/>
            <c:bubble3D val="0"/>
            <c:spPr>
              <a:solidFill>
                <a:srgbClr val="7030A0"/>
              </a:solidFill>
            </c:spPr>
            <c:extLst xmlns:c16r2="http://schemas.microsoft.com/office/drawing/2015/06/chart">
              <c:ext xmlns:c16="http://schemas.microsoft.com/office/drawing/2014/chart" uri="{C3380CC4-5D6E-409C-BE32-E72D297353CC}">
                <c16:uniqueId val="{00000003-2122-43E3-A341-3B14066DD017}"/>
              </c:ext>
            </c:extLst>
          </c:dPt>
          <c:dLbls>
            <c:dLbl>
              <c:idx val="0"/>
              <c:layout/>
              <c:tx>
                <c:rich>
                  <a:bodyPr/>
                  <a:lstStyle/>
                  <a:p>
                    <a:r>
                      <a:rPr lang="en-US" dirty="0"/>
                      <a:t>22 %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122-43E3-A341-3B14066DD017}"/>
                </c:ext>
              </c:extLst>
            </c:dLbl>
            <c:dLbl>
              <c:idx val="1"/>
              <c:layout/>
              <c:tx>
                <c:rich>
                  <a:bodyPr/>
                  <a:lstStyle/>
                  <a:p>
                    <a:r>
                      <a:rPr lang="en-US" dirty="0"/>
                      <a:t>29 %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122-43E3-A341-3B14066DD017}"/>
                </c:ext>
              </c:extLst>
            </c:dLbl>
            <c:dLbl>
              <c:idx val="2"/>
              <c:layout/>
              <c:tx>
                <c:rich>
                  <a:bodyPr/>
                  <a:lstStyle/>
                  <a:p>
                    <a:r>
                      <a:rPr lang="en-US" dirty="0"/>
                      <a:t>8 %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122-43E3-A341-3B14066DD017}"/>
                </c:ext>
              </c:extLst>
            </c:dLbl>
            <c:dLbl>
              <c:idx val="3"/>
              <c:layout/>
              <c:tx>
                <c:rich>
                  <a:bodyPr/>
                  <a:lstStyle/>
                  <a:p>
                    <a:r>
                      <a:rPr lang="en-US" dirty="0"/>
                      <a:t>28 %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122-43E3-A341-3B14066DD017}"/>
                </c:ext>
              </c:extLst>
            </c:dLbl>
            <c:dLbl>
              <c:idx val="4"/>
              <c:layout/>
              <c:tx>
                <c:rich>
                  <a:bodyPr/>
                  <a:lstStyle/>
                  <a:p>
                    <a:r>
                      <a:rPr lang="en-US" dirty="0"/>
                      <a:t> 13 %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122-43E3-A341-3B14066DD017}"/>
                </c:ext>
              </c:extLst>
            </c:dLbl>
            <c:numFmt formatCode="0%" sourceLinked="0"/>
            <c:spPr>
              <a:noFill/>
              <a:ln>
                <a:noFill/>
              </a:ln>
              <a:effectLst/>
            </c:spPr>
            <c:txPr>
              <a:bodyPr/>
              <a:lstStyle/>
              <a:p>
                <a:pPr>
                  <a:defRPr baseline="0">
                    <a:solidFill>
                      <a:schemeClr val="bg1"/>
                    </a:solidFill>
                    <a:latin typeface="Century Gothic" panose="020B050202020202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Sheet1!$A$2:$A$6</c:f>
              <c:strCache>
                <c:ptCount val="5"/>
                <c:pt idx="0">
                  <c:v>Génération Z : 1993 et après</c:v>
                </c:pt>
                <c:pt idx="1">
                  <c:v>Génération Y (millénaires) : de 1972 à 1992</c:v>
                </c:pt>
                <c:pt idx="2">
                  <c:v>Génération X : de 1966 à 1971</c:v>
                </c:pt>
                <c:pt idx="3">
                  <c:v>Les enfants de l'après-guerre : de 1946 à 1965</c:v>
                </c:pt>
                <c:pt idx="4">
                  <c:v>Troisième âge : 1945 et avant</c:v>
                </c:pt>
              </c:strCache>
            </c:strRef>
          </c:cat>
          <c:val>
            <c:numRef>
              <c:f>Sheet1!$B$2:$B$6</c:f>
              <c:numCache>
                <c:formatCode>0.00%</c:formatCode>
                <c:ptCount val="5"/>
                <c:pt idx="0">
                  <c:v>0.22</c:v>
                </c:pt>
                <c:pt idx="1">
                  <c:v>0.28999999999999998</c:v>
                </c:pt>
                <c:pt idx="2">
                  <c:v>0.08</c:v>
                </c:pt>
                <c:pt idx="3">
                  <c:v>0.28000000000000003</c:v>
                </c:pt>
                <c:pt idx="4">
                  <c:v>0.13</c:v>
                </c:pt>
              </c:numCache>
            </c:numRef>
          </c:val>
          <c:extLst xmlns:c16r2="http://schemas.microsoft.com/office/drawing/2015/06/chart">
            <c:ext xmlns:c16="http://schemas.microsoft.com/office/drawing/2014/chart" uri="{C3380CC4-5D6E-409C-BE32-E72D297353CC}">
              <c16:uniqueId val="{00000007-2122-43E3-A341-3B14066DD017}"/>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baseline="0">
                <a:latin typeface="Century Gothic" panose="020B0502020202020204" pitchFamily="34" charset="0"/>
              </a:defRPr>
            </a:pPr>
            <a:endParaRPr lang="en-US"/>
          </a:p>
        </c:txPr>
      </c:legendEntry>
      <c:legendEntry>
        <c:idx val="1"/>
        <c:txPr>
          <a:bodyPr/>
          <a:lstStyle/>
          <a:p>
            <a:pPr>
              <a:defRPr baseline="0">
                <a:latin typeface="Century Gothic" panose="020B0502020202020204" pitchFamily="34" charset="0"/>
              </a:defRPr>
            </a:pPr>
            <a:endParaRPr lang="en-US"/>
          </a:p>
        </c:txPr>
      </c:legendEntry>
      <c:legendEntry>
        <c:idx val="2"/>
        <c:txPr>
          <a:bodyPr/>
          <a:lstStyle/>
          <a:p>
            <a:pPr>
              <a:defRPr baseline="0">
                <a:latin typeface="Century Gothic" panose="020B0502020202020204" pitchFamily="34" charset="0"/>
              </a:defRPr>
            </a:pPr>
            <a:endParaRPr lang="en-US"/>
          </a:p>
        </c:txPr>
      </c:legendEntry>
      <c:legendEntry>
        <c:idx val="3"/>
        <c:txPr>
          <a:bodyPr/>
          <a:lstStyle/>
          <a:p>
            <a:pPr>
              <a:defRPr baseline="0">
                <a:latin typeface="Century Gothic" panose="020B0502020202020204" pitchFamily="34" charset="0"/>
              </a:defRPr>
            </a:pPr>
            <a:endParaRPr lang="en-US"/>
          </a:p>
        </c:txPr>
      </c:legendEntry>
      <c:legendEntry>
        <c:idx val="4"/>
        <c:txPr>
          <a:bodyPr/>
          <a:lstStyle/>
          <a:p>
            <a:pPr>
              <a:defRPr baseline="0">
                <a:latin typeface="Century Gothic" panose="020B0502020202020204" pitchFamily="34" charset="0"/>
              </a:defRPr>
            </a:pPr>
            <a:endParaRPr lang="en-US"/>
          </a:p>
        </c:txPr>
      </c:legendEntry>
      <c:layout>
        <c:manualLayout>
          <c:xMode val="edge"/>
          <c:yMode val="edge"/>
          <c:x val="0.65669546414192603"/>
          <c:y val="6.1441929133858398E-3"/>
          <c:w val="0.34330459426005899"/>
          <c:h val="0.953336614173228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Voitures familiales</c:v>
                </c:pt>
                <c:pt idx="1">
                  <c:v>Meubles</c:v>
                </c:pt>
                <c:pt idx="2">
                  <c:v>Ordinateurs</c:v>
                </c:pt>
                <c:pt idx="3">
                  <c:v>Cellulaires</c:v>
                </c:pt>
                <c:pt idx="4">
                  <c:v>Télé</c:v>
                </c:pt>
                <c:pt idx="5">
                  <c:v>Vacances familiales</c:v>
                </c:pt>
                <c:pt idx="6">
                  <c:v>Divertissement</c:v>
                </c:pt>
                <c:pt idx="7">
                  <c:v>Menu du souper</c:v>
                </c:pt>
                <c:pt idx="8">
                  <c:v>Vêtements</c:v>
                </c:pt>
              </c:strCache>
            </c:strRef>
          </c:cat>
          <c:val>
            <c:numRef>
              <c:f>Sheet1!$B$2:$B$10</c:f>
              <c:numCache>
                <c:formatCode>General</c:formatCode>
                <c:ptCount val="9"/>
                <c:pt idx="0">
                  <c:v>29</c:v>
                </c:pt>
                <c:pt idx="1">
                  <c:v>32</c:v>
                </c:pt>
                <c:pt idx="2">
                  <c:v>52</c:v>
                </c:pt>
                <c:pt idx="3">
                  <c:v>55</c:v>
                </c:pt>
                <c:pt idx="4">
                  <c:v>60</c:v>
                </c:pt>
                <c:pt idx="5">
                  <c:v>65</c:v>
                </c:pt>
                <c:pt idx="6">
                  <c:v>69</c:v>
                </c:pt>
                <c:pt idx="7">
                  <c:v>73</c:v>
                </c:pt>
                <c:pt idx="8">
                  <c:v>74</c:v>
                </c:pt>
              </c:numCache>
            </c:numRef>
          </c:val>
          <c:extLst xmlns:c16r2="http://schemas.microsoft.com/office/drawing/2015/06/chart">
            <c:ext xmlns:c16="http://schemas.microsoft.com/office/drawing/2014/chart" uri="{C3380CC4-5D6E-409C-BE32-E72D297353CC}">
              <c16:uniqueId val="{00000000-42FD-4A84-8D6C-316705CFDF01}"/>
            </c:ext>
          </c:extLst>
        </c:ser>
        <c:dLbls>
          <c:dLblPos val="outEnd"/>
          <c:showLegendKey val="0"/>
          <c:showVal val="1"/>
          <c:showCatName val="0"/>
          <c:showSerName val="0"/>
          <c:showPercent val="0"/>
          <c:showBubbleSize val="0"/>
        </c:dLbls>
        <c:gapWidth val="150"/>
        <c:axId val="173523712"/>
        <c:axId val="173526400"/>
      </c:barChart>
      <c:catAx>
        <c:axId val="173523712"/>
        <c:scaling>
          <c:orientation val="minMax"/>
        </c:scaling>
        <c:delete val="0"/>
        <c:axPos val="l"/>
        <c:numFmt formatCode="General" sourceLinked="0"/>
        <c:majorTickMark val="out"/>
        <c:minorTickMark val="none"/>
        <c:tickLblPos val="nextTo"/>
        <c:crossAx val="173526400"/>
        <c:crosses val="autoZero"/>
        <c:auto val="1"/>
        <c:lblAlgn val="ctr"/>
        <c:lblOffset val="100"/>
        <c:noMultiLvlLbl val="0"/>
      </c:catAx>
      <c:valAx>
        <c:axId val="173526400"/>
        <c:scaling>
          <c:orientation val="minMax"/>
        </c:scaling>
        <c:delete val="0"/>
        <c:axPos val="b"/>
        <c:majorGridlines/>
        <c:numFmt formatCode="General" sourceLinked="1"/>
        <c:majorTickMark val="out"/>
        <c:minorTickMark val="none"/>
        <c:tickLblPos val="nextTo"/>
        <c:txPr>
          <a:bodyPr/>
          <a:lstStyle/>
          <a:p>
            <a:pPr>
              <a:defRPr sz="1100">
                <a:solidFill>
                  <a:schemeClr val="tx2"/>
                </a:solidFill>
              </a:defRPr>
            </a:pPr>
            <a:endParaRPr lang="en-US"/>
          </a:p>
        </c:txPr>
        <c:crossAx val="173523712"/>
        <c:crosses val="autoZero"/>
        <c:crossBetween val="between"/>
      </c:valAx>
    </c:plotArea>
    <c:plotVisOnly val="1"/>
    <c:dispBlanksAs val="gap"/>
    <c:showDLblsOverMax val="0"/>
  </c:chart>
  <c:txPr>
    <a:bodyPr/>
    <a:lstStyle/>
    <a:p>
      <a:pPr>
        <a:defRPr sz="1600">
          <a:latin typeface="Century Gothic" panose="020B0502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bg2"/>
            </a:solidFill>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Liseuse</c:v>
                </c:pt>
                <c:pt idx="1">
                  <c:v>Tablette</c:v>
                </c:pt>
                <c:pt idx="2">
                  <c:v>Appareil de jeu</c:v>
                </c:pt>
                <c:pt idx="3">
                  <c:v>Console de jeu</c:v>
                </c:pt>
                <c:pt idx="4">
                  <c:v>Lecteur de musique</c:v>
                </c:pt>
                <c:pt idx="5">
                  <c:v>Ordinateur de bureau</c:v>
                </c:pt>
                <c:pt idx="6">
                  <c:v>Ordinateur portatif</c:v>
                </c:pt>
                <c:pt idx="7">
                  <c:v>Cellulaire</c:v>
                </c:pt>
                <c:pt idx="8">
                  <c:v>Télé</c:v>
                </c:pt>
              </c:strCache>
            </c:strRef>
          </c:cat>
          <c:val>
            <c:numRef>
              <c:f>Sheet1!$B$2:$B$10</c:f>
              <c:numCache>
                <c:formatCode>General</c:formatCode>
                <c:ptCount val="9"/>
                <c:pt idx="0">
                  <c:v>5</c:v>
                </c:pt>
                <c:pt idx="1">
                  <c:v>11</c:v>
                </c:pt>
                <c:pt idx="2">
                  <c:v>16</c:v>
                </c:pt>
                <c:pt idx="3">
                  <c:v>23</c:v>
                </c:pt>
                <c:pt idx="4">
                  <c:v>25</c:v>
                </c:pt>
                <c:pt idx="5">
                  <c:v>28</c:v>
                </c:pt>
                <c:pt idx="6">
                  <c:v>28</c:v>
                </c:pt>
                <c:pt idx="7">
                  <c:v>39</c:v>
                </c:pt>
                <c:pt idx="8">
                  <c:v>72</c:v>
                </c:pt>
              </c:numCache>
            </c:numRef>
          </c:val>
          <c:extLst xmlns:c16r2="http://schemas.microsoft.com/office/drawing/2015/06/chart">
            <c:ext xmlns:c16="http://schemas.microsoft.com/office/drawing/2014/chart" uri="{C3380CC4-5D6E-409C-BE32-E72D297353CC}">
              <c16:uniqueId val="{00000000-F6BF-40F8-8693-32F851F8F213}"/>
            </c:ext>
          </c:extLst>
        </c:ser>
        <c:dLbls>
          <c:dLblPos val="outEnd"/>
          <c:showLegendKey val="0"/>
          <c:showVal val="1"/>
          <c:showCatName val="0"/>
          <c:showSerName val="0"/>
          <c:showPercent val="0"/>
          <c:showBubbleSize val="0"/>
        </c:dLbls>
        <c:gapWidth val="150"/>
        <c:axId val="177659264"/>
        <c:axId val="177695360"/>
      </c:barChart>
      <c:catAx>
        <c:axId val="177659264"/>
        <c:scaling>
          <c:orientation val="minMax"/>
        </c:scaling>
        <c:delete val="0"/>
        <c:axPos val="l"/>
        <c:numFmt formatCode="General" sourceLinked="0"/>
        <c:majorTickMark val="out"/>
        <c:minorTickMark val="none"/>
        <c:tickLblPos val="nextTo"/>
        <c:crossAx val="177695360"/>
        <c:crosses val="autoZero"/>
        <c:auto val="1"/>
        <c:lblAlgn val="ctr"/>
        <c:lblOffset val="100"/>
        <c:noMultiLvlLbl val="0"/>
      </c:catAx>
      <c:valAx>
        <c:axId val="177695360"/>
        <c:scaling>
          <c:orientation val="minMax"/>
        </c:scaling>
        <c:delete val="0"/>
        <c:axPos val="b"/>
        <c:majorGridlines/>
        <c:numFmt formatCode="General" sourceLinked="1"/>
        <c:majorTickMark val="out"/>
        <c:minorTickMark val="none"/>
        <c:tickLblPos val="nextTo"/>
        <c:txPr>
          <a:bodyPr/>
          <a:lstStyle/>
          <a:p>
            <a:pPr>
              <a:defRPr sz="1100">
                <a:solidFill>
                  <a:schemeClr val="tx2"/>
                </a:solidFill>
              </a:defRPr>
            </a:pPr>
            <a:endParaRPr lang="en-US"/>
          </a:p>
        </c:txPr>
        <c:crossAx val="177659264"/>
        <c:crosses val="autoZero"/>
        <c:crossBetween val="between"/>
      </c:valAx>
    </c:plotArea>
    <c:plotVisOnly val="1"/>
    <c:dispBlanksAs val="gap"/>
    <c:showDLblsOverMax val="0"/>
  </c:chart>
  <c:txPr>
    <a:bodyPr/>
    <a:lstStyle/>
    <a:p>
      <a:pPr>
        <a:defRPr sz="1600">
          <a:latin typeface="Century Gothic" panose="020B0502020202020204" pitchFamily="34" charset="0"/>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3" dt="2017-06-20T23:06:10.332" idx="8">
    <p:pos x="1648" y="2808"/>
    <p:text>Should be « Meet Generation Z: Forget Everything You Learned About Millennials ».
Cf. https://www.slideshare.net/sparksandhoney/generation-z-final-june-17</p:text>
  </p:cm>
  <p:cm authorId="3" dt="2017-06-20T23:13:46.308" idx="9">
    <p:pos x="2336" y="2656"/>
    <p:text>Should be « Sparks » in English too. In comment too.</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17-06-21T01:16:50.701" idx="10">
    <p:pos x="1952" y="2440"/>
    <p:text>Should be «Strategies » in English too. In the comment too.</p:text>
  </p:cm>
  <p:cm authorId="4" dt="2017-06-25T09:32:02.519" idx="1">
    <p:pos x="10" y="10"/>
    <p:text>If it's for Canadian market, it should be changed examples for Canadian associations
</p:text>
  </p:cm>
  <p:cm authorId="3" dt="2017-06-21T01:09:33.756" idx="11">
    <p:pos x="2211" y="3048"/>
    <p:text>It shoul be « screenings » in the comment in English too.</p:text>
  </p:cm>
</p:cmLst>
</file>

<file path=ppt/comments/comment3.xml><?xml version="1.0" encoding="utf-8"?>
<p:cmLst xmlns:a="http://schemas.openxmlformats.org/drawingml/2006/main" xmlns:r="http://schemas.openxmlformats.org/officeDocument/2006/relationships" xmlns:p="http://schemas.openxmlformats.org/presentationml/2006/main">
  <p:cm authorId="3" dt="2017-06-21T13:22:09.659" idx="12">
    <p:pos x="1858" y="3074"/>
    <p:text>Should be « Ophthalmologica » in english too (in the comments).</p:text>
  </p:cm>
</p:cmLst>
</file>

<file path=ppt/comments/comment4.xml><?xml version="1.0" encoding="utf-8"?>
<p:cmLst xmlns:a="http://schemas.openxmlformats.org/drawingml/2006/main" xmlns:r="http://schemas.openxmlformats.org/officeDocument/2006/relationships" xmlns:p="http://schemas.openxmlformats.org/presentationml/2006/main">
  <p:cm authorId="3" dt="2017-06-21T14:13:17.362" idx="15">
    <p:pos x="2352" y="2504"/>
    <p:text>Should be « Sparks » in English too.</p:text>
  </p:cm>
</p:cmLst>
</file>

<file path=ppt/comments/comment5.xml><?xml version="1.0" encoding="utf-8"?>
<p:cmLst xmlns:a="http://schemas.openxmlformats.org/drawingml/2006/main" xmlns:r="http://schemas.openxmlformats.org/officeDocument/2006/relationships" xmlns:p="http://schemas.openxmlformats.org/presentationml/2006/main">
  <p:cm authorId="3" dt="2017-06-21T17:04:09.431" idx="16">
    <p:pos x="856" y="2864"/>
    <p:text>Should be « VisionWatch » in English too.
</p:text>
  </p:cm>
</p:cmLst>
</file>

<file path=ppt/comments/comment6.xml><?xml version="1.0" encoding="utf-8"?>
<p:cmLst xmlns:a="http://schemas.openxmlformats.org/drawingml/2006/main" xmlns:r="http://schemas.openxmlformats.org/officeDocument/2006/relationships" xmlns:p="http://schemas.openxmlformats.org/presentationml/2006/main">
  <p:cm authorId="2" dt="2017-06-19T09:33:49.101" idx="2">
    <p:pos x="1762" y="724"/>
    <p:text>Is there a French version of "What to Expect Kids"?</p:text>
    <p:extLst mod="1">
      <p:ext uri="{C676402C-5697-4E1C-873F-D02D1690AC5C}">
        <p15:threadingInfo xmlns:p15="http://schemas.microsoft.com/office/powerpoint/2012/main" timeZoneBias="240"/>
      </p:ext>
    </p:extLst>
  </p:cm>
  <p:cm authorId="4" dt="2017-06-25T10:27:49.290" idx="2">
    <p:pos x="2421" y="2602"/>
    <p:text>We translated URL even if it's not ready now</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BB0927AE-B791-4883-B35F-FED3FC11A339}"/>
              </a:ext>
            </a:extLst>
          </p:cNvPr>
          <p:cNvSpPr>
            <a:spLocks noGrp="1"/>
          </p:cNvSpPr>
          <p:nvPr>
            <p:ph type="hdr" sz="quarter"/>
          </p:nvPr>
        </p:nvSpPr>
        <p:spPr>
          <a:xfrm>
            <a:off x="0" y="0"/>
            <a:ext cx="3077633" cy="470705"/>
          </a:xfrm>
          <a:prstGeom prst="rect">
            <a:avLst/>
          </a:prstGeom>
        </p:spPr>
        <p:txBody>
          <a:bodyPr vert="horz" lIns="92327" tIns="46163" rIns="92327" bIns="46163"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xmlns="" id="{C191012E-EEA9-4BE4-899B-02C162F4ADDA}"/>
              </a:ext>
            </a:extLst>
          </p:cNvPr>
          <p:cNvSpPr>
            <a:spLocks noGrp="1"/>
          </p:cNvSpPr>
          <p:nvPr>
            <p:ph type="dt" sz="quarter" idx="1"/>
          </p:nvPr>
        </p:nvSpPr>
        <p:spPr>
          <a:xfrm>
            <a:off x="4023237" y="0"/>
            <a:ext cx="3077633" cy="470705"/>
          </a:xfrm>
          <a:prstGeom prst="rect">
            <a:avLst/>
          </a:prstGeom>
        </p:spPr>
        <p:txBody>
          <a:bodyPr vert="horz" lIns="92327" tIns="46163" rIns="92327" bIns="46163" rtlCol="0"/>
          <a:lstStyle>
            <a:lvl1pPr algn="r">
              <a:defRPr sz="1200"/>
            </a:lvl1pPr>
          </a:lstStyle>
          <a:p>
            <a:fld id="{516980F5-D5AE-455D-AA83-A3DD56951AB6}" type="datetimeFigureOut">
              <a:rPr lang="fr-CA" smtClean="0"/>
              <a:t>2017-06-29</a:t>
            </a:fld>
            <a:endParaRPr lang="fr-CA"/>
          </a:p>
        </p:txBody>
      </p:sp>
      <p:sp>
        <p:nvSpPr>
          <p:cNvPr id="4" name="Espace réservé du pied de page 3">
            <a:extLst>
              <a:ext uri="{FF2B5EF4-FFF2-40B4-BE49-F238E27FC236}">
                <a16:creationId xmlns:a16="http://schemas.microsoft.com/office/drawing/2014/main" xmlns="" id="{7A335019-155D-489E-A1B7-13E554E01E32}"/>
              </a:ext>
            </a:extLst>
          </p:cNvPr>
          <p:cNvSpPr>
            <a:spLocks noGrp="1"/>
          </p:cNvSpPr>
          <p:nvPr>
            <p:ph type="ftr" sz="quarter" idx="2"/>
          </p:nvPr>
        </p:nvSpPr>
        <p:spPr>
          <a:xfrm>
            <a:off x="0" y="8917771"/>
            <a:ext cx="3077633" cy="470705"/>
          </a:xfrm>
          <a:prstGeom prst="rect">
            <a:avLst/>
          </a:prstGeom>
        </p:spPr>
        <p:txBody>
          <a:bodyPr vert="horz" lIns="92327" tIns="46163" rIns="92327" bIns="46163"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xmlns="" id="{8C149A75-3681-463E-AB2B-F0657D548C1E}"/>
              </a:ext>
            </a:extLst>
          </p:cNvPr>
          <p:cNvSpPr>
            <a:spLocks noGrp="1"/>
          </p:cNvSpPr>
          <p:nvPr>
            <p:ph type="sldNum" sz="quarter" idx="3"/>
          </p:nvPr>
        </p:nvSpPr>
        <p:spPr>
          <a:xfrm>
            <a:off x="4023237" y="8917771"/>
            <a:ext cx="3077633" cy="470705"/>
          </a:xfrm>
          <a:prstGeom prst="rect">
            <a:avLst/>
          </a:prstGeom>
        </p:spPr>
        <p:txBody>
          <a:bodyPr vert="horz" lIns="92327" tIns="46163" rIns="92327" bIns="46163" rtlCol="0" anchor="b"/>
          <a:lstStyle>
            <a:lvl1pPr algn="r">
              <a:defRPr sz="1200"/>
            </a:lvl1pPr>
          </a:lstStyle>
          <a:p>
            <a:fld id="{259A94F8-9080-4061-AAB9-4716FB05206D}" type="slidenum">
              <a:rPr lang="fr-CA" smtClean="0"/>
              <a:t>‹#›</a:t>
            </a:fld>
            <a:endParaRPr lang="fr-CA"/>
          </a:p>
        </p:txBody>
      </p:sp>
    </p:spTree>
    <p:extLst>
      <p:ext uri="{BB962C8B-B14F-4D97-AF65-F5344CB8AC3E}">
        <p14:creationId xmlns:p14="http://schemas.microsoft.com/office/powerpoint/2010/main" val="2399267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77740" cy="469423"/>
          </a:xfrm>
          <a:prstGeom prst="rect">
            <a:avLst/>
          </a:prstGeom>
          <a:noFill/>
          <a:ln>
            <a:noFill/>
          </a:ln>
        </p:spPr>
        <p:txBody>
          <a:bodyPr lIns="92312" tIns="92312" rIns="92312" bIns="9231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1635" marR="0" lvl="1" indent="0" algn="l" rtl="0">
              <a:spcBef>
                <a:spcPts val="0"/>
              </a:spcBef>
              <a:buNone/>
              <a:defRPr sz="1800" b="0" i="0" u="none" strike="noStrike" cap="none">
                <a:solidFill>
                  <a:schemeClr val="dk1"/>
                </a:solidFill>
                <a:latin typeface="Calibri"/>
                <a:ea typeface="Calibri"/>
                <a:cs typeface="Calibri"/>
                <a:sym typeface="Calibri"/>
              </a:defRPr>
            </a:lvl2pPr>
            <a:lvl3pPr marL="923270" marR="0" lvl="2" indent="0" algn="l" rtl="0">
              <a:spcBef>
                <a:spcPts val="0"/>
              </a:spcBef>
              <a:buNone/>
              <a:defRPr sz="1800" b="0" i="0" u="none" strike="noStrike" cap="none">
                <a:solidFill>
                  <a:schemeClr val="dk1"/>
                </a:solidFill>
                <a:latin typeface="Calibri"/>
                <a:ea typeface="Calibri"/>
                <a:cs typeface="Calibri"/>
                <a:sym typeface="Calibri"/>
              </a:defRPr>
            </a:lvl3pPr>
            <a:lvl4pPr marL="1384905" marR="0" lvl="3" indent="0" algn="l" rtl="0">
              <a:spcBef>
                <a:spcPts val="0"/>
              </a:spcBef>
              <a:buNone/>
              <a:defRPr sz="1800" b="0" i="0" u="none" strike="noStrike" cap="none">
                <a:solidFill>
                  <a:schemeClr val="dk1"/>
                </a:solidFill>
                <a:latin typeface="Calibri"/>
                <a:ea typeface="Calibri"/>
                <a:cs typeface="Calibri"/>
                <a:sym typeface="Calibri"/>
              </a:defRPr>
            </a:lvl4pPr>
            <a:lvl5pPr marL="1846539" marR="0" lvl="4" indent="0" algn="l" rtl="0">
              <a:spcBef>
                <a:spcPts val="0"/>
              </a:spcBef>
              <a:buNone/>
              <a:defRPr sz="1800" b="0" i="0" u="none" strike="noStrike" cap="none">
                <a:solidFill>
                  <a:schemeClr val="dk1"/>
                </a:solidFill>
                <a:latin typeface="Calibri"/>
                <a:ea typeface="Calibri"/>
                <a:cs typeface="Calibri"/>
                <a:sym typeface="Calibri"/>
              </a:defRPr>
            </a:lvl5pPr>
            <a:lvl6pPr marL="2308174" marR="0" lvl="5" indent="0" algn="l" rtl="0">
              <a:spcBef>
                <a:spcPts val="0"/>
              </a:spcBef>
              <a:buNone/>
              <a:defRPr sz="1800" b="0" i="0" u="none" strike="noStrike" cap="none">
                <a:solidFill>
                  <a:schemeClr val="dk1"/>
                </a:solidFill>
                <a:latin typeface="Calibri"/>
                <a:ea typeface="Calibri"/>
                <a:cs typeface="Calibri"/>
                <a:sym typeface="Calibri"/>
              </a:defRPr>
            </a:lvl6pPr>
            <a:lvl7pPr marL="2769809" marR="0" lvl="6" indent="0" algn="l" rtl="0">
              <a:spcBef>
                <a:spcPts val="0"/>
              </a:spcBef>
              <a:buNone/>
              <a:defRPr sz="1800" b="0" i="0" u="none" strike="noStrike" cap="none">
                <a:solidFill>
                  <a:schemeClr val="dk1"/>
                </a:solidFill>
                <a:latin typeface="Calibri"/>
                <a:ea typeface="Calibri"/>
                <a:cs typeface="Calibri"/>
                <a:sym typeface="Calibri"/>
              </a:defRPr>
            </a:lvl7pPr>
            <a:lvl8pPr marL="3231444" marR="0" lvl="7" indent="0" algn="l" rtl="0">
              <a:spcBef>
                <a:spcPts val="0"/>
              </a:spcBef>
              <a:buNone/>
              <a:defRPr sz="1800" b="0" i="0" u="none" strike="noStrike" cap="none">
                <a:solidFill>
                  <a:schemeClr val="dk1"/>
                </a:solidFill>
                <a:latin typeface="Calibri"/>
                <a:ea typeface="Calibri"/>
                <a:cs typeface="Calibri"/>
                <a:sym typeface="Calibri"/>
              </a:defRPr>
            </a:lvl8pPr>
            <a:lvl9pPr marL="369307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4023093" y="0"/>
            <a:ext cx="3077740" cy="469423"/>
          </a:xfrm>
          <a:prstGeom prst="rect">
            <a:avLst/>
          </a:prstGeom>
          <a:noFill/>
          <a:ln>
            <a:noFill/>
          </a:ln>
        </p:spPr>
        <p:txBody>
          <a:bodyPr lIns="92312" tIns="92312" rIns="92312" bIns="92312"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1635" marR="0" lvl="1" indent="0" algn="l" rtl="0">
              <a:spcBef>
                <a:spcPts val="0"/>
              </a:spcBef>
              <a:buNone/>
              <a:defRPr sz="1800" b="0" i="0" u="none" strike="noStrike" cap="none">
                <a:solidFill>
                  <a:schemeClr val="dk1"/>
                </a:solidFill>
                <a:latin typeface="Calibri"/>
                <a:ea typeface="Calibri"/>
                <a:cs typeface="Calibri"/>
                <a:sym typeface="Calibri"/>
              </a:defRPr>
            </a:lvl2pPr>
            <a:lvl3pPr marL="923270" marR="0" lvl="2" indent="0" algn="l" rtl="0">
              <a:spcBef>
                <a:spcPts val="0"/>
              </a:spcBef>
              <a:buNone/>
              <a:defRPr sz="1800" b="0" i="0" u="none" strike="noStrike" cap="none">
                <a:solidFill>
                  <a:schemeClr val="dk1"/>
                </a:solidFill>
                <a:latin typeface="Calibri"/>
                <a:ea typeface="Calibri"/>
                <a:cs typeface="Calibri"/>
                <a:sym typeface="Calibri"/>
              </a:defRPr>
            </a:lvl3pPr>
            <a:lvl4pPr marL="1384905" marR="0" lvl="3" indent="0" algn="l" rtl="0">
              <a:spcBef>
                <a:spcPts val="0"/>
              </a:spcBef>
              <a:buNone/>
              <a:defRPr sz="1800" b="0" i="0" u="none" strike="noStrike" cap="none">
                <a:solidFill>
                  <a:schemeClr val="dk1"/>
                </a:solidFill>
                <a:latin typeface="Calibri"/>
                <a:ea typeface="Calibri"/>
                <a:cs typeface="Calibri"/>
                <a:sym typeface="Calibri"/>
              </a:defRPr>
            </a:lvl4pPr>
            <a:lvl5pPr marL="1846539" marR="0" lvl="4" indent="0" algn="l" rtl="0">
              <a:spcBef>
                <a:spcPts val="0"/>
              </a:spcBef>
              <a:buNone/>
              <a:defRPr sz="1800" b="0" i="0" u="none" strike="noStrike" cap="none">
                <a:solidFill>
                  <a:schemeClr val="dk1"/>
                </a:solidFill>
                <a:latin typeface="Calibri"/>
                <a:ea typeface="Calibri"/>
                <a:cs typeface="Calibri"/>
                <a:sym typeface="Calibri"/>
              </a:defRPr>
            </a:lvl5pPr>
            <a:lvl6pPr marL="2308174" marR="0" lvl="5" indent="0" algn="l" rtl="0">
              <a:spcBef>
                <a:spcPts val="0"/>
              </a:spcBef>
              <a:buNone/>
              <a:defRPr sz="1800" b="0" i="0" u="none" strike="noStrike" cap="none">
                <a:solidFill>
                  <a:schemeClr val="dk1"/>
                </a:solidFill>
                <a:latin typeface="Calibri"/>
                <a:ea typeface="Calibri"/>
                <a:cs typeface="Calibri"/>
                <a:sym typeface="Calibri"/>
              </a:defRPr>
            </a:lvl6pPr>
            <a:lvl7pPr marL="2769809" marR="0" lvl="6" indent="0" algn="l" rtl="0">
              <a:spcBef>
                <a:spcPts val="0"/>
              </a:spcBef>
              <a:buNone/>
              <a:defRPr sz="1800" b="0" i="0" u="none" strike="noStrike" cap="none">
                <a:solidFill>
                  <a:schemeClr val="dk1"/>
                </a:solidFill>
                <a:latin typeface="Calibri"/>
                <a:ea typeface="Calibri"/>
                <a:cs typeface="Calibri"/>
                <a:sym typeface="Calibri"/>
              </a:defRPr>
            </a:lvl7pPr>
            <a:lvl8pPr marL="3231444" marR="0" lvl="7" indent="0" algn="l" rtl="0">
              <a:spcBef>
                <a:spcPts val="0"/>
              </a:spcBef>
              <a:buNone/>
              <a:defRPr sz="1800" b="0" i="0" u="none" strike="noStrike" cap="none">
                <a:solidFill>
                  <a:schemeClr val="dk1"/>
                </a:solidFill>
                <a:latin typeface="Calibri"/>
                <a:ea typeface="Calibri"/>
                <a:cs typeface="Calibri"/>
                <a:sym typeface="Calibri"/>
              </a:defRPr>
            </a:lvl8pPr>
            <a:lvl9pPr marL="369307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10248" y="4459527"/>
            <a:ext cx="5681980" cy="4224814"/>
          </a:xfrm>
          <a:prstGeom prst="rect">
            <a:avLst/>
          </a:prstGeom>
          <a:noFill/>
          <a:ln>
            <a:noFill/>
          </a:ln>
        </p:spPr>
        <p:txBody>
          <a:bodyPr lIns="92312" tIns="92312" rIns="92312" bIns="9231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917421"/>
            <a:ext cx="3077740" cy="469423"/>
          </a:xfrm>
          <a:prstGeom prst="rect">
            <a:avLst/>
          </a:prstGeom>
          <a:noFill/>
          <a:ln>
            <a:noFill/>
          </a:ln>
        </p:spPr>
        <p:txBody>
          <a:bodyPr lIns="92312" tIns="92312" rIns="92312" bIns="92312"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1635" marR="0" lvl="1" indent="0" algn="l" rtl="0">
              <a:spcBef>
                <a:spcPts val="0"/>
              </a:spcBef>
              <a:buNone/>
              <a:defRPr sz="1800" b="0" i="0" u="none" strike="noStrike" cap="none">
                <a:solidFill>
                  <a:schemeClr val="dk1"/>
                </a:solidFill>
                <a:latin typeface="Calibri"/>
                <a:ea typeface="Calibri"/>
                <a:cs typeface="Calibri"/>
                <a:sym typeface="Calibri"/>
              </a:defRPr>
            </a:lvl2pPr>
            <a:lvl3pPr marL="923270" marR="0" lvl="2" indent="0" algn="l" rtl="0">
              <a:spcBef>
                <a:spcPts val="0"/>
              </a:spcBef>
              <a:buNone/>
              <a:defRPr sz="1800" b="0" i="0" u="none" strike="noStrike" cap="none">
                <a:solidFill>
                  <a:schemeClr val="dk1"/>
                </a:solidFill>
                <a:latin typeface="Calibri"/>
                <a:ea typeface="Calibri"/>
                <a:cs typeface="Calibri"/>
                <a:sym typeface="Calibri"/>
              </a:defRPr>
            </a:lvl3pPr>
            <a:lvl4pPr marL="1384905" marR="0" lvl="3" indent="0" algn="l" rtl="0">
              <a:spcBef>
                <a:spcPts val="0"/>
              </a:spcBef>
              <a:buNone/>
              <a:defRPr sz="1800" b="0" i="0" u="none" strike="noStrike" cap="none">
                <a:solidFill>
                  <a:schemeClr val="dk1"/>
                </a:solidFill>
                <a:latin typeface="Calibri"/>
                <a:ea typeface="Calibri"/>
                <a:cs typeface="Calibri"/>
                <a:sym typeface="Calibri"/>
              </a:defRPr>
            </a:lvl4pPr>
            <a:lvl5pPr marL="1846539" marR="0" lvl="4" indent="0" algn="l" rtl="0">
              <a:spcBef>
                <a:spcPts val="0"/>
              </a:spcBef>
              <a:buNone/>
              <a:defRPr sz="1800" b="0" i="0" u="none" strike="noStrike" cap="none">
                <a:solidFill>
                  <a:schemeClr val="dk1"/>
                </a:solidFill>
                <a:latin typeface="Calibri"/>
                <a:ea typeface="Calibri"/>
                <a:cs typeface="Calibri"/>
                <a:sym typeface="Calibri"/>
              </a:defRPr>
            </a:lvl5pPr>
            <a:lvl6pPr marL="2308174" marR="0" lvl="5" indent="0" algn="l" rtl="0">
              <a:spcBef>
                <a:spcPts val="0"/>
              </a:spcBef>
              <a:buNone/>
              <a:defRPr sz="1800" b="0" i="0" u="none" strike="noStrike" cap="none">
                <a:solidFill>
                  <a:schemeClr val="dk1"/>
                </a:solidFill>
                <a:latin typeface="Calibri"/>
                <a:ea typeface="Calibri"/>
                <a:cs typeface="Calibri"/>
                <a:sym typeface="Calibri"/>
              </a:defRPr>
            </a:lvl6pPr>
            <a:lvl7pPr marL="2769809" marR="0" lvl="6" indent="0" algn="l" rtl="0">
              <a:spcBef>
                <a:spcPts val="0"/>
              </a:spcBef>
              <a:buNone/>
              <a:defRPr sz="1800" b="0" i="0" u="none" strike="noStrike" cap="none">
                <a:solidFill>
                  <a:schemeClr val="dk1"/>
                </a:solidFill>
                <a:latin typeface="Calibri"/>
                <a:ea typeface="Calibri"/>
                <a:cs typeface="Calibri"/>
                <a:sym typeface="Calibri"/>
              </a:defRPr>
            </a:lvl7pPr>
            <a:lvl8pPr marL="3231444" marR="0" lvl="7" indent="0" algn="l" rtl="0">
              <a:spcBef>
                <a:spcPts val="0"/>
              </a:spcBef>
              <a:buNone/>
              <a:defRPr sz="1800" b="0" i="0" u="none" strike="noStrike" cap="none">
                <a:solidFill>
                  <a:schemeClr val="dk1"/>
                </a:solidFill>
                <a:latin typeface="Calibri"/>
                <a:ea typeface="Calibri"/>
                <a:cs typeface="Calibri"/>
                <a:sym typeface="Calibri"/>
              </a:defRPr>
            </a:lvl8pPr>
            <a:lvl9pPr marL="369307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99629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dx.doi.org/10.1371/journal.pone.0071398"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ncbi.nlm.nih.gov/pubmed/10845625"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truesportpur.ca/sites/default/files/content/docs/pdf/ahkc2014reportcardshortfr.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pointsdevue.com/sites/default/files/comment-les-verres-transitions-filtrent-la-lumiere-bleue-nocive-low.pdf?utm_source=Website&amp;utm_medium=PDF&amp;utm_campaign=Transitions&amp;utm_term=FR"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davidsuzuki.org/media/news/2012/09/majority-of-canadian-youth-spend-an-hour-or-less-outside-each-day/"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statcan.gc.ca/pub/82-003-x/2014006/article/14032-fra.htm"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ewswire.ca/news-releases/canadian-parents-turn-a-blind-eye-to-childrens-eye-health-589456541.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cos-sco.ca/wp-content/uploads/2012/09/VisionLossinCanada_e.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Ah! les enfants! Leurs beaux grands yeux et leur sourire moqueur peuvent égayer vos journées</a:t>
            </a:r>
            <a:r>
              <a:rPr lang="mr-IN" sz="1200" b="0" i="0" u="none" strike="noStrike" kern="1200" cap="none" dirty="0">
                <a:solidFill>
                  <a:schemeClr val="dk1"/>
                </a:solidFill>
                <a:effectLst/>
                <a:latin typeface="Calibri"/>
                <a:ea typeface="Calibri"/>
                <a:cs typeface="Calibri"/>
                <a:sym typeface="Calibri"/>
              </a:rPr>
              <a:t>…</a:t>
            </a:r>
            <a:r>
              <a:rPr lang="fr-CA" sz="1200" b="0" i="0" u="none" strike="noStrike" kern="1200" cap="none" dirty="0">
                <a:solidFill>
                  <a:schemeClr val="dk1"/>
                </a:solidFill>
                <a:effectLst/>
                <a:latin typeface="Calibri"/>
                <a:ea typeface="Calibri"/>
                <a:cs typeface="Calibri"/>
                <a:sym typeface="Calibri"/>
              </a:rPr>
              <a:t> ou vous donner quelques cheveux gris. Comme vous le savez, ils grandissent très vite. Vous clignez des yeux et ils sont devenus des adolescents, et le reste est de l’histoire ancienne.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Nous avons tellement entendu parler des enfants de l’après-guerre et </a:t>
            </a:r>
            <a:r>
              <a:rPr lang="fr-CA" sz="1200" b="0" i="0" u="none" strike="noStrike" kern="1200" cap="none" dirty="0" smtClean="0">
                <a:solidFill>
                  <a:schemeClr val="dk1"/>
                </a:solidFill>
                <a:effectLst/>
                <a:latin typeface="Calibri"/>
                <a:ea typeface="Calibri"/>
                <a:cs typeface="Calibri"/>
                <a:sym typeface="Calibri"/>
              </a:rPr>
              <a:t>du millénaire, </a:t>
            </a:r>
            <a:r>
              <a:rPr lang="fr-CA" sz="1200" b="0" i="0" u="none" strike="noStrike" kern="1200" cap="none" dirty="0">
                <a:solidFill>
                  <a:schemeClr val="dk1"/>
                </a:solidFill>
                <a:effectLst/>
                <a:latin typeface="Calibri"/>
                <a:ea typeface="Calibri"/>
                <a:cs typeface="Calibri"/>
                <a:sym typeface="Calibri"/>
              </a:rPr>
              <a:t>des générations aux besoins oculaires et aux comportements uniques. Dans la présentation d’aujourd’hui, nous aimerions nous pencher sur nos enfants, ceux de la génération Z. Ils sont </a:t>
            </a:r>
            <a:r>
              <a:rPr lang="fr-CA" sz="1200" b="0" i="0" u="none" strike="noStrike" kern="1200" cap="none" dirty="0" smtClean="0">
                <a:solidFill>
                  <a:schemeClr val="dk1"/>
                </a:solidFill>
                <a:effectLst/>
                <a:latin typeface="Calibri"/>
                <a:ea typeface="Calibri"/>
                <a:cs typeface="Calibri"/>
                <a:sym typeface="Calibri"/>
              </a:rPr>
              <a:t>nombreux</a:t>
            </a:r>
            <a:r>
              <a:rPr lang="fr-CA" sz="1200" b="0" i="0" u="none" strike="noStrike" kern="1200" cap="none" dirty="0">
                <a:solidFill>
                  <a:schemeClr val="dk1"/>
                </a:solidFill>
                <a:effectLst/>
                <a:latin typeface="Calibri"/>
                <a:ea typeface="Calibri"/>
                <a:cs typeface="Calibri"/>
                <a:sym typeface="Calibri"/>
              </a:rPr>
              <a:t> : deux milliards dans le monde</a:t>
            </a:r>
            <a:r>
              <a:rPr lang="fr-CA" sz="1200" b="0" i="0" u="none" strike="noStrike" kern="1200" cap="none" baseline="0" dirty="0">
                <a:solidFill>
                  <a:schemeClr val="dk1"/>
                </a:solidFill>
                <a:effectLst/>
                <a:latin typeface="Calibri"/>
                <a:ea typeface="Calibri"/>
                <a:cs typeface="Calibri"/>
                <a:sym typeface="Calibri"/>
              </a:rPr>
              <a:t> et</a:t>
            </a:r>
            <a:r>
              <a:rPr lang="fr-CA" sz="1200" b="0" i="0" u="none" strike="noStrike" kern="1200" cap="none" dirty="0">
                <a:solidFill>
                  <a:schemeClr val="dk1"/>
                </a:solidFill>
                <a:effectLst/>
                <a:latin typeface="Calibri"/>
                <a:ea typeface="Calibri"/>
                <a:cs typeface="Calibri"/>
                <a:sym typeface="Calibri"/>
              </a:rPr>
              <a:t> 25 % de la population de l’Amérique du Nord. Aujourd’hui, nous aimerions mieux comprendre le développement de</a:t>
            </a:r>
            <a:r>
              <a:rPr lang="fr-CA" sz="1200" b="0" i="0" u="none" strike="noStrike" kern="1200" cap="none" baseline="0" dirty="0">
                <a:solidFill>
                  <a:schemeClr val="dk1"/>
                </a:solidFill>
                <a:effectLst/>
                <a:latin typeface="Calibri"/>
                <a:ea typeface="Calibri"/>
                <a:cs typeface="Calibri"/>
                <a:sym typeface="Calibri"/>
              </a:rPr>
              <a:t> nos</a:t>
            </a:r>
            <a:r>
              <a:rPr lang="fr-CA" sz="1200" b="0" i="0" u="none" strike="noStrike" kern="1200" cap="none" dirty="0">
                <a:solidFill>
                  <a:schemeClr val="dk1"/>
                </a:solidFill>
                <a:effectLst/>
                <a:latin typeface="Calibri"/>
                <a:ea typeface="Calibri"/>
                <a:cs typeface="Calibri"/>
                <a:sym typeface="Calibri"/>
              </a:rPr>
              <a:t> enfants et le marché qu’ils représentent.</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((À moins d’une indication contraire, toutes les photos proviennent de Transitions Optical ou ont été achetées sur Dreamtimes.com ou </a:t>
            </a:r>
            <a:r>
              <a:rPr lang="fr-CA" sz="1200" b="0" i="0" u="none" strike="noStrike" kern="1200" cap="none" dirty="0" err="1">
                <a:solidFill>
                  <a:schemeClr val="dk1"/>
                </a:solidFill>
                <a:effectLst/>
                <a:latin typeface="Calibri"/>
                <a:ea typeface="Calibri"/>
                <a:cs typeface="Calibri"/>
                <a:sym typeface="Calibri"/>
              </a:rPr>
              <a:t>Thinkstock</a:t>
            </a:r>
            <a:r>
              <a:rPr lang="fr-CA" sz="1200" b="0" i="0" u="none" strike="noStrike" kern="1200" cap="none" dirty="0">
                <a:solidFill>
                  <a:schemeClr val="dk1"/>
                </a:solidFill>
                <a:effectLst/>
                <a:latin typeface="Calibri"/>
                <a:ea typeface="Calibri"/>
                <a:cs typeface="Calibri"/>
                <a:sym typeface="Calibri"/>
              </a:rPr>
              <a:t>.))</a:t>
            </a:r>
          </a:p>
        </p:txBody>
      </p:sp>
      <p:sp>
        <p:nvSpPr>
          <p:cNvPr id="144" name="Shape 144"/>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pPr>
              <a:buSzPct val="25000"/>
            </a:pPr>
            <a:r>
              <a:rPr lang="fr-CA" noProof="0" dirty="0"/>
              <a:t>Le monde d’aujourd’hui comporte de nombreux changements et défis, ce qui nous permet de nous pencher sur la génération Z. Nous entendons toujours dire que les enfants sont notre avenir. Oui, ils le sont, et nous pouvons faire une différence. Ces renseignements nous ont permis de constater qu’il est tout aussi important de présenter les lunettes à l’enfant qu’au parent.</a:t>
            </a:r>
          </a:p>
        </p:txBody>
      </p:sp>
      <p:sp>
        <p:nvSpPr>
          <p:cNvPr id="189" name="Shape 189"/>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1729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pPr>
              <a:buSzPct val="25000"/>
            </a:pPr>
            <a:r>
              <a:rPr lang="fr-CA" noProof="0" dirty="0"/>
              <a:t>Tout </a:t>
            </a:r>
            <a:r>
              <a:rPr lang="fr-CA" noProof="0" dirty="0" smtClean="0"/>
              <a:t>d’abord,</a:t>
            </a:r>
            <a:r>
              <a:rPr lang="fr-CA" baseline="0" noProof="0" dirty="0" smtClean="0"/>
              <a:t> n</a:t>
            </a:r>
            <a:r>
              <a:rPr lang="fr-CA" noProof="0" dirty="0" smtClean="0"/>
              <a:t>ous </a:t>
            </a:r>
            <a:r>
              <a:rPr lang="fr-CA" noProof="0" dirty="0"/>
              <a:t>devons faire réaliser aux parents que leurs enfants doivent subir un examen visuel, et les professionnels de la vue devraient se servir de ce message pour attirer de nouveaux clients potentiels, dans un blogue, les réseaux sociaux ou à l’école.</a:t>
            </a:r>
          </a:p>
          <a:p>
            <a:pPr>
              <a:buSzPct val="25000"/>
            </a:pPr>
            <a:endParaRPr lang="fr-CA" noProof="0" dirty="0"/>
          </a:p>
          <a:p>
            <a:pPr lvl="0"/>
            <a:r>
              <a:rPr lang="fr-CA" sz="1200" b="0" i="0" u="none" strike="noStrike" kern="1200" cap="none" noProof="0" dirty="0">
                <a:solidFill>
                  <a:schemeClr val="dk1"/>
                </a:solidFill>
                <a:effectLst/>
                <a:latin typeface="Calibri"/>
                <a:ea typeface="Calibri"/>
                <a:cs typeface="Calibri"/>
                <a:sym typeface="Calibri"/>
              </a:rPr>
              <a:t>1. Bien que ce soit un mythe que de s’asseoir près de la télévision nuira à vos yeux, cette habitude pourrait laisser présager un problème </a:t>
            </a:r>
            <a:r>
              <a:rPr lang="fr-CA" sz="1200" b="0" i="0" u="none" strike="noStrike" kern="1200" cap="none" noProof="0" dirty="0" smtClean="0">
                <a:solidFill>
                  <a:schemeClr val="dk1"/>
                </a:solidFill>
                <a:effectLst/>
                <a:latin typeface="Calibri"/>
                <a:ea typeface="Calibri"/>
                <a:cs typeface="Calibri"/>
                <a:sym typeface="Calibri"/>
              </a:rPr>
              <a:t>visuel. </a:t>
            </a:r>
            <a:endParaRPr lang="fr-CA" sz="1200" b="0" i="0" u="none" strike="noStrike" kern="1200" cap="none" noProof="0" dirty="0">
              <a:solidFill>
                <a:schemeClr val="dk1"/>
              </a:solidFill>
              <a:effectLst/>
              <a:latin typeface="Calibri"/>
              <a:ea typeface="Calibri"/>
              <a:cs typeface="Calibri"/>
              <a:sym typeface="Calibri"/>
            </a:endParaRPr>
          </a:p>
        </p:txBody>
      </p:sp>
      <p:sp>
        <p:nvSpPr>
          <p:cNvPr id="230" name="Shape 230"/>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12</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fr-CA" sz="1200" b="0" i="0" u="none" strike="noStrike" kern="1200" cap="none" dirty="0">
                <a:solidFill>
                  <a:schemeClr val="dk1"/>
                </a:solidFill>
                <a:effectLst/>
                <a:latin typeface="Calibri"/>
                <a:ea typeface="Calibri"/>
                <a:cs typeface="Calibri"/>
                <a:sym typeface="Calibri"/>
              </a:rPr>
              <a:t>Oui, les enfants se frottent souvent les yeux quand ils sont fatigués ou contrariés, mais s’ils le font pendant qu’ils tentent de se concentrer ou qu’ils bougent, ils pourraient souffrir de problèmes </a:t>
            </a:r>
            <a:r>
              <a:rPr lang="fr-CA" sz="1200" b="0" i="0" u="none" strike="noStrike" kern="1200" cap="none" dirty="0" smtClean="0">
                <a:solidFill>
                  <a:schemeClr val="dk1"/>
                </a:solidFill>
                <a:effectLst/>
                <a:latin typeface="Calibri"/>
                <a:ea typeface="Calibri"/>
                <a:cs typeface="Calibri"/>
                <a:sym typeface="Calibri"/>
              </a:rPr>
              <a:t>visuels</a:t>
            </a:r>
            <a:r>
              <a:rPr lang="en-US" baseline="0" dirty="0" smtClean="0"/>
              <a:t>.</a:t>
            </a:r>
            <a:endParaRPr lang="en-US" dirty="0"/>
          </a:p>
          <a:p>
            <a:pPr>
              <a:buSzPct val="25000"/>
            </a:pPr>
            <a:endParaRPr lang="en-US" dirty="0"/>
          </a:p>
        </p:txBody>
      </p:sp>
      <p:sp>
        <p:nvSpPr>
          <p:cNvPr id="230" name="Shape 230"/>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13</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pPr lvl="0"/>
            <a:r>
              <a:rPr lang="fr-CA" sz="1200" b="0" i="0" u="none" strike="noStrike" kern="1200" cap="none" dirty="0">
                <a:solidFill>
                  <a:schemeClr val="dk1"/>
                </a:solidFill>
                <a:effectLst/>
                <a:latin typeface="Calibri"/>
                <a:ea typeface="Calibri"/>
                <a:cs typeface="Calibri"/>
                <a:sym typeface="Calibri"/>
              </a:rPr>
              <a:t>3. Quand les enfants apprennent à lire et prononcent les mots, ils utilisent souvent leur doigt pour savoir où ils sont rendus, mais </a:t>
            </a:r>
            <a:r>
              <a:rPr lang="fr-CA" sz="1200" b="0" i="0" u="none" strike="noStrike" kern="1200" cap="none" baseline="0" dirty="0">
                <a:solidFill>
                  <a:schemeClr val="dk1"/>
                </a:solidFill>
                <a:effectLst/>
                <a:latin typeface="Calibri"/>
                <a:ea typeface="Calibri"/>
                <a:cs typeface="Calibri"/>
                <a:sym typeface="Calibri"/>
              </a:rPr>
              <a:t>à la longue, </a:t>
            </a:r>
            <a:r>
              <a:rPr lang="fr-CA" sz="1200" b="0" i="0" u="none" strike="noStrike" kern="1200" cap="none" dirty="0">
                <a:solidFill>
                  <a:schemeClr val="dk1"/>
                </a:solidFill>
                <a:effectLst/>
                <a:latin typeface="Calibri"/>
                <a:ea typeface="Calibri"/>
                <a:cs typeface="Calibri"/>
                <a:sym typeface="Calibri"/>
              </a:rPr>
              <a:t>ils devraient être capables de se concentrer et de ne pas</a:t>
            </a:r>
            <a:r>
              <a:rPr lang="fr-CA" sz="1200" b="0" i="0" u="none" strike="noStrike" kern="1200" cap="none" baseline="0" dirty="0">
                <a:solidFill>
                  <a:schemeClr val="dk1"/>
                </a:solidFill>
                <a:effectLst/>
                <a:latin typeface="Calibri"/>
                <a:ea typeface="Calibri"/>
                <a:cs typeface="Calibri"/>
                <a:sym typeface="Calibri"/>
              </a:rPr>
              <a:t> perdre le fil de leur lecture</a:t>
            </a:r>
            <a:r>
              <a:rPr lang="fr-CA" sz="1200" b="0" i="0" u="none" strike="noStrike" kern="1200" cap="none" dirty="0">
                <a:solidFill>
                  <a:schemeClr val="dk1"/>
                </a:solidFill>
                <a:effectLst/>
                <a:latin typeface="Calibri"/>
                <a:ea typeface="Calibri"/>
                <a:cs typeface="Calibri"/>
                <a:sym typeface="Calibri"/>
              </a:rPr>
              <a:t>. </a:t>
            </a:r>
          </a:p>
          <a:p>
            <a:pPr>
              <a:buSzPct val="25000"/>
            </a:pPr>
            <a:endParaRPr lang="en-US" dirty="0"/>
          </a:p>
        </p:txBody>
      </p:sp>
      <p:sp>
        <p:nvSpPr>
          <p:cNvPr id="230" name="Shape 230"/>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14</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t>4</a:t>
            </a:r>
            <a:r>
              <a:rPr lang="fr-CA" sz="1200" b="0" i="0" u="none" strike="noStrike" kern="1200" cap="none" dirty="0">
                <a:solidFill>
                  <a:schemeClr val="dk1"/>
                </a:solidFill>
                <a:effectLst/>
                <a:latin typeface="Calibri"/>
                <a:ea typeface="Calibri"/>
                <a:cs typeface="Calibri"/>
                <a:sym typeface="Calibri"/>
              </a:rPr>
              <a:t>. Les yeux de vos enfants sont-ils particulièrement sensibles à l’éclairage intérieur, au soleil ou au flash des appareils</a:t>
            </a:r>
            <a:r>
              <a:rPr lang="fr-CA" sz="1200" b="0" i="0" u="none" strike="noStrike" kern="1200" cap="none" baseline="0" dirty="0">
                <a:solidFill>
                  <a:schemeClr val="dk1"/>
                </a:solidFill>
                <a:effectLst/>
                <a:latin typeface="Calibri"/>
                <a:ea typeface="Calibri"/>
                <a:cs typeface="Calibri"/>
                <a:sym typeface="Calibri"/>
              </a:rPr>
              <a:t> </a:t>
            </a:r>
            <a:r>
              <a:rPr lang="fr-CA" sz="1200" b="0" i="0" u="none" strike="noStrike" kern="1200" cap="none" dirty="0">
                <a:solidFill>
                  <a:schemeClr val="dk1"/>
                </a:solidFill>
                <a:effectLst/>
                <a:latin typeface="Calibri"/>
                <a:ea typeface="Calibri"/>
                <a:cs typeface="Calibri"/>
                <a:sym typeface="Calibri"/>
              </a:rPr>
              <a:t>photo? Les enfants qui souffrent de photophobie, ou qui sont extrêmement sensibles à la lumière, peuvent avoir des maux de tête et des nausées</a:t>
            </a:r>
            <a:r>
              <a:rPr lang="en-US" dirty="0"/>
              <a:t>. </a:t>
            </a:r>
          </a:p>
        </p:txBody>
      </p:sp>
      <p:sp>
        <p:nvSpPr>
          <p:cNvPr id="230" name="Shape 230"/>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15</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fr-CA" sz="1200" b="0" i="0" u="none" strike="noStrike" kern="1200" cap="none" dirty="0">
                <a:solidFill>
                  <a:schemeClr val="dk1"/>
                </a:solidFill>
                <a:effectLst/>
                <a:latin typeface="Calibri"/>
                <a:ea typeface="Calibri"/>
                <a:cs typeface="Calibri"/>
                <a:sym typeface="Calibri"/>
              </a:rPr>
              <a:t>5. Si un enfant ferme un œil fréquemment, il pourrait souffrir d’un problème de vision réfractive ou binoculaire qui empêche les deux yeux de travailler aisément en équipe. Bien que ces problèmes ne mettent pas la vie en danger, ils doivent être corrigés tôt pour éviter d’entraîner des conséquences à court et à long terme qui pourraient les suivre à l’âge adulte.</a:t>
            </a:r>
            <a:endParaRPr lang="en-US" dirty="0"/>
          </a:p>
          <a:p>
            <a:pPr marL="230817" indent="-230817">
              <a:buSzPct val="25000"/>
              <a:buAutoNum type="arabicPeriod"/>
            </a:pPr>
            <a:endParaRPr lang="en-US" dirty="0"/>
          </a:p>
        </p:txBody>
      </p:sp>
      <p:sp>
        <p:nvSpPr>
          <p:cNvPr id="230" name="Shape 230"/>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16</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pPr marL="0" marR="0" lvl="0" indent="0" algn="l" defTabSz="923270" rtl="0" eaLnBrk="1" fontAlgn="auto" latinLnBrk="0" hangingPunct="1">
              <a:lnSpc>
                <a:spcPct val="100000"/>
              </a:lnSpc>
              <a:spcBef>
                <a:spcPts val="0"/>
              </a:spcBef>
              <a:spcAft>
                <a:spcPts val="0"/>
              </a:spcAft>
              <a:buClrTx/>
              <a:buSzPct val="25000"/>
              <a:buFontTx/>
              <a:buNone/>
              <a:tabLst/>
              <a:defRPr/>
            </a:pPr>
            <a:r>
              <a:rPr lang="fr-CA" sz="1200" b="0" i="0" u="none" strike="noStrike" kern="1200" cap="none" dirty="0">
                <a:solidFill>
                  <a:schemeClr val="dk1"/>
                </a:solidFill>
                <a:effectLst/>
                <a:latin typeface="Calibri"/>
                <a:ea typeface="Calibri"/>
                <a:cs typeface="Calibri"/>
                <a:sym typeface="Calibri"/>
              </a:rPr>
              <a:t>6. Si un enfant éprouve de la difficulté à voir ce que son enseignant écrit au</a:t>
            </a:r>
            <a:r>
              <a:rPr lang="fr-CA" sz="1200" b="0" i="0" u="none" strike="noStrike" kern="1200" cap="none" baseline="0" dirty="0">
                <a:solidFill>
                  <a:schemeClr val="dk1"/>
                </a:solidFill>
                <a:effectLst/>
                <a:latin typeface="Calibri"/>
                <a:ea typeface="Calibri"/>
                <a:cs typeface="Calibri"/>
                <a:sym typeface="Calibri"/>
              </a:rPr>
              <a:t> </a:t>
            </a:r>
            <a:r>
              <a:rPr lang="fr-CA" sz="1200" b="0" i="0" u="none" strike="noStrike" kern="1200" cap="none" dirty="0">
                <a:solidFill>
                  <a:schemeClr val="dk1"/>
                </a:solidFill>
                <a:effectLst/>
                <a:latin typeface="Calibri"/>
                <a:ea typeface="Calibri"/>
                <a:cs typeface="Calibri"/>
                <a:sym typeface="Calibri"/>
              </a:rPr>
              <a:t>tableau en raison d’une mauvaise vision, il pourrait ne pas vous en parler. Par conséquent, ses notes pourraient en souffrir.</a:t>
            </a:r>
          </a:p>
          <a:p>
            <a:pPr>
              <a:buSzPct val="25000"/>
            </a:pPr>
            <a:endParaRPr lang="en-US" dirty="0"/>
          </a:p>
          <a:p>
            <a:pPr marL="230817" indent="-230817">
              <a:buSzPct val="25000"/>
              <a:buAutoNum type="arabicPeriod"/>
            </a:pPr>
            <a:endParaRPr lang="en-US" dirty="0"/>
          </a:p>
        </p:txBody>
      </p:sp>
      <p:sp>
        <p:nvSpPr>
          <p:cNvPr id="230" name="Shape 230"/>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17</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pPr lvl="0"/>
            <a:r>
              <a:rPr lang="fr-CA" sz="1200" b="0" i="0" u="none" strike="noStrike" kern="1200" cap="none" dirty="0">
                <a:solidFill>
                  <a:schemeClr val="dk1"/>
                </a:solidFill>
                <a:effectLst/>
                <a:latin typeface="Calibri"/>
                <a:ea typeface="Calibri"/>
                <a:cs typeface="Calibri"/>
                <a:sym typeface="Calibri"/>
              </a:rPr>
              <a:t>7. La fatigue oculaire numérique est répandue chez les enfants qui utilisent souvent des ordinateurs ou d’autres appareils numériques.</a:t>
            </a:r>
          </a:p>
          <a:p>
            <a:pPr defTabSz="923270">
              <a:buSzPct val="25000"/>
              <a:defRPr/>
            </a:pPr>
            <a:r>
              <a:rPr lang="en-US" dirty="0"/>
              <a:t>  </a:t>
            </a:r>
          </a:p>
          <a:p>
            <a:pPr marL="230817" indent="-230817">
              <a:buSzPct val="25000"/>
              <a:buAutoNum type="arabicPeriod"/>
            </a:pPr>
            <a:endParaRPr lang="en-US" dirty="0"/>
          </a:p>
          <a:p>
            <a:pPr marL="230817" indent="-230817">
              <a:buSzPct val="25000"/>
              <a:buAutoNum type="arabicPeriod"/>
            </a:pPr>
            <a:endParaRPr lang="en-US" dirty="0"/>
          </a:p>
        </p:txBody>
      </p:sp>
      <p:sp>
        <p:nvSpPr>
          <p:cNvPr id="230" name="Shape 230"/>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18</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pPr marL="0" marR="0" lvl="0" indent="0" algn="l" defTabSz="923270" rtl="0" eaLnBrk="1" fontAlgn="auto" latinLnBrk="0" hangingPunct="1">
              <a:lnSpc>
                <a:spcPct val="100000"/>
              </a:lnSpc>
              <a:spcBef>
                <a:spcPts val="0"/>
              </a:spcBef>
              <a:spcAft>
                <a:spcPts val="0"/>
              </a:spcAft>
              <a:buClrTx/>
              <a:buSzPct val="25000"/>
              <a:buFontTx/>
              <a:buNone/>
              <a:tabLst/>
              <a:defRPr/>
            </a:pPr>
            <a:r>
              <a:rPr lang="fr-CA" sz="1200" b="0" i="0" u="none" strike="noStrike" kern="1200" cap="none" dirty="0">
                <a:solidFill>
                  <a:schemeClr val="dk1"/>
                </a:solidFill>
                <a:effectLst/>
                <a:latin typeface="Calibri"/>
                <a:ea typeface="Calibri"/>
                <a:cs typeface="Calibri"/>
                <a:sym typeface="Calibri"/>
              </a:rPr>
              <a:t>8. Les enseignants devraient surveiller les élèves qui </a:t>
            </a:r>
            <a:r>
              <a:rPr lang="fr-CA" sz="1200" b="0" i="0" u="none" strike="noStrike" kern="1200" cap="none" dirty="0" smtClean="0">
                <a:solidFill>
                  <a:schemeClr val="dk1"/>
                </a:solidFill>
                <a:effectLst/>
                <a:latin typeface="Calibri"/>
                <a:ea typeface="Calibri"/>
                <a:cs typeface="Calibri"/>
                <a:sym typeface="Calibri"/>
              </a:rPr>
              <a:t>plissent les yeux ou louchent </a:t>
            </a:r>
            <a:r>
              <a:rPr lang="fr-CA" sz="1200" b="0" i="0" u="none" strike="noStrike" kern="1200" cap="none" dirty="0">
                <a:solidFill>
                  <a:schemeClr val="dk1"/>
                </a:solidFill>
                <a:effectLst/>
                <a:latin typeface="Calibri"/>
                <a:ea typeface="Calibri"/>
                <a:cs typeface="Calibri"/>
                <a:sym typeface="Calibri"/>
              </a:rPr>
              <a:t>ou qui inclinent la tête pour voir le tableau. Avant que l’enfant subisse un examen de la vue, déplacez-le plus près du tableau pour qu’il </a:t>
            </a:r>
            <a:r>
              <a:rPr lang="fr-CA" sz="1200" b="0" i="0" u="none" strike="noStrike" kern="1200" cap="none" dirty="0" smtClean="0">
                <a:solidFill>
                  <a:schemeClr val="dk1"/>
                </a:solidFill>
                <a:effectLst/>
                <a:latin typeface="Calibri"/>
                <a:ea typeface="Calibri"/>
                <a:cs typeface="Calibri"/>
                <a:sym typeface="Calibri"/>
              </a:rPr>
              <a:t>voit </a:t>
            </a:r>
            <a:r>
              <a:rPr lang="fr-CA" sz="1200" b="0" i="0" u="none" strike="noStrike" kern="1200" cap="none" dirty="0">
                <a:solidFill>
                  <a:schemeClr val="dk1"/>
                </a:solidFill>
                <a:effectLst/>
                <a:latin typeface="Calibri"/>
                <a:ea typeface="Calibri"/>
                <a:cs typeface="Calibri"/>
                <a:sym typeface="Calibri"/>
              </a:rPr>
              <a:t>mieux</a:t>
            </a:r>
            <a:r>
              <a:rPr lang="en-US" dirty="0"/>
              <a:t>. </a:t>
            </a:r>
          </a:p>
          <a:p>
            <a:pPr marL="230817" indent="-230817">
              <a:buSzPct val="25000"/>
              <a:buAutoNum type="arabicPeriod"/>
            </a:pPr>
            <a:endParaRPr lang="en-US" dirty="0"/>
          </a:p>
          <a:p>
            <a:pPr marL="230817" indent="-230817">
              <a:buSzPct val="25000"/>
              <a:buAutoNum type="arabicPeriod"/>
            </a:pPr>
            <a:endParaRPr lang="en-US" dirty="0"/>
          </a:p>
        </p:txBody>
      </p:sp>
      <p:sp>
        <p:nvSpPr>
          <p:cNvPr id="230" name="Shape 230"/>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19</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La vie d’aujourd’hui est différente de celle des générations précédentes. Fait intéressant, la génération Z utilise ses yeux de différentes façons, ce qui pourrait entraîner des conséquences à court et à long terme.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Auparavant, l’éclairage dans les salles de classe était fluorescent, maintenant, il est à DEL. Les livres sont remplacés par des iPad. Nous sommes passés des jeux de société, comme serpents et échelles et Monopoly, aux consoles PlayStation et Nintendo, </a:t>
            </a:r>
            <a:r>
              <a:rPr lang="fr-CA" sz="1200" b="0" i="0" u="none" strike="noStrike" kern="1200" cap="none" dirty="0" smtClean="0">
                <a:solidFill>
                  <a:schemeClr val="dk1"/>
                </a:solidFill>
                <a:effectLst/>
                <a:latin typeface="Calibri"/>
                <a:ea typeface="Calibri"/>
                <a:cs typeface="Calibri"/>
                <a:sym typeface="Calibri"/>
              </a:rPr>
              <a:t>et, </a:t>
            </a:r>
            <a:r>
              <a:rPr lang="fr-CA" sz="1200" b="0" i="0" u="none" strike="noStrike" kern="1200" cap="none" dirty="0">
                <a:solidFill>
                  <a:schemeClr val="dk1"/>
                </a:solidFill>
                <a:effectLst/>
                <a:latin typeface="Calibri"/>
                <a:ea typeface="Calibri"/>
                <a:cs typeface="Calibri"/>
                <a:sym typeface="Calibri"/>
              </a:rPr>
              <a:t>maintenant, la réalité virtuelle et les jeux sur appareil mobile, comme </a:t>
            </a:r>
            <a:r>
              <a:rPr lang="fr-CA" sz="1200" b="0" i="0" u="none" strike="noStrike" kern="1200" cap="none" dirty="0" err="1">
                <a:solidFill>
                  <a:schemeClr val="dk1"/>
                </a:solidFill>
                <a:effectLst/>
                <a:latin typeface="Calibri"/>
                <a:ea typeface="Calibri"/>
                <a:cs typeface="Calibri"/>
                <a:sym typeface="Calibri"/>
              </a:rPr>
              <a:t>PokemonGo</a:t>
            </a:r>
            <a:r>
              <a:rPr lang="fr-CA" sz="1200" b="0" i="0" u="none" strike="noStrike" kern="1200" cap="none" dirty="0">
                <a:solidFill>
                  <a:schemeClr val="dk1"/>
                </a:solidFill>
                <a:effectLst/>
                <a:latin typeface="Calibri"/>
                <a:ea typeface="Calibri"/>
                <a:cs typeface="Calibri"/>
                <a:sym typeface="Calibri"/>
              </a:rPr>
              <a:t>, ont la cote.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Nous avons amélioré la sécurité des enfants</a:t>
            </a:r>
            <a:r>
              <a:rPr lang="fr-CA" sz="1200" b="0" i="0" u="none" strike="noStrike" kern="1200" cap="none" baseline="0" dirty="0">
                <a:solidFill>
                  <a:schemeClr val="dk1"/>
                </a:solidFill>
                <a:effectLst/>
                <a:latin typeface="Calibri"/>
                <a:ea typeface="Calibri"/>
                <a:cs typeface="Calibri"/>
                <a:sym typeface="Calibri"/>
              </a:rPr>
              <a:t> :</a:t>
            </a:r>
            <a:r>
              <a:rPr lang="fr-CA" sz="1200" b="0" i="0" u="none" strike="noStrike" kern="1200" cap="none" dirty="0">
                <a:solidFill>
                  <a:schemeClr val="dk1"/>
                </a:solidFill>
                <a:effectLst/>
                <a:latin typeface="Calibri"/>
                <a:ea typeface="Calibri"/>
                <a:cs typeface="Calibri"/>
                <a:sym typeface="Calibri"/>
              </a:rPr>
              <a:t> les ceintures de sécurité et maintenant les sièges d’auto, qui ont grandi avec eux. Les enfants des générations précédentes ne portaient pas de casque à vélo comme les enfants le font aujourd’hui.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Je pourrais continuer des heures durant, mais aujourd’hui, j’aimerais porter une attention particulière à la vision de ces enfants brillants et à ses aspects moins brillants afin de mieux comprendre comment travailler avec nos enfants de la génération Z</a:t>
            </a:r>
          </a:p>
          <a:p>
            <a:r>
              <a:rPr lang="en-CA" sz="1200" b="0" i="0" u="none" strike="noStrike" kern="1200" cap="none" dirty="0">
                <a:solidFill>
                  <a:schemeClr val="dk1"/>
                </a:solidFill>
                <a:effectLst/>
                <a:latin typeface="Calibri"/>
                <a:ea typeface="Calibri"/>
                <a:cs typeface="Calibri"/>
                <a:sym typeface="Calibri"/>
              </a:rPr>
              <a:t> </a:t>
            </a:r>
            <a:endParaRPr lang="fr-CA" sz="1200" b="0" i="0" u="none" strike="noStrike" kern="1200" cap="none" dirty="0">
              <a:solidFill>
                <a:schemeClr val="dk1"/>
              </a:solidFill>
              <a:effectLst/>
              <a:latin typeface="Calibri"/>
              <a:ea typeface="Calibri"/>
              <a:cs typeface="Calibri"/>
              <a:sym typeface="Calibri"/>
            </a:endParaRPr>
          </a:p>
        </p:txBody>
      </p:sp>
      <p:sp>
        <p:nvSpPr>
          <p:cNvPr id="150" name="Shape 150"/>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Seules quelques organisations autres que celles qui se consacrent aux soins de la vue considèrent la mauvaise vision chez les enfants comme un problème qui nuit à </a:t>
            </a:r>
            <a:r>
              <a:rPr lang="fr-CA" sz="1200" b="0" i="0" u="none" strike="noStrike" kern="1200" cap="none" dirty="0" smtClean="0">
                <a:solidFill>
                  <a:schemeClr val="dk1"/>
                </a:solidFill>
                <a:effectLst/>
                <a:latin typeface="Calibri"/>
                <a:ea typeface="Calibri"/>
                <a:cs typeface="Calibri"/>
                <a:sym typeface="Calibri"/>
              </a:rPr>
              <a:t>l’alphabétisation. C’est </a:t>
            </a:r>
            <a:r>
              <a:rPr lang="fr-CA" sz="1200" b="0" i="0" u="none" strike="noStrike" kern="1200" cap="none" dirty="0">
                <a:solidFill>
                  <a:schemeClr val="dk1"/>
                </a:solidFill>
                <a:effectLst/>
                <a:latin typeface="Calibri"/>
                <a:ea typeface="Calibri"/>
                <a:cs typeface="Calibri"/>
                <a:sym typeface="Calibri"/>
              </a:rPr>
              <a:t>pourquoi nous devons, à titre de professionnels de la vue, aider nos enfants de la génération Z.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a:t>
            </a:r>
            <a:r>
              <a:rPr lang="fr-CA" sz="1200" b="0" i="0" u="none" strike="noStrike" kern="1200" cap="none" dirty="0" err="1">
                <a:solidFill>
                  <a:schemeClr val="dk1"/>
                </a:solidFill>
                <a:effectLst/>
                <a:latin typeface="Calibri"/>
                <a:ea typeface="Calibri"/>
                <a:cs typeface="Calibri"/>
                <a:sym typeface="Calibri"/>
              </a:rPr>
              <a:t>Zaba</a:t>
            </a:r>
            <a:r>
              <a:rPr lang="fr-CA" sz="1200" b="0" i="0" u="none" strike="noStrike" kern="1200" cap="none" dirty="0">
                <a:solidFill>
                  <a:schemeClr val="dk1"/>
                </a:solidFill>
                <a:effectLst/>
                <a:latin typeface="Calibri"/>
                <a:ea typeface="Calibri"/>
                <a:cs typeface="Calibri"/>
                <a:sym typeface="Calibri"/>
              </a:rPr>
              <a:t>, J. N., R. </a:t>
            </a:r>
            <a:r>
              <a:rPr lang="fr-CA" sz="1200" b="0" i="0" u="none" strike="noStrike" kern="1200" cap="none" dirty="0" err="1">
                <a:solidFill>
                  <a:schemeClr val="dk1"/>
                </a:solidFill>
                <a:effectLst/>
                <a:latin typeface="Calibri"/>
                <a:ea typeface="Calibri"/>
                <a:cs typeface="Calibri"/>
                <a:sym typeface="Calibri"/>
              </a:rPr>
              <a:t>Mozlin</a:t>
            </a:r>
            <a:r>
              <a:rPr lang="fr-CA" sz="1200" b="0" i="0" u="none" strike="noStrike" kern="1200" cap="none" dirty="0">
                <a:solidFill>
                  <a:schemeClr val="dk1"/>
                </a:solidFill>
                <a:effectLst/>
                <a:latin typeface="Calibri"/>
                <a:ea typeface="Calibri"/>
                <a:cs typeface="Calibri"/>
                <a:sym typeface="Calibri"/>
              </a:rPr>
              <a:t> et W. </a:t>
            </a:r>
            <a:r>
              <a:rPr lang="fr-CA" sz="1200" b="0" i="0" u="none" strike="noStrike" kern="1200" cap="none" dirty="0" err="1">
                <a:solidFill>
                  <a:schemeClr val="dk1"/>
                </a:solidFill>
                <a:effectLst/>
                <a:latin typeface="Calibri"/>
                <a:ea typeface="Calibri"/>
                <a:cs typeface="Calibri"/>
                <a:sym typeface="Calibri"/>
              </a:rPr>
              <a:t>T</a:t>
            </a:r>
            <a:r>
              <a:rPr lang="fr-CA" sz="1200" b="0" i="0" u="none" strike="noStrike" kern="1200" cap="none" dirty="0">
                <a:solidFill>
                  <a:schemeClr val="dk1"/>
                </a:solidFill>
                <a:effectLst/>
                <a:latin typeface="Calibri"/>
                <a:ea typeface="Calibri"/>
                <a:cs typeface="Calibri"/>
                <a:sym typeface="Calibri"/>
              </a:rPr>
              <a:t>. Reynolds (2003). « Insights on the </a:t>
            </a:r>
            <a:r>
              <a:rPr lang="fr-CA" sz="1200" b="0" i="0" u="none" strike="noStrike" kern="1200" cap="none" dirty="0" err="1">
                <a:solidFill>
                  <a:schemeClr val="dk1"/>
                </a:solidFill>
                <a:effectLst/>
                <a:latin typeface="Calibri"/>
                <a:ea typeface="Calibri"/>
                <a:cs typeface="Calibri"/>
                <a:sym typeface="Calibri"/>
              </a:rPr>
              <a:t>efficacy</a:t>
            </a:r>
            <a:r>
              <a:rPr lang="fr-CA" sz="1200" b="0" i="0" u="none" strike="noStrike" kern="1200" cap="none" dirty="0">
                <a:solidFill>
                  <a:schemeClr val="dk1"/>
                </a:solidFill>
                <a:effectLst/>
                <a:latin typeface="Calibri"/>
                <a:ea typeface="Calibri"/>
                <a:cs typeface="Calibri"/>
                <a:sym typeface="Calibri"/>
              </a:rPr>
              <a:t> of vision </a:t>
            </a:r>
            <a:r>
              <a:rPr lang="fr-CA" sz="1200" b="0" i="0" u="none" strike="noStrike" kern="1200" cap="none" dirty="0" err="1">
                <a:solidFill>
                  <a:schemeClr val="dk1"/>
                </a:solidFill>
                <a:effectLst/>
                <a:latin typeface="Calibri"/>
                <a:ea typeface="Calibri"/>
                <a:cs typeface="Calibri"/>
                <a:sym typeface="Calibri"/>
              </a:rPr>
              <a:t>examinations</a:t>
            </a:r>
            <a:r>
              <a:rPr lang="fr-CA" sz="1200" b="0" i="0" u="none" strike="noStrike" kern="1200" cap="none" dirty="0">
                <a:solidFill>
                  <a:schemeClr val="dk1"/>
                </a:solidFill>
                <a:effectLst/>
                <a:latin typeface="Calibri"/>
                <a:ea typeface="Calibri"/>
                <a:cs typeface="Calibri"/>
                <a:sym typeface="Calibri"/>
              </a:rPr>
              <a:t> and vision </a:t>
            </a:r>
            <a:r>
              <a:rPr lang="fr-CA" sz="1200" b="0" i="0" u="none" strike="noStrike" kern="1200" cap="none" dirty="0" err="1">
                <a:solidFill>
                  <a:schemeClr val="dk1"/>
                </a:solidFill>
                <a:effectLst/>
                <a:latin typeface="Calibri"/>
                <a:ea typeface="Calibri"/>
                <a:cs typeface="Calibri"/>
                <a:sym typeface="Calibri"/>
              </a:rPr>
              <a:t>screenings</a:t>
            </a:r>
            <a:r>
              <a:rPr lang="fr-CA" sz="1200" b="0" i="0" u="none" strike="noStrike" kern="1200" cap="none" dirty="0">
                <a:solidFill>
                  <a:schemeClr val="dk1"/>
                </a:solidFill>
                <a:effectLst/>
                <a:latin typeface="Calibri"/>
                <a:ea typeface="Calibri"/>
                <a:cs typeface="Calibri"/>
                <a:sym typeface="Calibri"/>
              </a:rPr>
              <a:t> for </a:t>
            </a:r>
            <a:r>
              <a:rPr lang="fr-CA" sz="1200" b="0" i="0" u="none" strike="noStrike" kern="1200" cap="none" dirty="0" err="1">
                <a:solidFill>
                  <a:schemeClr val="dk1"/>
                </a:solidFill>
                <a:effectLst/>
                <a:latin typeface="Calibri"/>
                <a:ea typeface="Calibri"/>
                <a:cs typeface="Calibri"/>
                <a:sym typeface="Calibri"/>
              </a:rPr>
              <a:t>children</a:t>
            </a:r>
            <a:r>
              <a:rPr lang="fr-CA" sz="1200" b="0" i="0" u="none" strike="noStrike" kern="1200" cap="none" dirty="0">
                <a:solidFill>
                  <a:schemeClr val="dk1"/>
                </a:solidFill>
                <a:effectLst/>
                <a:latin typeface="Calibri"/>
                <a:ea typeface="Calibri"/>
                <a:cs typeface="Calibri"/>
                <a:sym typeface="Calibri"/>
              </a:rPr>
              <a:t> first </a:t>
            </a:r>
            <a:r>
              <a:rPr lang="fr-CA" sz="1200" b="0" i="0" u="none" strike="noStrike" kern="1200" cap="none" dirty="0" err="1">
                <a:solidFill>
                  <a:schemeClr val="dk1"/>
                </a:solidFill>
                <a:effectLst/>
                <a:latin typeface="Calibri"/>
                <a:ea typeface="Calibri"/>
                <a:cs typeface="Calibri"/>
                <a:sym typeface="Calibri"/>
              </a:rPr>
              <a:t>entering</a:t>
            </a:r>
            <a:r>
              <a:rPr lang="fr-CA" sz="1200" b="0" i="0" u="none" strike="noStrike" kern="1200" cap="none" dirty="0">
                <a:solidFill>
                  <a:schemeClr val="dk1"/>
                </a:solidFill>
                <a:effectLst/>
                <a:latin typeface="Calibri"/>
                <a:ea typeface="Calibri"/>
                <a:cs typeface="Calibri"/>
                <a:sym typeface="Calibri"/>
              </a:rPr>
              <a:t> </a:t>
            </a:r>
            <a:r>
              <a:rPr lang="fr-CA" sz="1200" b="0" i="0" u="none" strike="noStrike" kern="1200" cap="none" dirty="0" err="1">
                <a:solidFill>
                  <a:schemeClr val="dk1"/>
                </a:solidFill>
                <a:effectLst/>
                <a:latin typeface="Calibri"/>
                <a:ea typeface="Calibri"/>
                <a:cs typeface="Calibri"/>
                <a:sym typeface="Calibri"/>
              </a:rPr>
              <a:t>school</a:t>
            </a:r>
            <a:r>
              <a:rPr lang="fr-CA" sz="1200" b="0" i="0" u="none" strike="noStrike" kern="1200" cap="none" dirty="0">
                <a:solidFill>
                  <a:schemeClr val="dk1"/>
                </a:solidFill>
                <a:effectLst/>
                <a:latin typeface="Calibri"/>
                <a:ea typeface="Calibri"/>
                <a:cs typeface="Calibri"/>
                <a:sym typeface="Calibri"/>
              </a:rPr>
              <a:t> ».</a:t>
            </a:r>
            <a:r>
              <a:rPr lang="fr-CA" sz="1200" b="0" i="1" u="none" strike="noStrike" kern="1200" cap="none" dirty="0">
                <a:solidFill>
                  <a:schemeClr val="dk1"/>
                </a:solidFill>
                <a:effectLst/>
                <a:latin typeface="Calibri"/>
                <a:ea typeface="Calibri"/>
                <a:cs typeface="Calibri"/>
                <a:sym typeface="Calibri"/>
              </a:rPr>
              <a:t> J </a:t>
            </a:r>
            <a:r>
              <a:rPr lang="fr-CA" sz="1200" b="0" i="1" u="none" strike="noStrike" kern="1200" cap="none" dirty="0" err="1">
                <a:solidFill>
                  <a:schemeClr val="dk1"/>
                </a:solidFill>
                <a:effectLst/>
                <a:latin typeface="Calibri"/>
                <a:ea typeface="Calibri"/>
                <a:cs typeface="Calibri"/>
                <a:sym typeface="Calibri"/>
              </a:rPr>
              <a:t>Behav</a:t>
            </a:r>
            <a:r>
              <a:rPr lang="fr-CA" sz="1200" b="0" i="1" u="none" strike="noStrike" kern="1200" cap="none" dirty="0">
                <a:solidFill>
                  <a:schemeClr val="dk1"/>
                </a:solidFill>
                <a:effectLst/>
                <a:latin typeface="Calibri"/>
                <a:ea typeface="Calibri"/>
                <a:cs typeface="Calibri"/>
                <a:sym typeface="Calibri"/>
              </a:rPr>
              <a:t> </a:t>
            </a:r>
            <a:r>
              <a:rPr lang="fr-CA" sz="1200" b="0" i="1" u="none" strike="noStrike" kern="1200" cap="none" dirty="0" err="1">
                <a:solidFill>
                  <a:schemeClr val="dk1"/>
                </a:solidFill>
                <a:effectLst/>
                <a:latin typeface="Calibri"/>
                <a:ea typeface="Calibri"/>
                <a:cs typeface="Calibri"/>
                <a:sym typeface="Calibri"/>
              </a:rPr>
              <a:t>Optom</a:t>
            </a:r>
            <a:r>
              <a:rPr lang="fr-CA" sz="1200" b="0" i="0" u="none" strike="noStrike" kern="1200" cap="none" dirty="0">
                <a:solidFill>
                  <a:schemeClr val="dk1"/>
                </a:solidFill>
                <a:effectLst/>
                <a:latin typeface="Calibri"/>
                <a:ea typeface="Calibri"/>
                <a:cs typeface="Calibri"/>
                <a:sym typeface="Calibri"/>
              </a:rPr>
              <a:t>,</a:t>
            </a:r>
            <a:r>
              <a:rPr lang="fr-CA" sz="1200" b="0" i="0" u="none" strike="noStrike" kern="1200" cap="none" baseline="0" dirty="0">
                <a:solidFill>
                  <a:schemeClr val="dk1"/>
                </a:solidFill>
                <a:effectLst/>
                <a:latin typeface="Calibri"/>
                <a:ea typeface="Calibri"/>
                <a:cs typeface="Calibri"/>
                <a:sym typeface="Calibri"/>
              </a:rPr>
              <a:t> p. </a:t>
            </a:r>
            <a:r>
              <a:rPr lang="fr-CA" sz="1200" b="0" i="0" u="none" strike="noStrike" kern="1200" cap="none" dirty="0">
                <a:solidFill>
                  <a:schemeClr val="dk1"/>
                </a:solidFill>
                <a:effectLst/>
                <a:latin typeface="Calibri"/>
                <a:ea typeface="Calibri"/>
                <a:cs typeface="Calibri"/>
                <a:sym typeface="Calibri"/>
              </a:rPr>
              <a:t>123-126.)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Nous pouvons parler aux parents, mais nous pouvons tellement faire plus pour aider les parents et les gens à réaliser l’importance des examens de la vue pendant l’enfance. En tant que professionnels, nous pouvons sensibiliser notre collectivité à l’aide des médias sociaux, des associations parents-enseignants (APE) des écoles, des enseignants, etc. Nous pouvons penser autrement pour transmettre notre message. Des trousses de premiers soins pour les yeux dans toutes les écoles, des séminaires éducatifs donnés en soirée pour les enseignants, sensibiliser les entraîneurs, les équipes sportives communautaires, etc.</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Pinterest offre d’excellentes idées quand vient le temps de créer des invitations pour des événements</a:t>
            </a:r>
            <a:r>
              <a:rPr lang="fr-CA" sz="1200" b="0" i="0" u="none" strike="noStrike" kern="1200" cap="none" baseline="0" dirty="0">
                <a:solidFill>
                  <a:schemeClr val="dk1"/>
                </a:solidFill>
                <a:effectLst/>
                <a:latin typeface="Calibri"/>
                <a:ea typeface="Calibri"/>
                <a:cs typeface="Calibri"/>
                <a:sym typeface="Calibri"/>
              </a:rPr>
              <a:t> s’adressant</a:t>
            </a:r>
            <a:r>
              <a:rPr lang="fr-CA" sz="1200" b="0" i="0" u="none" strike="noStrike" kern="1200" cap="none" dirty="0">
                <a:solidFill>
                  <a:schemeClr val="dk1"/>
                </a:solidFill>
                <a:effectLst/>
                <a:latin typeface="Calibri"/>
                <a:ea typeface="Calibri"/>
                <a:cs typeface="Calibri"/>
                <a:sym typeface="Calibri"/>
              </a:rPr>
              <a:t> aux enseignants, aux infirmières scolaires, </a:t>
            </a:r>
            <a:r>
              <a:rPr lang="fr-CA" sz="1200" b="0" i="0" u="none" strike="noStrike" kern="1200" cap="none" dirty="0" smtClean="0">
                <a:solidFill>
                  <a:schemeClr val="dk1"/>
                </a:solidFill>
                <a:effectLst/>
                <a:latin typeface="Calibri"/>
                <a:ea typeface="Calibri"/>
                <a:cs typeface="Calibri"/>
                <a:sym typeface="Calibri"/>
              </a:rPr>
              <a:t>aux pédiatres </a:t>
            </a:r>
            <a:r>
              <a:rPr lang="fr-CA" sz="1200" b="0" i="0" u="none" strike="noStrike" kern="1200" cap="none" dirty="0">
                <a:solidFill>
                  <a:schemeClr val="dk1"/>
                </a:solidFill>
                <a:effectLst/>
                <a:latin typeface="Calibri"/>
                <a:ea typeface="Calibri"/>
                <a:cs typeface="Calibri"/>
                <a:sym typeface="Calibri"/>
              </a:rPr>
              <a:t>ou à quiconque </a:t>
            </a:r>
            <a:r>
              <a:rPr lang="fr-CA" sz="1200" b="0" i="0" u="none" strike="noStrike" kern="1200" cap="none" dirty="0" smtClean="0">
                <a:solidFill>
                  <a:schemeClr val="dk1"/>
                </a:solidFill>
                <a:effectLst/>
                <a:latin typeface="Calibri"/>
                <a:ea typeface="Calibri"/>
                <a:cs typeface="Calibri"/>
                <a:sym typeface="Calibri"/>
              </a:rPr>
              <a:t>à qui</a:t>
            </a:r>
            <a:r>
              <a:rPr lang="fr-CA" sz="1200" b="0" i="0" u="none" strike="noStrike" kern="1200" cap="none" baseline="0" dirty="0" smtClean="0">
                <a:solidFill>
                  <a:schemeClr val="dk1"/>
                </a:solidFill>
                <a:effectLst/>
                <a:latin typeface="Calibri"/>
                <a:ea typeface="Calibri"/>
                <a:cs typeface="Calibri"/>
                <a:sym typeface="Calibri"/>
              </a:rPr>
              <a:t> </a:t>
            </a:r>
            <a:r>
              <a:rPr lang="fr-CA" sz="1200" b="0" i="0" u="none" strike="noStrike" kern="1200" cap="none" dirty="0" smtClean="0">
                <a:solidFill>
                  <a:schemeClr val="dk1"/>
                </a:solidFill>
                <a:effectLst/>
                <a:latin typeface="Calibri"/>
                <a:ea typeface="Calibri"/>
                <a:cs typeface="Calibri"/>
                <a:sym typeface="Calibri"/>
              </a:rPr>
              <a:t>vous </a:t>
            </a:r>
            <a:r>
              <a:rPr lang="fr-CA" sz="1200" b="0" i="0" u="none" strike="noStrike" kern="1200" cap="none" dirty="0">
                <a:solidFill>
                  <a:schemeClr val="dk1"/>
                </a:solidFill>
                <a:effectLst/>
                <a:latin typeface="Calibri"/>
                <a:ea typeface="Calibri"/>
                <a:cs typeface="Calibri"/>
                <a:sym typeface="Calibri"/>
              </a:rPr>
              <a:t>aimeriez mieux faire comprendre la vision des enfants. C’est une belle occasion de « donner en retour » à la collectivité, mais la plupart du temps cela finit par « donner en retour » à la clinique grâce aux nouveaux clients potentiels. </a:t>
            </a:r>
            <a:r>
              <a:rPr lang="fr-CA" sz="1200" b="0" i="0" u="none" strike="noStrike" kern="1200" cap="none" dirty="0" err="1">
                <a:solidFill>
                  <a:schemeClr val="dk1"/>
                </a:solidFill>
                <a:effectLst/>
                <a:latin typeface="Calibri"/>
                <a:ea typeface="Calibri"/>
                <a:cs typeface="Calibri"/>
                <a:sym typeface="Calibri"/>
              </a:rPr>
              <a:t>DistinctiveStrategies.com</a:t>
            </a:r>
            <a:r>
              <a:rPr lang="fr-CA" sz="1200" b="0" i="0" u="none" strike="noStrike" kern="1200" cap="none" dirty="0">
                <a:solidFill>
                  <a:schemeClr val="dk1"/>
                </a:solidFill>
                <a:effectLst/>
                <a:latin typeface="Calibri"/>
                <a:ea typeface="Calibri"/>
                <a:cs typeface="Calibri"/>
                <a:sym typeface="Calibri"/>
              </a:rPr>
              <a:t> vend des trousses de premiers soins pour les yeux. Vous n’avez qu’à y insérer votre carte professionnelle. Si vous assistez à une réunion d’une APE, présentez-les à l’infirmière scolaire ou au directeur.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La plupart des équipes de sports récréatifs organisent une journée d’inscription : American </a:t>
            </a:r>
            <a:r>
              <a:rPr lang="fr-CA" sz="1200" b="0" i="0" u="none" strike="noStrike" kern="1200" cap="none" dirty="0" err="1">
                <a:solidFill>
                  <a:schemeClr val="dk1"/>
                </a:solidFill>
                <a:effectLst/>
                <a:latin typeface="Calibri"/>
                <a:ea typeface="Calibri"/>
                <a:cs typeface="Calibri"/>
                <a:sym typeface="Calibri"/>
              </a:rPr>
              <a:t>Youth</a:t>
            </a:r>
            <a:r>
              <a:rPr lang="fr-CA" sz="1200" b="0" i="0" u="none" strike="noStrike" kern="1200" cap="none" dirty="0">
                <a:solidFill>
                  <a:schemeClr val="dk1"/>
                </a:solidFill>
                <a:effectLst/>
                <a:latin typeface="Calibri"/>
                <a:ea typeface="Calibri"/>
                <a:cs typeface="Calibri"/>
                <a:sym typeface="Calibri"/>
              </a:rPr>
              <a:t> Soccer Association (AYSO), football, natation, etc. Demandez au membre du personnel approprié si vous pouvez y assister. Apportez une table et profitez-en pour renseigner les participants sur la sécurité oculaire et pour leur présenter des montures. Apportez du nettoyant et des linges pour lunettes et profitez-en pour faire une démonstration. Puisque nous avons tous peur que les enfants se blessent en faisant du sport, votre présence serait de mise dans de tels événements. </a:t>
            </a:r>
          </a:p>
          <a:p>
            <a:r>
              <a:rPr lang="fr-CA" sz="1200" b="0" i="0" u="none" strike="noStrike" kern="1200" cap="none" dirty="0">
                <a:solidFill>
                  <a:schemeClr val="dk1"/>
                </a:solidFill>
                <a:effectLst/>
                <a:latin typeface="Calibri"/>
                <a:ea typeface="Calibri"/>
                <a:cs typeface="Calibri"/>
                <a:sym typeface="Calibri"/>
              </a:rPr>
              <a:t> </a:t>
            </a:r>
          </a:p>
        </p:txBody>
      </p:sp>
      <p:sp>
        <p:nvSpPr>
          <p:cNvPr id="254" name="Shape 254"/>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20</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pPr>
              <a:buSzPct val="25000"/>
            </a:pPr>
            <a:r>
              <a:rPr lang="fr-CA" noProof="0" dirty="0"/>
              <a:t>Rien de mieux qu’un enfant qui sourit pour nous remercier de l’aimer et de le protéger. </a:t>
            </a:r>
          </a:p>
        </p:txBody>
      </p:sp>
      <p:sp>
        <p:nvSpPr>
          <p:cNvPr id="261" name="Shape 261"/>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21</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pPr>
              <a:buSzPct val="25000"/>
            </a:pPr>
            <a:r>
              <a:rPr lang="fr-CA" noProof="0" dirty="0"/>
              <a:t>(Ces photos n’ont pas été achetées.)</a:t>
            </a:r>
          </a:p>
          <a:p>
            <a:pPr>
              <a:buSzPct val="25000"/>
            </a:pPr>
            <a:endParaRPr lang="fr-CA" noProof="0" dirty="0"/>
          </a:p>
          <a:p>
            <a:pPr>
              <a:buSzPct val="25000"/>
            </a:pPr>
            <a:r>
              <a:rPr lang="fr-CA" noProof="0" dirty="0"/>
              <a:t>Nous pouvons pratiquement rire de la façon </a:t>
            </a:r>
            <a:r>
              <a:rPr lang="fr-CA" noProof="0" dirty="0" smtClean="0"/>
              <a:t>dont nous </a:t>
            </a:r>
            <a:r>
              <a:rPr lang="fr-CA" noProof="0" dirty="0"/>
              <a:t>protégeons nos amis à quatre pattes. Nous devons faire la</a:t>
            </a:r>
            <a:r>
              <a:rPr lang="fr-CA" baseline="0" noProof="0" dirty="0"/>
              <a:t> même chose</a:t>
            </a:r>
            <a:r>
              <a:rPr lang="fr-CA" noProof="0" dirty="0"/>
              <a:t> et encore mieux pour nos enfants. </a:t>
            </a:r>
          </a:p>
        </p:txBody>
      </p:sp>
      <p:sp>
        <p:nvSpPr>
          <p:cNvPr id="268" name="Shape 268"/>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22</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Plus nous en avons appris sur les différents besoins des enfants, mieux </a:t>
            </a:r>
            <a:r>
              <a:rPr lang="fr-CA" sz="1200" b="0" i="0" u="none" strike="noStrike" kern="1200" cap="none" dirty="0" smtClean="0">
                <a:solidFill>
                  <a:schemeClr val="dk1"/>
                </a:solidFill>
                <a:effectLst/>
                <a:latin typeface="Calibri"/>
                <a:ea typeface="Calibri"/>
                <a:cs typeface="Calibri"/>
                <a:sym typeface="Calibri"/>
              </a:rPr>
              <a:t>nous les avons </a:t>
            </a:r>
            <a:r>
              <a:rPr lang="fr-CA" sz="1200" b="0" i="0" u="none" strike="noStrike" kern="1200" cap="none" dirty="0">
                <a:solidFill>
                  <a:schemeClr val="dk1"/>
                </a:solidFill>
                <a:effectLst/>
                <a:latin typeface="Calibri"/>
                <a:ea typeface="Calibri"/>
                <a:cs typeface="Calibri"/>
                <a:sym typeface="Calibri"/>
              </a:rPr>
              <a:t>protégés. Nous nous assurons que nos enfants sont protégés quand ils font du sport, en voiture et contre les intempéries.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Nous protégeons également nos enfants d’autres façons. Quand nous apprenons que l’endroit mou sur la tête et les muscles du cou d’un bébé ne sont pas entièrement développés, nous les tenons de façon à les soutenir et</a:t>
            </a:r>
            <a:r>
              <a:rPr lang="fr-CA" sz="1200" b="0" i="0" u="none" strike="noStrike" kern="1200" cap="none" baseline="0" dirty="0">
                <a:solidFill>
                  <a:schemeClr val="dk1"/>
                </a:solidFill>
                <a:effectLst/>
                <a:latin typeface="Calibri"/>
                <a:ea typeface="Calibri"/>
                <a:cs typeface="Calibri"/>
                <a:sym typeface="Calibri"/>
              </a:rPr>
              <a:t> à les </a:t>
            </a:r>
            <a:r>
              <a:rPr lang="fr-CA" sz="1200" b="0" i="0" u="none" strike="noStrike" kern="1200" cap="none" dirty="0">
                <a:solidFill>
                  <a:schemeClr val="dk1"/>
                </a:solidFill>
                <a:effectLst/>
                <a:latin typeface="Calibri"/>
                <a:ea typeface="Calibri"/>
                <a:cs typeface="Calibri"/>
                <a:sym typeface="Calibri"/>
              </a:rPr>
              <a:t>protéger contre les blessures. Nous avons également appris qu’un enfant en développement qui rampe améliore sa coordination main-œil. Donc, plus nous en savons sur la protection et la sécurité, plus nous apportons d’excellents changements. Maintenant, nous comprenons mieux les yeux en développement d’un enfant et, tout comme les autres parties du corps, nous devons aussi les protéger. Penchons-nous sur l’œil de l’enfant en développement.</a:t>
            </a:r>
          </a:p>
          <a:p>
            <a:r>
              <a:rPr lang="fr-CA" sz="1200" b="0" i="0" u="none" strike="noStrike" kern="1200" cap="none" dirty="0">
                <a:solidFill>
                  <a:schemeClr val="dk1"/>
                </a:solidFill>
                <a:effectLst/>
                <a:latin typeface="Calibri"/>
                <a:ea typeface="Calibri"/>
                <a:cs typeface="Calibri"/>
                <a:sym typeface="Calibri"/>
              </a:rPr>
              <a:t> </a:t>
            </a:r>
          </a:p>
        </p:txBody>
      </p:sp>
      <p:sp>
        <p:nvSpPr>
          <p:cNvPr id="279" name="Shape 279"/>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23</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9" name="Shape 289"/>
          <p:cNvSpPr txBox="1">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cap="none" noProof="0" dirty="0">
                <a:solidFill>
                  <a:schemeClr val="dk1"/>
                </a:solidFill>
                <a:effectLst/>
                <a:latin typeface="Calibri"/>
                <a:ea typeface="Calibri"/>
                <a:cs typeface="Calibri"/>
                <a:sym typeface="Calibri"/>
              </a:rPr>
              <a:t>Le cristallin d’un enfant n’est pas entièrement développé et ne filtre pas adéquatement les rayons UV. Par conséquent, il est plus vulnérable </a:t>
            </a:r>
            <a:r>
              <a:rPr lang="fr-CA" sz="1200" b="0" i="0" u="none" strike="noStrike" kern="1200" cap="none" noProof="0" dirty="0" smtClean="0">
                <a:solidFill>
                  <a:schemeClr val="dk1"/>
                </a:solidFill>
                <a:effectLst/>
                <a:latin typeface="Calibri"/>
                <a:ea typeface="Calibri"/>
                <a:cs typeface="Calibri"/>
                <a:sym typeface="Calibri"/>
              </a:rPr>
              <a:t>qu’un adulte aux </a:t>
            </a:r>
            <a:r>
              <a:rPr lang="fr-CA" sz="1200" b="0" i="0" u="none" strike="noStrike" kern="1200" cap="none" noProof="0" dirty="0">
                <a:solidFill>
                  <a:schemeClr val="dk1"/>
                </a:solidFill>
                <a:effectLst/>
                <a:latin typeface="Calibri"/>
                <a:ea typeface="Calibri"/>
                <a:cs typeface="Calibri"/>
                <a:sym typeface="Calibri"/>
              </a:rPr>
              <a:t>rayons UV et à une transmission accrue dans </a:t>
            </a:r>
            <a:r>
              <a:rPr lang="fr-CA" sz="1200" b="0" i="0" u="none" strike="noStrike" kern="1200" cap="none" noProof="0" dirty="0" smtClean="0">
                <a:solidFill>
                  <a:schemeClr val="dk1"/>
                </a:solidFill>
                <a:effectLst/>
                <a:latin typeface="Calibri"/>
                <a:ea typeface="Calibri"/>
                <a:cs typeface="Calibri"/>
                <a:sym typeface="Calibri"/>
              </a:rPr>
              <a:t>l’œil</a:t>
            </a:r>
            <a:r>
              <a:rPr lang="fr-CA" noProof="0" dirty="0" smtClean="0">
                <a:sym typeface="Calibri"/>
              </a:rPr>
              <a:t> </a:t>
            </a:r>
            <a:r>
              <a:rPr lang="fr-CA" noProof="0" dirty="0">
                <a:sym typeface="Calibri"/>
              </a:rPr>
              <a:t>(</a:t>
            </a:r>
            <a:r>
              <a:rPr lang="fr-CA" sz="1200" b="0" i="0" u="none" strike="noStrike" kern="1200" cap="none" noProof="0" dirty="0">
                <a:solidFill>
                  <a:schemeClr val="dk1"/>
                </a:solidFill>
                <a:effectLst/>
                <a:latin typeface="Calibri"/>
                <a:ea typeface="Calibri"/>
                <a:cs typeface="Calibri"/>
                <a:sym typeface="Calibri"/>
              </a:rPr>
              <a:t>Sanford, B. E. et coll. (1996). </a:t>
            </a:r>
            <a:r>
              <a:rPr lang="fr-CA" sz="1200" b="0" i="1" u="none" strike="noStrike" kern="1200" cap="none" noProof="0" dirty="0">
                <a:solidFill>
                  <a:schemeClr val="dk1"/>
                </a:solidFill>
                <a:effectLst/>
                <a:latin typeface="Calibri"/>
                <a:ea typeface="Calibri"/>
                <a:cs typeface="Calibri"/>
                <a:sym typeface="Calibri"/>
              </a:rPr>
              <a:t>Acta </a:t>
            </a:r>
            <a:r>
              <a:rPr lang="fr-CA" sz="1200" b="0" i="1" u="none" strike="noStrike" kern="1200" cap="none" noProof="0" dirty="0" err="1">
                <a:solidFill>
                  <a:schemeClr val="dk1"/>
                </a:solidFill>
                <a:effectLst/>
                <a:latin typeface="Calibri"/>
                <a:ea typeface="Calibri"/>
                <a:cs typeface="Calibri"/>
                <a:sym typeface="Calibri"/>
              </a:rPr>
              <a:t>Ophthalmologica</a:t>
            </a:r>
            <a:r>
              <a:rPr lang="fr-CA" sz="1200" b="0" i="1" u="none" strike="noStrike" kern="1200" cap="none" noProof="0" dirty="0">
                <a:solidFill>
                  <a:schemeClr val="dk1"/>
                </a:solidFill>
                <a:effectLst/>
                <a:latin typeface="Calibri"/>
                <a:ea typeface="Calibri"/>
                <a:cs typeface="Calibri"/>
                <a:sym typeface="Calibri"/>
              </a:rPr>
              <a:t> </a:t>
            </a:r>
            <a:r>
              <a:rPr lang="fr-CA" sz="1200" b="0" i="1" u="none" strike="noStrike" kern="1200" cap="none" noProof="0" dirty="0" err="1">
                <a:solidFill>
                  <a:schemeClr val="dk1"/>
                </a:solidFill>
                <a:effectLst/>
                <a:latin typeface="Calibri"/>
                <a:ea typeface="Calibri"/>
                <a:cs typeface="Calibri"/>
                <a:sym typeface="Calibri"/>
              </a:rPr>
              <a:t>Scandinavica</a:t>
            </a:r>
            <a:r>
              <a:rPr lang="fr-CA" sz="1200" b="0" i="0" u="none" strike="noStrike" kern="1200" cap="none" noProof="0" dirty="0">
                <a:solidFill>
                  <a:schemeClr val="dk1"/>
                </a:solidFill>
                <a:effectLst/>
                <a:latin typeface="Calibri"/>
                <a:ea typeface="Calibri"/>
                <a:cs typeface="Calibri"/>
                <a:sym typeface="Calibri"/>
              </a:rPr>
              <a:t>, 74,</a:t>
            </a:r>
            <a:r>
              <a:rPr lang="fr-CA" sz="1200" b="0" i="0" u="none" strike="noStrike" kern="1200" cap="none" baseline="0" noProof="0" dirty="0">
                <a:solidFill>
                  <a:schemeClr val="dk1"/>
                </a:solidFill>
                <a:effectLst/>
                <a:latin typeface="Calibri"/>
                <a:ea typeface="Calibri"/>
                <a:cs typeface="Calibri"/>
                <a:sym typeface="Calibri"/>
              </a:rPr>
              <a:t> p. </a:t>
            </a:r>
            <a:r>
              <a:rPr lang="fr-CA" sz="1200" b="0" i="0" u="none" strike="noStrike" kern="1200" cap="none" noProof="0" dirty="0">
                <a:solidFill>
                  <a:schemeClr val="dk1"/>
                </a:solidFill>
                <a:effectLst/>
                <a:latin typeface="Calibri"/>
                <a:ea typeface="Calibri"/>
                <a:cs typeface="Calibri"/>
                <a:sym typeface="Calibri"/>
              </a:rPr>
              <a:t>553-557</a:t>
            </a:r>
            <a:r>
              <a:rPr lang="fr-CA" noProof="0" dirty="0">
                <a:sym typeface="Calibri"/>
              </a:rPr>
              <a:t>). </a:t>
            </a:r>
            <a:r>
              <a:rPr lang="fr-CA" sz="1200" b="0" i="0" u="none" strike="noStrike" kern="1200" cap="none" noProof="0" dirty="0">
                <a:solidFill>
                  <a:schemeClr val="dk1"/>
                </a:solidFill>
                <a:effectLst/>
                <a:latin typeface="Calibri"/>
                <a:ea typeface="Calibri"/>
                <a:cs typeface="Calibri"/>
                <a:sym typeface="Calibri"/>
              </a:rPr>
              <a:t>En termes simples, les yeux d’un enfant sont plus vulnérables aux rayons UV et à la lumière bleue nocive, car ils ne sont pas entièrement développés</a:t>
            </a:r>
            <a:r>
              <a:rPr lang="fr-CA" noProof="0" dirty="0">
                <a:sym typeface="Calibri"/>
              </a:rPr>
              <a:t>.</a:t>
            </a:r>
          </a:p>
          <a:p>
            <a:endParaRPr lang="fr-CA" noProof="0" dirty="0"/>
          </a:p>
          <a:p>
            <a:r>
              <a:rPr lang="fr-CA" noProof="0" dirty="0">
                <a:sym typeface="Calibri"/>
              </a:rPr>
              <a:t>En raison de son niveau d’énergie plus élevé que les autres longueurs d’onde du spectre visible, la lumière bleue peut nuire à la rétine. L</a:t>
            </a:r>
            <a:r>
              <a:rPr lang="fr-CA" sz="1200" b="0" i="0" u="none" strike="noStrike" kern="1200" cap="none" noProof="0" dirty="0">
                <a:solidFill>
                  <a:schemeClr val="dk1"/>
                </a:solidFill>
                <a:effectLst/>
                <a:latin typeface="Calibri"/>
                <a:ea typeface="Calibri"/>
                <a:cs typeface="Calibri"/>
                <a:sym typeface="Calibri"/>
              </a:rPr>
              <a:t>’exposition à long terme à la lumière bleue nocive augmenterait les risques de souffrir de dégénérescence maculaire liée à l’âge (DMLA)</a:t>
            </a:r>
            <a:r>
              <a:rPr lang="fr-CA" noProof="0" dirty="0">
                <a:sym typeface="Calibri"/>
              </a:rPr>
              <a:t> (Arnault, 2013).</a:t>
            </a:r>
          </a:p>
          <a:p>
            <a:pPr lvl="0"/>
            <a:endParaRPr lang="fr-CA" noProof="0" dirty="0">
              <a:sym typeface="Calibri"/>
            </a:endParaRPr>
          </a:p>
          <a:p>
            <a:pPr lvl="0"/>
            <a:r>
              <a:rPr lang="fr-CA" sz="1200" b="0" i="0" u="none" strike="noStrike" kern="1200" cap="none" noProof="0" dirty="0">
                <a:solidFill>
                  <a:schemeClr val="dk1"/>
                </a:solidFill>
                <a:effectLst/>
                <a:latin typeface="Calibri"/>
                <a:ea typeface="Calibri"/>
                <a:cs typeface="Calibri"/>
                <a:sym typeface="Calibri"/>
              </a:rPr>
              <a:t>Bien que les rayons UV soient principalement bloqués par la cornée et le cristallin chez les adultes en santé (pas autant chez les enfants), à titre de lumière visible, la lumière bleue passe à travers l’œil et atteint la rétine</a:t>
            </a:r>
            <a:r>
              <a:rPr lang="fr-CA" noProof="0" dirty="0">
                <a:sym typeface="Calibri"/>
              </a:rPr>
              <a:t>. </a:t>
            </a:r>
          </a:p>
          <a:p>
            <a:pPr lvl="0"/>
            <a:endParaRPr lang="fr-CA" noProof="0" dirty="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cap="none" noProof="0" dirty="0">
                <a:solidFill>
                  <a:schemeClr val="dk1"/>
                </a:solidFill>
                <a:effectLst/>
                <a:latin typeface="Calibri"/>
                <a:ea typeface="Calibri"/>
                <a:cs typeface="Calibri"/>
                <a:sym typeface="Calibri"/>
              </a:rPr>
              <a:t>La quantité de lumière bleue qui atteint la rétine dépend de l’âge de l’œil puisqu’au fil du temps, le cristallin jaunit légèrement, ce qui faciliterait l’absorption de la lumière bleu-violet</a:t>
            </a:r>
            <a:r>
              <a:rPr lang="fr-CA" noProof="0" dirty="0">
                <a:sym typeface="Calibri"/>
              </a:rPr>
              <a:t>.</a:t>
            </a:r>
          </a:p>
          <a:p>
            <a:pPr lvl="0"/>
            <a:endParaRPr lang="fr-CA" noProof="0" dirty="0">
              <a:sym typeface="Calibri"/>
            </a:endParaRPr>
          </a:p>
          <a:p>
            <a:pPr lvl="0"/>
            <a:r>
              <a:rPr lang="fr-CA" noProof="0" dirty="0">
                <a:sym typeface="Calibri"/>
              </a:rPr>
              <a:t>Il est important de comprendre les yeux d’un enfant en développement alors que nous sensibilisons plus de gens à la protection.</a:t>
            </a:r>
          </a:p>
          <a:p>
            <a:pPr lvl="0"/>
            <a:endParaRPr lang="fr-CA" noProof="0" dirty="0">
              <a:sym typeface="Calibri"/>
            </a:endParaRPr>
          </a:p>
          <a:p>
            <a:pPr lvl="0"/>
            <a:r>
              <a:rPr lang="fr-CA" noProof="0" dirty="0">
                <a:sym typeface="Calibri"/>
              </a:rPr>
              <a:t>Sources :</a:t>
            </a:r>
          </a:p>
          <a:p>
            <a:r>
              <a:rPr lang="fr-CA" sz="1200" b="0" i="0" u="none" strike="noStrike" kern="1200" cap="none" dirty="0">
                <a:solidFill>
                  <a:schemeClr val="dk1"/>
                </a:solidFill>
                <a:effectLst/>
                <a:latin typeface="Calibri"/>
                <a:ea typeface="Calibri"/>
                <a:cs typeface="Calibri"/>
                <a:sym typeface="Calibri"/>
              </a:rPr>
              <a:t>Sanford, B. E. et coll. (1996)</a:t>
            </a:r>
            <a:r>
              <a:rPr lang="fr-CA" sz="1200" b="0" i="1" u="none" strike="noStrike" kern="1200" cap="none" dirty="0">
                <a:solidFill>
                  <a:schemeClr val="dk1"/>
                </a:solidFill>
                <a:effectLst/>
                <a:latin typeface="Calibri"/>
                <a:ea typeface="Calibri"/>
                <a:cs typeface="Calibri"/>
                <a:sym typeface="Calibri"/>
              </a:rPr>
              <a:t>. </a:t>
            </a:r>
            <a:r>
              <a:rPr lang="fr-FR" sz="1200" b="0" i="0" u="none" strike="noStrike" kern="1200" cap="none" dirty="0">
                <a:solidFill>
                  <a:schemeClr val="dk1"/>
                </a:solidFill>
                <a:latin typeface="Calibri"/>
                <a:ea typeface="Calibri"/>
                <a:cs typeface="Calibri"/>
                <a:sym typeface="Calibri"/>
              </a:rPr>
              <a:t>« The </a:t>
            </a:r>
            <a:r>
              <a:rPr lang="fr-FR" sz="1200" b="0" i="0" u="none" strike="noStrike" kern="1200" cap="none" dirty="0" err="1">
                <a:solidFill>
                  <a:schemeClr val="dk1"/>
                </a:solidFill>
                <a:latin typeface="Calibri"/>
                <a:ea typeface="Calibri"/>
                <a:cs typeface="Calibri"/>
                <a:sym typeface="Calibri"/>
              </a:rPr>
              <a:t>effects</a:t>
            </a:r>
            <a:r>
              <a:rPr lang="fr-FR" sz="1200" b="0" i="0" u="none" strike="noStrike" kern="1200" cap="none" dirty="0">
                <a:solidFill>
                  <a:schemeClr val="dk1"/>
                </a:solidFill>
                <a:latin typeface="Calibri"/>
                <a:ea typeface="Calibri"/>
                <a:cs typeface="Calibri"/>
                <a:sym typeface="Calibri"/>
              </a:rPr>
              <a:t> of ultraviolet-A radiation on </a:t>
            </a:r>
            <a:r>
              <a:rPr lang="fr-FR" sz="1200" b="0" i="0" u="none" strike="noStrike" kern="1200" cap="none" dirty="0" err="1">
                <a:solidFill>
                  <a:schemeClr val="dk1"/>
                </a:solidFill>
                <a:latin typeface="Calibri"/>
                <a:ea typeface="Calibri"/>
                <a:cs typeface="Calibri"/>
                <a:sym typeface="Calibri"/>
              </a:rPr>
              <a:t>visual</a:t>
            </a:r>
            <a:r>
              <a:rPr lang="fr-FR" sz="1200" b="0" i="0" u="none" strike="noStrike" kern="1200" cap="none" dirty="0">
                <a:solidFill>
                  <a:schemeClr val="dk1"/>
                </a:solidFill>
                <a:latin typeface="Calibri"/>
                <a:ea typeface="Calibri"/>
                <a:cs typeface="Calibri"/>
                <a:sym typeface="Calibri"/>
              </a:rPr>
              <a:t> </a:t>
            </a:r>
            <a:r>
              <a:rPr lang="fr-FR" sz="1200" b="0" i="0" u="none" strike="noStrike" kern="1200" cap="none" dirty="0" err="1">
                <a:solidFill>
                  <a:schemeClr val="dk1"/>
                </a:solidFill>
                <a:latin typeface="Calibri"/>
                <a:ea typeface="Calibri"/>
                <a:cs typeface="Calibri"/>
                <a:sym typeface="Calibri"/>
              </a:rPr>
              <a:t>evoked</a:t>
            </a:r>
            <a:r>
              <a:rPr lang="fr-FR" sz="1200" b="0" i="0" u="none" strike="noStrike" kern="1200" cap="none" dirty="0">
                <a:solidFill>
                  <a:schemeClr val="dk1"/>
                </a:solidFill>
                <a:latin typeface="Calibri"/>
                <a:ea typeface="Calibri"/>
                <a:cs typeface="Calibri"/>
                <a:sym typeface="Calibri"/>
              </a:rPr>
              <a:t> </a:t>
            </a:r>
            <a:r>
              <a:rPr lang="fr-FR" sz="1200" b="0" i="0" u="none" strike="noStrike" kern="1200" cap="none" dirty="0" err="1">
                <a:solidFill>
                  <a:schemeClr val="dk1"/>
                </a:solidFill>
                <a:latin typeface="Calibri"/>
                <a:ea typeface="Calibri"/>
                <a:cs typeface="Calibri"/>
                <a:sym typeface="Calibri"/>
              </a:rPr>
              <a:t>potentials</a:t>
            </a:r>
            <a:r>
              <a:rPr lang="fr-FR" sz="1200" b="0" i="0" u="none" strike="noStrike" kern="1200" cap="none" dirty="0">
                <a:solidFill>
                  <a:schemeClr val="dk1"/>
                </a:solidFill>
                <a:latin typeface="Calibri"/>
                <a:ea typeface="Calibri"/>
                <a:cs typeface="Calibri"/>
                <a:sym typeface="Calibri"/>
              </a:rPr>
              <a:t> in the </a:t>
            </a:r>
            <a:r>
              <a:rPr lang="fr-FR" sz="1200" b="0" i="0" u="none" strike="noStrike" kern="1200" cap="none" dirty="0" err="1">
                <a:solidFill>
                  <a:schemeClr val="dk1"/>
                </a:solidFill>
                <a:latin typeface="Calibri"/>
                <a:ea typeface="Calibri"/>
                <a:cs typeface="Calibri"/>
                <a:sym typeface="Calibri"/>
              </a:rPr>
              <a:t>young</a:t>
            </a:r>
            <a:r>
              <a:rPr lang="fr-FR" sz="1200" b="0" i="0" u="none" strike="noStrike" kern="1200" cap="none" dirty="0">
                <a:solidFill>
                  <a:schemeClr val="dk1"/>
                </a:solidFill>
                <a:latin typeface="Calibri"/>
                <a:ea typeface="Calibri"/>
                <a:cs typeface="Calibri"/>
                <a:sym typeface="Calibri"/>
              </a:rPr>
              <a:t> </a:t>
            </a:r>
            <a:r>
              <a:rPr lang="fr-FR" sz="1200" b="0" i="0" u="none" strike="noStrike" kern="1200" cap="none" dirty="0" err="1">
                <a:solidFill>
                  <a:schemeClr val="dk1"/>
                </a:solidFill>
                <a:latin typeface="Calibri"/>
                <a:ea typeface="Calibri"/>
                <a:cs typeface="Calibri"/>
                <a:sym typeface="Calibri"/>
              </a:rPr>
              <a:t>human</a:t>
            </a:r>
            <a:r>
              <a:rPr lang="fr-FR" sz="1200" b="0" i="0" u="none" strike="noStrike" kern="1200" cap="none" dirty="0">
                <a:solidFill>
                  <a:schemeClr val="dk1"/>
                </a:solidFill>
                <a:latin typeface="Calibri"/>
                <a:ea typeface="Calibri"/>
                <a:cs typeface="Calibri"/>
                <a:sym typeface="Calibri"/>
              </a:rPr>
              <a:t> </a:t>
            </a:r>
            <a:r>
              <a:rPr lang="fr-FR" sz="1200" b="0" i="0" u="none" strike="noStrike" kern="1200" cap="none" dirty="0" err="1">
                <a:solidFill>
                  <a:schemeClr val="dk1"/>
                </a:solidFill>
                <a:latin typeface="Calibri"/>
                <a:ea typeface="Calibri"/>
                <a:cs typeface="Calibri"/>
                <a:sym typeface="Calibri"/>
              </a:rPr>
              <a:t>eye</a:t>
            </a:r>
            <a:r>
              <a:rPr lang="fr-FR" sz="1200" b="0" i="0" u="none" strike="noStrike" kern="1200" cap="none" dirty="0">
                <a:solidFill>
                  <a:schemeClr val="dk1"/>
                </a:solidFill>
                <a:latin typeface="Calibri"/>
                <a:ea typeface="Calibri"/>
                <a:cs typeface="Calibri"/>
                <a:sym typeface="Calibri"/>
              </a:rPr>
              <a:t> », </a:t>
            </a:r>
            <a:r>
              <a:rPr lang="fr-CA" sz="1200" b="0" i="1" u="none" strike="noStrike" kern="1200" cap="none" dirty="0">
                <a:solidFill>
                  <a:schemeClr val="dk1"/>
                </a:solidFill>
                <a:effectLst/>
                <a:latin typeface="Calibri"/>
                <a:ea typeface="Calibri"/>
                <a:cs typeface="Calibri"/>
                <a:sym typeface="Calibri"/>
              </a:rPr>
              <a:t>Acta </a:t>
            </a:r>
            <a:r>
              <a:rPr lang="fr-CA" sz="1200" b="0" i="1" u="none" strike="noStrike" kern="1200" cap="none" dirty="0" err="1">
                <a:solidFill>
                  <a:schemeClr val="dk1"/>
                </a:solidFill>
                <a:effectLst/>
                <a:latin typeface="Calibri"/>
                <a:ea typeface="Calibri"/>
                <a:cs typeface="Calibri"/>
                <a:sym typeface="Calibri"/>
              </a:rPr>
              <a:t>Ophthalmologica</a:t>
            </a:r>
            <a:r>
              <a:rPr lang="fr-CA" sz="1200" b="0" i="1" u="none" strike="noStrike" kern="1200" cap="none" dirty="0">
                <a:solidFill>
                  <a:schemeClr val="dk1"/>
                </a:solidFill>
                <a:effectLst/>
                <a:latin typeface="Calibri"/>
                <a:ea typeface="Calibri"/>
                <a:cs typeface="Calibri"/>
                <a:sym typeface="Calibri"/>
              </a:rPr>
              <a:t> </a:t>
            </a:r>
            <a:r>
              <a:rPr lang="fr-CA" sz="1200" b="0" i="1" u="none" strike="noStrike" kern="1200" cap="none" dirty="0" err="1">
                <a:solidFill>
                  <a:schemeClr val="dk1"/>
                </a:solidFill>
                <a:effectLst/>
                <a:latin typeface="Calibri"/>
                <a:ea typeface="Calibri"/>
                <a:cs typeface="Calibri"/>
                <a:sym typeface="Calibri"/>
              </a:rPr>
              <a:t>Scandinavica</a:t>
            </a:r>
            <a:r>
              <a:rPr lang="fr-CA" sz="1200" b="0" i="0" u="none" strike="noStrike" kern="1200" cap="none" dirty="0">
                <a:solidFill>
                  <a:schemeClr val="dk1"/>
                </a:solidFill>
                <a:effectLst/>
                <a:latin typeface="Calibri"/>
                <a:ea typeface="Calibri"/>
                <a:cs typeface="Calibri"/>
                <a:sym typeface="Calibri"/>
              </a:rPr>
              <a:t>, 74, p. 553-557.</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Arnault, E., C. </a:t>
            </a:r>
            <a:r>
              <a:rPr lang="fr-CA" sz="1200" b="0" i="0" u="none" strike="noStrike" kern="1200" cap="none" dirty="0" err="1">
                <a:solidFill>
                  <a:schemeClr val="dk1"/>
                </a:solidFill>
                <a:effectLst/>
                <a:latin typeface="Calibri"/>
                <a:ea typeface="Calibri"/>
                <a:cs typeface="Calibri"/>
                <a:sym typeface="Calibri"/>
              </a:rPr>
              <a:t>Barrau</a:t>
            </a:r>
            <a:r>
              <a:rPr lang="fr-CA" sz="1200" b="0" i="0" u="none" strike="noStrike" kern="1200" cap="none" dirty="0">
                <a:solidFill>
                  <a:schemeClr val="dk1"/>
                </a:solidFill>
                <a:effectLst/>
                <a:latin typeface="Calibri"/>
                <a:ea typeface="Calibri"/>
                <a:cs typeface="Calibri"/>
                <a:sym typeface="Calibri"/>
              </a:rPr>
              <a:t>, C. </a:t>
            </a:r>
            <a:r>
              <a:rPr lang="fr-CA" sz="1200" b="0" i="0" u="none" strike="noStrike" kern="1200" cap="none" dirty="0" err="1">
                <a:solidFill>
                  <a:schemeClr val="dk1"/>
                </a:solidFill>
                <a:effectLst/>
                <a:latin typeface="Calibri"/>
                <a:ea typeface="Calibri"/>
                <a:cs typeface="Calibri"/>
                <a:sym typeface="Calibri"/>
              </a:rPr>
              <a:t>Nanteau</a:t>
            </a:r>
            <a:r>
              <a:rPr lang="fr-CA" sz="1200" b="0" i="0" u="none" strike="noStrike" kern="1200" cap="none" dirty="0">
                <a:solidFill>
                  <a:schemeClr val="dk1"/>
                </a:solidFill>
                <a:effectLst/>
                <a:latin typeface="Calibri"/>
                <a:ea typeface="Calibri"/>
                <a:cs typeface="Calibri"/>
                <a:sym typeface="Calibri"/>
              </a:rPr>
              <a:t>, P. </a:t>
            </a:r>
            <a:r>
              <a:rPr lang="fr-CA" sz="1200" b="0" i="0" u="none" strike="noStrike" kern="1200" cap="none" dirty="0" err="1">
                <a:solidFill>
                  <a:schemeClr val="dk1"/>
                </a:solidFill>
                <a:effectLst/>
                <a:latin typeface="Calibri"/>
                <a:ea typeface="Calibri"/>
                <a:cs typeface="Calibri"/>
                <a:sym typeface="Calibri"/>
              </a:rPr>
              <a:t>Gondouin</a:t>
            </a:r>
            <a:r>
              <a:rPr lang="fr-CA" sz="1200" b="0" i="0" u="none" strike="noStrike" kern="1200" cap="none" dirty="0">
                <a:solidFill>
                  <a:schemeClr val="dk1"/>
                </a:solidFill>
                <a:effectLst/>
                <a:latin typeface="Calibri"/>
                <a:ea typeface="Calibri"/>
                <a:cs typeface="Calibri"/>
                <a:sym typeface="Calibri"/>
              </a:rPr>
              <a:t>, K. Bigot et coll. (2013). « </a:t>
            </a:r>
            <a:r>
              <a:rPr lang="fr-CA" sz="1200" b="0" i="0" u="none" strike="noStrike" kern="1200" cap="none" dirty="0" err="1">
                <a:solidFill>
                  <a:schemeClr val="dk1"/>
                </a:solidFill>
                <a:effectLst/>
                <a:latin typeface="Calibri"/>
                <a:ea typeface="Calibri"/>
                <a:cs typeface="Calibri"/>
                <a:sym typeface="Calibri"/>
              </a:rPr>
              <a:t>Phototoxic</a:t>
            </a:r>
            <a:r>
              <a:rPr lang="fr-CA" sz="1200" b="0" i="0" u="none" strike="noStrike" kern="1200" cap="none" dirty="0">
                <a:solidFill>
                  <a:schemeClr val="dk1"/>
                </a:solidFill>
                <a:effectLst/>
                <a:latin typeface="Calibri"/>
                <a:ea typeface="Calibri"/>
                <a:cs typeface="Calibri"/>
                <a:sym typeface="Calibri"/>
              </a:rPr>
              <a:t> Action Spectrum on a </a:t>
            </a:r>
            <a:r>
              <a:rPr lang="fr-CA" sz="1200" b="0" i="0" u="none" strike="noStrike" kern="1200" cap="none" dirty="0" err="1">
                <a:solidFill>
                  <a:schemeClr val="dk1"/>
                </a:solidFill>
                <a:effectLst/>
                <a:latin typeface="Calibri"/>
                <a:ea typeface="Calibri"/>
                <a:cs typeface="Calibri"/>
                <a:sym typeface="Calibri"/>
              </a:rPr>
              <a:t>Retinal</a:t>
            </a:r>
            <a:r>
              <a:rPr lang="fr-CA" sz="1200" b="0" i="0" u="none" strike="noStrike" kern="1200" cap="none" dirty="0">
                <a:solidFill>
                  <a:schemeClr val="dk1"/>
                </a:solidFill>
                <a:effectLst/>
                <a:latin typeface="Calibri"/>
                <a:ea typeface="Calibri"/>
                <a:cs typeface="Calibri"/>
                <a:sym typeface="Calibri"/>
              </a:rPr>
              <a:t> Pigment </a:t>
            </a:r>
            <a:r>
              <a:rPr lang="fr-CA" sz="1200" b="0" i="0" u="none" strike="noStrike" kern="1200" cap="none" dirty="0" err="1">
                <a:solidFill>
                  <a:schemeClr val="dk1"/>
                </a:solidFill>
                <a:effectLst/>
                <a:latin typeface="Calibri"/>
                <a:ea typeface="Calibri"/>
                <a:cs typeface="Calibri"/>
                <a:sym typeface="Calibri"/>
              </a:rPr>
              <a:t>Epithelium</a:t>
            </a:r>
            <a:r>
              <a:rPr lang="fr-CA" sz="1200" b="0" i="0" u="none" strike="noStrike" kern="1200" cap="none" dirty="0">
                <a:solidFill>
                  <a:schemeClr val="dk1"/>
                </a:solidFill>
                <a:effectLst/>
                <a:latin typeface="Calibri"/>
                <a:ea typeface="Calibri"/>
                <a:cs typeface="Calibri"/>
                <a:sym typeface="Calibri"/>
              </a:rPr>
              <a:t> Model of Age-</a:t>
            </a:r>
            <a:r>
              <a:rPr lang="fr-CA" sz="1200" b="0" i="0" u="none" strike="noStrike" kern="1200" cap="none" dirty="0" err="1">
                <a:solidFill>
                  <a:schemeClr val="dk1"/>
                </a:solidFill>
                <a:effectLst/>
                <a:latin typeface="Calibri"/>
                <a:ea typeface="Calibri"/>
                <a:cs typeface="Calibri"/>
                <a:sym typeface="Calibri"/>
              </a:rPr>
              <a:t>Related</a:t>
            </a:r>
            <a:r>
              <a:rPr lang="fr-CA" sz="1200" b="0" i="0" u="none" strike="noStrike" kern="1200" cap="none" dirty="0">
                <a:solidFill>
                  <a:schemeClr val="dk1"/>
                </a:solidFill>
                <a:effectLst/>
                <a:latin typeface="Calibri"/>
                <a:ea typeface="Calibri"/>
                <a:cs typeface="Calibri"/>
                <a:sym typeface="Calibri"/>
              </a:rPr>
              <a:t> </a:t>
            </a:r>
            <a:r>
              <a:rPr lang="fr-CA" sz="1200" b="0" i="0" u="none" strike="noStrike" kern="1200" cap="none" dirty="0" err="1">
                <a:solidFill>
                  <a:schemeClr val="dk1"/>
                </a:solidFill>
                <a:effectLst/>
                <a:latin typeface="Calibri"/>
                <a:ea typeface="Calibri"/>
                <a:cs typeface="Calibri"/>
                <a:sym typeface="Calibri"/>
              </a:rPr>
              <a:t>Macular</a:t>
            </a:r>
            <a:r>
              <a:rPr lang="fr-CA" sz="1200" b="0" i="0" u="none" strike="noStrike" kern="1200" cap="none" dirty="0">
                <a:solidFill>
                  <a:schemeClr val="dk1"/>
                </a:solidFill>
                <a:effectLst/>
                <a:latin typeface="Calibri"/>
                <a:ea typeface="Calibri"/>
                <a:cs typeface="Calibri"/>
                <a:sym typeface="Calibri"/>
              </a:rPr>
              <a:t> </a:t>
            </a:r>
            <a:r>
              <a:rPr lang="fr-CA" sz="1200" b="0" i="0" u="none" strike="noStrike" kern="1200" cap="none" dirty="0" err="1">
                <a:solidFill>
                  <a:schemeClr val="dk1"/>
                </a:solidFill>
                <a:effectLst/>
                <a:latin typeface="Calibri"/>
                <a:ea typeface="Calibri"/>
                <a:cs typeface="Calibri"/>
                <a:sym typeface="Calibri"/>
              </a:rPr>
              <a:t>Degeneration</a:t>
            </a:r>
            <a:r>
              <a:rPr lang="fr-CA" sz="1200" b="0" i="0" u="none" strike="noStrike" kern="1200" cap="none" dirty="0">
                <a:solidFill>
                  <a:schemeClr val="dk1"/>
                </a:solidFill>
                <a:effectLst/>
                <a:latin typeface="Calibri"/>
                <a:ea typeface="Calibri"/>
                <a:cs typeface="Calibri"/>
                <a:sym typeface="Calibri"/>
              </a:rPr>
              <a:t> </a:t>
            </a:r>
            <a:r>
              <a:rPr lang="fr-FR" sz="1200" b="0" i="0" u="none" strike="noStrike" kern="1200" cap="none" dirty="0" err="1">
                <a:solidFill>
                  <a:schemeClr val="dk1"/>
                </a:solidFill>
                <a:latin typeface="Calibri"/>
                <a:ea typeface="Calibri"/>
                <a:cs typeface="Calibri"/>
                <a:sym typeface="Calibri"/>
              </a:rPr>
              <a:t>Exposed</a:t>
            </a:r>
            <a:r>
              <a:rPr lang="fr-FR" sz="1200" b="0" i="0" u="none" strike="noStrike" kern="1200" cap="none" dirty="0">
                <a:solidFill>
                  <a:schemeClr val="dk1"/>
                </a:solidFill>
                <a:latin typeface="Calibri"/>
                <a:ea typeface="Calibri"/>
                <a:cs typeface="Calibri"/>
                <a:sym typeface="Calibri"/>
              </a:rPr>
              <a:t> to Sunlight </a:t>
            </a:r>
            <a:r>
              <a:rPr lang="fr-FR" sz="1200" b="0" i="0" u="none" strike="noStrike" kern="1200" cap="none" dirty="0" err="1">
                <a:solidFill>
                  <a:schemeClr val="dk1"/>
                </a:solidFill>
                <a:latin typeface="Calibri"/>
                <a:ea typeface="Calibri"/>
                <a:cs typeface="Calibri"/>
                <a:sym typeface="Calibri"/>
              </a:rPr>
              <a:t>Normalized</a:t>
            </a:r>
            <a:r>
              <a:rPr lang="fr-FR" sz="1200" b="0" i="0" u="none" strike="noStrike" kern="1200" cap="none" dirty="0">
                <a:solidFill>
                  <a:schemeClr val="dk1"/>
                </a:solidFill>
                <a:latin typeface="Calibri"/>
                <a:ea typeface="Calibri"/>
                <a:cs typeface="Calibri"/>
                <a:sym typeface="Calibri"/>
              </a:rPr>
              <a:t> Conditions </a:t>
            </a:r>
            <a:r>
              <a:rPr lang="fr-CA" sz="1200" b="0" i="0" u="none" strike="noStrike" kern="1200" cap="none" dirty="0">
                <a:solidFill>
                  <a:schemeClr val="dk1"/>
                </a:solidFill>
                <a:effectLst/>
                <a:latin typeface="Calibri"/>
                <a:ea typeface="Calibri"/>
                <a:cs typeface="Calibri"/>
                <a:sym typeface="Calibri"/>
              </a:rPr>
              <a:t>», </a:t>
            </a:r>
            <a:r>
              <a:rPr lang="fr-CA" sz="1200" b="0" i="1" u="none" strike="noStrike" kern="1200" cap="none" dirty="0" err="1">
                <a:solidFill>
                  <a:schemeClr val="dk1"/>
                </a:solidFill>
                <a:effectLst/>
                <a:latin typeface="Calibri"/>
                <a:ea typeface="Calibri"/>
                <a:cs typeface="Calibri"/>
                <a:sym typeface="Calibri"/>
              </a:rPr>
              <a:t>PlosOne</a:t>
            </a:r>
            <a:r>
              <a:rPr lang="fr-CA" sz="1200" b="0" i="0" u="none" strike="noStrike" kern="1200" cap="none" dirty="0">
                <a:solidFill>
                  <a:schemeClr val="dk1"/>
                </a:solidFill>
                <a:effectLst/>
                <a:latin typeface="Calibri"/>
                <a:ea typeface="Calibri"/>
                <a:cs typeface="Calibri"/>
                <a:sym typeface="Calibri"/>
              </a:rPr>
              <a:t>. </a:t>
            </a:r>
            <a:r>
              <a:rPr lang="fr-CA" sz="1200" b="0" i="0" u="sng" strike="noStrike" kern="1200" cap="none" dirty="0">
                <a:solidFill>
                  <a:schemeClr val="dk1"/>
                </a:solidFill>
                <a:effectLst/>
                <a:latin typeface="Calibri"/>
                <a:ea typeface="Calibri"/>
                <a:cs typeface="Calibri"/>
                <a:sym typeface="Calibri"/>
                <a:hlinkClick r:id="rId3"/>
              </a:rPr>
              <a:t>http://dx.doi.org/10.1371/journal.pone.0071398</a:t>
            </a:r>
            <a:r>
              <a:rPr lang="fr-CA" sz="1200" b="0" i="0" u="none" strike="noStrike" kern="1200" cap="none" dirty="0">
                <a:solidFill>
                  <a:schemeClr val="dk1"/>
                </a:solidFill>
                <a:effectLst/>
                <a:latin typeface="Calibri"/>
                <a:ea typeface="Calibri"/>
                <a:cs typeface="Calibri"/>
                <a:sym typeface="Calibri"/>
              </a:rPr>
              <a:t>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err="1">
                <a:solidFill>
                  <a:schemeClr val="dk1"/>
                </a:solidFill>
                <a:effectLst/>
                <a:latin typeface="Calibri"/>
                <a:ea typeface="Calibri"/>
                <a:cs typeface="Calibri"/>
                <a:sym typeface="Calibri"/>
              </a:rPr>
              <a:t>Sparrow</a:t>
            </a:r>
            <a:r>
              <a:rPr lang="fr-CA" sz="1200" b="0" i="0" u="none" strike="noStrike" kern="1200" cap="none" dirty="0">
                <a:solidFill>
                  <a:schemeClr val="dk1"/>
                </a:solidFill>
                <a:effectLst/>
                <a:latin typeface="Calibri"/>
                <a:ea typeface="Calibri"/>
                <a:cs typeface="Calibri"/>
                <a:sym typeface="Calibri"/>
              </a:rPr>
              <a:t> J.R., K. </a:t>
            </a:r>
            <a:r>
              <a:rPr lang="fr-CA" sz="1200" b="0" i="0" u="none" strike="noStrike" kern="1200" cap="none" dirty="0" err="1">
                <a:solidFill>
                  <a:schemeClr val="dk1"/>
                </a:solidFill>
                <a:effectLst/>
                <a:latin typeface="Calibri"/>
                <a:ea typeface="Calibri"/>
                <a:cs typeface="Calibri"/>
                <a:sym typeface="Calibri"/>
              </a:rPr>
              <a:t>Nakanishi</a:t>
            </a:r>
            <a:r>
              <a:rPr lang="fr-CA" sz="1200" b="0" i="0" u="none" strike="noStrike" kern="1200" cap="none" dirty="0">
                <a:solidFill>
                  <a:schemeClr val="dk1"/>
                </a:solidFill>
                <a:effectLst/>
                <a:latin typeface="Calibri"/>
                <a:ea typeface="Calibri"/>
                <a:cs typeface="Calibri"/>
                <a:sym typeface="Calibri"/>
              </a:rPr>
              <a:t> et C.A. Parish (2000). « The </a:t>
            </a:r>
            <a:r>
              <a:rPr lang="fr-CA" sz="1200" b="0" i="0" u="none" strike="noStrike" kern="1200" cap="none" dirty="0" err="1">
                <a:solidFill>
                  <a:schemeClr val="dk1"/>
                </a:solidFill>
                <a:effectLst/>
                <a:latin typeface="Calibri"/>
                <a:ea typeface="Calibri"/>
                <a:cs typeface="Calibri"/>
                <a:sym typeface="Calibri"/>
              </a:rPr>
              <a:t>Lipofuscin</a:t>
            </a:r>
            <a:r>
              <a:rPr lang="fr-CA" sz="1200" b="0" i="0" u="none" strike="noStrike" kern="1200" cap="none" dirty="0">
                <a:solidFill>
                  <a:schemeClr val="dk1"/>
                </a:solidFill>
                <a:effectLst/>
                <a:latin typeface="Calibri"/>
                <a:ea typeface="Calibri"/>
                <a:cs typeface="Calibri"/>
                <a:sym typeface="Calibri"/>
              </a:rPr>
              <a:t> Fluorophore A2E </a:t>
            </a:r>
            <a:r>
              <a:rPr lang="fr-CA" sz="1200" b="0" i="0" u="none" strike="noStrike" kern="1200" cap="none" dirty="0" err="1">
                <a:solidFill>
                  <a:schemeClr val="dk1"/>
                </a:solidFill>
                <a:effectLst/>
                <a:latin typeface="Calibri"/>
                <a:ea typeface="Calibri"/>
                <a:cs typeface="Calibri"/>
                <a:sym typeface="Calibri"/>
              </a:rPr>
              <a:t>Mediates</a:t>
            </a:r>
            <a:r>
              <a:rPr lang="fr-CA" sz="1200" b="0" i="0" u="none" strike="noStrike" kern="1200" cap="none" dirty="0">
                <a:solidFill>
                  <a:schemeClr val="dk1"/>
                </a:solidFill>
                <a:effectLst/>
                <a:latin typeface="Calibri"/>
                <a:ea typeface="Calibri"/>
                <a:cs typeface="Calibri"/>
                <a:sym typeface="Calibri"/>
              </a:rPr>
              <a:t> Blue Light-</a:t>
            </a:r>
            <a:r>
              <a:rPr lang="fr-CA" sz="1200" b="0" i="0" u="none" strike="noStrike" kern="1200" cap="none" dirty="0" err="1">
                <a:solidFill>
                  <a:schemeClr val="dk1"/>
                </a:solidFill>
                <a:effectLst/>
                <a:latin typeface="Calibri"/>
                <a:ea typeface="Calibri"/>
                <a:cs typeface="Calibri"/>
                <a:sym typeface="Calibri"/>
              </a:rPr>
              <a:t>Induced</a:t>
            </a:r>
            <a:r>
              <a:rPr lang="fr-CA" sz="1200" b="0" i="0" u="none" strike="noStrike" kern="1200" cap="none" dirty="0">
                <a:solidFill>
                  <a:schemeClr val="dk1"/>
                </a:solidFill>
                <a:effectLst/>
                <a:latin typeface="Calibri"/>
                <a:ea typeface="Calibri"/>
                <a:cs typeface="Calibri"/>
                <a:sym typeface="Calibri"/>
              </a:rPr>
              <a:t> Damage to </a:t>
            </a:r>
            <a:r>
              <a:rPr lang="fr-CA" sz="1200" b="0" i="0" u="none" strike="noStrike" kern="1200" cap="none" dirty="0" err="1">
                <a:solidFill>
                  <a:schemeClr val="dk1"/>
                </a:solidFill>
                <a:effectLst/>
                <a:latin typeface="Calibri"/>
                <a:ea typeface="Calibri"/>
                <a:cs typeface="Calibri"/>
                <a:sym typeface="Calibri"/>
              </a:rPr>
              <a:t>Retinal</a:t>
            </a:r>
            <a:r>
              <a:rPr lang="fr-CA" sz="1200" b="0" i="0" u="none" strike="noStrike" kern="1200" cap="none" dirty="0">
                <a:solidFill>
                  <a:schemeClr val="dk1"/>
                </a:solidFill>
                <a:effectLst/>
                <a:latin typeface="Calibri"/>
                <a:ea typeface="Calibri"/>
                <a:cs typeface="Calibri"/>
                <a:sym typeface="Calibri"/>
              </a:rPr>
              <a:t> </a:t>
            </a:r>
            <a:r>
              <a:rPr lang="fr-CA" sz="1200" b="0" i="0" u="none" strike="noStrike" kern="1200" cap="none" dirty="0" err="1">
                <a:solidFill>
                  <a:schemeClr val="dk1"/>
                </a:solidFill>
                <a:effectLst/>
                <a:latin typeface="Calibri"/>
                <a:ea typeface="Calibri"/>
                <a:cs typeface="Calibri"/>
                <a:sym typeface="Calibri"/>
              </a:rPr>
              <a:t>Pigmented</a:t>
            </a:r>
            <a:r>
              <a:rPr lang="fr-CA" sz="1200" b="0" i="0" u="none" strike="noStrike" kern="1200" cap="none" dirty="0">
                <a:solidFill>
                  <a:schemeClr val="dk1"/>
                </a:solidFill>
                <a:effectLst/>
                <a:latin typeface="Calibri"/>
                <a:ea typeface="Calibri"/>
                <a:cs typeface="Calibri"/>
                <a:sym typeface="Calibri"/>
              </a:rPr>
              <a:t> </a:t>
            </a:r>
            <a:r>
              <a:rPr lang="fr-CA" sz="1200" b="0" i="0" u="none" strike="noStrike" kern="1200" cap="none" dirty="0" err="1">
                <a:solidFill>
                  <a:schemeClr val="dk1"/>
                </a:solidFill>
                <a:effectLst/>
                <a:latin typeface="Calibri"/>
                <a:ea typeface="Calibri"/>
                <a:cs typeface="Calibri"/>
                <a:sym typeface="Calibri"/>
              </a:rPr>
              <a:t>Epithelial</a:t>
            </a:r>
            <a:r>
              <a:rPr lang="fr-CA" sz="1200" b="0" i="0" u="none" strike="noStrike" kern="1200" cap="none" dirty="0">
                <a:solidFill>
                  <a:schemeClr val="dk1"/>
                </a:solidFill>
                <a:effectLst/>
                <a:latin typeface="Calibri"/>
                <a:ea typeface="Calibri"/>
                <a:cs typeface="Calibri"/>
                <a:sym typeface="Calibri"/>
              </a:rPr>
              <a:t> </a:t>
            </a:r>
            <a:r>
              <a:rPr lang="fr-CA" sz="1200" b="0" i="0" u="none" strike="noStrike" kern="1200" cap="none" dirty="0" err="1">
                <a:solidFill>
                  <a:schemeClr val="dk1"/>
                </a:solidFill>
                <a:effectLst/>
                <a:latin typeface="Calibri"/>
                <a:ea typeface="Calibri"/>
                <a:cs typeface="Calibri"/>
                <a:sym typeface="Calibri"/>
              </a:rPr>
              <a:t>Cells</a:t>
            </a:r>
            <a:r>
              <a:rPr lang="fr-CA" sz="1200" b="0" i="0" u="none" strike="noStrike" kern="1200" cap="none" dirty="0">
                <a:solidFill>
                  <a:schemeClr val="dk1"/>
                </a:solidFill>
                <a:effectLst/>
                <a:latin typeface="Calibri"/>
                <a:ea typeface="Calibri"/>
                <a:cs typeface="Calibri"/>
                <a:sym typeface="Calibri"/>
              </a:rPr>
              <a:t> », </a:t>
            </a:r>
            <a:r>
              <a:rPr lang="fr-CA" sz="1200" b="0" i="1" u="none" strike="noStrike" kern="1200" cap="none" dirty="0">
                <a:solidFill>
                  <a:schemeClr val="dk1"/>
                </a:solidFill>
                <a:effectLst/>
                <a:latin typeface="Calibri"/>
                <a:ea typeface="Calibri"/>
                <a:cs typeface="Calibri"/>
                <a:sym typeface="Calibri"/>
              </a:rPr>
              <a:t>Invest. </a:t>
            </a:r>
            <a:r>
              <a:rPr lang="fr-CA" sz="1200" b="0" i="1" u="none" strike="noStrike" kern="1200" cap="none" dirty="0" err="1">
                <a:solidFill>
                  <a:schemeClr val="dk1"/>
                </a:solidFill>
                <a:effectLst/>
                <a:latin typeface="Calibri"/>
                <a:ea typeface="Calibri"/>
                <a:cs typeface="Calibri"/>
                <a:sym typeface="Calibri"/>
              </a:rPr>
              <a:t>Ophthalmol</a:t>
            </a:r>
            <a:r>
              <a:rPr lang="fr-CA" sz="1200" b="0" i="1" u="none" strike="noStrike" kern="1200" cap="none" dirty="0">
                <a:solidFill>
                  <a:schemeClr val="dk1"/>
                </a:solidFill>
                <a:effectLst/>
                <a:latin typeface="Calibri"/>
                <a:ea typeface="Calibri"/>
                <a:cs typeface="Calibri"/>
                <a:sym typeface="Calibri"/>
              </a:rPr>
              <a:t>. Vis. </a:t>
            </a:r>
            <a:r>
              <a:rPr lang="fr-CA" sz="1200" b="0" i="1" u="none" strike="noStrike" kern="1200" cap="none" dirty="0" err="1">
                <a:solidFill>
                  <a:schemeClr val="dk1"/>
                </a:solidFill>
                <a:effectLst/>
                <a:latin typeface="Calibri"/>
                <a:ea typeface="Calibri"/>
                <a:cs typeface="Calibri"/>
                <a:sym typeface="Calibri"/>
              </a:rPr>
              <a:t>Sci</a:t>
            </a:r>
            <a:r>
              <a:rPr lang="fr-CA" sz="1200" b="0" i="0" u="none" strike="noStrike" kern="1200" cap="none" dirty="0">
                <a:solidFill>
                  <a:schemeClr val="dk1"/>
                </a:solidFill>
                <a:effectLst/>
                <a:latin typeface="Calibri"/>
                <a:ea typeface="Calibri"/>
                <a:cs typeface="Calibri"/>
                <a:sym typeface="Calibri"/>
              </a:rPr>
              <a:t>., 41(7),</a:t>
            </a:r>
            <a:r>
              <a:rPr lang="fr-CA" sz="1200" b="0" i="0" u="none" strike="noStrike" kern="1200" cap="none" baseline="0" dirty="0">
                <a:solidFill>
                  <a:schemeClr val="dk1"/>
                </a:solidFill>
                <a:effectLst/>
                <a:latin typeface="Calibri"/>
                <a:ea typeface="Calibri"/>
                <a:cs typeface="Calibri"/>
                <a:sym typeface="Calibri"/>
              </a:rPr>
              <a:t> p. </a:t>
            </a:r>
            <a:r>
              <a:rPr lang="fr-CA" sz="1200" b="0" i="0" u="none" strike="noStrike" kern="1200" cap="none" dirty="0">
                <a:solidFill>
                  <a:schemeClr val="dk1"/>
                </a:solidFill>
                <a:effectLst/>
                <a:latin typeface="Calibri"/>
                <a:ea typeface="Calibri"/>
                <a:cs typeface="Calibri"/>
                <a:sym typeface="Calibri"/>
              </a:rPr>
              <a:t>1981-1989. </a:t>
            </a:r>
            <a:r>
              <a:rPr lang="fr-CA" sz="1200" b="0" i="0" u="sng" strike="noStrike" kern="1200" cap="none" dirty="0">
                <a:solidFill>
                  <a:schemeClr val="dk1"/>
                </a:solidFill>
                <a:effectLst/>
                <a:latin typeface="Calibri"/>
                <a:ea typeface="Calibri"/>
                <a:cs typeface="Calibri"/>
                <a:sym typeface="Calibri"/>
                <a:hlinkClick r:id="rId4"/>
              </a:rPr>
              <a:t>http://www.ncbi.nlm.nih.gov/pubmed/10845625</a:t>
            </a:r>
            <a:r>
              <a:rPr lang="fr-CA" sz="1200" b="0" i="0" u="none" strike="noStrike" kern="1200" cap="none" dirty="0">
                <a:solidFill>
                  <a:schemeClr val="dk1"/>
                </a:solidFill>
                <a:effectLst/>
                <a:latin typeface="Calibri"/>
                <a:ea typeface="Calibri"/>
                <a:cs typeface="Calibri"/>
                <a:sym typeface="Calibri"/>
              </a:rPr>
              <a:t> </a:t>
            </a:r>
          </a:p>
        </p:txBody>
      </p:sp>
      <p:sp>
        <p:nvSpPr>
          <p:cNvPr id="4" name="Slide Image Placeholder 3"/>
          <p:cNvSpPr>
            <a:spLocks noGrp="1" noRot="1" noChangeAspect="1"/>
          </p:cNvSpPr>
          <p:nvPr>
            <p:ph type="sldImg"/>
          </p:nvPr>
        </p:nvSpPr>
        <p:spPr>
          <a:xfrm>
            <a:off x="420688" y="704850"/>
            <a:ext cx="6261100" cy="3521075"/>
          </a:xfr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7" name="Shape 307"/>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Comme discuté, l’enfance des enfants d’aujourd’hui est différente.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En fait, les enfants canadiens âgés de 3 à 5 ans passent environ la moitié de leur journée à effectuer des activités sédentaires et environ 2 heures par jour devant un écran.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Selon une étude, 61 % des parents canadiens sont d’accord que leurs enfants passent trop de temps à regarder la télévision ou à utiliser un ordinateur.</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Source : Jeunes en forme Canada, bulletin de l’activité physique chez les jeunes, 2014.</a:t>
            </a:r>
          </a:p>
          <a:p>
            <a:endParaRPr lang="fr-CA" sz="1200" b="0" i="0" u="sng" strike="noStrike" kern="1200" cap="none" dirty="0">
              <a:solidFill>
                <a:schemeClr val="dk1"/>
              </a:solidFill>
              <a:effectLst/>
              <a:latin typeface="Calibri"/>
              <a:ea typeface="Calibri"/>
              <a:cs typeface="Calibri"/>
              <a:sym typeface="Calibri"/>
              <a:hlinkClick r:id="rId3"/>
            </a:endParaRPr>
          </a:p>
          <a:p>
            <a:r>
              <a:rPr lang="fr-CA" sz="1200" b="0" i="0" u="sng" strike="noStrike" kern="1200" cap="none" dirty="0">
                <a:solidFill>
                  <a:schemeClr val="dk1"/>
                </a:solidFill>
                <a:effectLst/>
                <a:latin typeface="Calibri"/>
                <a:ea typeface="Calibri"/>
                <a:cs typeface="Calibri"/>
                <a:sym typeface="Calibri"/>
                <a:hlinkClick r:id="rId3"/>
              </a:rPr>
              <a:t>http://truesportpur.ca/sites/default/files/content/docs/pdf/ahkc2014reportcardshortfr.pdf</a:t>
            </a:r>
            <a:endParaRPr lang="fr-CA" sz="1200" b="0" i="0" u="none" strike="noStrike" kern="1200" cap="none" dirty="0">
              <a:solidFill>
                <a:schemeClr val="dk1"/>
              </a:solidFill>
              <a:effectLst/>
              <a:latin typeface="Calibri"/>
              <a:ea typeface="Calibri"/>
              <a:cs typeface="Calibri"/>
              <a:sym typeface="Calibri"/>
            </a:endParaRP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Certains de nos enfants n’entendront jamais </a:t>
            </a:r>
            <a:r>
              <a:rPr lang="fr-CA" sz="1200" b="0" i="0" u="none" strike="noStrike" kern="1200" cap="none" dirty="0" smtClean="0">
                <a:solidFill>
                  <a:schemeClr val="dk1"/>
                </a:solidFill>
                <a:effectLst/>
                <a:latin typeface="Calibri"/>
                <a:ea typeface="Calibri"/>
                <a:cs typeface="Calibri"/>
                <a:sym typeface="Calibri"/>
              </a:rPr>
              <a:t>le son d’une </a:t>
            </a:r>
            <a:r>
              <a:rPr lang="fr-CA" sz="1200" b="0" i="0" u="none" strike="noStrike" kern="1200" cap="none" dirty="0">
                <a:solidFill>
                  <a:schemeClr val="dk1"/>
                </a:solidFill>
                <a:effectLst/>
                <a:latin typeface="Calibri"/>
                <a:ea typeface="Calibri"/>
                <a:cs typeface="Calibri"/>
                <a:sym typeface="Calibri"/>
              </a:rPr>
              <a:t>tonalité, car ils ne possèdent qu’un cellulaire. Les enfants d’aujourd’hui parlent à leurs parents en déplacement par </a:t>
            </a:r>
            <a:r>
              <a:rPr lang="fr-CA" sz="1200" b="0" i="0" u="none" strike="noStrike" kern="1200" cap="none" dirty="0" err="1">
                <a:solidFill>
                  <a:schemeClr val="dk1"/>
                </a:solidFill>
                <a:effectLst/>
                <a:latin typeface="Calibri"/>
                <a:ea typeface="Calibri"/>
                <a:cs typeface="Calibri"/>
                <a:sym typeface="Calibri"/>
              </a:rPr>
              <a:t>FaceTime</a:t>
            </a:r>
            <a:r>
              <a:rPr lang="fr-CA" sz="1200" b="0" i="0" u="none" strike="noStrike" kern="1200" cap="none" dirty="0">
                <a:solidFill>
                  <a:schemeClr val="dk1"/>
                </a:solidFill>
                <a:effectLst/>
                <a:latin typeface="Calibri"/>
                <a:ea typeface="Calibri"/>
                <a:cs typeface="Calibri"/>
                <a:sym typeface="Calibri"/>
              </a:rPr>
              <a:t>. Le temps passé sur les appareils numériques, en raison de la lumière bleue nocive et de la fatigue oculaire, devrait figurer au cœur de nos préoccupations quant à la vision des enfants. Grâce aux études réalisées chez les enfants de la génération Z et sur la façon dont ils</a:t>
            </a:r>
            <a:r>
              <a:rPr lang="fr-CA" sz="1200" b="0" i="0" u="none" strike="noStrike" kern="1200" cap="none" baseline="0" dirty="0">
                <a:solidFill>
                  <a:schemeClr val="dk1"/>
                </a:solidFill>
                <a:effectLst/>
                <a:latin typeface="Calibri"/>
                <a:ea typeface="Calibri"/>
                <a:cs typeface="Calibri"/>
                <a:sym typeface="Calibri"/>
              </a:rPr>
              <a:t> </a:t>
            </a:r>
            <a:r>
              <a:rPr lang="fr-CA" sz="1200" b="0" i="0" u="none" strike="noStrike" kern="1200" cap="none" dirty="0">
                <a:solidFill>
                  <a:schemeClr val="dk1"/>
                </a:solidFill>
                <a:effectLst/>
                <a:latin typeface="Calibri"/>
                <a:ea typeface="Calibri"/>
                <a:cs typeface="Calibri"/>
                <a:sym typeface="Calibri"/>
              </a:rPr>
              <a:t>utilisent les appareils numériques, nous pouvons leur offrir une meilleure protection.</a:t>
            </a:r>
          </a:p>
        </p:txBody>
      </p:sp>
      <p:sp>
        <p:nvSpPr>
          <p:cNvPr id="308" name="Shape 308"/>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25</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Selon ce graphique, les enfants utilisent toutes sortes d’appareils qui émettent de la lumière bleue. Cette étude indique également que plus les enfants vieillissent (de l’âge de 13 à 17 ans), plus ils utilisent différents appareils, à l’exception de la liseuse. Même sans études, nous pouvons voir de jeunes enfants dans les poussettes et dans les paniers d’épicerie utiliser des appareils. Donc, nous savons que les enfants commencent à utiliser des appareils en bas âge. Penchons-nous sur la lumière bleue nocive.</a:t>
            </a:r>
          </a:p>
          <a:p>
            <a:r>
              <a:rPr lang="fr-CA" sz="1200" b="0" i="0" u="none" strike="noStrike" kern="1200" cap="none" dirty="0">
                <a:solidFill>
                  <a:schemeClr val="dk1"/>
                </a:solidFill>
                <a:effectLst/>
                <a:latin typeface="Calibri"/>
                <a:ea typeface="Calibri"/>
                <a:cs typeface="Calibri"/>
                <a:sym typeface="Calibri"/>
              </a:rPr>
              <a:t> </a:t>
            </a:r>
          </a:p>
        </p:txBody>
      </p:sp>
      <p:sp>
        <p:nvSpPr>
          <p:cNvPr id="170" name="Shape 170"/>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26</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5" name="Shape 335"/>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La plupart des gens ne savent pas que le soleil représente la principale source de lumière bleue nocive, qui est</a:t>
            </a:r>
            <a:r>
              <a:rPr lang="fr-CA" sz="1200" b="0" i="0" u="none" strike="noStrike" kern="1200" cap="none" baseline="0" dirty="0">
                <a:solidFill>
                  <a:schemeClr val="dk1"/>
                </a:solidFill>
                <a:effectLst/>
                <a:latin typeface="Calibri"/>
                <a:ea typeface="Calibri"/>
                <a:cs typeface="Calibri"/>
                <a:sym typeface="Calibri"/>
              </a:rPr>
              <a:t> </a:t>
            </a:r>
            <a:r>
              <a:rPr lang="fr-CA" sz="1200" b="0" i="0" u="none" strike="noStrike" kern="1200" cap="none" dirty="0">
                <a:solidFill>
                  <a:schemeClr val="dk1"/>
                </a:solidFill>
                <a:effectLst/>
                <a:latin typeface="Calibri"/>
                <a:ea typeface="Calibri"/>
                <a:cs typeface="Calibri"/>
                <a:sym typeface="Calibri"/>
              </a:rPr>
              <a:t>100 fois plus intense que celle émise par les appareils électroniques et les écrans.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Avec toutes les activités extérieures (récréation, soccer, baseball, etc.) que</a:t>
            </a:r>
            <a:r>
              <a:rPr lang="fr-CA" sz="1200" b="0" i="0" u="none" strike="noStrike" kern="1200" cap="none" baseline="0" dirty="0">
                <a:solidFill>
                  <a:schemeClr val="dk1"/>
                </a:solidFill>
                <a:effectLst/>
                <a:latin typeface="Calibri"/>
                <a:ea typeface="Calibri"/>
                <a:cs typeface="Calibri"/>
                <a:sym typeface="Calibri"/>
              </a:rPr>
              <a:t> les </a:t>
            </a:r>
            <a:r>
              <a:rPr lang="fr-CA" sz="1200" b="0" i="0" u="none" strike="noStrike" kern="1200" cap="none" dirty="0">
                <a:solidFill>
                  <a:schemeClr val="dk1"/>
                </a:solidFill>
                <a:effectLst/>
                <a:latin typeface="Calibri"/>
                <a:ea typeface="Calibri"/>
                <a:cs typeface="Calibri"/>
                <a:sym typeface="Calibri"/>
              </a:rPr>
              <a:t>enfants ont, ils peuvent y être exposés.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En combinant le temps passé au soleil à l’extérieur et exposé à des sources de lumière bleue nocive à l’intérieur, il faut offrir un filtre de la lumière bleue aux yeux en développement des enfants. Les verres Transitions constituent une excellente solution puisqu’ils filtrent les rayons UV et la lumière bleue nocive non seulement à l’intérieur, mais surtout à l’extérieur.</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a:t>
            </a:r>
          </a:p>
          <a:p>
            <a:r>
              <a:rPr lang="fr-CA" sz="1200" b="0" i="0" u="none" strike="noStrike" kern="1200" cap="none" dirty="0">
                <a:solidFill>
                  <a:schemeClr val="dk1"/>
                </a:solidFill>
                <a:effectLst/>
                <a:latin typeface="Calibri"/>
                <a:ea typeface="Calibri"/>
                <a:cs typeface="Calibri"/>
                <a:sym typeface="Calibri"/>
              </a:rPr>
              <a:t>Source :  Baillet, G., et B. Granger  (2016). « How Transitions® </a:t>
            </a:r>
            <a:r>
              <a:rPr lang="fr-CA" sz="1200" b="0" i="0" u="none" strike="noStrike" kern="1200" cap="none" dirty="0" err="1">
                <a:solidFill>
                  <a:schemeClr val="dk1"/>
                </a:solidFill>
                <a:effectLst/>
                <a:latin typeface="Calibri"/>
                <a:ea typeface="Calibri"/>
                <a:cs typeface="Calibri"/>
                <a:sym typeface="Calibri"/>
              </a:rPr>
              <a:t>lenses</a:t>
            </a:r>
            <a:r>
              <a:rPr lang="fr-CA" sz="1200" b="0" i="0" u="none" strike="noStrike" kern="1200" cap="none" dirty="0">
                <a:solidFill>
                  <a:schemeClr val="dk1"/>
                </a:solidFill>
                <a:effectLst/>
                <a:latin typeface="Calibri"/>
                <a:ea typeface="Calibri"/>
                <a:cs typeface="Calibri"/>
                <a:sym typeface="Calibri"/>
              </a:rPr>
              <a:t> </a:t>
            </a:r>
            <a:r>
              <a:rPr lang="fr-CA" sz="1200" b="0" i="0" u="none" strike="noStrike" kern="1200" cap="none" dirty="0" err="1">
                <a:solidFill>
                  <a:schemeClr val="dk1"/>
                </a:solidFill>
                <a:effectLst/>
                <a:latin typeface="Calibri"/>
                <a:ea typeface="Calibri"/>
                <a:cs typeface="Calibri"/>
                <a:sym typeface="Calibri"/>
              </a:rPr>
              <a:t>filter</a:t>
            </a:r>
            <a:r>
              <a:rPr lang="fr-CA" sz="1200" b="0" i="0" u="none" strike="noStrike" kern="1200" cap="none" dirty="0">
                <a:solidFill>
                  <a:schemeClr val="dk1"/>
                </a:solidFill>
                <a:effectLst/>
                <a:latin typeface="Calibri"/>
                <a:ea typeface="Calibri"/>
                <a:cs typeface="Calibri"/>
                <a:sym typeface="Calibri"/>
              </a:rPr>
              <a:t> </a:t>
            </a:r>
            <a:r>
              <a:rPr lang="fr-CA" sz="1200" b="0" i="0" u="none" strike="noStrike" kern="1200" cap="none" dirty="0" err="1">
                <a:solidFill>
                  <a:schemeClr val="dk1"/>
                </a:solidFill>
                <a:effectLst/>
                <a:latin typeface="Calibri"/>
                <a:ea typeface="Calibri"/>
                <a:cs typeface="Calibri"/>
                <a:sym typeface="Calibri"/>
              </a:rPr>
              <a:t>harmful</a:t>
            </a:r>
            <a:r>
              <a:rPr lang="fr-CA" sz="1200" b="0" i="0" u="none" strike="noStrike" kern="1200" cap="none" dirty="0">
                <a:solidFill>
                  <a:schemeClr val="dk1"/>
                </a:solidFill>
                <a:effectLst/>
                <a:latin typeface="Calibri"/>
                <a:ea typeface="Calibri"/>
                <a:cs typeface="Calibri"/>
                <a:sym typeface="Calibri"/>
              </a:rPr>
              <a:t> </a:t>
            </a:r>
            <a:r>
              <a:rPr lang="fr-CA" sz="1200" b="0" i="0" u="none" strike="noStrike" kern="1200" cap="none" dirty="0" err="1">
                <a:solidFill>
                  <a:schemeClr val="dk1"/>
                </a:solidFill>
                <a:effectLst/>
                <a:latin typeface="Calibri"/>
                <a:ea typeface="Calibri"/>
                <a:cs typeface="Calibri"/>
                <a:sym typeface="Calibri"/>
              </a:rPr>
              <a:t>blue</a:t>
            </a:r>
            <a:r>
              <a:rPr lang="fr-CA" sz="1200" b="0" i="0" u="none" strike="noStrike" kern="1200" cap="none" dirty="0">
                <a:solidFill>
                  <a:schemeClr val="dk1"/>
                </a:solidFill>
                <a:effectLst/>
                <a:latin typeface="Calibri"/>
                <a:ea typeface="Calibri"/>
                <a:cs typeface="Calibri"/>
                <a:sym typeface="Calibri"/>
              </a:rPr>
              <a:t> light », </a:t>
            </a:r>
            <a:r>
              <a:rPr lang="fr-CA" sz="1200" b="0" i="1" u="none" strike="noStrike" kern="1200" cap="none" dirty="0">
                <a:solidFill>
                  <a:schemeClr val="dk1"/>
                </a:solidFill>
                <a:effectLst/>
                <a:latin typeface="Calibri"/>
                <a:ea typeface="Calibri"/>
                <a:cs typeface="Calibri"/>
                <a:sym typeface="Calibri"/>
              </a:rPr>
              <a:t>Points de Vue, International </a:t>
            </a:r>
            <a:r>
              <a:rPr lang="fr-CA" sz="1200" b="0" i="1" u="none" strike="noStrike" kern="1200" cap="none" dirty="0" err="1">
                <a:solidFill>
                  <a:schemeClr val="dk1"/>
                </a:solidFill>
                <a:effectLst/>
                <a:latin typeface="Calibri"/>
                <a:ea typeface="Calibri"/>
                <a:cs typeface="Calibri"/>
                <a:sym typeface="Calibri"/>
              </a:rPr>
              <a:t>Review</a:t>
            </a:r>
            <a:r>
              <a:rPr lang="fr-CA" sz="1200" b="0" i="1" u="none" strike="noStrike" kern="1200" cap="none" dirty="0">
                <a:solidFill>
                  <a:schemeClr val="dk1"/>
                </a:solidFill>
                <a:effectLst/>
                <a:latin typeface="Calibri"/>
                <a:ea typeface="Calibri"/>
                <a:cs typeface="Calibri"/>
                <a:sym typeface="Calibri"/>
              </a:rPr>
              <a:t> of </a:t>
            </a:r>
            <a:r>
              <a:rPr lang="fr-CA" sz="1200" b="0" i="1" u="none" strike="noStrike" kern="1200" cap="none" dirty="0" err="1">
                <a:solidFill>
                  <a:schemeClr val="dk1"/>
                </a:solidFill>
                <a:effectLst/>
                <a:latin typeface="Calibri"/>
                <a:ea typeface="Calibri"/>
                <a:cs typeface="Calibri"/>
                <a:sym typeface="Calibri"/>
              </a:rPr>
              <a:t>Ophthalmic</a:t>
            </a:r>
            <a:r>
              <a:rPr lang="fr-CA" sz="1200" b="0" i="1" u="none" strike="noStrike" kern="1200" cap="none" dirty="0">
                <a:solidFill>
                  <a:schemeClr val="dk1"/>
                </a:solidFill>
                <a:effectLst/>
                <a:latin typeface="Calibri"/>
                <a:ea typeface="Calibri"/>
                <a:cs typeface="Calibri"/>
                <a:sym typeface="Calibri"/>
              </a:rPr>
              <a:t> </a:t>
            </a:r>
            <a:r>
              <a:rPr lang="fr-CA" sz="1200" b="0" i="1" u="none" strike="noStrike" kern="1200" cap="none" dirty="0" err="1">
                <a:solidFill>
                  <a:schemeClr val="dk1"/>
                </a:solidFill>
                <a:effectLst/>
                <a:latin typeface="Calibri"/>
                <a:ea typeface="Calibri"/>
                <a:cs typeface="Calibri"/>
                <a:sym typeface="Calibri"/>
              </a:rPr>
              <a:t>Optics</a:t>
            </a:r>
            <a:r>
              <a:rPr lang="fr-CA" sz="1200" b="0" i="0" u="none" strike="noStrike" kern="1200" cap="none" dirty="0">
                <a:solidFill>
                  <a:schemeClr val="dk1"/>
                </a:solidFill>
                <a:effectLst/>
                <a:latin typeface="Calibri"/>
                <a:ea typeface="Calibri"/>
                <a:cs typeface="Calibri"/>
                <a:sym typeface="Calibri"/>
              </a:rPr>
              <a:t>, publication en ligne.</a:t>
            </a:r>
          </a:p>
          <a:p>
            <a:r>
              <a:rPr lang="fr-CA" sz="1200" b="0" i="0" u="sng" strike="noStrike" kern="1200" cap="none" dirty="0">
                <a:solidFill>
                  <a:schemeClr val="dk1"/>
                </a:solidFill>
                <a:effectLst/>
                <a:latin typeface="Calibri"/>
                <a:ea typeface="Calibri"/>
                <a:cs typeface="Calibri"/>
                <a:sym typeface="Calibri"/>
                <a:hlinkClick r:id="rId3"/>
              </a:rPr>
              <a:t>http://www.pointsdevue.com/sites/default/files/comment-les-verres-transitions-filtrent-la-lumiere-bleue-nocive-low.pdf?utm_source=Website&amp;utm_medium=PDF&amp;utm_campaign=Transitions&amp;utm_term=FR</a:t>
            </a:r>
            <a:endParaRPr lang="fr-CA" sz="1200" b="0" i="0" u="none" strike="noStrike" kern="1200" cap="none" dirty="0">
              <a:solidFill>
                <a:schemeClr val="dk1"/>
              </a:solidFill>
              <a:effectLst/>
              <a:latin typeface="Calibri"/>
              <a:ea typeface="Calibri"/>
              <a:cs typeface="Calibri"/>
              <a:sym typeface="Calibri"/>
            </a:endParaRPr>
          </a:p>
        </p:txBody>
      </p:sp>
      <p:sp>
        <p:nvSpPr>
          <p:cNvPr id="336" name="Shape 336"/>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27</a:t>
            </a:fld>
            <a:endParaRPr lang="en-US" sz="1200" dirty="0">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5" name="Shape 355"/>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Nous devons protéger nos enfants contre les rayons UV et la lumière bleue nocive, tant à l’intérieur qu’à l’extérieur. La lumière représente un facteur environnemental important dans le développement humain. Étant donné que l’œil d’un enfant laisse pénétrer six fois plus de rayons UV que celui d’un adulte, il n’est jamais trop tôt pour commencer à protéger les yeux.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Plusieurs expériences de privation ont indiqué que les renseignements visuels régissent la croissance oculaire et le développement de la réfraction. La lumière fait partie intégrante de ces renseignements.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L’American </a:t>
            </a:r>
            <a:r>
              <a:rPr lang="fr-CA" sz="1200" b="0" i="0" u="none" strike="noStrike" kern="1200" cap="none" dirty="0" err="1">
                <a:solidFill>
                  <a:schemeClr val="dk1"/>
                </a:solidFill>
                <a:effectLst/>
                <a:latin typeface="Calibri"/>
                <a:ea typeface="Calibri"/>
                <a:cs typeface="Calibri"/>
                <a:sym typeface="Calibri"/>
              </a:rPr>
              <a:t>Academy</a:t>
            </a:r>
            <a:r>
              <a:rPr lang="fr-CA" sz="1200" b="0" i="0" u="none" strike="noStrike" kern="1200" cap="none" dirty="0">
                <a:solidFill>
                  <a:schemeClr val="dk1"/>
                </a:solidFill>
                <a:effectLst/>
                <a:latin typeface="Calibri"/>
                <a:ea typeface="Calibri"/>
                <a:cs typeface="Calibri"/>
                <a:sym typeface="Calibri"/>
              </a:rPr>
              <a:t> of </a:t>
            </a:r>
            <a:r>
              <a:rPr lang="fr-CA" sz="1200" b="0" i="0" u="none" strike="noStrike" kern="1200" cap="none" dirty="0" err="1">
                <a:solidFill>
                  <a:schemeClr val="dk1"/>
                </a:solidFill>
                <a:effectLst/>
                <a:latin typeface="Calibri"/>
                <a:ea typeface="Calibri"/>
                <a:cs typeface="Calibri"/>
                <a:sym typeface="Calibri"/>
              </a:rPr>
              <a:t>Ophthalmology</a:t>
            </a:r>
            <a:r>
              <a:rPr lang="fr-CA" sz="1200" b="0" i="0" u="none" strike="noStrike" kern="1200" cap="none" dirty="0">
                <a:solidFill>
                  <a:schemeClr val="dk1"/>
                </a:solidFill>
                <a:effectLst/>
                <a:latin typeface="Calibri"/>
                <a:ea typeface="Calibri"/>
                <a:cs typeface="Calibri"/>
                <a:sym typeface="Calibri"/>
              </a:rPr>
              <a:t> vient tout juste de signaler cette année (2017) que les études révèlent que le soleil est essentiel à notre santé oculaire. Elle a également mentionné que les yeux et la peau doivent être protégés contre les rayons UV à l’extérieur. </a:t>
            </a:r>
          </a:p>
          <a:p>
            <a:r>
              <a:rPr lang="fr-CA" sz="1200" b="0" i="0" u="none" strike="noStrike" kern="1200" cap="none" dirty="0">
                <a:solidFill>
                  <a:schemeClr val="dk1"/>
                </a:solidFill>
                <a:effectLst/>
                <a:latin typeface="Calibri"/>
                <a:ea typeface="Calibri"/>
                <a:cs typeface="Calibri"/>
                <a:sym typeface="Calibri"/>
              </a:rPr>
              <a:t> </a:t>
            </a:r>
          </a:p>
        </p:txBody>
      </p:sp>
      <p:sp>
        <p:nvSpPr>
          <p:cNvPr id="356" name="Shape 356"/>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28</a:t>
            </a:fld>
            <a:endParaRPr lang="en-US" sz="1200" dirty="0">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5" name="Shape 365"/>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Selon un sondage, 70 % des jeunes (âgés de 13 à 20 ans) passent une heure ou moins par jour à l’extérieur. </a:t>
            </a:r>
          </a:p>
          <a:p>
            <a:endParaRPr lang="fr-CA" sz="1200" b="0" i="0" u="none" strike="noStrike" kern="1200" cap="none" dirty="0">
              <a:solidFill>
                <a:schemeClr val="dk1"/>
              </a:solidFill>
              <a:effectLst/>
              <a:latin typeface="Calibri"/>
              <a:ea typeface="Calibri"/>
              <a:cs typeface="Calibri"/>
              <a:sym typeface="Calibri"/>
            </a:endParaRPr>
          </a:p>
          <a:p>
            <a:r>
              <a:rPr lang="en-CA" sz="1200" b="0" i="0" u="none" strike="noStrike" kern="1200" cap="none" dirty="0">
                <a:solidFill>
                  <a:schemeClr val="dk1"/>
                </a:solidFill>
                <a:effectLst/>
                <a:latin typeface="Calibri"/>
                <a:ea typeface="Calibri"/>
                <a:cs typeface="Calibri"/>
                <a:sym typeface="Calibri"/>
              </a:rPr>
              <a:t>(Source : Youth Survey on Nature and the Outdoors, </a:t>
            </a:r>
            <a:r>
              <a:rPr lang="en-CA" sz="1200" b="0" i="0" u="none" strike="noStrike" kern="1200" cap="none" dirty="0" err="1">
                <a:solidFill>
                  <a:schemeClr val="dk1"/>
                </a:solidFill>
                <a:effectLst/>
                <a:latin typeface="Calibri"/>
                <a:ea typeface="Calibri"/>
                <a:cs typeface="Calibri"/>
                <a:sym typeface="Calibri"/>
              </a:rPr>
              <a:t>Fondation</a:t>
            </a:r>
            <a:r>
              <a:rPr lang="en-CA" sz="1200" b="0" i="0" u="none" strike="noStrike" kern="1200" cap="none" dirty="0">
                <a:solidFill>
                  <a:schemeClr val="dk1"/>
                </a:solidFill>
                <a:effectLst/>
                <a:latin typeface="Calibri"/>
                <a:ea typeface="Calibri"/>
                <a:cs typeface="Calibri"/>
                <a:sym typeface="Calibri"/>
              </a:rPr>
              <a:t> David Suzuki, 2012. </a:t>
            </a:r>
            <a:endParaRPr lang="fr-CA" sz="1200" b="0" i="0" u="none" strike="noStrike" kern="1200" cap="none" dirty="0">
              <a:solidFill>
                <a:schemeClr val="dk1"/>
              </a:solidFill>
              <a:effectLst/>
              <a:latin typeface="Calibri"/>
              <a:ea typeface="Calibri"/>
              <a:cs typeface="Calibri"/>
              <a:sym typeface="Calibri"/>
            </a:endParaRPr>
          </a:p>
          <a:p>
            <a:r>
              <a:rPr lang="fr-CA" sz="1200" b="0" i="0" u="sng" strike="noStrike" kern="1200" cap="none" dirty="0">
                <a:solidFill>
                  <a:schemeClr val="dk1"/>
                </a:solidFill>
                <a:effectLst/>
                <a:latin typeface="Calibri"/>
                <a:ea typeface="Calibri"/>
                <a:cs typeface="Calibri"/>
                <a:sym typeface="Calibri"/>
                <a:hlinkClick r:id="rId3"/>
              </a:rPr>
              <a:t>http://www.davidsuzuki.org/media/news/2012/09/majority-of-canadian-youth-spend-an-hour-or-less-outside-each-day/</a:t>
            </a:r>
            <a:r>
              <a:rPr lang="fr-CA" sz="1200" b="0" i="0" u="none" strike="noStrike" kern="1200" cap="none" dirty="0">
                <a:solidFill>
                  <a:schemeClr val="dk1"/>
                </a:solidFill>
                <a:effectLst/>
                <a:latin typeface="Calibri"/>
                <a:ea typeface="Calibri"/>
                <a:cs typeface="Calibri"/>
                <a:sym typeface="Calibri"/>
              </a:rPr>
              <a:t>)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Puisque nous passons moins de temps à l’extérieur, les cas de myopie augmentent.</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Il apparaît de plus en plus clairement que les enfants et les adolescents qui passent plus de temps à l’extérieur sont moins susceptibles de souffrir de myopie. L’American </a:t>
            </a:r>
            <a:r>
              <a:rPr lang="fr-CA" sz="1200" b="0" i="0" u="none" strike="noStrike" kern="1200" cap="none" dirty="0" err="1">
                <a:solidFill>
                  <a:schemeClr val="dk1"/>
                </a:solidFill>
                <a:effectLst/>
                <a:latin typeface="Calibri"/>
                <a:ea typeface="Calibri"/>
                <a:cs typeface="Calibri"/>
                <a:sym typeface="Calibri"/>
              </a:rPr>
              <a:t>Academy</a:t>
            </a:r>
            <a:r>
              <a:rPr lang="fr-CA" sz="1200" b="0" i="0" u="none" strike="noStrike" kern="1200" cap="none" dirty="0">
                <a:solidFill>
                  <a:schemeClr val="dk1"/>
                </a:solidFill>
                <a:effectLst/>
                <a:latin typeface="Calibri"/>
                <a:ea typeface="Calibri"/>
                <a:cs typeface="Calibri"/>
                <a:sym typeface="Calibri"/>
              </a:rPr>
              <a:t> of </a:t>
            </a:r>
            <a:r>
              <a:rPr lang="fr-CA" sz="1200" b="0" i="0" u="none" strike="noStrike" kern="1200" cap="none" dirty="0" err="1">
                <a:solidFill>
                  <a:schemeClr val="dk1"/>
                </a:solidFill>
                <a:effectLst/>
                <a:latin typeface="Calibri"/>
                <a:ea typeface="Calibri"/>
                <a:cs typeface="Calibri"/>
                <a:sym typeface="Calibri"/>
              </a:rPr>
              <a:t>Optometry</a:t>
            </a:r>
            <a:r>
              <a:rPr lang="fr-CA" sz="1200" b="0" i="0" u="none" strike="noStrike" kern="1200" cap="none" dirty="0">
                <a:solidFill>
                  <a:schemeClr val="dk1"/>
                </a:solidFill>
                <a:effectLst/>
                <a:latin typeface="Calibri"/>
                <a:ea typeface="Calibri"/>
                <a:cs typeface="Calibri"/>
                <a:sym typeface="Calibri"/>
              </a:rPr>
              <a:t> (AAO) a également indiqué que l’incidence de la myopie est plus élevée aujourd’hui aux États-Unis et dans de nombreux autres pays que dans les années 1970. Les résultats révèlent que puisque les enfants passent plus de temps à l’intérieur sur des appareils numériques, plutôt que de jouer à l’extérieur, ils sont plus nombreux à souffrir de myopie.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L’une des études conclut que pour chaque heure additionnelle que les enfants passent à l’extérieur par semaine, ils sont environ 2 % moins susceptibles de souffrir de myopie.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Les enfants myopes de cette étude passaient environ 3,7 heures de moins à l’extérieur par semaine que les enfants ayant une vision normale ou souffrant d’hypermétropie.</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Les études ont montré que le temps d’exposition à la lumière du jour nécessaire pendant l’enfance pour ralentir la croissance axiale de </a:t>
            </a:r>
            <a:r>
              <a:rPr lang="fr-CA" sz="1200" b="0" i="0" u="none" strike="noStrike" kern="1200" cap="none" dirty="0" smtClean="0">
                <a:solidFill>
                  <a:schemeClr val="dk1"/>
                </a:solidFill>
                <a:effectLst/>
                <a:latin typeface="Calibri"/>
                <a:ea typeface="Calibri"/>
                <a:cs typeface="Calibri"/>
                <a:sym typeface="Calibri"/>
              </a:rPr>
              <a:t>l’œil a aussi pour effet de réduire </a:t>
            </a:r>
            <a:r>
              <a:rPr lang="fr-CA" sz="1200" b="0" i="0" u="none" strike="noStrike" kern="1200" cap="none" dirty="0">
                <a:solidFill>
                  <a:schemeClr val="dk1"/>
                </a:solidFill>
                <a:effectLst/>
                <a:latin typeface="Calibri"/>
                <a:ea typeface="Calibri"/>
                <a:cs typeface="Calibri"/>
                <a:sym typeface="Calibri"/>
              </a:rPr>
              <a:t>le développement et la progression de la myopie. Nous pouvons déjà constater que les myopes sont de plus en plus nombreux en Chine puisque les Chinois ont été de moins en moins exposés à la lumière du jour au cours des dernières années.</a:t>
            </a:r>
          </a:p>
          <a:p>
            <a:r>
              <a:rPr lang="fr-CA" sz="1200" b="0" i="0" u="none" strike="noStrike" kern="1200" cap="none" dirty="0">
                <a:solidFill>
                  <a:schemeClr val="dk1"/>
                </a:solidFill>
                <a:effectLst/>
                <a:latin typeface="Calibri"/>
                <a:ea typeface="Calibri"/>
                <a:cs typeface="Calibri"/>
                <a:sym typeface="Calibri"/>
              </a:rPr>
              <a:t> </a:t>
            </a:r>
          </a:p>
        </p:txBody>
      </p:sp>
      <p:sp>
        <p:nvSpPr>
          <p:cNvPr id="366" name="Shape 366"/>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29</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4850"/>
            <a:ext cx="6261100" cy="3521075"/>
          </a:xfrm>
        </p:spPr>
      </p:sp>
      <p:sp>
        <p:nvSpPr>
          <p:cNvPr id="3" name="Notes Placeholder 2"/>
          <p:cNvSpPr>
            <a:spLocks noGrp="1"/>
          </p:cNvSpPr>
          <p:nvPr>
            <p:ph type="body" idx="1"/>
          </p:nvPr>
        </p:nvSpPr>
        <p:spPr/>
        <p:txBody>
          <a:bodyPr/>
          <a:lstStyle/>
          <a:p>
            <a:pPr>
              <a:buSzPct val="25000"/>
            </a:pPr>
            <a:r>
              <a:rPr lang="fr-CA" noProof="0" dirty="0"/>
              <a:t>Selon Statistique Canada, </a:t>
            </a:r>
            <a:r>
              <a:rPr lang="fr-CA" sz="1200" b="0" i="0" u="none" strike="noStrike" kern="1200" cap="none" noProof="0" dirty="0">
                <a:solidFill>
                  <a:schemeClr val="dk1"/>
                </a:solidFill>
                <a:effectLst/>
                <a:latin typeface="Calibri"/>
                <a:ea typeface="Calibri"/>
                <a:cs typeface="Calibri"/>
                <a:sym typeface="Calibri"/>
              </a:rPr>
              <a:t>les enfants de la génération Z représentent 22 % de la population canadienne</a:t>
            </a:r>
            <a:r>
              <a:rPr lang="fr-CA" noProof="0" dirty="0"/>
              <a:t>.</a:t>
            </a:r>
          </a:p>
          <a:p>
            <a:pPr>
              <a:buSzPct val="25000"/>
            </a:pPr>
            <a:endParaRPr lang="fr-CA" noProof="0" dirty="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fr-CA" noProof="0" dirty="0"/>
              <a:t>Les </a:t>
            </a:r>
            <a:r>
              <a:rPr lang="fr-CA" noProof="0" dirty="0" smtClean="0"/>
              <a:t>milléniaux sont </a:t>
            </a:r>
            <a:r>
              <a:rPr lang="fr-CA" noProof="0" dirty="0"/>
              <a:t>la génération la plus analysée de l’histoire. Toutefois, nous commençons à peine à comprendre l’impact que la génération Z aura sur l’avenir. </a:t>
            </a:r>
          </a:p>
          <a:p>
            <a:endParaRPr lang="fr-CA" noProof="0" dirty="0"/>
          </a:p>
          <a:p>
            <a:r>
              <a:rPr lang="fr-CA" noProof="0" dirty="0"/>
              <a:t>Source : http://www12.statcan.gc.ca/census-recensement/2011/as-sa/98-311-x/2011003/tbl/tbl3_2-1-fra.cfm.</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8514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5" name="Shape 375"/>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Donc, puisque la génération Z passe moins de temps à l’extérieur et plus de temps sur les appareils numériques, cela nous amène à aborder le prochain problème dont nous devons protéger les enfants : la fatigue visuelle. Nous devons rappeler aux patients de tous âges de suivre la nouvelle règle des 20-20-20.</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C’est également l’occasion de régler les problèmes oculaires avec des lunettes afin de protéger les patients contre les symptômes de la fatigue oculaire</a:t>
            </a:r>
            <a:r>
              <a:rPr lang="en-US" dirty="0"/>
              <a:t>.</a:t>
            </a:r>
          </a:p>
        </p:txBody>
      </p:sp>
      <p:sp>
        <p:nvSpPr>
          <p:cNvPr id="376" name="Shape 376"/>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30</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2" name="Shape 382"/>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cap="none" dirty="0">
                <a:solidFill>
                  <a:schemeClr val="dk1"/>
                </a:solidFill>
                <a:effectLst/>
                <a:latin typeface="Calibri"/>
                <a:ea typeface="Calibri"/>
                <a:cs typeface="Calibri"/>
                <a:sym typeface="Calibri"/>
              </a:rPr>
              <a:t>Les médicaments que les enfants </a:t>
            </a:r>
            <a:r>
              <a:rPr lang="fr-CA" sz="1200" b="0" i="0" u="none" strike="noStrike" kern="1200" cap="none" dirty="0" smtClean="0">
                <a:solidFill>
                  <a:schemeClr val="dk1"/>
                </a:solidFill>
                <a:effectLst/>
                <a:latin typeface="Calibri"/>
                <a:ea typeface="Calibri"/>
                <a:cs typeface="Calibri"/>
                <a:sym typeface="Calibri"/>
              </a:rPr>
              <a:t>prennent, comme les antibiotiques, les analgésiques et les médicaments contre les allergies et l’asthme, peuvent </a:t>
            </a:r>
            <a:r>
              <a:rPr lang="fr-CA" sz="1200" b="0" i="0" u="none" strike="noStrike" kern="1200" cap="none" dirty="0">
                <a:solidFill>
                  <a:schemeClr val="dk1"/>
                </a:solidFill>
                <a:effectLst/>
                <a:latin typeface="Calibri"/>
                <a:ea typeface="Calibri"/>
                <a:cs typeface="Calibri"/>
                <a:sym typeface="Calibri"/>
              </a:rPr>
              <a:t>entraîner une sensibilité aux rayons UV et une sécheresse oculaire </a:t>
            </a:r>
            <a:r>
              <a:rPr lang="fr-CA" sz="1200" b="0" i="0" u="none" strike="noStrike" kern="1200" cap="none" dirty="0" smtClean="0">
                <a:solidFill>
                  <a:schemeClr val="dk1"/>
                </a:solidFill>
                <a:effectLst/>
                <a:latin typeface="Calibri"/>
                <a:ea typeface="Calibri"/>
                <a:cs typeface="Calibri"/>
                <a:sym typeface="Calibri"/>
              </a:rPr>
              <a:t>accrues.</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cap="none" dirty="0" smtClean="0">
                <a:solidFill>
                  <a:schemeClr val="dk1"/>
                </a:solidFill>
                <a:effectLst/>
                <a:latin typeface="Calibri"/>
                <a:ea typeface="Calibri"/>
                <a:cs typeface="Calibri"/>
                <a:sym typeface="Calibri"/>
              </a:rPr>
              <a:t> </a:t>
            </a:r>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Il faut tenir compte de ce facteur quand nous examinons la protection oculaire pour les enfants.</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Selon les résultats d’une enquête canadienne sur les mesures de la santé réalisée par Statistique Canada de 2007 à 2011, 12 % des enfants âgés de 6 à 14 ans prennent des médicaments prescrits.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(Source : </a:t>
            </a:r>
            <a:r>
              <a:rPr lang="fr-CA" sz="1200" b="0" i="0" u="sng" strike="noStrike" kern="1200" cap="none" dirty="0">
                <a:solidFill>
                  <a:schemeClr val="dk1"/>
                </a:solidFill>
                <a:effectLst/>
                <a:latin typeface="Calibri"/>
                <a:ea typeface="Calibri"/>
                <a:cs typeface="Calibri"/>
                <a:sym typeface="Calibri"/>
                <a:hlinkClick r:id="rId3"/>
              </a:rPr>
              <a:t>http://www.statcan.gc.ca/pub/82-003-x/2014006/article/14032-fra.htm</a:t>
            </a:r>
            <a:r>
              <a:rPr lang="fr-CA" sz="1200" b="0" i="0" u="none" strike="noStrike" kern="1200" cap="none" dirty="0">
                <a:solidFill>
                  <a:schemeClr val="dk1"/>
                </a:solidFill>
                <a:effectLst/>
                <a:latin typeface="Calibri"/>
                <a:ea typeface="Calibri"/>
                <a:cs typeface="Calibri"/>
                <a:sym typeface="Calibri"/>
              </a:rPr>
              <a:t>) </a:t>
            </a:r>
          </a:p>
          <a:p>
            <a:r>
              <a:rPr lang="fr-CA" sz="1200" b="0" i="0" u="none" strike="noStrike" kern="1200" cap="none" dirty="0">
                <a:solidFill>
                  <a:schemeClr val="dk1"/>
                </a:solidFill>
                <a:effectLst/>
                <a:latin typeface="Calibri"/>
                <a:ea typeface="Calibri"/>
                <a:cs typeface="Calibri"/>
                <a:sym typeface="Calibri"/>
              </a:rPr>
              <a:t> </a:t>
            </a:r>
          </a:p>
        </p:txBody>
      </p:sp>
      <p:sp>
        <p:nvSpPr>
          <p:cNvPr id="383" name="Shape 383"/>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31</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9" name="Shape 389"/>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pPr>
              <a:buSzPct val="25000"/>
            </a:pPr>
            <a:r>
              <a:rPr lang="fr-CA" noProof="0" dirty="0"/>
              <a:t>Les enfants peuvent ne pas avoir entendu parler du diabète ou le comprendre. La plupart des soignants comprennent qu’une saine alimentation est bénéfique pour les enfants en pleine croissance, mais ne réalisent pas qu’un examen annuel peut également aider à détecter de</a:t>
            </a:r>
            <a:r>
              <a:rPr lang="fr-CA" baseline="0" noProof="0" dirty="0"/>
              <a:t> </a:t>
            </a:r>
            <a:r>
              <a:rPr lang="fr-CA" noProof="0" dirty="0"/>
              <a:t>potentiels problèmes de vision liés au diabète.</a:t>
            </a:r>
          </a:p>
        </p:txBody>
      </p:sp>
      <p:sp>
        <p:nvSpPr>
          <p:cNvPr id="390" name="Shape 390"/>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32</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710248" y="4459527"/>
            <a:ext cx="5681980" cy="4224814"/>
          </a:xfrm>
          <a:prstGeom prst="rect">
            <a:avLst/>
          </a:prstGeom>
        </p:spPr>
        <p:txBody>
          <a:bodyPr lIns="92312" tIns="92312" rIns="92312" bIns="92312" anchor="t" anchorCtr="0">
            <a:noAutofit/>
          </a:bodyPr>
          <a:lstStyle/>
          <a:p>
            <a:pPr defTabSz="923270">
              <a:defRPr/>
            </a:pPr>
            <a:r>
              <a:rPr lang="fr-CA" noProof="0" dirty="0"/>
              <a:t>Puisque les enfants n’ont pas tous les mêmes besoins visuels, nous devons les traiter différemment quand nous leur recommandons des lunettes</a:t>
            </a:r>
            <a:r>
              <a:rPr lang="fr-CA" baseline="0" noProof="0" dirty="0"/>
              <a:t>.</a:t>
            </a:r>
            <a:endParaRPr lang="fr-CA" noProof="0" dirty="0"/>
          </a:p>
          <a:p>
            <a:endParaRPr lang="fr-CA" noProof="0" dirty="0"/>
          </a:p>
        </p:txBody>
      </p:sp>
      <p:sp>
        <p:nvSpPr>
          <p:cNvPr id="396" name="Shape 396"/>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pPr>
              <a:buSzPct val="25000"/>
            </a:pPr>
            <a:r>
              <a:rPr lang="fr-CA" noProof="0" dirty="0"/>
              <a:t>Il faut se préoccuper de la vision et de la protection des enfants. Si nous les renseignons bien, les parents et les soignants ne devraient pas hésiter à opter pour nos prescriptions de verres en polycarbonate ou photochromiques (les verres Transitions protègent contre les rayons UV et la lumière bleue nocive), de lunettes d’ordinateur, etc.</a:t>
            </a:r>
          </a:p>
        </p:txBody>
      </p:sp>
      <p:sp>
        <p:nvSpPr>
          <p:cNvPr id="301" name="Shape 301"/>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34</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710248" y="4459527"/>
            <a:ext cx="5681980" cy="4224814"/>
          </a:xfrm>
          <a:prstGeom prst="rect">
            <a:avLst/>
          </a:prstGeom>
        </p:spPr>
        <p:txBody>
          <a:bodyPr lIns="92312" tIns="92312" rIns="92312" bIns="92312" anchor="t" anchorCtr="0">
            <a:noAutofit/>
          </a:bodyPr>
          <a:lstStyle/>
          <a:p>
            <a:r>
              <a:rPr lang="fr-CA" noProof="0" dirty="0"/>
              <a:t>Tout commence par la recommandation de l’optométriste. </a:t>
            </a:r>
          </a:p>
          <a:p>
            <a:endParaRPr lang="fr-CA" noProof="0" dirty="0"/>
          </a:p>
        </p:txBody>
      </p:sp>
      <p:sp>
        <p:nvSpPr>
          <p:cNvPr id="401" name="Shape 401"/>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7" name="Shape 407"/>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pPr>
              <a:buSzPct val="25000"/>
            </a:pPr>
            <a:r>
              <a:rPr lang="fr-CA" noProof="0" dirty="0"/>
              <a:t>C’est également l’occasion d’approcher les organisations de sport afin de les </a:t>
            </a:r>
            <a:r>
              <a:rPr lang="fr-CA" noProof="0" dirty="0" smtClean="0"/>
              <a:t>informer </a:t>
            </a:r>
            <a:r>
              <a:rPr lang="fr-CA" noProof="0" dirty="0"/>
              <a:t>sur la protection oculaire appropriée.</a:t>
            </a:r>
          </a:p>
          <a:p>
            <a:pPr>
              <a:buSzPct val="25000"/>
            </a:pPr>
            <a:endParaRPr lang="fr-CA" noProof="0" dirty="0"/>
          </a:p>
          <a:p>
            <a:pPr>
              <a:buSzPct val="25000"/>
            </a:pPr>
            <a:r>
              <a:rPr lang="fr-CA" noProof="0" dirty="0"/>
              <a:t>https://www.thevisioncouncil.org/content/sports-protection </a:t>
            </a:r>
          </a:p>
        </p:txBody>
      </p:sp>
      <p:sp>
        <p:nvSpPr>
          <p:cNvPr id="408" name="Shape 408"/>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36</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5" name="Shape 415"/>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Les verres Transitions bloquent 100 % des rayons UVA et UVB et réduisent également les éblouissements douloureux afin que les enfants voient mieux, peu importe l’intensité de la lumière. Même les enfants dont la vision n’a pas besoin d’être corrigée devraient porter des lunettes solaires qui bloquent les rayons UV à l’extérieur. Puisque les lunettes solaires ne bloquent pas toutes 100 % des rayons UV, assurez-vous que les yeux de votre enfant sont protégés. Il est important de rappeler aux parents que les yeux des enfants sont plus vulnérables aux dommages causés par les rayons UV puisque les </a:t>
            </a:r>
            <a:r>
              <a:rPr lang="fr-CA" sz="1200" b="0" i="0" u="none" strike="noStrike" kern="1200" cap="none" dirty="0" smtClean="0">
                <a:solidFill>
                  <a:schemeClr val="dk1"/>
                </a:solidFill>
                <a:effectLst/>
                <a:latin typeface="Calibri"/>
                <a:ea typeface="Calibri"/>
                <a:cs typeface="Calibri"/>
                <a:sym typeface="Calibri"/>
              </a:rPr>
              <a:t>yeux ne sont pas complètement développés et ne les </a:t>
            </a:r>
            <a:r>
              <a:rPr lang="fr-CA" sz="1200" b="0" i="0" u="none" strike="noStrike" kern="1200" cap="none" dirty="0">
                <a:solidFill>
                  <a:schemeClr val="dk1"/>
                </a:solidFill>
                <a:effectLst/>
                <a:latin typeface="Calibri"/>
                <a:ea typeface="Calibri"/>
                <a:cs typeface="Calibri"/>
                <a:sym typeface="Calibri"/>
              </a:rPr>
              <a:t>filtrent pas.</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Une seule paire de lunettes est</a:t>
            </a:r>
            <a:r>
              <a:rPr lang="fr-CA" sz="1200" b="0" i="0" u="none" strike="noStrike" kern="1200" cap="none" baseline="0" dirty="0">
                <a:solidFill>
                  <a:schemeClr val="dk1"/>
                </a:solidFill>
                <a:effectLst/>
                <a:latin typeface="Calibri"/>
                <a:ea typeface="Calibri"/>
                <a:cs typeface="Calibri"/>
                <a:sym typeface="Calibri"/>
              </a:rPr>
              <a:t> plus simple pour les </a:t>
            </a:r>
            <a:r>
              <a:rPr lang="fr-CA" sz="1200" b="0" i="0" u="none" strike="noStrike" kern="1200" cap="none" dirty="0">
                <a:solidFill>
                  <a:schemeClr val="dk1"/>
                </a:solidFill>
                <a:effectLst/>
                <a:latin typeface="Calibri"/>
                <a:ea typeface="Calibri"/>
                <a:cs typeface="Calibri"/>
                <a:sym typeface="Calibri"/>
              </a:rPr>
              <a:t>enfants et leur évite de perdre ou d’oublier les lunettes solaires. Avec les verres photochromiques, une seule paire convient à tout!</a:t>
            </a:r>
          </a:p>
          <a:p>
            <a:pPr marL="171450" lvl="0" indent="-171450">
              <a:buFont typeface="Arial" panose="020B0604020202020204" pitchFamily="34" charset="0"/>
              <a:buChar char="•"/>
            </a:pPr>
            <a:r>
              <a:rPr lang="fr-CA" sz="1200" b="0" i="0" u="none" strike="noStrike" kern="1200" cap="none" dirty="0">
                <a:solidFill>
                  <a:schemeClr val="dk1"/>
                </a:solidFill>
                <a:effectLst/>
                <a:latin typeface="Calibri"/>
                <a:ea typeface="Calibri"/>
                <a:cs typeface="Calibri"/>
                <a:sym typeface="Calibri"/>
              </a:rPr>
              <a:t>Les verres Transitions sont parfaits pour les enfants, car ils s’adaptent harmonieusement afin d’aider à protéger la vision des enfants contre la lumière bleue nocive et les rayons UV, tant à l’intérieur qu’à l’extérieur.</a:t>
            </a:r>
          </a:p>
          <a:p>
            <a:pPr marL="171450" lvl="0" indent="-171450">
              <a:buFont typeface="Arial" panose="020B0604020202020204" pitchFamily="34" charset="0"/>
              <a:buChar char="•"/>
            </a:pPr>
            <a:r>
              <a:rPr lang="fr-CA" sz="1200" b="0" i="0" u="none" strike="noStrike" kern="1200" cap="none" dirty="0">
                <a:solidFill>
                  <a:schemeClr val="dk1"/>
                </a:solidFill>
                <a:effectLst/>
                <a:latin typeface="Calibri"/>
                <a:ea typeface="Calibri"/>
                <a:cs typeface="Calibri"/>
                <a:sym typeface="Calibri"/>
              </a:rPr>
              <a:t>Quant au coût, par rapport aux autres dépenses que les parents font pour les enfants, une vision claire et la protection tout</a:t>
            </a:r>
            <a:r>
              <a:rPr lang="fr-CA" sz="1200" b="0" i="0" u="none" strike="noStrike" kern="1200" cap="none" baseline="0" dirty="0">
                <a:solidFill>
                  <a:schemeClr val="dk1"/>
                </a:solidFill>
                <a:effectLst/>
                <a:latin typeface="Calibri"/>
                <a:ea typeface="Calibri"/>
                <a:cs typeface="Calibri"/>
                <a:sym typeface="Calibri"/>
              </a:rPr>
              <a:t> </a:t>
            </a:r>
            <a:r>
              <a:rPr lang="fr-CA" sz="1200" b="0" i="0" u="none" strike="noStrike" kern="1200" cap="none" dirty="0">
                <a:solidFill>
                  <a:schemeClr val="dk1"/>
                </a:solidFill>
                <a:effectLst/>
                <a:latin typeface="Calibri"/>
                <a:ea typeface="Calibri"/>
                <a:cs typeface="Calibri"/>
                <a:sym typeface="Calibri"/>
              </a:rPr>
              <a:t>en</a:t>
            </a:r>
            <a:r>
              <a:rPr lang="fr-CA" sz="1200" b="0" i="0" u="none" strike="noStrike" kern="1200" cap="none" baseline="0" dirty="0">
                <a:solidFill>
                  <a:schemeClr val="dk1"/>
                </a:solidFill>
                <a:effectLst/>
                <a:latin typeface="Calibri"/>
                <a:ea typeface="Calibri"/>
                <a:cs typeface="Calibri"/>
                <a:sym typeface="Calibri"/>
              </a:rPr>
              <a:t> </a:t>
            </a:r>
            <a:r>
              <a:rPr lang="fr-CA" sz="1200" b="0" i="0" u="none" strike="noStrike" kern="1200" cap="none" dirty="0">
                <a:solidFill>
                  <a:schemeClr val="dk1"/>
                </a:solidFill>
                <a:effectLst/>
                <a:latin typeface="Calibri"/>
                <a:ea typeface="Calibri"/>
                <a:cs typeface="Calibri"/>
                <a:sym typeface="Calibri"/>
              </a:rPr>
              <a:t>un, c’est une aubaine.</a:t>
            </a:r>
          </a:p>
          <a:p>
            <a:r>
              <a:rPr lang="fr-CA" sz="1200" b="0" i="0" u="none" strike="noStrike" kern="1200" cap="none" dirty="0">
                <a:solidFill>
                  <a:schemeClr val="dk1"/>
                </a:solidFill>
                <a:effectLst/>
                <a:latin typeface="Calibri"/>
                <a:ea typeface="Calibri"/>
                <a:cs typeface="Calibri"/>
                <a:sym typeface="Calibri"/>
              </a:rPr>
              <a:t> </a:t>
            </a:r>
          </a:p>
        </p:txBody>
      </p:sp>
      <p:sp>
        <p:nvSpPr>
          <p:cNvPr id="416" name="Shape 416"/>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37</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38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49299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4" name="Shape 424"/>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Il existe également plusieurs bonnes raisons d’inclure le traitement antireflet dans votre prescription pour enfants. La vision et les améliorations esthétiques du traitement antireflet rendent le port de</a:t>
            </a:r>
            <a:r>
              <a:rPr lang="fr-CA" sz="1200" b="0" i="0" u="none" strike="noStrike" kern="1200" cap="none" baseline="0" dirty="0">
                <a:solidFill>
                  <a:schemeClr val="dk1"/>
                </a:solidFill>
                <a:effectLst/>
                <a:latin typeface="Calibri"/>
                <a:ea typeface="Calibri"/>
                <a:cs typeface="Calibri"/>
                <a:sym typeface="Calibri"/>
              </a:rPr>
              <a:t> lunettes prescrites </a:t>
            </a:r>
            <a:r>
              <a:rPr lang="fr-CA" sz="1200" b="0" i="0" u="none" strike="noStrike" kern="1200" cap="none" dirty="0">
                <a:solidFill>
                  <a:schemeClr val="dk1"/>
                </a:solidFill>
                <a:effectLst/>
                <a:latin typeface="Calibri"/>
                <a:ea typeface="Calibri"/>
                <a:cs typeface="Calibri"/>
                <a:sym typeface="Calibri"/>
              </a:rPr>
              <a:t>plus positif.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Le polycarbonate </a:t>
            </a:r>
            <a:r>
              <a:rPr lang="fr-CA" sz="1200" b="0" i="0" u="none" strike="noStrike" kern="1200" cap="none" dirty="0" smtClean="0">
                <a:solidFill>
                  <a:schemeClr val="dk1"/>
                </a:solidFill>
                <a:effectLst/>
                <a:latin typeface="Calibri"/>
                <a:ea typeface="Calibri"/>
                <a:cs typeface="Calibri"/>
                <a:sym typeface="Calibri"/>
              </a:rPr>
              <a:t>a un </a:t>
            </a:r>
            <a:r>
              <a:rPr lang="fr-CA" sz="1200" b="0" i="0" u="none" strike="noStrike" kern="1200" cap="none" dirty="0">
                <a:solidFill>
                  <a:schemeClr val="dk1"/>
                </a:solidFill>
                <a:effectLst/>
                <a:latin typeface="Calibri"/>
                <a:ea typeface="Calibri"/>
                <a:cs typeface="Calibri"/>
                <a:sym typeface="Calibri"/>
              </a:rPr>
              <a:t>indice de réfraction plus élevé et un coefficient d’Abbe plus faible par rapport au plastique standard, qui crée plus de reflets.</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Puisque les enfants passent plus de temps en classe exposés à l’éclairage fluorescent qui s’y trouve, devant un écran d’ordinateur ou des appareils numériques, à regarder la télévision ou à jouer à des jeux vidéo, le traitement antireflet améliore considérablement la santé oculaire, la vision claire et le confort.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N’oubliez pas que la vision représente un facteur clé du développement émotionnel et intellectuel d’un enfant. Les enfants devraient avoir hâte et être à l’aise de porter des lunettes. Les jeunes enfants peuvent se décourager s’ils ont l’impression que les gens ne les voient pas clairement. L’enfant peut être rassuré et à l’aise s’il sait que les autres peuvent voir ses yeux facilement.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Remarque : Ajouter un bloqueur de bleu ne protège pas mieux que les verres Transitions.</a:t>
            </a:r>
          </a:p>
          <a:p>
            <a:r>
              <a:rPr lang="fr-CA" sz="1200" b="0" i="0" u="none" strike="noStrike" kern="1200" cap="none" dirty="0">
                <a:solidFill>
                  <a:schemeClr val="dk1"/>
                </a:solidFill>
                <a:effectLst/>
                <a:latin typeface="Calibri"/>
                <a:ea typeface="Calibri"/>
                <a:cs typeface="Calibri"/>
                <a:sym typeface="Calibri"/>
              </a:rPr>
              <a:t> </a:t>
            </a:r>
          </a:p>
        </p:txBody>
      </p:sp>
      <p:sp>
        <p:nvSpPr>
          <p:cNvPr id="425" name="Shape 425"/>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39</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4850"/>
            <a:ext cx="6261100" cy="3521075"/>
          </a:xfrm>
        </p:spPr>
      </p:sp>
      <p:sp>
        <p:nvSpPr>
          <p:cNvPr id="3" name="Notes Placeholder 2"/>
          <p:cNvSpPr>
            <a:spLocks noGrp="1"/>
          </p:cNvSpPr>
          <p:nvPr>
            <p:ph type="body" idx="1"/>
          </p:nvPr>
        </p:nvSpPr>
        <p:spPr/>
        <p:txBody>
          <a:bodyPr/>
          <a:lstStyle/>
          <a:p>
            <a:r>
              <a:rPr lang="fr-CA" sz="1200" b="0" i="0" u="none" strike="noStrike" kern="1200" cap="none" dirty="0">
                <a:solidFill>
                  <a:schemeClr val="dk1"/>
                </a:solidFill>
                <a:effectLst/>
                <a:latin typeface="Calibri"/>
                <a:ea typeface="Calibri"/>
                <a:cs typeface="Calibri"/>
                <a:sym typeface="Calibri"/>
              </a:rPr>
              <a:t>Les différences de l’enfance modèlent notre image du monde et même nos attitudes envers les lunettes.</a:t>
            </a:r>
          </a:p>
          <a:p>
            <a:r>
              <a:rPr lang="fr-CA" sz="1200" b="0" i="0" u="none" strike="noStrike" kern="1200" cap="none" dirty="0">
                <a:solidFill>
                  <a:schemeClr val="dk1"/>
                </a:solidFill>
                <a:effectLst/>
                <a:latin typeface="Calibri"/>
                <a:ea typeface="Calibri"/>
                <a:cs typeface="Calibri"/>
                <a:sym typeface="Calibri"/>
              </a:rPr>
              <a:t> </a:t>
            </a:r>
          </a:p>
          <a:p>
            <a:r>
              <a:rPr lang="fr-CA" sz="1200" b="0" i="0" u="none" strike="noStrike" kern="1200" cap="none" dirty="0">
                <a:solidFill>
                  <a:schemeClr val="dk1"/>
                </a:solidFill>
                <a:effectLst/>
                <a:latin typeface="Calibri"/>
                <a:ea typeface="Calibri"/>
                <a:cs typeface="Calibri"/>
                <a:sym typeface="Calibri"/>
              </a:rPr>
              <a:t>En raison de leur dépendance à la technologie, il n’est pas surprenant que les </a:t>
            </a:r>
            <a:r>
              <a:rPr lang="fr-CA" sz="1200" b="0" i="0" u="none" strike="noStrike" kern="1200" cap="none" dirty="0" smtClean="0">
                <a:solidFill>
                  <a:schemeClr val="dk1"/>
                </a:solidFill>
                <a:effectLst/>
                <a:latin typeface="Calibri"/>
                <a:ea typeface="Calibri"/>
                <a:cs typeface="Calibri"/>
                <a:sym typeface="Calibri"/>
              </a:rPr>
              <a:t>milléniaux</a:t>
            </a:r>
            <a:r>
              <a:rPr lang="fr-CA" sz="1200" b="0" i="0" u="none" strike="noStrike" kern="1200" cap="none" baseline="0" dirty="0" smtClean="0">
                <a:solidFill>
                  <a:schemeClr val="dk1"/>
                </a:solidFill>
                <a:effectLst/>
                <a:latin typeface="Calibri"/>
                <a:ea typeface="Calibri"/>
                <a:cs typeface="Calibri"/>
                <a:sym typeface="Calibri"/>
              </a:rPr>
              <a:t> </a:t>
            </a:r>
            <a:r>
              <a:rPr lang="fr-CA" sz="1200" b="0" i="0" u="none" strike="noStrike" kern="1200" cap="none" dirty="0" smtClean="0">
                <a:solidFill>
                  <a:schemeClr val="dk1"/>
                </a:solidFill>
                <a:effectLst/>
                <a:latin typeface="Calibri"/>
                <a:ea typeface="Calibri"/>
                <a:cs typeface="Calibri"/>
                <a:sym typeface="Calibri"/>
              </a:rPr>
              <a:t>soient </a:t>
            </a:r>
            <a:r>
              <a:rPr lang="fr-CA" sz="1200" b="0" i="0" u="none" strike="noStrike" kern="1200" cap="none" dirty="0">
                <a:solidFill>
                  <a:schemeClr val="dk1"/>
                </a:solidFill>
                <a:effectLst/>
                <a:latin typeface="Calibri"/>
                <a:ea typeface="Calibri"/>
                <a:cs typeface="Calibri"/>
                <a:sym typeface="Calibri"/>
              </a:rPr>
              <a:t>plus susceptibles de croire qu’il est important que leurs lunettes avec prescription protègent contre la lumière bleue (83 % des </a:t>
            </a:r>
            <a:r>
              <a:rPr lang="fr-CA" sz="1200" b="0" i="0" u="none" strike="noStrike" kern="1200" cap="none" dirty="0" smtClean="0">
                <a:solidFill>
                  <a:schemeClr val="dk1"/>
                </a:solidFill>
                <a:effectLst/>
                <a:latin typeface="Calibri"/>
                <a:ea typeface="Calibri"/>
                <a:cs typeface="Calibri"/>
                <a:sym typeface="Calibri"/>
              </a:rPr>
              <a:t>milléniaux versus </a:t>
            </a:r>
            <a:r>
              <a:rPr lang="fr-CA" sz="1200" b="0" i="0" u="none" strike="noStrike" kern="1200" cap="none" dirty="0">
                <a:solidFill>
                  <a:schemeClr val="dk1"/>
                </a:solidFill>
                <a:effectLst/>
                <a:latin typeface="Calibri"/>
                <a:ea typeface="Calibri"/>
                <a:cs typeface="Calibri"/>
                <a:sym typeface="Calibri"/>
              </a:rPr>
              <a:t>77 % de la génération X et 75 % des enfants de l’après-guerre). (Source : 2017 Transitions </a:t>
            </a:r>
            <a:r>
              <a:rPr lang="fr-CA" sz="1200" b="0" i="0" u="none" strike="noStrike" kern="1200" cap="none" dirty="0" err="1">
                <a:solidFill>
                  <a:schemeClr val="dk1"/>
                </a:solidFill>
                <a:effectLst/>
                <a:latin typeface="Calibri"/>
                <a:ea typeface="Calibri"/>
                <a:cs typeface="Calibri"/>
                <a:sym typeface="Calibri"/>
              </a:rPr>
              <a:t>Employee</a:t>
            </a:r>
            <a:r>
              <a:rPr lang="fr-CA" sz="1200" b="0" i="0" u="none" strike="noStrike" kern="1200" cap="none" dirty="0">
                <a:solidFill>
                  <a:schemeClr val="dk1"/>
                </a:solidFill>
                <a:effectLst/>
                <a:latin typeface="Calibri"/>
                <a:ea typeface="Calibri"/>
                <a:cs typeface="Calibri"/>
                <a:sym typeface="Calibri"/>
              </a:rPr>
              <a:t> Perceptions of Vision </a:t>
            </a:r>
            <a:r>
              <a:rPr lang="fr-CA" sz="1200" b="0" i="0" u="none" strike="noStrike" kern="1200" cap="none" dirty="0" err="1">
                <a:solidFill>
                  <a:schemeClr val="dk1"/>
                </a:solidFill>
                <a:effectLst/>
                <a:latin typeface="Calibri"/>
                <a:ea typeface="Calibri"/>
                <a:cs typeface="Calibri"/>
                <a:sym typeface="Calibri"/>
              </a:rPr>
              <a:t>Benefits</a:t>
            </a:r>
            <a:r>
              <a:rPr lang="fr-CA" sz="1200" b="0" i="0" u="none" strike="noStrike" kern="1200" cap="none" dirty="0">
                <a:solidFill>
                  <a:schemeClr val="dk1"/>
                </a:solidFill>
                <a:effectLst/>
                <a:latin typeface="Calibri"/>
                <a:ea typeface="Calibri"/>
                <a:cs typeface="Calibri"/>
                <a:sym typeface="Calibri"/>
              </a:rPr>
              <a:t>, Wakefield </a:t>
            </a:r>
            <a:r>
              <a:rPr lang="fr-CA" sz="1200" b="0" i="0" u="none" strike="noStrike" kern="1200" cap="none" dirty="0" err="1">
                <a:solidFill>
                  <a:schemeClr val="dk1"/>
                </a:solidFill>
                <a:effectLst/>
                <a:latin typeface="Calibri"/>
                <a:ea typeface="Calibri"/>
                <a:cs typeface="Calibri"/>
                <a:sym typeface="Calibri"/>
              </a:rPr>
              <a:t>Research</a:t>
            </a:r>
            <a:r>
              <a:rPr lang="fr-CA" sz="1200" b="0" i="0" u="none" strike="noStrike" kern="1200" cap="none" dirty="0">
                <a:solidFill>
                  <a:schemeClr val="dk1"/>
                </a:solidFill>
                <a:effectLst/>
                <a:latin typeface="Calibri"/>
                <a:ea typeface="Calibri"/>
                <a:cs typeface="Calibri"/>
                <a:sym typeface="Calibri"/>
              </a:rPr>
              <a:t>)</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Les </a:t>
            </a:r>
            <a:r>
              <a:rPr lang="fr-CA" sz="1200" b="0" i="0" u="none" strike="noStrike" kern="1200" cap="none" dirty="0" smtClean="0">
                <a:solidFill>
                  <a:schemeClr val="dk1"/>
                </a:solidFill>
                <a:effectLst/>
                <a:latin typeface="Calibri"/>
                <a:ea typeface="Calibri"/>
                <a:cs typeface="Calibri"/>
                <a:sym typeface="Calibri"/>
              </a:rPr>
              <a:t>milléniaux sont </a:t>
            </a:r>
            <a:r>
              <a:rPr lang="fr-CA" sz="1200" b="0" i="0" u="none" strike="noStrike" kern="1200" cap="none" dirty="0">
                <a:solidFill>
                  <a:schemeClr val="dk1"/>
                </a:solidFill>
                <a:effectLst/>
                <a:latin typeface="Calibri"/>
                <a:ea typeface="Calibri"/>
                <a:cs typeface="Calibri"/>
                <a:sym typeface="Calibri"/>
              </a:rPr>
              <a:t>souvent influencés par des parents hyper attentionnés ou « poule ». La génération Z a tendance à avoir des parents qui l’incitent à répondre aux questions et à résoudre les problèmes par elle-même. La génération Z navigue sur le Web depuis son enfance, ce qui lui a permis de s’adapter facilement à la technologie numérique en bas âge. Cet accès procure à la génération Z plus de matière à réfléchir et plus de renseignements sur les produits et services. Ces renseignements indiquent clairement que ces enfants influenceront également leurs parents quand viendra le temps de leur acheter des lunettes.</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 (Les autres données sur les lunettes proviennent de </a:t>
            </a:r>
            <a:r>
              <a:rPr lang="fr-CA" sz="1200" b="0" i="0" u="none" strike="noStrike" kern="1200" cap="none" dirty="0" err="1">
                <a:solidFill>
                  <a:schemeClr val="dk1"/>
                </a:solidFill>
                <a:effectLst/>
                <a:latin typeface="Calibri"/>
                <a:ea typeface="Calibri"/>
                <a:cs typeface="Calibri"/>
                <a:sym typeface="Calibri"/>
              </a:rPr>
              <a:t>VisionWatch</a:t>
            </a:r>
            <a:r>
              <a:rPr lang="fr-CA" sz="1200" b="0" i="0" u="none" strike="noStrike" kern="1200" cap="none" dirty="0">
                <a:solidFill>
                  <a:schemeClr val="dk1"/>
                </a:solidFill>
                <a:effectLst/>
                <a:latin typeface="Calibri"/>
                <a:ea typeface="Calibri"/>
                <a:cs typeface="Calibri"/>
                <a:sym typeface="Calibri"/>
              </a:rPr>
              <a:t>, un sondage </a:t>
            </a:r>
            <a:r>
              <a:rPr lang="fr-CA" sz="1200" b="0" i="0" u="none" strike="noStrike" kern="1200" cap="none" dirty="0" smtClean="0">
                <a:solidFill>
                  <a:schemeClr val="dk1"/>
                </a:solidFill>
                <a:effectLst/>
                <a:latin typeface="Calibri"/>
                <a:ea typeface="Calibri"/>
                <a:cs typeface="Calibri"/>
                <a:sym typeface="Calibri"/>
              </a:rPr>
              <a:t>continu des consommateurs </a:t>
            </a:r>
            <a:r>
              <a:rPr lang="fr-CA" sz="1200" b="0" i="0" u="none" strike="noStrike" kern="1200" cap="none" dirty="0">
                <a:solidFill>
                  <a:schemeClr val="dk1"/>
                </a:solidFill>
                <a:effectLst/>
                <a:latin typeface="Calibri"/>
                <a:ea typeface="Calibri"/>
                <a:cs typeface="Calibri"/>
                <a:sym typeface="Calibri"/>
              </a:rPr>
              <a:t>du Vision Council.)</a:t>
            </a:r>
          </a:p>
          <a:p>
            <a:r>
              <a:rPr lang="fr-CA" sz="1200" b="0" i="0" u="none" strike="noStrike" kern="1200" cap="none" dirty="0">
                <a:solidFill>
                  <a:schemeClr val="dk1"/>
                </a:solidFill>
                <a:effectLst/>
                <a:latin typeface="Calibri"/>
                <a:ea typeface="Calibri"/>
                <a:cs typeface="Calibri"/>
                <a:sym typeface="Calibri"/>
              </a:rPr>
              <a:t> </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085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1" name="Shape 431"/>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fr-CA" sz="1200" b="0" i="0" u="none" strike="noStrike" kern="1200" cap="none" dirty="0">
                <a:solidFill>
                  <a:schemeClr val="dk1"/>
                </a:solidFill>
                <a:effectLst/>
                <a:latin typeface="Calibri"/>
                <a:ea typeface="Calibri"/>
                <a:cs typeface="Calibri"/>
                <a:sym typeface="Calibri"/>
              </a:rPr>
              <a:t>Avec les enfants, comme avec les adultes, il faut commencer par les verres.</a:t>
            </a:r>
            <a:r>
              <a:rPr lang="en-US" dirty="0"/>
              <a:t> </a:t>
            </a:r>
            <a:r>
              <a:rPr lang="en-US" dirty="0" err="1"/>
              <a:t>Prescrire</a:t>
            </a:r>
            <a:r>
              <a:rPr lang="en-US" dirty="0"/>
              <a:t> la </a:t>
            </a:r>
            <a:r>
              <a:rPr lang="en-US" dirty="0" err="1"/>
              <a:t>meilleure</a:t>
            </a:r>
            <a:r>
              <a:rPr lang="en-US" dirty="0"/>
              <a:t> solution </a:t>
            </a:r>
            <a:r>
              <a:rPr lang="en-US" dirty="0" err="1"/>
              <a:t>visuelle</a:t>
            </a:r>
            <a:r>
              <a:rPr lang="en-US" dirty="0"/>
              <a:t> </a:t>
            </a:r>
            <a:r>
              <a:rPr lang="en-US" baseline="0" dirty="0"/>
              <a:t>pour </a:t>
            </a:r>
            <a:r>
              <a:rPr lang="en-US" baseline="0" dirty="0" err="1"/>
              <a:t>l’enfant</a:t>
            </a:r>
            <a:r>
              <a:rPr lang="en-US" baseline="0" dirty="0"/>
              <a:t> </a:t>
            </a:r>
            <a:r>
              <a:rPr lang="en-US" baseline="0" dirty="0" err="1"/>
              <a:t>est</a:t>
            </a:r>
            <a:r>
              <a:rPr lang="en-US" baseline="0" dirty="0"/>
              <a:t> la</a:t>
            </a:r>
            <a:r>
              <a:rPr lang="en-US" dirty="0"/>
              <a:t> </a:t>
            </a:r>
            <a:r>
              <a:rPr lang="en-US" dirty="0" err="1"/>
              <a:t>priorité</a:t>
            </a:r>
            <a:r>
              <a:rPr lang="en-US" dirty="0"/>
              <a:t>.</a:t>
            </a:r>
            <a:r>
              <a:rPr lang="fr-CA" sz="1200" b="0" i="0" u="none" strike="noStrike" kern="1200" cap="none" dirty="0">
                <a:solidFill>
                  <a:schemeClr val="dk1"/>
                </a:solidFill>
                <a:effectLst/>
                <a:latin typeface="Calibri"/>
                <a:ea typeface="Calibri"/>
                <a:cs typeface="Calibri"/>
                <a:sym typeface="Calibri"/>
              </a:rPr>
              <a:t> La monture vient en deuxième et doit tenir compte du niveau d’activité de l’enfant, de la forme de son visage, du pont et de la taille des yeux (la monture ne doit pas être trop ajustée, car elle ne doit pas être remplacée dès que l’enfant grandit, mais pas trop grande non plus, car le confort est primordial). Pour les sports, les lunettes de protection avec prescription devraient être aussi importantes que de l’équipement de protection. Un enfant peut-il étudier à l’école, faire du vélo, etc., sans ses lunettes? Dans la négative, une paire de réserve est nécessaire. En plus de servir de réserve, cette paire de lunettes peut servir d’accessoire mode. Deux modèles différents qui permettent de faire un peu changement</a:t>
            </a:r>
            <a:r>
              <a:rPr lang="en-US" sz="1200" b="0" i="0" u="none" strike="noStrike" kern="1200" cap="none" baseline="0" dirty="0">
                <a:solidFill>
                  <a:schemeClr val="dk1"/>
                </a:solidFill>
                <a:effectLst/>
                <a:latin typeface="Calibri"/>
                <a:ea typeface="Calibri"/>
                <a:cs typeface="Calibri"/>
                <a:sym typeface="Calibri"/>
              </a:rPr>
              <a:t> </a:t>
            </a:r>
            <a:r>
              <a:rPr lang="fr-CA" sz="1200" b="0" i="0" u="none" strike="noStrike" kern="1200" cap="none" dirty="0">
                <a:solidFill>
                  <a:schemeClr val="dk1"/>
                </a:solidFill>
                <a:effectLst/>
                <a:latin typeface="Calibri"/>
                <a:ea typeface="Calibri"/>
                <a:cs typeface="Calibri"/>
                <a:sym typeface="Calibri"/>
              </a:rPr>
              <a:t>peuvent rendre le port de lunettes plus amusant.</a:t>
            </a:r>
            <a:r>
              <a:rPr lang="fr-CA" sz="1200" b="0" i="0" u="none" strike="noStrike" kern="1200" cap="none" baseline="0" dirty="0">
                <a:solidFill>
                  <a:schemeClr val="dk1"/>
                </a:solidFill>
                <a:effectLst/>
                <a:latin typeface="Calibri"/>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fr-CA" sz="1200" b="0" i="0" u="none" strike="noStrike" kern="1200" cap="none" baseline="0"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fr-CA" sz="1200" b="0" i="0" u="none" strike="noStrike" kern="1200" cap="none" dirty="0">
                <a:solidFill>
                  <a:schemeClr val="dk1"/>
                </a:solidFill>
                <a:effectLst/>
                <a:latin typeface="Calibri"/>
                <a:ea typeface="Calibri"/>
                <a:cs typeface="Calibri"/>
                <a:sym typeface="Calibri"/>
              </a:rPr>
              <a:t>Quand vous recommandez des verres photochromiques Transitions, trouvez une monture qui semble aussi parfaite pour être portée à l’intérieur qu’à l’extérieur</a:t>
            </a:r>
            <a:r>
              <a:rPr lang="en-US" dirty="0"/>
              <a:t>. </a:t>
            </a:r>
            <a:r>
              <a:rPr lang="en-US" dirty="0" err="1"/>
              <a:t>Certaines</a:t>
            </a:r>
            <a:r>
              <a:rPr lang="en-US" dirty="0"/>
              <a:t> </a:t>
            </a:r>
            <a:r>
              <a:rPr lang="en-US" dirty="0" err="1"/>
              <a:t>montures</a:t>
            </a:r>
            <a:r>
              <a:rPr lang="en-US" dirty="0"/>
              <a:t> </a:t>
            </a:r>
            <a:r>
              <a:rPr lang="en-US" dirty="0" err="1"/>
              <a:t>d’intérieur</a:t>
            </a:r>
            <a:r>
              <a:rPr lang="en-US" dirty="0"/>
              <a:t> ne </a:t>
            </a:r>
            <a:r>
              <a:rPr lang="en-US" dirty="0" err="1"/>
              <a:t>feraient</a:t>
            </a:r>
            <a:r>
              <a:rPr lang="en-US" dirty="0"/>
              <a:t> pas de belles lunettes de </a:t>
            </a:r>
            <a:r>
              <a:rPr lang="en-US" dirty="0" err="1"/>
              <a:t>soleil</a:t>
            </a:r>
            <a:r>
              <a:rPr lang="en-US" dirty="0"/>
              <a:t> et vice versa.</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dirty="0"/>
          </a:p>
        </p:txBody>
      </p:sp>
      <p:sp>
        <p:nvSpPr>
          <p:cNvPr id="432" name="Shape 432"/>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40</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9" name="Shape 439"/>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1" i="0" u="none" strike="noStrike" kern="1200" cap="none" dirty="0">
                <a:solidFill>
                  <a:schemeClr val="dk1"/>
                </a:solidFill>
                <a:effectLst/>
                <a:latin typeface="Calibri"/>
                <a:ea typeface="Calibri"/>
                <a:cs typeface="Calibri"/>
                <a:sym typeface="Calibri"/>
              </a:rPr>
              <a:t>Dans une étude </a:t>
            </a:r>
            <a:r>
              <a:rPr lang="fr-CA" sz="1200" b="0" i="0" u="none" strike="noStrike" kern="1200" cap="none" dirty="0">
                <a:solidFill>
                  <a:schemeClr val="dk1"/>
                </a:solidFill>
                <a:effectLst/>
                <a:latin typeface="Calibri"/>
                <a:ea typeface="Calibri"/>
                <a:cs typeface="Calibri"/>
                <a:sym typeface="Calibri"/>
              </a:rPr>
              <a:t>réalisée auprès d’enfants âgés de 6 à 10 ans à la </a:t>
            </a:r>
            <a:r>
              <a:rPr lang="fr-CA" sz="1200" b="0" i="0" u="none" strike="noStrike" kern="1200" cap="none" dirty="0" err="1">
                <a:solidFill>
                  <a:schemeClr val="dk1"/>
                </a:solidFill>
                <a:effectLst/>
                <a:latin typeface="Calibri"/>
                <a:ea typeface="Calibri"/>
                <a:cs typeface="Calibri"/>
                <a:sym typeface="Calibri"/>
              </a:rPr>
              <a:t>Ojai</a:t>
            </a:r>
            <a:r>
              <a:rPr lang="fr-CA" sz="1200" b="0" i="0" u="none" strike="noStrike" kern="1200" cap="none" dirty="0">
                <a:solidFill>
                  <a:schemeClr val="dk1"/>
                </a:solidFill>
                <a:effectLst/>
                <a:latin typeface="Calibri"/>
                <a:ea typeface="Calibri"/>
                <a:cs typeface="Calibri"/>
                <a:sym typeface="Calibri"/>
              </a:rPr>
              <a:t> State </a:t>
            </a:r>
            <a:r>
              <a:rPr lang="fr-CA" sz="1200" b="0" i="0" u="none" strike="noStrike" kern="1200" cap="none" dirty="0" err="1">
                <a:solidFill>
                  <a:schemeClr val="dk1"/>
                </a:solidFill>
                <a:effectLst/>
                <a:latin typeface="Calibri"/>
                <a:ea typeface="Calibri"/>
                <a:cs typeface="Calibri"/>
                <a:sym typeface="Calibri"/>
              </a:rPr>
              <a:t>University</a:t>
            </a:r>
            <a:r>
              <a:rPr lang="fr-CA" sz="1200" b="0" i="0" u="none" strike="noStrike" kern="1200" cap="none" dirty="0">
                <a:solidFill>
                  <a:schemeClr val="dk1"/>
                </a:solidFill>
                <a:effectLst/>
                <a:latin typeface="Calibri"/>
                <a:ea typeface="Calibri"/>
                <a:cs typeface="Calibri"/>
                <a:sym typeface="Calibri"/>
              </a:rPr>
              <a:t> et publiée </a:t>
            </a:r>
            <a:r>
              <a:rPr lang="fr-CA" sz="1200" b="0" i="0" u="none" strike="noStrike" kern="1200" cap="none" dirty="0" smtClean="0">
                <a:solidFill>
                  <a:schemeClr val="dk1"/>
                </a:solidFill>
                <a:effectLst/>
                <a:latin typeface="Calibri"/>
                <a:ea typeface="Calibri"/>
                <a:cs typeface="Calibri"/>
                <a:sym typeface="Calibri"/>
              </a:rPr>
              <a:t>en mai </a:t>
            </a:r>
            <a:r>
              <a:rPr lang="fr-CA" sz="1200" b="0" i="0" u="none" strike="noStrike" kern="1200" cap="none" dirty="0">
                <a:solidFill>
                  <a:schemeClr val="dk1"/>
                </a:solidFill>
                <a:effectLst/>
                <a:latin typeface="Calibri"/>
                <a:ea typeface="Calibri"/>
                <a:cs typeface="Calibri"/>
                <a:sym typeface="Calibri"/>
              </a:rPr>
              <a:t>2008 dans le journal</a:t>
            </a:r>
            <a:r>
              <a:rPr lang="fr-CA" sz="1200" b="0" i="1" u="none" strike="noStrike" kern="1200" cap="none" dirty="0">
                <a:solidFill>
                  <a:schemeClr val="dk1"/>
                </a:solidFill>
                <a:effectLst/>
                <a:latin typeface="Calibri"/>
                <a:ea typeface="Calibri"/>
                <a:cs typeface="Calibri"/>
                <a:sym typeface="Calibri"/>
              </a:rPr>
              <a:t> </a:t>
            </a:r>
            <a:r>
              <a:rPr lang="fr-CA" sz="1200" b="0" i="1" u="none" strike="noStrike" kern="1200" cap="none" dirty="0" err="1">
                <a:solidFill>
                  <a:schemeClr val="dk1"/>
                </a:solidFill>
                <a:effectLst/>
                <a:latin typeface="Calibri"/>
                <a:ea typeface="Calibri"/>
                <a:cs typeface="Calibri"/>
                <a:sym typeface="Calibri"/>
              </a:rPr>
              <a:t>Ophthalmic</a:t>
            </a:r>
            <a:r>
              <a:rPr lang="fr-CA" sz="1200" b="0" i="1" u="none" strike="noStrike" kern="1200" cap="none" dirty="0">
                <a:solidFill>
                  <a:schemeClr val="dk1"/>
                </a:solidFill>
                <a:effectLst/>
                <a:latin typeface="Calibri"/>
                <a:ea typeface="Calibri"/>
                <a:cs typeface="Calibri"/>
                <a:sym typeface="Calibri"/>
              </a:rPr>
              <a:t> and </a:t>
            </a:r>
            <a:r>
              <a:rPr lang="fr-CA" sz="1200" b="0" i="1" u="none" strike="noStrike" kern="1200" cap="none" dirty="0" err="1">
                <a:solidFill>
                  <a:schemeClr val="dk1"/>
                </a:solidFill>
                <a:effectLst/>
                <a:latin typeface="Calibri"/>
                <a:ea typeface="Calibri"/>
                <a:cs typeface="Calibri"/>
                <a:sym typeface="Calibri"/>
              </a:rPr>
              <a:t>Physiological</a:t>
            </a:r>
            <a:r>
              <a:rPr lang="fr-CA" sz="1200" b="0" i="1" u="none" strike="noStrike" kern="1200" cap="none" dirty="0">
                <a:solidFill>
                  <a:schemeClr val="dk1"/>
                </a:solidFill>
                <a:effectLst/>
                <a:latin typeface="Calibri"/>
                <a:ea typeface="Calibri"/>
                <a:cs typeface="Calibri"/>
                <a:sym typeface="Calibri"/>
              </a:rPr>
              <a:t> </a:t>
            </a:r>
            <a:r>
              <a:rPr lang="fr-CA" sz="1200" b="0" i="1" u="none" strike="noStrike" kern="1200" cap="none" dirty="0" err="1">
                <a:solidFill>
                  <a:schemeClr val="dk1"/>
                </a:solidFill>
                <a:effectLst/>
                <a:latin typeface="Calibri"/>
                <a:ea typeface="Calibri"/>
                <a:cs typeface="Calibri"/>
                <a:sym typeface="Calibri"/>
              </a:rPr>
              <a:t>Optics</a:t>
            </a:r>
            <a:r>
              <a:rPr lang="fr-CA" sz="1200" b="0" i="0" u="none" strike="noStrike" kern="1200" cap="none" dirty="0">
                <a:solidFill>
                  <a:schemeClr val="dk1"/>
                </a:solidFill>
                <a:effectLst/>
                <a:latin typeface="Calibri"/>
                <a:ea typeface="Calibri"/>
                <a:cs typeface="Calibri"/>
                <a:sym typeface="Calibri"/>
              </a:rPr>
              <a:t>, ces derniers ont indiqué que les lunettes donnaient l’impression d’être </a:t>
            </a:r>
            <a:r>
              <a:rPr lang="fr-CA" sz="1200" b="1" i="0" u="none" strike="noStrike" kern="1200" cap="none" dirty="0">
                <a:solidFill>
                  <a:schemeClr val="dk1"/>
                </a:solidFill>
                <a:effectLst/>
                <a:latin typeface="Calibri"/>
                <a:ea typeface="Calibri"/>
                <a:cs typeface="Calibri"/>
                <a:sym typeface="Calibri"/>
              </a:rPr>
              <a:t>intelligents</a:t>
            </a:r>
            <a:r>
              <a:rPr lang="fr-CA" sz="1200" b="0" i="0" u="none" strike="noStrike" kern="1200" cap="none" dirty="0">
                <a:solidFill>
                  <a:schemeClr val="dk1"/>
                </a:solidFill>
                <a:effectLst/>
                <a:latin typeface="Calibri"/>
                <a:ea typeface="Calibri"/>
                <a:cs typeface="Calibri"/>
                <a:sym typeface="Calibri"/>
              </a:rPr>
              <a:t> et </a:t>
            </a:r>
            <a:r>
              <a:rPr lang="fr-CA" sz="1200" b="1" i="0" u="none" strike="noStrike" kern="1200" cap="none" dirty="0">
                <a:solidFill>
                  <a:schemeClr val="dk1"/>
                </a:solidFill>
                <a:effectLst/>
                <a:latin typeface="Calibri"/>
                <a:ea typeface="Calibri"/>
                <a:cs typeface="Calibri"/>
                <a:sym typeface="Calibri"/>
              </a:rPr>
              <a:t>honnêtes</a:t>
            </a:r>
            <a:r>
              <a:rPr lang="fr-CA" sz="1200" b="0" i="0" u="none" strike="noStrike" kern="1200" cap="none" dirty="0">
                <a:solidFill>
                  <a:schemeClr val="dk1"/>
                </a:solidFill>
                <a:effectLst/>
                <a:latin typeface="Calibri"/>
                <a:ea typeface="Calibri"/>
                <a:cs typeface="Calibri"/>
                <a:sym typeface="Calibri"/>
              </a:rPr>
              <a:t>.</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Une étude </a:t>
            </a:r>
            <a:r>
              <a:rPr lang="fr-CA" sz="1200" b="0" i="0" u="none" strike="noStrike" kern="1200" cap="none" dirty="0" smtClean="0">
                <a:solidFill>
                  <a:schemeClr val="dk1"/>
                </a:solidFill>
                <a:effectLst/>
                <a:latin typeface="Calibri"/>
                <a:ea typeface="Calibri"/>
                <a:cs typeface="Calibri"/>
                <a:sym typeface="Calibri"/>
              </a:rPr>
              <a:t>réalisée </a:t>
            </a:r>
            <a:r>
              <a:rPr lang="fr-CA" sz="1200" b="0" i="0" u="none" strike="noStrike" kern="1200" cap="none" dirty="0">
                <a:solidFill>
                  <a:schemeClr val="dk1"/>
                </a:solidFill>
                <a:effectLst/>
                <a:latin typeface="Calibri"/>
                <a:ea typeface="Calibri"/>
                <a:cs typeface="Calibri"/>
                <a:sym typeface="Calibri"/>
              </a:rPr>
              <a:t>aux États-Unis </a:t>
            </a:r>
            <a:r>
              <a:rPr lang="fr-CA" sz="1200" b="0" i="0" u="none" strike="noStrike" kern="1200" cap="none" baseline="0" dirty="0">
                <a:solidFill>
                  <a:schemeClr val="dk1"/>
                </a:solidFill>
                <a:effectLst/>
                <a:latin typeface="Calibri"/>
                <a:ea typeface="Calibri"/>
                <a:cs typeface="Calibri"/>
                <a:sym typeface="Calibri"/>
              </a:rPr>
              <a:t>e</a:t>
            </a:r>
            <a:r>
              <a:rPr lang="fr-CA" sz="1200" b="0" i="0" u="none" strike="noStrike" kern="1200" cap="none" dirty="0">
                <a:solidFill>
                  <a:schemeClr val="dk1"/>
                </a:solidFill>
                <a:effectLst/>
                <a:latin typeface="Calibri"/>
                <a:ea typeface="Calibri"/>
                <a:cs typeface="Calibri"/>
                <a:sym typeface="Calibri"/>
              </a:rPr>
              <a:t>n 2003 par la D</a:t>
            </a:r>
            <a:r>
              <a:rPr lang="fr-CA" sz="1200" b="0" i="0" u="none" strike="noStrike" kern="1200" cap="none" baseline="30000" dirty="0">
                <a:solidFill>
                  <a:schemeClr val="dk1"/>
                </a:solidFill>
                <a:effectLst/>
                <a:latin typeface="Calibri"/>
                <a:ea typeface="Calibri"/>
                <a:cs typeface="Calibri"/>
                <a:sym typeface="Calibri"/>
              </a:rPr>
              <a:t>re</a:t>
            </a:r>
            <a:r>
              <a:rPr lang="fr-CA" sz="1200" b="0" i="0" u="none" strike="noStrike" kern="1200" cap="none" dirty="0">
                <a:solidFill>
                  <a:schemeClr val="dk1"/>
                </a:solidFill>
                <a:effectLst/>
                <a:latin typeface="Calibri"/>
                <a:ea typeface="Calibri"/>
                <a:cs typeface="Calibri"/>
                <a:sym typeface="Calibri"/>
              </a:rPr>
              <a:t> Madeline </a:t>
            </a:r>
            <a:r>
              <a:rPr lang="fr-CA" sz="1200" b="0" i="0" u="none" strike="noStrike" kern="1200" cap="none" dirty="0" err="1">
                <a:solidFill>
                  <a:schemeClr val="dk1"/>
                </a:solidFill>
                <a:effectLst/>
                <a:latin typeface="Calibri"/>
                <a:ea typeface="Calibri"/>
                <a:cs typeface="Calibri"/>
                <a:sym typeface="Calibri"/>
              </a:rPr>
              <a:t>Romeu</a:t>
            </a:r>
            <a:r>
              <a:rPr lang="fr-CA" sz="1200" b="0" i="0" u="none" strike="noStrike" kern="1200" cap="none" dirty="0">
                <a:solidFill>
                  <a:schemeClr val="dk1"/>
                </a:solidFill>
                <a:effectLst/>
                <a:latin typeface="Calibri"/>
                <a:ea typeface="Calibri"/>
                <a:cs typeface="Calibri"/>
                <a:sym typeface="Calibri"/>
              </a:rPr>
              <a:t>, optométriste, et la D</a:t>
            </a:r>
            <a:r>
              <a:rPr lang="fr-CA" sz="1200" b="0" i="0" u="none" strike="noStrike" kern="1200" cap="none" baseline="30000" dirty="0">
                <a:solidFill>
                  <a:schemeClr val="dk1"/>
                </a:solidFill>
                <a:effectLst/>
                <a:latin typeface="Calibri"/>
                <a:ea typeface="Calibri"/>
                <a:cs typeface="Calibri"/>
                <a:sym typeface="Calibri"/>
              </a:rPr>
              <a:t>re</a:t>
            </a:r>
            <a:r>
              <a:rPr lang="fr-CA" sz="1200" b="0" i="0" u="none" strike="noStrike" kern="1200" cap="none" dirty="0">
                <a:solidFill>
                  <a:schemeClr val="dk1"/>
                </a:solidFill>
                <a:effectLst/>
                <a:latin typeface="Calibri"/>
                <a:ea typeface="Calibri"/>
                <a:cs typeface="Calibri"/>
                <a:sym typeface="Calibri"/>
              </a:rPr>
              <a:t> Susan </a:t>
            </a:r>
            <a:r>
              <a:rPr lang="fr-CA" sz="1200" b="0" i="0" u="none" strike="noStrike" kern="1200" cap="none" dirty="0" err="1">
                <a:solidFill>
                  <a:schemeClr val="dk1"/>
                </a:solidFill>
                <a:effectLst/>
                <a:latin typeface="Calibri"/>
                <a:ea typeface="Calibri"/>
                <a:cs typeface="Calibri"/>
                <a:sym typeface="Calibri"/>
              </a:rPr>
              <a:t>Stenson</a:t>
            </a:r>
            <a:r>
              <a:rPr lang="fr-CA" sz="1200" b="0" i="0" u="none" strike="noStrike" kern="1200" cap="none" dirty="0">
                <a:solidFill>
                  <a:schemeClr val="dk1"/>
                </a:solidFill>
                <a:effectLst/>
                <a:latin typeface="Calibri"/>
                <a:ea typeface="Calibri"/>
                <a:cs typeface="Calibri"/>
                <a:sym typeface="Calibri"/>
              </a:rPr>
              <a:t>, M. D.,</a:t>
            </a:r>
            <a:r>
              <a:rPr lang="fr-CA" sz="1200" b="0" i="0" u="none" strike="noStrike" kern="1200" cap="none" baseline="0" dirty="0">
                <a:solidFill>
                  <a:schemeClr val="dk1"/>
                </a:solidFill>
                <a:effectLst/>
                <a:latin typeface="Calibri"/>
                <a:ea typeface="Calibri"/>
                <a:cs typeface="Calibri"/>
                <a:sym typeface="Calibri"/>
              </a:rPr>
              <a:t> </a:t>
            </a:r>
            <a:r>
              <a:rPr lang="fr-CA" sz="1200" b="0" i="0" u="none" strike="noStrike" kern="1200" cap="none" dirty="0">
                <a:solidFill>
                  <a:schemeClr val="dk1"/>
                </a:solidFill>
                <a:effectLst/>
                <a:latin typeface="Calibri"/>
                <a:ea typeface="Calibri"/>
                <a:cs typeface="Calibri"/>
                <a:sym typeface="Calibri"/>
              </a:rPr>
              <a:t>a révélé que les enfants aimaient mieux les verres photochromiques que les verres clairs. </a:t>
            </a:r>
            <a:r>
              <a:rPr lang="fr-CA" sz="1200" b="1" i="0" u="none" strike="noStrike" kern="1200" cap="none" dirty="0">
                <a:solidFill>
                  <a:schemeClr val="dk1"/>
                </a:solidFill>
                <a:effectLst/>
                <a:latin typeface="Calibri"/>
                <a:ea typeface="Calibri"/>
                <a:cs typeface="Calibri"/>
                <a:sym typeface="Calibri"/>
              </a:rPr>
              <a:t>En fait, 90 % des enfants préfèrent les verres Transitions aux verres clairs ordinaires.</a:t>
            </a:r>
            <a:r>
              <a:rPr lang="fr-CA" sz="1200" b="0" i="0" u="none" strike="noStrike" kern="1200" cap="none" dirty="0">
                <a:solidFill>
                  <a:schemeClr val="dk1"/>
                </a:solidFill>
                <a:effectLst/>
                <a:latin typeface="Calibri"/>
                <a:ea typeface="Calibri"/>
                <a:cs typeface="Calibri"/>
                <a:sym typeface="Calibri"/>
              </a:rPr>
              <a:t> </a:t>
            </a:r>
          </a:p>
          <a:p>
            <a:endParaRPr lang="fr-CA" sz="1200" b="1" i="0" u="none" strike="noStrike" kern="1200" cap="none" dirty="0">
              <a:solidFill>
                <a:schemeClr val="dk1"/>
              </a:solidFill>
              <a:effectLst/>
              <a:latin typeface="Calibri"/>
              <a:ea typeface="Calibri"/>
              <a:cs typeface="Calibri"/>
              <a:sym typeface="Calibri"/>
            </a:endParaRPr>
          </a:p>
          <a:p>
            <a:r>
              <a:rPr lang="fr-CA" sz="1200" b="1" i="0" u="none" strike="noStrike" kern="1200" cap="none" dirty="0">
                <a:solidFill>
                  <a:schemeClr val="dk1"/>
                </a:solidFill>
                <a:effectLst/>
                <a:latin typeface="Calibri"/>
                <a:ea typeface="Calibri"/>
                <a:cs typeface="Calibri"/>
                <a:sym typeface="Calibri"/>
              </a:rPr>
              <a:t>Les lunettes peuvent être</a:t>
            </a:r>
            <a:r>
              <a:rPr lang="fr-CA" sz="1200" b="1" i="0" u="none" strike="noStrike" kern="1200" cap="none" baseline="0" dirty="0">
                <a:solidFill>
                  <a:schemeClr val="dk1"/>
                </a:solidFill>
                <a:effectLst/>
                <a:latin typeface="Calibri"/>
                <a:ea typeface="Calibri"/>
                <a:cs typeface="Calibri"/>
                <a:sym typeface="Calibri"/>
              </a:rPr>
              <a:t> un formidable accessoire</a:t>
            </a:r>
            <a:r>
              <a:rPr lang="fr-CA" sz="1200" b="1" i="0" u="none" strike="noStrike" kern="1200" cap="none" dirty="0">
                <a:solidFill>
                  <a:schemeClr val="dk1"/>
                </a:solidFill>
                <a:effectLst/>
                <a:latin typeface="Calibri"/>
                <a:ea typeface="Calibri"/>
                <a:cs typeface="Calibri"/>
                <a:sym typeface="Calibri"/>
              </a:rPr>
              <a:t>.</a:t>
            </a:r>
            <a:r>
              <a:rPr lang="fr-CA" sz="1200" b="0" i="0" u="none" strike="noStrike" kern="1200" cap="none" dirty="0">
                <a:solidFill>
                  <a:schemeClr val="dk1"/>
                </a:solidFill>
                <a:effectLst/>
                <a:latin typeface="Calibri"/>
                <a:ea typeface="Calibri"/>
                <a:cs typeface="Calibri"/>
                <a:sym typeface="Calibri"/>
              </a:rPr>
              <a:t> Des enfants n’ayant pas besoin de lunettes avec prescription achètent des lunettes sans prescription chez des détaillants comme </a:t>
            </a:r>
            <a:r>
              <a:rPr lang="fr-CA" sz="1200" b="0" i="0" u="none" strike="noStrike" kern="1200" cap="none" dirty="0" err="1">
                <a:solidFill>
                  <a:schemeClr val="dk1"/>
                </a:solidFill>
                <a:effectLst/>
                <a:latin typeface="Calibri"/>
                <a:ea typeface="Calibri"/>
                <a:cs typeface="Calibri"/>
                <a:sym typeface="Calibri"/>
              </a:rPr>
              <a:t>Claire’s</a:t>
            </a:r>
            <a:r>
              <a:rPr lang="fr-CA" sz="1200" b="0" i="0" u="none" strike="noStrike" kern="1200" cap="none" dirty="0">
                <a:solidFill>
                  <a:schemeClr val="dk1"/>
                </a:solidFill>
                <a:effectLst/>
                <a:latin typeface="Calibri"/>
                <a:ea typeface="Calibri"/>
                <a:cs typeface="Calibri"/>
                <a:sym typeface="Calibri"/>
              </a:rPr>
              <a:t>, car ils aiment en porter.</a:t>
            </a:r>
          </a:p>
        </p:txBody>
      </p:sp>
      <p:sp>
        <p:nvSpPr>
          <p:cNvPr id="440" name="Shape 440"/>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41</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6" name="Shape 446"/>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Dans nos conversations, nous devons parler de produits, de connaissances et de prix. De plus, </a:t>
            </a:r>
            <a:r>
              <a:rPr lang="fr-CA" sz="1200" b="0" i="0" u="none" strike="noStrike" kern="1200" cap="none" dirty="0" smtClean="0">
                <a:solidFill>
                  <a:schemeClr val="dk1"/>
                </a:solidFill>
                <a:effectLst/>
                <a:latin typeface="Calibri"/>
                <a:ea typeface="Calibri"/>
                <a:cs typeface="Calibri"/>
                <a:sym typeface="Calibri"/>
              </a:rPr>
              <a:t>nous devons penser à la </a:t>
            </a:r>
            <a:r>
              <a:rPr lang="fr-CA" sz="1200" b="0" i="0" u="none" strike="noStrike" kern="1200" cap="none" dirty="0">
                <a:solidFill>
                  <a:schemeClr val="dk1"/>
                </a:solidFill>
                <a:effectLst/>
                <a:latin typeface="Calibri"/>
                <a:ea typeface="Calibri"/>
                <a:cs typeface="Calibri"/>
                <a:sym typeface="Calibri"/>
              </a:rPr>
              <a:t>façon dont nous présentons ces renseignements à nos patients, aux parents et aux </a:t>
            </a:r>
            <a:r>
              <a:rPr lang="fr-CA" sz="1200" b="0" i="0" u="none" strike="noStrike" kern="1200" cap="none" dirty="0" smtClean="0">
                <a:solidFill>
                  <a:schemeClr val="dk1"/>
                </a:solidFill>
                <a:effectLst/>
                <a:latin typeface="Calibri"/>
                <a:ea typeface="Calibri"/>
                <a:cs typeface="Calibri"/>
                <a:sym typeface="Calibri"/>
              </a:rPr>
              <a:t>tuteurs. </a:t>
            </a:r>
            <a:r>
              <a:rPr lang="fr-CA" sz="1200" b="0" i="0" u="none" strike="noStrike" kern="1200" cap="none" dirty="0">
                <a:solidFill>
                  <a:schemeClr val="dk1"/>
                </a:solidFill>
                <a:effectLst/>
                <a:latin typeface="Calibri"/>
                <a:ea typeface="Calibri"/>
                <a:cs typeface="Calibri"/>
                <a:sym typeface="Calibri"/>
              </a:rPr>
              <a:t>Cessez de penser que les parents ne veulent pas dépenser pour les lunettes de leurs enfants. Si nous croyons qu’ils n’ont pas les moyens d’acheter les meilleurs verres possible ou qu’ils ne veulent pas dépenser pour des lunettes, ils le croiront également. Nous </a:t>
            </a:r>
            <a:r>
              <a:rPr lang="fr-CA" sz="1200" b="0" i="0" u="none" strike="noStrike" kern="1200" cap="none" dirty="0" smtClean="0">
                <a:solidFill>
                  <a:schemeClr val="dk1"/>
                </a:solidFill>
                <a:effectLst/>
                <a:latin typeface="Calibri"/>
                <a:ea typeface="Calibri"/>
                <a:cs typeface="Calibri"/>
                <a:sym typeface="Calibri"/>
              </a:rPr>
              <a:t>avons tendance à</a:t>
            </a:r>
            <a:r>
              <a:rPr lang="fr-CA" sz="1200" b="0" i="0" u="none" strike="noStrike" kern="1200" cap="none" baseline="0" dirty="0" smtClean="0">
                <a:solidFill>
                  <a:schemeClr val="dk1"/>
                </a:solidFill>
                <a:effectLst/>
                <a:latin typeface="Calibri"/>
                <a:ea typeface="Calibri"/>
                <a:cs typeface="Calibri"/>
                <a:sym typeface="Calibri"/>
              </a:rPr>
              <a:t> donner des options de bonne, </a:t>
            </a:r>
            <a:r>
              <a:rPr lang="fr-CA" sz="1200" b="0" i="0" u="none" strike="noStrike" kern="1200" cap="none" baseline="0" dirty="0">
                <a:solidFill>
                  <a:schemeClr val="dk1"/>
                </a:solidFill>
                <a:effectLst/>
                <a:latin typeface="Calibri"/>
                <a:ea typeface="Calibri"/>
                <a:cs typeface="Calibri"/>
                <a:sym typeface="Calibri"/>
              </a:rPr>
              <a:t>très </a:t>
            </a:r>
            <a:r>
              <a:rPr lang="fr-CA" sz="1200" b="0" i="0" u="none" strike="noStrike" kern="1200" cap="none" baseline="0" dirty="0" smtClean="0">
                <a:solidFill>
                  <a:schemeClr val="dk1"/>
                </a:solidFill>
                <a:effectLst/>
                <a:latin typeface="Calibri"/>
                <a:ea typeface="Calibri"/>
                <a:cs typeface="Calibri"/>
                <a:sym typeface="Calibri"/>
              </a:rPr>
              <a:t>bonne ou meilleure </a:t>
            </a:r>
            <a:r>
              <a:rPr lang="fr-CA" sz="1200" b="0" i="0" u="none" strike="noStrike" kern="1200" cap="none" dirty="0" smtClean="0">
                <a:solidFill>
                  <a:schemeClr val="dk1"/>
                </a:solidFill>
                <a:effectLst/>
                <a:latin typeface="Calibri"/>
                <a:ea typeface="Calibri"/>
                <a:cs typeface="Calibri"/>
                <a:sym typeface="Calibri"/>
              </a:rPr>
              <a:t>solution, </a:t>
            </a:r>
            <a:r>
              <a:rPr lang="fr-CA" sz="1200" b="0" i="0" u="none" strike="noStrike" kern="1200" cap="none" dirty="0">
                <a:solidFill>
                  <a:schemeClr val="dk1"/>
                </a:solidFill>
                <a:effectLst/>
                <a:latin typeface="Calibri"/>
                <a:ea typeface="Calibri"/>
                <a:cs typeface="Calibri"/>
                <a:sym typeface="Calibri"/>
              </a:rPr>
              <a:t>solutions auxquelles les parents contribuent avec l’aspect prix, </a:t>
            </a:r>
            <a:r>
              <a:rPr lang="fr-CA" sz="1200" b="0" i="0" u="none" strike="noStrike" kern="1200" cap="none" dirty="0" smtClean="0">
                <a:solidFill>
                  <a:schemeClr val="dk1"/>
                </a:solidFill>
                <a:effectLst/>
                <a:latin typeface="Calibri"/>
                <a:ea typeface="Calibri"/>
                <a:cs typeface="Calibri"/>
                <a:sym typeface="Calibri"/>
              </a:rPr>
              <a:t>alors que nous </a:t>
            </a:r>
            <a:r>
              <a:rPr lang="fr-CA" sz="1200" b="0" i="0" u="none" strike="noStrike" kern="1200" cap="none" dirty="0">
                <a:solidFill>
                  <a:schemeClr val="dk1"/>
                </a:solidFill>
                <a:effectLst/>
                <a:latin typeface="Calibri"/>
                <a:ea typeface="Calibri"/>
                <a:cs typeface="Calibri"/>
                <a:sym typeface="Calibri"/>
              </a:rPr>
              <a:t>devrions plutôt tenir compte des besoins de l’enfant. Nous créons de la peur et de l’insécurité en prenant la mauvaise décision avec les parents et </a:t>
            </a:r>
            <a:r>
              <a:rPr lang="fr-CA" sz="1200" b="0" i="0" u="none" strike="noStrike" kern="1200" cap="none" dirty="0" smtClean="0">
                <a:solidFill>
                  <a:schemeClr val="dk1"/>
                </a:solidFill>
                <a:effectLst/>
                <a:latin typeface="Calibri"/>
                <a:ea typeface="Calibri"/>
                <a:cs typeface="Calibri"/>
                <a:sym typeface="Calibri"/>
              </a:rPr>
              <a:t>possiblement </a:t>
            </a:r>
            <a:r>
              <a:rPr lang="fr-CA" sz="1200" b="0" i="0" u="none" strike="noStrike" kern="1200" cap="none" dirty="0">
                <a:solidFill>
                  <a:schemeClr val="dk1"/>
                </a:solidFill>
                <a:effectLst/>
                <a:latin typeface="Calibri"/>
                <a:ea typeface="Calibri"/>
                <a:cs typeface="Calibri"/>
                <a:sym typeface="Calibri"/>
              </a:rPr>
              <a:t>en </a:t>
            </a:r>
            <a:r>
              <a:rPr lang="fr-CA" sz="1200" b="1" i="1" u="none" strike="noStrike" kern="1200" cap="none" dirty="0" smtClean="0">
                <a:solidFill>
                  <a:schemeClr val="dk1"/>
                </a:solidFill>
                <a:effectLst/>
                <a:latin typeface="Calibri"/>
                <a:ea typeface="Calibri"/>
                <a:cs typeface="Calibri"/>
                <a:sym typeface="Calibri"/>
              </a:rPr>
              <a:t>rejetant</a:t>
            </a:r>
            <a:r>
              <a:rPr lang="fr-CA" sz="1200" b="0" i="1" u="none" strike="noStrike" kern="1200" cap="none" dirty="0" smtClean="0">
                <a:solidFill>
                  <a:schemeClr val="dk1"/>
                </a:solidFill>
                <a:effectLst/>
                <a:latin typeface="Calibri"/>
                <a:ea typeface="Calibri"/>
                <a:cs typeface="Calibri"/>
                <a:sym typeface="Calibri"/>
              </a:rPr>
              <a:t> </a:t>
            </a:r>
            <a:r>
              <a:rPr lang="fr-CA" sz="1200" b="0" i="0" u="none" strike="noStrike" kern="1200" cap="none" dirty="0">
                <a:solidFill>
                  <a:schemeClr val="dk1"/>
                </a:solidFill>
                <a:effectLst/>
                <a:latin typeface="Calibri"/>
                <a:ea typeface="Calibri"/>
                <a:cs typeface="Calibri"/>
                <a:sym typeface="Calibri"/>
              </a:rPr>
              <a:t>la meilleure solution pour l’enfant. Nous devons recommander la meilleure solution en toute confiance, notamment une paire de lunettes sport ou de réserve.</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Notre rôle consiste tout simplement à protéger l’enfant et à aider le parent à prendre une bonne décision éclairée. N’oubliez pas que la génération Z influence les décisions d’achat. Donc, n’hésitez pas à parler également avec les enfants.</a:t>
            </a:r>
          </a:p>
        </p:txBody>
      </p:sp>
      <p:sp>
        <p:nvSpPr>
          <p:cNvPr id="447" name="Shape 447"/>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42</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4850"/>
            <a:ext cx="6261100" cy="3521075"/>
          </a:xfrm>
        </p:spPr>
      </p:sp>
      <p:sp>
        <p:nvSpPr>
          <p:cNvPr id="3" name="Notes Placeholder 2"/>
          <p:cNvSpPr>
            <a:spLocks noGrp="1"/>
          </p:cNvSpPr>
          <p:nvPr>
            <p:ph type="body" idx="1"/>
          </p:nvPr>
        </p:nvSpPr>
        <p:spPr/>
        <p:txBody>
          <a:bodyPr/>
          <a:lstStyle/>
          <a:p>
            <a:r>
              <a:rPr lang="fr-CA" sz="1200" b="0" i="0" u="none" strike="noStrike" kern="1200" cap="none" dirty="0">
                <a:solidFill>
                  <a:schemeClr val="dk1"/>
                </a:solidFill>
                <a:effectLst/>
                <a:latin typeface="Calibri"/>
                <a:ea typeface="Calibri"/>
                <a:cs typeface="Calibri"/>
                <a:sym typeface="Calibri"/>
              </a:rPr>
              <a:t>Envisagez d’aménager une salle juste pour les enfants si ce n’est pas déjà le cas. Choisissez un thème pour que ce soit plus amusant. Si vous utilisez un endroit particulier dans votre clinique pour la salle pour enfants, vous devriez opter pour un coin à l’avant. Cet endroit pratique et surveillé vous permettra de montrer à toutes les personnes qui entreront dans la clinique que vous offrez des montures pour enfants.</a:t>
            </a:r>
          </a:p>
          <a:p>
            <a:r>
              <a:rPr lang="fr-CA" sz="1200" b="0" i="0" u="none" strike="noStrike" kern="1200" cap="none" dirty="0">
                <a:solidFill>
                  <a:schemeClr val="dk1"/>
                </a:solidFill>
                <a:effectLst/>
                <a:latin typeface="Calibri"/>
                <a:ea typeface="Calibri"/>
                <a:cs typeface="Calibri"/>
                <a:sym typeface="Calibri"/>
              </a:rPr>
              <a:t> </a:t>
            </a:r>
          </a:p>
          <a:p>
            <a:r>
              <a:rPr lang="fr-CA" sz="1200" b="0" i="0" u="none" strike="noStrike" kern="1200" cap="none" dirty="0">
                <a:solidFill>
                  <a:schemeClr val="dk1"/>
                </a:solidFill>
                <a:effectLst/>
                <a:latin typeface="Calibri"/>
                <a:ea typeface="Calibri"/>
                <a:cs typeface="Calibri"/>
                <a:sym typeface="Calibri"/>
              </a:rPr>
              <a:t>Quant aux meubles pour enfants, les dimensions, la durabilité et la facilité de nettoyage s’avèrent des aspects importants. Vous pouvez ajouter quelques chaises pour adultes ou un banc pour les parents, mais le mobilier pour enfants a priorité. N’oubliez pas que tout ce qui se trouve à cet endroit doit être à l’épreuve des enfants. Si vous y laissez un ordinateur, les enfants pourraient être tentés de vérifier si vous y avez leur jeu préféré dès que vous aurez le dos tourné.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Puisque les enfants sont souvent accompagnés de leurs frères et sœurs ou d’amis, un ordinateur pour eux pourrait régler le problème. Le </a:t>
            </a:r>
            <a:r>
              <a:rPr lang="fr-CA" sz="1200" b="0" i="0" u="none" strike="noStrike" kern="1200" cap="none" dirty="0" err="1">
                <a:solidFill>
                  <a:schemeClr val="dk1"/>
                </a:solidFill>
                <a:effectLst/>
                <a:latin typeface="Calibri"/>
                <a:ea typeface="Calibri"/>
                <a:cs typeface="Calibri"/>
                <a:sym typeface="Calibri"/>
              </a:rPr>
              <a:t>cycloplégique</a:t>
            </a:r>
            <a:r>
              <a:rPr lang="fr-CA" sz="1200" b="0" i="0" u="none" strike="noStrike" kern="1200" cap="none" dirty="0">
                <a:solidFill>
                  <a:schemeClr val="dk1"/>
                </a:solidFill>
                <a:effectLst/>
                <a:latin typeface="Calibri"/>
                <a:ea typeface="Calibri"/>
                <a:cs typeface="Calibri"/>
                <a:sym typeface="Calibri"/>
              </a:rPr>
              <a:t> est utilisé dans la plupart des réfractions chez les enfants, et l’attente peut être longue avant que la substance fasse effet. Les activités pour les enfants pourraient réduire l’impatience et la frustration. Nettoyez l’endroit souvent pour éviter de propager les germes. Une table à langer dans les</a:t>
            </a:r>
            <a:r>
              <a:rPr lang="fr-CA" sz="1200" b="0" i="0" u="none" strike="noStrike" kern="1200" cap="none" baseline="0" dirty="0">
                <a:solidFill>
                  <a:schemeClr val="dk1"/>
                </a:solidFill>
                <a:effectLst/>
                <a:latin typeface="Calibri"/>
                <a:ea typeface="Calibri"/>
                <a:cs typeface="Calibri"/>
                <a:sym typeface="Calibri"/>
              </a:rPr>
              <a:t> toilettes </a:t>
            </a:r>
            <a:r>
              <a:rPr lang="fr-CA" sz="1200" b="0" i="0" u="none" strike="noStrike" kern="1200" cap="none" dirty="0">
                <a:solidFill>
                  <a:schemeClr val="dk1"/>
                </a:solidFill>
                <a:effectLst/>
                <a:latin typeface="Calibri"/>
                <a:ea typeface="Calibri"/>
                <a:cs typeface="Calibri"/>
                <a:sym typeface="Calibri"/>
              </a:rPr>
              <a:t>rendrait un fier service aux parents des tout-petits.</a:t>
            </a:r>
          </a:p>
          <a:p>
            <a:r>
              <a:rPr lang="fr-CA" sz="1200" b="0" i="0" u="none" strike="noStrike" kern="1200" cap="none" dirty="0">
                <a:solidFill>
                  <a:schemeClr val="dk1"/>
                </a:solidFill>
                <a:effectLst/>
                <a:latin typeface="Calibri"/>
                <a:ea typeface="Calibri"/>
                <a:cs typeface="Calibri"/>
                <a:sym typeface="Calibri"/>
              </a:rPr>
              <a:t> </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71757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4850"/>
            <a:ext cx="6261100" cy="3521075"/>
          </a:xfrm>
        </p:spPr>
      </p:sp>
      <p:sp>
        <p:nvSpPr>
          <p:cNvPr id="3" name="Notes Placeholder 2"/>
          <p:cNvSpPr>
            <a:spLocks noGrp="1"/>
          </p:cNvSpPr>
          <p:nvPr>
            <p:ph type="body" idx="1"/>
          </p:nvPr>
        </p:nvSpPr>
        <p:spPr/>
        <p:txBody>
          <a:bodyPr/>
          <a:lstStyle/>
          <a:p>
            <a:r>
              <a:rPr lang="fr-CA" sz="1200" b="0" i="0" u="none" strike="noStrike" kern="1200" cap="none" dirty="0">
                <a:solidFill>
                  <a:schemeClr val="dk1"/>
                </a:solidFill>
                <a:effectLst/>
                <a:latin typeface="Calibri"/>
                <a:ea typeface="Calibri"/>
                <a:cs typeface="Calibri"/>
                <a:sym typeface="Calibri"/>
              </a:rPr>
              <a:t>Vous devez communiquer un peu différemment avec la génération Z. Des études ont démontré que ces jeunes gens ont une capacité d’attention exceptionnellement courte, soit de huit à quatre secondes. En d’autres mots, en raison de leur utilisation accrue des médias </a:t>
            </a:r>
            <a:r>
              <a:rPr lang="fr-CA" sz="1200" b="0" i="0" u="none" strike="noStrike" kern="1200" cap="none" dirty="0" smtClean="0">
                <a:solidFill>
                  <a:schemeClr val="dk1"/>
                </a:solidFill>
                <a:effectLst/>
                <a:latin typeface="Calibri"/>
                <a:ea typeface="Calibri"/>
                <a:cs typeface="Calibri"/>
                <a:sym typeface="Calibri"/>
              </a:rPr>
              <a:t>numériques - par </a:t>
            </a:r>
            <a:r>
              <a:rPr lang="fr-CA" sz="1200" b="0" i="0" u="none" strike="noStrike" kern="1200" cap="none" dirty="0">
                <a:solidFill>
                  <a:schemeClr val="dk1"/>
                </a:solidFill>
                <a:effectLst/>
                <a:latin typeface="Calibri"/>
                <a:ea typeface="Calibri"/>
                <a:cs typeface="Calibri"/>
                <a:sym typeface="Calibri"/>
              </a:rPr>
              <a:t>exemple, Snapchat et Instagram sont des applications spécialisées pour cette capacité d’attention à la </a:t>
            </a:r>
            <a:r>
              <a:rPr lang="fr-CA" sz="1200" b="0" i="0" u="none" strike="noStrike" kern="1200" cap="none" dirty="0" smtClean="0">
                <a:solidFill>
                  <a:schemeClr val="dk1"/>
                </a:solidFill>
                <a:effectLst/>
                <a:latin typeface="Calibri"/>
                <a:ea typeface="Calibri"/>
                <a:cs typeface="Calibri"/>
                <a:sym typeface="Calibri"/>
              </a:rPr>
              <a:t>baisse - adoptez </a:t>
            </a:r>
            <a:r>
              <a:rPr lang="fr-CA" sz="1200" b="0" i="0" u="none" strike="noStrike" kern="1200" cap="none" dirty="0">
                <a:solidFill>
                  <a:schemeClr val="dk1"/>
                </a:solidFill>
                <a:effectLst/>
                <a:latin typeface="Calibri"/>
                <a:ea typeface="Calibri"/>
                <a:cs typeface="Calibri"/>
                <a:sym typeface="Calibri"/>
              </a:rPr>
              <a:t>une stratégie courte et directe. Pour communiquer avec la génération Z, vous devez tenir compte de sa capacité d’attention, car son temps est précieux.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La génération Z a plus d’influence sur les parents que n’importe quelle autre génération auparavant. Donc, n’oubliez pas de lui parler directement.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Heureusement, nous disposons d’outils pour piquer leur curiosité. Aidez-les à comprendre l’importance de la protection contre les rayons UV à l’aide d’une lampe de poche à rayons UV. Montrez-leur comment la magie des verres photochromiques Transitions opère avec le démonstrateur. Faites-les participer et demandez-leur de tenir la lampe de poche ou d’insérer les verres dans le démonstrateur. </a:t>
            </a:r>
          </a:p>
          <a:p>
            <a:r>
              <a:rPr lang="fr-CA" sz="1200" b="0" i="0" u="none" strike="noStrike" kern="1200" cap="none" dirty="0">
                <a:solidFill>
                  <a:schemeClr val="dk1"/>
                </a:solidFill>
                <a:effectLst/>
                <a:latin typeface="Calibri"/>
                <a:ea typeface="Calibri"/>
                <a:cs typeface="Calibri"/>
                <a:sym typeface="Calibri"/>
              </a:rPr>
              <a:t> </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78243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4850"/>
            <a:ext cx="6261100" cy="3521075"/>
          </a:xfrm>
        </p:spPr>
      </p:sp>
      <p:sp>
        <p:nvSpPr>
          <p:cNvPr id="3" name="Notes Placeholder 2"/>
          <p:cNvSpPr>
            <a:spLocks noGrp="1"/>
          </p:cNvSpPr>
          <p:nvPr>
            <p:ph type="body" idx="1"/>
          </p:nvPr>
        </p:nvSpPr>
        <p:spPr/>
        <p:txBody>
          <a:bodyPr/>
          <a:lstStyle/>
          <a:p>
            <a:pPr defTabSz="923270">
              <a:defRPr/>
            </a:pPr>
            <a:r>
              <a:rPr lang="fr-CA" noProof="0" dirty="0"/>
              <a:t>Remarque : Le matériel sera accessible à </a:t>
            </a:r>
            <a:r>
              <a:rPr lang="fr-CA" noProof="0" dirty="0" smtClean="0"/>
              <a:t>TransitionsPro.com/Enfants.</a:t>
            </a:r>
            <a:endParaRPr lang="fr-CA" noProof="0"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80390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4850"/>
            <a:ext cx="6261100" cy="3521075"/>
          </a:xfrm>
        </p:spPr>
      </p:sp>
      <p:sp>
        <p:nvSpPr>
          <p:cNvPr id="3" name="Notes Placeholder 2"/>
          <p:cNvSpPr>
            <a:spLocks noGrp="1"/>
          </p:cNvSpPr>
          <p:nvPr>
            <p:ph type="body" idx="1"/>
          </p:nvPr>
        </p:nvSpPr>
        <p:spPr/>
        <p:txBody>
          <a:bodyPr/>
          <a:lstStyle/>
          <a:p>
            <a:r>
              <a:rPr lang="fr-CA" sz="1200" b="0" i="0" u="none" strike="noStrike" kern="1200" cap="none" dirty="0">
                <a:solidFill>
                  <a:schemeClr val="dk1"/>
                </a:solidFill>
                <a:effectLst/>
                <a:latin typeface="Calibri"/>
                <a:ea typeface="Calibri"/>
                <a:cs typeface="Calibri"/>
                <a:sym typeface="Calibri"/>
              </a:rPr>
              <a:t>Dans </a:t>
            </a:r>
            <a:r>
              <a:rPr lang="fr-CA" sz="1200" b="0" i="0" u="none" strike="noStrike" kern="1200" cap="none" dirty="0" smtClean="0">
                <a:solidFill>
                  <a:schemeClr val="dk1"/>
                </a:solidFill>
                <a:effectLst/>
                <a:latin typeface="Calibri"/>
                <a:ea typeface="Calibri"/>
                <a:cs typeface="Calibri"/>
                <a:sym typeface="Calibri"/>
              </a:rPr>
              <a:t>un</a:t>
            </a:r>
            <a:r>
              <a:rPr lang="fr-CA" sz="1200" b="0" i="0" u="none" strike="noStrike" kern="1200" cap="none" baseline="0" dirty="0" smtClean="0">
                <a:solidFill>
                  <a:schemeClr val="dk1"/>
                </a:solidFill>
                <a:effectLst/>
                <a:latin typeface="Calibri"/>
                <a:ea typeface="Calibri"/>
                <a:cs typeface="Calibri"/>
                <a:sym typeface="Calibri"/>
              </a:rPr>
              <a:t> dispensaire adapté</a:t>
            </a:r>
            <a:r>
              <a:rPr lang="fr-CA" sz="1200" b="0" i="0" u="none" strike="noStrike" kern="1200" cap="none" dirty="0" smtClean="0">
                <a:solidFill>
                  <a:schemeClr val="dk1"/>
                </a:solidFill>
                <a:effectLst/>
                <a:latin typeface="Calibri"/>
                <a:ea typeface="Calibri"/>
                <a:cs typeface="Calibri"/>
                <a:sym typeface="Calibri"/>
              </a:rPr>
              <a:t> aux enfants</a:t>
            </a:r>
            <a:r>
              <a:rPr lang="fr-CA" sz="1200" b="0" i="0" u="none" strike="noStrike" kern="1200" cap="none" dirty="0">
                <a:solidFill>
                  <a:schemeClr val="dk1"/>
                </a:solidFill>
                <a:effectLst/>
                <a:latin typeface="Calibri"/>
                <a:ea typeface="Calibri"/>
                <a:cs typeface="Calibri"/>
                <a:sym typeface="Calibri"/>
              </a:rPr>
              <a:t>, vous devez vous assurer que les jeunes patients obtiennent ce dont ils ont besoin, ce qui revient souvent à recommander différentes options. Les parents peuvent même anticiper ce moment. Ils veulent le bien de leur enfant, mais la liste d’options peut être décourageante. Les offres </a:t>
            </a:r>
            <a:r>
              <a:rPr lang="fr-CA" sz="1200" b="0" i="0" u="none" strike="noStrike" kern="1200" cap="none" dirty="0" smtClean="0">
                <a:solidFill>
                  <a:schemeClr val="dk1"/>
                </a:solidFill>
                <a:effectLst/>
                <a:latin typeface="Calibri"/>
                <a:ea typeface="Calibri"/>
                <a:cs typeface="Calibri"/>
                <a:sym typeface="Calibri"/>
              </a:rPr>
              <a:t>regroupant verres et montures </a:t>
            </a:r>
            <a:r>
              <a:rPr lang="fr-CA" sz="1200" b="0" i="0" u="none" strike="noStrike" kern="1200" cap="none" dirty="0">
                <a:solidFill>
                  <a:schemeClr val="dk1"/>
                </a:solidFill>
                <a:effectLst/>
                <a:latin typeface="Calibri"/>
                <a:ea typeface="Calibri"/>
                <a:cs typeface="Calibri"/>
                <a:sym typeface="Calibri"/>
              </a:rPr>
              <a:t>procurent un confort visuel et permettent à la famille d’économiser. Le principe garde les choses simples, ce qui rend les parents plus à l’aise, l’enfant dispose de moins</a:t>
            </a:r>
            <a:r>
              <a:rPr lang="fr-CA" sz="1200" b="0" i="0" u="none" strike="noStrike" kern="1200" cap="none" baseline="0" dirty="0">
                <a:solidFill>
                  <a:schemeClr val="dk1"/>
                </a:solidFill>
                <a:effectLst/>
                <a:latin typeface="Calibri"/>
                <a:ea typeface="Calibri"/>
                <a:cs typeface="Calibri"/>
                <a:sym typeface="Calibri"/>
              </a:rPr>
              <a:t> de temps pour être</a:t>
            </a:r>
            <a:r>
              <a:rPr lang="fr-CA" sz="1200" b="0" i="0" u="none" strike="noStrike" kern="1200" cap="none" dirty="0">
                <a:solidFill>
                  <a:schemeClr val="dk1"/>
                </a:solidFill>
                <a:effectLst/>
                <a:latin typeface="Calibri"/>
                <a:ea typeface="Calibri"/>
                <a:cs typeface="Calibri"/>
                <a:sym typeface="Calibri"/>
              </a:rPr>
              <a:t> distrait et vous pouvez recommander des verres de qualité sans hésitation.</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Offrez des garanties, mais limitez-les puisque les prescriptions sont valides un an pour les enfants contrairement à deux ans pour les adultes. Puisque les garanties représentent une valeur ajoutée, assurez-vous d’en parler, même de celles du fabricant, car ils considèrent qu’elles viennent de vous. C’est très bénéfique pour l’image professionnelle de la clinique. </a:t>
            </a:r>
          </a:p>
          <a:p>
            <a:r>
              <a:rPr lang="fr-CA" sz="1200" b="0" i="0" u="none" strike="noStrike" kern="1200" cap="none" dirty="0">
                <a:solidFill>
                  <a:schemeClr val="dk1"/>
                </a:solidFill>
                <a:effectLst/>
                <a:latin typeface="Calibri"/>
                <a:ea typeface="Calibri"/>
                <a:cs typeface="Calibri"/>
                <a:sym typeface="Calibri"/>
              </a:rPr>
              <a:t> </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2638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4" name="Shape 454"/>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Nous avons appris que 80 % de ce que les enfants apprennent au cours des 12 premières années de leur vie passe par leurs yeux. Nous pouvons devenir un défenseur et aider à </a:t>
            </a:r>
            <a:r>
              <a:rPr lang="fr-CA" sz="1200" b="0" i="0" u="none" strike="noStrike" kern="1200" cap="none" dirty="0" smtClean="0">
                <a:solidFill>
                  <a:schemeClr val="dk1"/>
                </a:solidFill>
                <a:effectLst/>
                <a:latin typeface="Calibri"/>
                <a:ea typeface="Calibri"/>
                <a:cs typeface="Calibri"/>
                <a:sym typeface="Calibri"/>
              </a:rPr>
              <a:t>informer</a:t>
            </a:r>
            <a:r>
              <a:rPr lang="fr-CA" sz="1200" b="0" i="0" u="none" strike="noStrike" kern="1200" cap="none" baseline="0" dirty="0" smtClean="0">
                <a:solidFill>
                  <a:schemeClr val="dk1"/>
                </a:solidFill>
                <a:effectLst/>
                <a:latin typeface="Calibri"/>
                <a:ea typeface="Calibri"/>
                <a:cs typeface="Calibri"/>
                <a:sym typeface="Calibri"/>
              </a:rPr>
              <a:t> </a:t>
            </a:r>
            <a:r>
              <a:rPr lang="fr-CA" sz="1200" b="0" i="0" u="none" strike="noStrike" kern="1200" cap="none" dirty="0" smtClean="0">
                <a:solidFill>
                  <a:schemeClr val="dk1"/>
                </a:solidFill>
                <a:effectLst/>
                <a:latin typeface="Calibri"/>
                <a:ea typeface="Calibri"/>
                <a:cs typeface="Calibri"/>
                <a:sym typeface="Calibri"/>
              </a:rPr>
              <a:t>notre </a:t>
            </a:r>
            <a:r>
              <a:rPr lang="fr-CA" sz="1200" b="0" i="0" u="none" strike="noStrike" kern="1200" cap="none" dirty="0">
                <a:solidFill>
                  <a:schemeClr val="dk1"/>
                </a:solidFill>
                <a:effectLst/>
                <a:latin typeface="Calibri"/>
                <a:ea typeface="Calibri"/>
                <a:cs typeface="Calibri"/>
                <a:sym typeface="Calibri"/>
              </a:rPr>
              <a:t>collectivité.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La génération Z passe moins de temps à l’extérieur et plus de temps sur les appareils numériques, ce qui peut nuire à son développement visuel. Enseignez-leur de saines habitudes oculaires (la règle des 20-20-20) et parlez aux parents de la nécessité de protéger les yeux contre la lumière bleue nocive et le soleil (la principale source de lumière bleue).</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La génération Z grandit et représente une belle occasion d’affaires pour les professionnels de la vue. Nous en avons également appris beaucoup sur le développement de l’œil des enfants et sur l’importance de la protection. Les possibilités de changer l’avenir et la façon dont on</a:t>
            </a:r>
            <a:r>
              <a:rPr lang="fr-CA" sz="1200" b="0" i="0" u="none" strike="noStrike" kern="1200" cap="none" baseline="0" dirty="0">
                <a:solidFill>
                  <a:schemeClr val="dk1"/>
                </a:solidFill>
                <a:effectLst/>
                <a:latin typeface="Calibri"/>
                <a:ea typeface="Calibri"/>
                <a:cs typeface="Calibri"/>
                <a:sym typeface="Calibri"/>
              </a:rPr>
              <a:t> </a:t>
            </a:r>
            <a:r>
              <a:rPr lang="fr-CA" sz="1200" b="0" i="0" u="none" strike="noStrike" kern="1200" cap="none" dirty="0">
                <a:solidFill>
                  <a:schemeClr val="dk1"/>
                </a:solidFill>
                <a:effectLst/>
                <a:latin typeface="Calibri"/>
                <a:ea typeface="Calibri"/>
                <a:cs typeface="Calibri"/>
                <a:sym typeface="Calibri"/>
              </a:rPr>
              <a:t>perçoit les enfants et leur vision sont considérables. </a:t>
            </a:r>
          </a:p>
        </p:txBody>
      </p:sp>
      <p:sp>
        <p:nvSpPr>
          <p:cNvPr id="455" name="Shape 455"/>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47</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2" name="Shape 462"/>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pPr>
              <a:buSzPct val="25000"/>
            </a:pPr>
            <a:r>
              <a:rPr lang="fr-CA" noProof="0" dirty="0"/>
              <a:t>Nous vous souhaitons beaucoup de succès dans vos interactions avec les enfants de la génération Z.</a:t>
            </a:r>
          </a:p>
        </p:txBody>
      </p:sp>
      <p:sp>
        <p:nvSpPr>
          <p:cNvPr id="463" name="Shape 463"/>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48</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Des études indiquent que la génération Z influence déjà les achats du ménage, et ce, plus que n’importe quelle autre génération avant elle (source : JWT Intelligence).</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(Une autre étude de l’agence new-yorkaise Sparks &amp; </a:t>
            </a:r>
            <a:r>
              <a:rPr lang="fr-CA" sz="1200" b="0" i="0" u="none" strike="noStrike" kern="1200" cap="none" dirty="0" err="1">
                <a:solidFill>
                  <a:schemeClr val="dk1"/>
                </a:solidFill>
                <a:effectLst/>
                <a:latin typeface="Calibri"/>
                <a:ea typeface="Calibri"/>
                <a:cs typeface="Calibri"/>
                <a:sym typeface="Calibri"/>
              </a:rPr>
              <a:t>Honey</a:t>
            </a:r>
            <a:r>
              <a:rPr lang="fr-CA" sz="1200" b="0" i="0" u="none" strike="noStrike" kern="1200" cap="none" dirty="0">
                <a:solidFill>
                  <a:schemeClr val="dk1"/>
                </a:solidFill>
                <a:effectLst/>
                <a:latin typeface="Calibri"/>
                <a:ea typeface="Calibri"/>
                <a:cs typeface="Calibri"/>
                <a:sym typeface="Calibri"/>
              </a:rPr>
              <a:t> intitulée </a:t>
            </a:r>
            <a:r>
              <a:rPr lang="fr-CA" sz="1200" b="0" i="0" u="none" strike="noStrike" kern="1200" cap="none" dirty="0" err="1">
                <a:solidFill>
                  <a:schemeClr val="dk1"/>
                </a:solidFill>
                <a:effectLst/>
                <a:latin typeface="Calibri"/>
                <a:ea typeface="Calibri"/>
                <a:cs typeface="Calibri"/>
                <a:sym typeface="Calibri"/>
              </a:rPr>
              <a:t>Meet</a:t>
            </a:r>
            <a:r>
              <a:rPr lang="fr-CA" sz="1200" b="0" i="0" u="none" strike="noStrike" kern="1200" cap="none" dirty="0">
                <a:solidFill>
                  <a:schemeClr val="dk1"/>
                </a:solidFill>
                <a:effectLst/>
                <a:latin typeface="Calibri"/>
                <a:ea typeface="Calibri"/>
                <a:cs typeface="Calibri"/>
                <a:sym typeface="Calibri"/>
              </a:rPr>
              <a:t> </a:t>
            </a:r>
            <a:r>
              <a:rPr lang="fr-CA" sz="1200" b="0" i="0" u="none" strike="noStrike" kern="1200" cap="none" dirty="0" err="1">
                <a:solidFill>
                  <a:schemeClr val="dk1"/>
                </a:solidFill>
                <a:effectLst/>
                <a:latin typeface="Calibri"/>
                <a:ea typeface="Calibri"/>
                <a:cs typeface="Calibri"/>
                <a:sym typeface="Calibri"/>
              </a:rPr>
              <a:t>Generation</a:t>
            </a:r>
            <a:r>
              <a:rPr lang="fr-CA" sz="1200" b="0" i="0" u="none" strike="noStrike" kern="1200" cap="none" dirty="0">
                <a:solidFill>
                  <a:schemeClr val="dk1"/>
                </a:solidFill>
                <a:effectLst/>
                <a:latin typeface="Calibri"/>
                <a:ea typeface="Calibri"/>
                <a:cs typeface="Calibri"/>
                <a:sym typeface="Calibri"/>
              </a:rPr>
              <a:t> Z a montré que la génération Z influence les achats importants selon les mamans.) Leur habileté à influencer les décisions d’achat ne devrait pas être sous-estimée, car elle est très puissante.</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err="1">
                <a:solidFill>
                  <a:schemeClr val="dk1"/>
                </a:solidFill>
                <a:effectLst/>
                <a:latin typeface="Calibri"/>
                <a:ea typeface="Calibri"/>
                <a:cs typeface="Calibri"/>
                <a:sym typeface="Calibri"/>
              </a:rPr>
              <a:t>Marcie</a:t>
            </a:r>
            <a:r>
              <a:rPr lang="fr-CA" sz="1200" b="0" i="0" u="none" strike="noStrike" kern="1200" cap="none" dirty="0">
                <a:solidFill>
                  <a:schemeClr val="dk1"/>
                </a:solidFill>
                <a:effectLst/>
                <a:latin typeface="Calibri"/>
                <a:ea typeface="Calibri"/>
                <a:cs typeface="Calibri"/>
                <a:sym typeface="Calibri"/>
              </a:rPr>
              <a:t> </a:t>
            </a:r>
            <a:r>
              <a:rPr lang="fr-CA" sz="1200" b="0" i="0" u="none" strike="noStrike" kern="1200" cap="none" dirty="0" err="1">
                <a:solidFill>
                  <a:schemeClr val="dk1"/>
                </a:solidFill>
                <a:effectLst/>
                <a:latin typeface="Calibri"/>
                <a:ea typeface="Calibri"/>
                <a:cs typeface="Calibri"/>
                <a:sym typeface="Calibri"/>
              </a:rPr>
              <a:t>Merriman</a:t>
            </a:r>
            <a:r>
              <a:rPr lang="fr-CA" sz="1200" b="0" i="0" u="none" strike="noStrike" kern="1200" cap="none" dirty="0">
                <a:solidFill>
                  <a:schemeClr val="dk1"/>
                </a:solidFill>
                <a:effectLst/>
                <a:latin typeface="Calibri"/>
                <a:ea typeface="Calibri"/>
                <a:cs typeface="Calibri"/>
                <a:sym typeface="Calibri"/>
              </a:rPr>
              <a:t>, directrice générale de la stratégie de croissance et de l’innovation en commerce de détail pour Ernst &amp; Young, a révélé à</a:t>
            </a:r>
            <a:r>
              <a:rPr lang="fr-CA" sz="1200" b="0" i="1" u="none" strike="noStrike" kern="1200" cap="none" dirty="0">
                <a:solidFill>
                  <a:schemeClr val="dk1"/>
                </a:solidFill>
                <a:effectLst/>
                <a:latin typeface="Calibri"/>
                <a:ea typeface="Calibri"/>
                <a:cs typeface="Calibri"/>
                <a:sym typeface="Calibri"/>
              </a:rPr>
              <a:t> Business </a:t>
            </a:r>
            <a:r>
              <a:rPr lang="fr-CA" sz="1200" b="0" i="1" u="none" strike="noStrike" kern="1200" cap="none" dirty="0" err="1">
                <a:solidFill>
                  <a:schemeClr val="dk1"/>
                </a:solidFill>
                <a:effectLst/>
                <a:latin typeface="Calibri"/>
                <a:ea typeface="Calibri"/>
                <a:cs typeface="Calibri"/>
                <a:sym typeface="Calibri"/>
              </a:rPr>
              <a:t>Insider</a:t>
            </a:r>
            <a:r>
              <a:rPr lang="fr-CA" sz="1200" b="0" i="0" u="none" strike="noStrike" kern="1200" cap="none" dirty="0">
                <a:solidFill>
                  <a:schemeClr val="dk1"/>
                </a:solidFill>
                <a:effectLst/>
                <a:latin typeface="Calibri"/>
                <a:ea typeface="Calibri"/>
                <a:cs typeface="Calibri"/>
                <a:sym typeface="Calibri"/>
              </a:rPr>
              <a:t> que la génération Z influence la façon dont leurs parents dépensent, plus que les </a:t>
            </a:r>
            <a:r>
              <a:rPr lang="fr-CA" sz="1200" b="0" i="0" u="none" strike="noStrike" kern="1200" cap="none" dirty="0" smtClean="0">
                <a:solidFill>
                  <a:schemeClr val="dk1"/>
                </a:solidFill>
                <a:effectLst/>
                <a:latin typeface="Calibri"/>
                <a:ea typeface="Calibri"/>
                <a:cs typeface="Calibri"/>
                <a:sym typeface="Calibri"/>
              </a:rPr>
              <a:t>milléniaux ne </a:t>
            </a:r>
            <a:r>
              <a:rPr lang="fr-CA" sz="1200" b="0" i="0" u="none" strike="noStrike" kern="1200" cap="none" dirty="0">
                <a:solidFill>
                  <a:schemeClr val="dk1"/>
                </a:solidFill>
                <a:effectLst/>
                <a:latin typeface="Calibri"/>
                <a:ea typeface="Calibri"/>
                <a:cs typeface="Calibri"/>
                <a:sym typeface="Calibri"/>
              </a:rPr>
              <a:t>l’ont fait auparavant. Donc, nous devons sans contredit parler autrement des produits aux patients et aux parents de la génération Z. </a:t>
            </a:r>
          </a:p>
          <a:p>
            <a:r>
              <a:rPr lang="fr-CA" sz="1200" b="0" i="0" u="none" strike="noStrike" kern="1200" cap="none" dirty="0">
                <a:solidFill>
                  <a:schemeClr val="dk1"/>
                </a:solidFill>
                <a:effectLst/>
                <a:latin typeface="Calibri"/>
                <a:ea typeface="Calibri"/>
                <a:cs typeface="Calibri"/>
                <a:sym typeface="Calibri"/>
              </a:rPr>
              <a:t> </a:t>
            </a:r>
          </a:p>
        </p:txBody>
      </p:sp>
      <p:sp>
        <p:nvSpPr>
          <p:cNvPr id="170" name="Shape 170"/>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pPr>
              <a:buSzPct val="25000"/>
            </a:pPr>
            <a:r>
              <a:rPr lang="fr-FR" dirty="0" smtClean="0"/>
              <a:t>Examinons de plus près la génération Z. Leur enfance est très différente de celle de leurs parents et grands-parents. Ils sont de vrais "natifs du numérique", la première génération à apprendre à utiliser des tablettes avant de pouvoir parler, la première à entretenir</a:t>
            </a:r>
            <a:r>
              <a:rPr lang="fr-FR" baseline="0" dirty="0" smtClean="0"/>
              <a:t> </a:t>
            </a:r>
            <a:r>
              <a:rPr lang="fr-FR" dirty="0" smtClean="0"/>
              <a:t>des amitiés d'enfance sur des appareils numériques et les</a:t>
            </a:r>
            <a:r>
              <a:rPr lang="fr-FR" baseline="0" dirty="0" smtClean="0"/>
              <a:t> </a:t>
            </a:r>
            <a:r>
              <a:rPr lang="fr-FR" dirty="0" smtClean="0"/>
              <a:t>premiers dont leurs naissances, photos de bébé et récitals d'écoles </a:t>
            </a:r>
            <a:r>
              <a:rPr lang="fr-FR" smtClean="0"/>
              <a:t>élémentaires sont partagés </a:t>
            </a:r>
            <a:r>
              <a:rPr lang="fr-FR" dirty="0" smtClean="0"/>
              <a:t>sur les réseaux sociaux.</a:t>
            </a:r>
          </a:p>
          <a:p>
            <a:pPr>
              <a:buSzPct val="25000"/>
            </a:pPr>
            <a:endParaRPr lang="en-US" dirty="0"/>
          </a:p>
          <a:p>
            <a:pPr defTabSz="923270">
              <a:buSzPct val="25000"/>
              <a:defRPr/>
            </a:pPr>
            <a:r>
              <a:rPr lang="en-US" dirty="0"/>
              <a:t>Les membres de la génération Z croient que tout le monde devrait avoir un téléphone intelligent à l’âge de 13 ans et qu’il </a:t>
            </a:r>
            <a:r>
              <a:rPr lang="en-US" dirty="0" err="1"/>
              <a:t>est</a:t>
            </a:r>
            <a:r>
              <a:rPr lang="en-US" dirty="0"/>
              <a:t> acceptable de </a:t>
            </a:r>
            <a:r>
              <a:rPr lang="en-US" dirty="0" err="1"/>
              <a:t>l’utiliser</a:t>
            </a:r>
            <a:r>
              <a:rPr lang="en-US" dirty="0"/>
              <a:t> </a:t>
            </a:r>
            <a:r>
              <a:rPr lang="en-US" dirty="0" err="1"/>
              <a:t>essentiellement</a:t>
            </a:r>
            <a:r>
              <a:rPr lang="en-US" dirty="0"/>
              <a:t> partout — </a:t>
            </a:r>
            <a:r>
              <a:rPr lang="en-US" dirty="0" err="1"/>
              <a:t>lors</a:t>
            </a:r>
            <a:r>
              <a:rPr lang="en-US" dirty="0"/>
              <a:t> </a:t>
            </a:r>
            <a:r>
              <a:rPr lang="fr-FR" dirty="0" smtClean="0"/>
              <a:t>d'un dîner familial, pendant un service religieux, même lors de mariages. Une enquête a montré qu'ils pensaient que cela serait acceptable lors de leur propre mariage!</a:t>
            </a:r>
          </a:p>
          <a:p>
            <a:pPr defTabSz="923270">
              <a:buSzPct val="25000"/>
              <a:defRPr/>
            </a:pPr>
            <a:endParaRPr lang="en-US" dirty="0"/>
          </a:p>
          <a:p>
            <a:pPr>
              <a:buSzPct val="25000"/>
            </a:pPr>
            <a:r>
              <a:rPr lang="en-US" dirty="0"/>
              <a:t>http://www.washingtonpost.com/sf/style/2016/05/25/inside-the-race-to-decipher-todays-teens-who-will-transform-society-as-we-know-it/?utm_term=.1a923ca195c5</a:t>
            </a:r>
          </a:p>
          <a:p>
            <a:pPr>
              <a:buSzPct val="25000"/>
            </a:pPr>
            <a:endParaRPr lang="en-US" dirty="0"/>
          </a:p>
          <a:p>
            <a:pPr>
              <a:buSzPct val="25000"/>
            </a:pPr>
            <a:endParaRPr lang="en-US" dirty="0"/>
          </a:p>
        </p:txBody>
      </p:sp>
      <p:sp>
        <p:nvSpPr>
          <p:cNvPr id="150" name="Shape 150"/>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6</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Les études révèlent que nous devons porter une attention particulière à la vision des enfants.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L’Association canadienne des optométristes révèle que 80 % de ce que les enfants apprennent au cours des 12 premières années de leur vie passe par leurs yeux. Ce seul chiffre nous indique à quel point la vision est importante en début de vie.</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La Coalition nationale pour la santé visuelle estime que 60 % des enfants canadiens qui éprouvent des difficultés en lecture présentent des problèmes de vision non corrigés ou non détectés et que près de 25 % des enfants d’âge scolaire souffrent de problèmes </a:t>
            </a:r>
            <a:r>
              <a:rPr lang="fr-CA" sz="1200" b="0" i="0" u="none" strike="noStrike" kern="1200" cap="none" dirty="0" smtClean="0">
                <a:solidFill>
                  <a:schemeClr val="dk1"/>
                </a:solidFill>
                <a:effectLst/>
                <a:latin typeface="Calibri"/>
                <a:ea typeface="Calibri"/>
                <a:cs typeface="Calibri"/>
                <a:sym typeface="Calibri"/>
              </a:rPr>
              <a:t>visuels.</a:t>
            </a:r>
            <a:endParaRPr lang="fr-CA" sz="1200" b="0" i="0" u="none" strike="noStrike" kern="1200" cap="none" dirty="0">
              <a:solidFill>
                <a:schemeClr val="dk1"/>
              </a:solidFill>
              <a:effectLst/>
              <a:latin typeface="Calibri"/>
              <a:ea typeface="Calibri"/>
              <a:cs typeface="Calibri"/>
              <a:sym typeface="Calibri"/>
            </a:endParaRP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Malheureusement, les enfants ne réalisent pas toujours qu’ils souffrent de problèmes de vision. À titre de professionnels, nous reconnaissons facilement les symptômes, mais nous pourrions mieux informer les parents, les enseignants, les tuteurs et leurs proches sur les symptômes à surveiller chez les enfants. Nous reviendrons sur les symptômes plus en détail plus tard dans la présentation.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Il existe plusieurs raisons pour lesquelles les enfants qui ont besoin de lunettes n’en portent pas. Nous espérons que ce chiffre diminuera à mesure que nous accroîtrons la sensibilisation sur la vision et le développement des enfants. </a:t>
            </a:r>
          </a:p>
        </p:txBody>
      </p:sp>
      <p:sp>
        <p:nvSpPr>
          <p:cNvPr id="197" name="Shape 197"/>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7</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Un parent ne veut surtout pas se faire dire que son enfant éprouve des difficultés d’apprentissage. Malheureusement, plusieurs enseignants et parents ne savent pas quoi surveiller. Donc, les problèmes de vision demeurent facilement non détectés. Selon l’American </a:t>
            </a:r>
            <a:r>
              <a:rPr lang="fr-CA" sz="1200" b="0" i="0" u="none" strike="noStrike" kern="1200" cap="none" dirty="0" err="1">
                <a:solidFill>
                  <a:schemeClr val="dk1"/>
                </a:solidFill>
                <a:effectLst/>
                <a:latin typeface="Calibri"/>
                <a:ea typeface="Calibri"/>
                <a:cs typeface="Calibri"/>
                <a:sym typeface="Calibri"/>
              </a:rPr>
              <a:t>Optometric</a:t>
            </a:r>
            <a:r>
              <a:rPr lang="fr-CA" sz="1200" b="0" i="0" u="none" strike="noStrike" kern="1200" cap="none" dirty="0">
                <a:solidFill>
                  <a:schemeClr val="dk1"/>
                </a:solidFill>
                <a:effectLst/>
                <a:latin typeface="Calibri"/>
                <a:ea typeface="Calibri"/>
                <a:cs typeface="Calibri"/>
                <a:sym typeface="Calibri"/>
              </a:rPr>
              <a:t> Association, parfois, les enfants sont non seulement considérés comme des « élèves lents », mais comme des « enfants à problèmes » (60 % des élèves considérés comme des « élèves problématiques » présentent des problèmes de vision non détectés).</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Selon la National Parent Teacher Association, plus de 10 millions d’enfants canadiens souffrent de problèmes </a:t>
            </a:r>
            <a:r>
              <a:rPr lang="fr-CA" sz="1200" b="0" i="0" u="none" strike="noStrike" kern="1200" cap="none" dirty="0" smtClean="0">
                <a:solidFill>
                  <a:schemeClr val="dk1"/>
                </a:solidFill>
                <a:effectLst/>
                <a:latin typeface="Calibri"/>
                <a:ea typeface="Calibri"/>
                <a:cs typeface="Calibri"/>
                <a:sym typeface="Calibri"/>
              </a:rPr>
              <a:t>visuels qui </a:t>
            </a:r>
            <a:r>
              <a:rPr lang="fr-CA" sz="1200" b="0" i="0" u="none" strike="noStrike" kern="1200" cap="none" dirty="0">
                <a:solidFill>
                  <a:schemeClr val="dk1"/>
                </a:solidFill>
                <a:effectLst/>
                <a:latin typeface="Calibri"/>
                <a:ea typeface="Calibri"/>
                <a:cs typeface="Calibri"/>
                <a:sym typeface="Calibri"/>
              </a:rPr>
              <a:t>nuisent à leur rendement scolaire.</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Quand nous pensons à la vision, nous faisons souvent référence à l’acuité visuelle, mais nous pouvons facilement oublier à quel point la vision peut nuire au développement social des enfants. Les simples activités du quotidien, comme jouer et interagir avec les autres, peuvent s’avérer problématiques pour les enfants ayant des problèmes </a:t>
            </a:r>
            <a:r>
              <a:rPr lang="fr-CA" sz="1200" b="0" i="0" u="none" strike="noStrike" kern="1200" cap="none" dirty="0" smtClean="0">
                <a:solidFill>
                  <a:schemeClr val="dk1"/>
                </a:solidFill>
                <a:effectLst/>
                <a:latin typeface="Calibri"/>
                <a:ea typeface="Calibri"/>
                <a:cs typeface="Calibri"/>
                <a:sym typeface="Calibri"/>
              </a:rPr>
              <a:t>visuels. </a:t>
            </a:r>
            <a:r>
              <a:rPr lang="fr-CA" sz="1200" b="0" i="0" u="none" strike="noStrike" kern="1200" cap="none" dirty="0">
                <a:solidFill>
                  <a:schemeClr val="dk1"/>
                </a:solidFill>
                <a:effectLst/>
                <a:latin typeface="Calibri"/>
                <a:ea typeface="Calibri"/>
                <a:cs typeface="Calibri"/>
                <a:sym typeface="Calibri"/>
              </a:rPr>
              <a:t>Parfois, certains jeunes joueurs de soccer semblent dans leur propre monde. Ils n’éprouvent pas nécessairement de problèmes de vision, mais ce pourrait être le cas. Les enseignants croient souvent qu’ils souffrent de troubles de déficit de l’attention (TDA) quand, en fait, des problèmes </a:t>
            </a:r>
            <a:r>
              <a:rPr lang="fr-CA" sz="1200" b="0" i="0" u="none" strike="noStrike" kern="1200" cap="none" dirty="0" smtClean="0">
                <a:solidFill>
                  <a:schemeClr val="dk1"/>
                </a:solidFill>
                <a:effectLst/>
                <a:latin typeface="Calibri"/>
                <a:ea typeface="Calibri"/>
                <a:cs typeface="Calibri"/>
                <a:sym typeface="Calibri"/>
              </a:rPr>
              <a:t>visuels </a:t>
            </a:r>
            <a:r>
              <a:rPr lang="fr-CA" sz="1200" b="0" i="0" u="none" strike="noStrike" kern="1200" cap="none" dirty="0">
                <a:solidFill>
                  <a:schemeClr val="dk1"/>
                </a:solidFill>
                <a:effectLst/>
                <a:latin typeface="Calibri"/>
                <a:ea typeface="Calibri"/>
                <a:cs typeface="Calibri"/>
                <a:sym typeface="Calibri"/>
              </a:rPr>
              <a:t>sont peut-être en cause. Il est particulièrement important que les personnes qui travaillent avec les enfants connaissent les symptômes liés à des problèmes de vision.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Nous pouvons nous porter à la défense des enfants en sensibilisant plus de gens.</a:t>
            </a:r>
          </a:p>
          <a:p>
            <a:r>
              <a:rPr lang="fr-CA" sz="1200" b="0" i="0" u="none" strike="noStrike" kern="1200" cap="none" dirty="0">
                <a:solidFill>
                  <a:schemeClr val="dk1"/>
                </a:solidFill>
                <a:effectLst/>
                <a:latin typeface="Calibri"/>
                <a:ea typeface="Calibri"/>
                <a:cs typeface="Calibri"/>
                <a:sym typeface="Calibri"/>
              </a:rPr>
              <a:t> </a:t>
            </a:r>
          </a:p>
        </p:txBody>
      </p:sp>
      <p:sp>
        <p:nvSpPr>
          <p:cNvPr id="214" name="Shape 214"/>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1" i="0" u="none" strike="noStrike" kern="1200" cap="none" dirty="0">
                <a:solidFill>
                  <a:schemeClr val="dk1"/>
                </a:solidFill>
                <a:effectLst/>
                <a:latin typeface="Calibri"/>
                <a:ea typeface="Calibri"/>
                <a:cs typeface="Calibri"/>
                <a:sym typeface="Calibri"/>
              </a:rPr>
              <a:t>L’enfance est un moment important dans le développement de l’œil</a:t>
            </a:r>
            <a:r>
              <a:rPr lang="fr-CA" sz="1200" b="0" i="0" u="none" strike="noStrike" kern="1200" cap="none" dirty="0">
                <a:solidFill>
                  <a:schemeClr val="dk1"/>
                </a:solidFill>
                <a:effectLst/>
                <a:latin typeface="Calibri"/>
                <a:ea typeface="Calibri"/>
                <a:cs typeface="Calibri"/>
                <a:sym typeface="Calibri"/>
              </a:rPr>
              <a:t> et, puisque les habitudes oculaires s’y forment, il faudrait commencer à prendre soin de ses yeux régulièrement et à les protéger en bas âge.</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Au Canada, 61 % des parents croient à tort qu’ils le sauraient si leur enfant souffrait d’un problème </a:t>
            </a:r>
            <a:r>
              <a:rPr lang="fr-CA" sz="1200" b="0" i="0" u="none" strike="noStrike" kern="1200" cap="none" dirty="0" smtClean="0">
                <a:solidFill>
                  <a:schemeClr val="dk1"/>
                </a:solidFill>
                <a:effectLst/>
                <a:latin typeface="Calibri"/>
                <a:ea typeface="Calibri"/>
                <a:cs typeface="Calibri"/>
                <a:sym typeface="Calibri"/>
              </a:rPr>
              <a:t>visuel.</a:t>
            </a:r>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Les parents canadiens</a:t>
            </a:r>
            <a:r>
              <a:rPr lang="fr-CA" sz="1200" b="0" i="0" u="none" strike="noStrike" kern="1200" cap="none" baseline="0" dirty="0">
                <a:solidFill>
                  <a:schemeClr val="dk1"/>
                </a:solidFill>
                <a:effectLst/>
                <a:latin typeface="Calibri"/>
                <a:ea typeface="Calibri"/>
                <a:cs typeface="Calibri"/>
                <a:sym typeface="Calibri"/>
              </a:rPr>
              <a:t> </a:t>
            </a:r>
            <a:r>
              <a:rPr lang="fr-CA" sz="1200" b="0" i="0" u="none" strike="noStrike" kern="1200" cap="none" baseline="0" dirty="0" smtClean="0">
                <a:solidFill>
                  <a:schemeClr val="dk1"/>
                </a:solidFill>
                <a:effectLst/>
                <a:latin typeface="Calibri"/>
                <a:ea typeface="Calibri"/>
                <a:cs typeface="Calibri"/>
                <a:sym typeface="Calibri"/>
              </a:rPr>
              <a:t>rangent</a:t>
            </a:r>
            <a:r>
              <a:rPr lang="fr-CA" sz="1200" b="0" i="0" u="none" strike="noStrike" kern="1200" cap="none" dirty="0" smtClean="0">
                <a:solidFill>
                  <a:schemeClr val="dk1"/>
                </a:solidFill>
                <a:effectLst/>
                <a:latin typeface="Calibri"/>
                <a:ea typeface="Calibri"/>
                <a:cs typeface="Calibri"/>
                <a:sym typeface="Calibri"/>
              </a:rPr>
              <a:t> </a:t>
            </a:r>
            <a:r>
              <a:rPr lang="fr-CA" sz="1200" b="0" i="0" u="none" strike="noStrike" kern="1200" cap="none" dirty="0">
                <a:solidFill>
                  <a:schemeClr val="dk1"/>
                </a:solidFill>
                <a:effectLst/>
                <a:latin typeface="Calibri"/>
                <a:ea typeface="Calibri"/>
                <a:cs typeface="Calibri"/>
                <a:sym typeface="Calibri"/>
              </a:rPr>
              <a:t>la santé oculaire de leurs enfants dans leurs priorités de santé auxquelles ils accordent le moins d’importance et seulement 25 % d’entre eux la considèrent comme l’une de leurs trois priorités les plus importantes.</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(Source : Association canadienne des optométristes</a:t>
            </a:r>
          </a:p>
          <a:p>
            <a:r>
              <a:rPr lang="fr-CA" sz="1200" b="0" i="0" u="sng" strike="noStrike" kern="1200" cap="none" dirty="0">
                <a:solidFill>
                  <a:schemeClr val="dk1"/>
                </a:solidFill>
                <a:effectLst/>
                <a:latin typeface="Calibri"/>
                <a:ea typeface="Calibri"/>
                <a:cs typeface="Calibri"/>
                <a:sym typeface="Calibri"/>
                <a:hlinkClick r:id="rId3"/>
              </a:rPr>
              <a:t>http://www.newswire.ca/news-releases/canadian-parents-turn-a-blind-eye-to-childrens-eye-health-589456541.html</a:t>
            </a:r>
            <a:r>
              <a:rPr lang="fr-CA" sz="1200" b="0" i="0" u="none" strike="noStrike" kern="1200" cap="none" dirty="0">
                <a:solidFill>
                  <a:schemeClr val="dk1"/>
                </a:solidFill>
                <a:effectLst/>
                <a:latin typeface="Calibri"/>
                <a:ea typeface="Calibri"/>
                <a:cs typeface="Calibri"/>
                <a:sym typeface="Calibri"/>
              </a:rPr>
              <a:t>)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Moins de 14 % des enfants canadiens âgés de 6 ans et moins ont subi un examen visuel.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(Source : Coalition nationale pour la santé visuelle</a:t>
            </a:r>
          </a:p>
          <a:p>
            <a:r>
              <a:rPr lang="fr-CA" sz="1200" b="0" i="0" u="sng" strike="noStrike" kern="1200" cap="none" dirty="0">
                <a:solidFill>
                  <a:schemeClr val="dk1"/>
                </a:solidFill>
                <a:effectLst/>
                <a:latin typeface="Calibri"/>
                <a:ea typeface="Calibri"/>
                <a:cs typeface="Calibri"/>
                <a:sym typeface="Calibri"/>
                <a:hlinkClick r:id="rId4"/>
              </a:rPr>
              <a:t>http://www.cos-sco.ca/wp-content/uploads/2012/09/VisionLossinCanada_e.pdf</a:t>
            </a:r>
            <a:r>
              <a:rPr lang="fr-CA" sz="1200" b="0" i="0" u="none" strike="noStrike" kern="1200" cap="none" dirty="0">
                <a:solidFill>
                  <a:schemeClr val="dk1"/>
                </a:solidFill>
                <a:effectLst/>
                <a:latin typeface="Calibri"/>
                <a:ea typeface="Calibri"/>
                <a:cs typeface="Calibri"/>
                <a:sym typeface="Calibri"/>
              </a:rPr>
              <a:t>)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Nous espérons régler ce problème maintenant pour éviter que d’autres enfants en souffrent à l’âge adulte. ~ Oui, un tout nouveau monde!</a:t>
            </a:r>
          </a:p>
          <a:p>
            <a:r>
              <a:rPr lang="fr-CA" sz="1200" b="0" i="0" u="none" strike="noStrike" kern="1200" cap="none" dirty="0">
                <a:solidFill>
                  <a:schemeClr val="dk1"/>
                </a:solidFill>
                <a:effectLst/>
                <a:latin typeface="Calibri"/>
                <a:ea typeface="Calibri"/>
                <a:cs typeface="Calibri"/>
                <a:sym typeface="Calibri"/>
              </a:rPr>
              <a:t> </a:t>
            </a:r>
          </a:p>
        </p:txBody>
      </p:sp>
      <p:sp>
        <p:nvSpPr>
          <p:cNvPr id="223" name="Shape 223"/>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24_Custom Layout">
    <p:spTree>
      <p:nvGrpSpPr>
        <p:cNvPr id="1" name="Shape 12"/>
        <p:cNvGrpSpPr/>
        <p:nvPr/>
      </p:nvGrpSpPr>
      <p:grpSpPr>
        <a:xfrm>
          <a:off x="0" y="0"/>
          <a:ext cx="0" cy="0"/>
          <a:chOff x="0" y="0"/>
          <a:chExt cx="0" cy="0"/>
        </a:xfrm>
      </p:grpSpPr>
      <p:pic>
        <p:nvPicPr>
          <p:cNvPr id="13" name="Shape 13" descr="Z:\Havas-PR\Pittsburgh Share\SHARE\CLIENTS\Transitions Optical\Images\Lifestyle and Model Images\2016\Signature_Justin_Kids\JUSTIN Transitions Signature Gray Clear.jpg"/>
          <p:cNvPicPr preferRelativeResize="0"/>
          <p:nvPr/>
        </p:nvPicPr>
        <p:blipFill rotWithShape="1">
          <a:blip r:embed="rId2">
            <a:alphaModFix/>
          </a:blip>
          <a:srcRect/>
          <a:stretch/>
        </p:blipFill>
        <p:spPr>
          <a:xfrm>
            <a:off x="0" y="0"/>
            <a:ext cx="9144000" cy="5143499"/>
          </a:xfrm>
          <a:prstGeom prst="rect">
            <a:avLst/>
          </a:prstGeom>
          <a:noFill/>
          <a:ln>
            <a:noFill/>
          </a:ln>
        </p:spPr>
      </p:pic>
      <p:sp>
        <p:nvSpPr>
          <p:cNvPr id="14" name="Shape 14"/>
          <p:cNvSpPr/>
          <p:nvPr/>
        </p:nvSpPr>
        <p:spPr>
          <a:xfrm>
            <a:off x="5208210" y="853932"/>
            <a:ext cx="3528050" cy="3528050"/>
          </a:xfrm>
          <a:prstGeom prst="ellipse">
            <a:avLst/>
          </a:prstGeom>
          <a:solidFill>
            <a:srgbClr val="FFFFFF">
              <a:alpha val="89803"/>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5" name="Shape 15"/>
          <p:cNvSpPr txBox="1">
            <a:spLocks noGrp="1"/>
          </p:cNvSpPr>
          <p:nvPr>
            <p:ph type="title"/>
          </p:nvPr>
        </p:nvSpPr>
        <p:spPr>
          <a:xfrm>
            <a:off x="5245769" y="2410280"/>
            <a:ext cx="3509073"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58"/>
        <p:cNvGrpSpPr/>
        <p:nvPr/>
      </p:nvGrpSpPr>
      <p:grpSpPr>
        <a:xfrm>
          <a:off x="0" y="0"/>
          <a:ext cx="0" cy="0"/>
          <a:chOff x="0" y="0"/>
          <a:chExt cx="0" cy="0"/>
        </a:xfrm>
      </p:grpSpPr>
      <p:pic>
        <p:nvPicPr>
          <p:cNvPr id="59" name="Shape 59" descr="C:\Users\Courtney Myers\Desktop\PPT Template_Page_05.jpg"/>
          <p:cNvPicPr preferRelativeResize="0"/>
          <p:nvPr/>
        </p:nvPicPr>
        <p:blipFill rotWithShape="1">
          <a:blip r:embed="rId2">
            <a:alphaModFix/>
          </a:blip>
          <a:srcRect/>
          <a:stretch/>
        </p:blipFill>
        <p:spPr>
          <a:xfrm>
            <a:off x="-91440" y="-68579"/>
            <a:ext cx="9235440" cy="6926578"/>
          </a:xfrm>
          <a:prstGeom prst="rect">
            <a:avLst/>
          </a:prstGeom>
          <a:noFill/>
          <a:ln>
            <a:noFill/>
          </a:ln>
        </p:spPr>
      </p:pic>
      <p:sp>
        <p:nvSpPr>
          <p:cNvPr id="60" name="Shape 60"/>
          <p:cNvSpPr txBox="1">
            <a:spLocks noGrp="1"/>
          </p:cNvSpPr>
          <p:nvPr>
            <p:ph type="title"/>
          </p:nvPr>
        </p:nvSpPr>
        <p:spPr>
          <a:xfrm>
            <a:off x="4824250" y="2265901"/>
            <a:ext cx="4099035"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sldNum" idx="12"/>
          </p:nvPr>
        </p:nvSpPr>
        <p:spPr>
          <a:xfrm>
            <a:off x="315322" y="4746171"/>
            <a:ext cx="381362" cy="32601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dirty="0">
              <a:solidFill>
                <a:schemeClr val="dk1"/>
              </a:solidFill>
              <a:latin typeface="Arial"/>
              <a:ea typeface="Arial"/>
              <a:cs typeface="Arial"/>
              <a:sym typeface="Arial"/>
            </a:endParaRPr>
          </a:p>
        </p:txBody>
      </p:sp>
      <p:pic>
        <p:nvPicPr>
          <p:cNvPr id="62" name="Shape 62"/>
          <p:cNvPicPr preferRelativeResize="0"/>
          <p:nvPr/>
        </p:nvPicPr>
        <p:blipFill rotWithShape="1">
          <a:blip r:embed="rId3">
            <a:alphaModFix/>
          </a:blip>
          <a:srcRect/>
          <a:stretch/>
        </p:blipFill>
        <p:spPr>
          <a:xfrm>
            <a:off x="383934" y="255625"/>
            <a:ext cx="1828800" cy="32431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Custom Layout">
    <p:spTree>
      <p:nvGrpSpPr>
        <p:cNvPr id="1" name="Shape 63"/>
        <p:cNvGrpSpPr/>
        <p:nvPr/>
      </p:nvGrpSpPr>
      <p:grpSpPr>
        <a:xfrm>
          <a:off x="0" y="0"/>
          <a:ext cx="0" cy="0"/>
          <a:chOff x="0" y="0"/>
          <a:chExt cx="0" cy="0"/>
        </a:xfrm>
      </p:grpSpPr>
      <p:pic>
        <p:nvPicPr>
          <p:cNvPr id="64" name="Shape 64" descr="C:\Users\Courtney Myers\Desktop\KIRSTEN Transitions Signature Grey Clear Phone.jpg"/>
          <p:cNvPicPr preferRelativeResize="0"/>
          <p:nvPr/>
        </p:nvPicPr>
        <p:blipFill rotWithShape="1">
          <a:blip r:embed="rId2">
            <a:alphaModFix/>
          </a:blip>
          <a:srcRect/>
          <a:stretch/>
        </p:blipFill>
        <p:spPr>
          <a:xfrm>
            <a:off x="-126034" y="0"/>
            <a:ext cx="9270034" cy="5143500"/>
          </a:xfrm>
          <a:prstGeom prst="rect">
            <a:avLst/>
          </a:prstGeom>
          <a:noFill/>
          <a:ln>
            <a:noFill/>
          </a:ln>
        </p:spPr>
      </p:pic>
      <p:sp>
        <p:nvSpPr>
          <p:cNvPr id="65" name="Shape 65"/>
          <p:cNvSpPr/>
          <p:nvPr/>
        </p:nvSpPr>
        <p:spPr>
          <a:xfrm>
            <a:off x="419641" y="444860"/>
            <a:ext cx="3528050" cy="3528050"/>
          </a:xfrm>
          <a:prstGeom prst="ellipse">
            <a:avLst/>
          </a:prstGeom>
          <a:solidFill>
            <a:srgbClr val="FFFFFF">
              <a:alpha val="89803"/>
            </a:srgbClr>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pic>
        <p:nvPicPr>
          <p:cNvPr id="66" name="Shape 66"/>
          <p:cNvPicPr preferRelativeResize="0"/>
          <p:nvPr/>
        </p:nvPicPr>
        <p:blipFill rotWithShape="1">
          <a:blip r:embed="rId3">
            <a:alphaModFix/>
          </a:blip>
          <a:srcRect/>
          <a:stretch/>
        </p:blipFill>
        <p:spPr>
          <a:xfrm>
            <a:off x="419641" y="4611535"/>
            <a:ext cx="1828800" cy="324310"/>
          </a:xfrm>
          <a:prstGeom prst="rect">
            <a:avLst/>
          </a:prstGeom>
          <a:noFill/>
          <a:ln>
            <a:noFill/>
          </a:ln>
        </p:spPr>
      </p:pic>
      <p:sp>
        <p:nvSpPr>
          <p:cNvPr id="67" name="Shape 67"/>
          <p:cNvSpPr txBox="1">
            <a:spLocks noGrp="1"/>
          </p:cNvSpPr>
          <p:nvPr>
            <p:ph type="title"/>
          </p:nvPr>
        </p:nvSpPr>
        <p:spPr>
          <a:xfrm>
            <a:off x="383420" y="1957483"/>
            <a:ext cx="3600491"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Custom Layout">
    <p:spTree>
      <p:nvGrpSpPr>
        <p:cNvPr id="1" name="Shape 68"/>
        <p:cNvGrpSpPr/>
        <p:nvPr/>
      </p:nvGrpSpPr>
      <p:grpSpPr>
        <a:xfrm>
          <a:off x="0" y="0"/>
          <a:ext cx="0" cy="0"/>
          <a:chOff x="0" y="0"/>
          <a:chExt cx="0" cy="0"/>
        </a:xfrm>
      </p:grpSpPr>
      <p:sp>
        <p:nvSpPr>
          <p:cNvPr id="69" name="Shape 69"/>
          <p:cNvSpPr txBox="1">
            <a:spLocks noGrp="1"/>
          </p:cNvSpPr>
          <p:nvPr>
            <p:ph type="sldNum" idx="12"/>
          </p:nvPr>
        </p:nvSpPr>
        <p:spPr>
          <a:xfrm>
            <a:off x="315322" y="4746171"/>
            <a:ext cx="381362" cy="32601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dirty="0">
              <a:solidFill>
                <a:schemeClr val="dk1"/>
              </a:solidFill>
              <a:latin typeface="Arial"/>
              <a:ea typeface="Arial"/>
              <a:cs typeface="Arial"/>
              <a:sym typeface="Arial"/>
            </a:endParaRPr>
          </a:p>
        </p:txBody>
      </p:sp>
      <p:pic>
        <p:nvPicPr>
          <p:cNvPr id="70" name="Shape 70" descr="C:\Users\Courtney Myers\Desktop\PPT Template_Page_01.jpg"/>
          <p:cNvPicPr preferRelativeResize="0"/>
          <p:nvPr/>
        </p:nvPicPr>
        <p:blipFill rotWithShape="1">
          <a:blip r:embed="rId2">
            <a:alphaModFix/>
          </a:blip>
          <a:srcRect/>
          <a:stretch/>
        </p:blipFill>
        <p:spPr>
          <a:xfrm>
            <a:off x="0" y="0"/>
            <a:ext cx="6873764" cy="5155324"/>
          </a:xfrm>
          <a:prstGeom prst="rect">
            <a:avLst/>
          </a:prstGeom>
          <a:noFill/>
          <a:ln>
            <a:noFill/>
          </a:ln>
        </p:spPr>
      </p:pic>
      <p:sp>
        <p:nvSpPr>
          <p:cNvPr id="71" name="Shape 71"/>
          <p:cNvSpPr/>
          <p:nvPr/>
        </p:nvSpPr>
        <p:spPr>
          <a:xfrm>
            <a:off x="192368" y="1050220"/>
            <a:ext cx="2926079" cy="2926079"/>
          </a:xfrm>
          <a:prstGeom prst="ellipse">
            <a:avLst/>
          </a:prstGeom>
          <a:solidFill>
            <a:srgbClr val="FFFFFF">
              <a:alpha val="94901"/>
            </a:srgbClr>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pic>
        <p:nvPicPr>
          <p:cNvPr id="72" name="Shape 72"/>
          <p:cNvPicPr preferRelativeResize="0"/>
          <p:nvPr/>
        </p:nvPicPr>
        <p:blipFill rotWithShape="1">
          <a:blip r:embed="rId3">
            <a:alphaModFix/>
          </a:blip>
          <a:srcRect/>
          <a:stretch/>
        </p:blipFill>
        <p:spPr>
          <a:xfrm>
            <a:off x="357147" y="4533987"/>
            <a:ext cx="1828800" cy="324310"/>
          </a:xfrm>
          <a:prstGeom prst="rect">
            <a:avLst/>
          </a:prstGeom>
          <a:noFill/>
          <a:ln>
            <a:noFill/>
          </a:ln>
        </p:spPr>
      </p:pic>
      <p:pic>
        <p:nvPicPr>
          <p:cNvPr id="73" name="Shape 73" descr="C:\Users\Courtney Myers\Desktop\PPT Template Images\PHILLIP Transitions XTRActive Gray Full.tif"/>
          <p:cNvPicPr preferRelativeResize="0"/>
          <p:nvPr/>
        </p:nvPicPr>
        <p:blipFill/>
        <p:spPr>
          <a:xfrm>
            <a:off x="3280925" y="0"/>
            <a:ext cx="5897616" cy="5155324"/>
          </a:xfrm>
          <a:prstGeom prst="rect">
            <a:avLst/>
          </a:prstGeom>
          <a:solidFill>
            <a:srgbClr val="FFFFFF"/>
          </a:solidFill>
          <a:ln>
            <a:noFill/>
          </a:ln>
        </p:spPr>
      </p:pic>
      <p:sp>
        <p:nvSpPr>
          <p:cNvPr id="74" name="Shape 74"/>
          <p:cNvSpPr txBox="1">
            <a:spLocks noGrp="1"/>
          </p:cNvSpPr>
          <p:nvPr>
            <p:ph type="title"/>
          </p:nvPr>
        </p:nvSpPr>
        <p:spPr>
          <a:xfrm>
            <a:off x="286965" y="2209360"/>
            <a:ext cx="2787312"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28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Custom Layout">
    <p:spTree>
      <p:nvGrpSpPr>
        <p:cNvPr id="1" name="Shape 75"/>
        <p:cNvGrpSpPr/>
        <p:nvPr/>
      </p:nvGrpSpPr>
      <p:grpSpPr>
        <a:xfrm>
          <a:off x="0" y="0"/>
          <a:ext cx="0" cy="0"/>
          <a:chOff x="0" y="0"/>
          <a:chExt cx="0" cy="0"/>
        </a:xfrm>
      </p:grpSpPr>
      <p:sp>
        <p:nvSpPr>
          <p:cNvPr id="76" name="Shape 76"/>
          <p:cNvSpPr txBox="1">
            <a:spLocks noGrp="1"/>
          </p:cNvSpPr>
          <p:nvPr>
            <p:ph type="sldNum" idx="12"/>
          </p:nvPr>
        </p:nvSpPr>
        <p:spPr>
          <a:xfrm>
            <a:off x="315322" y="4746171"/>
            <a:ext cx="381362" cy="32601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dirty="0">
              <a:solidFill>
                <a:schemeClr val="dk1"/>
              </a:solidFill>
              <a:latin typeface="Arial"/>
              <a:ea typeface="Arial"/>
              <a:cs typeface="Arial"/>
              <a:sym typeface="Arial"/>
            </a:endParaRPr>
          </a:p>
        </p:txBody>
      </p:sp>
      <p:pic>
        <p:nvPicPr>
          <p:cNvPr id="77" name="Shape 77" descr="C:\Users\Courtney Myers\Desktop\KIRSTEN Transitions Signature Grey Full Bus.jpg"/>
          <p:cNvPicPr preferRelativeResize="0"/>
          <p:nvPr/>
        </p:nvPicPr>
        <p:blipFill rotWithShape="1">
          <a:blip r:embed="rId2">
            <a:alphaModFix/>
          </a:blip>
          <a:srcRect/>
          <a:stretch/>
        </p:blipFill>
        <p:spPr>
          <a:xfrm>
            <a:off x="0" y="-185246"/>
            <a:ext cx="7986876" cy="5328745"/>
          </a:xfrm>
          <a:prstGeom prst="rect">
            <a:avLst/>
          </a:prstGeom>
          <a:noFill/>
          <a:ln>
            <a:noFill/>
          </a:ln>
        </p:spPr>
      </p:pic>
      <p:pic>
        <p:nvPicPr>
          <p:cNvPr id="78" name="Shape 78" descr="C:\Users\Courtney Myers\Desktop\PPT Template_Page_06.jpg"/>
          <p:cNvPicPr preferRelativeResize="0"/>
          <p:nvPr/>
        </p:nvPicPr>
        <p:blipFill rotWithShape="1">
          <a:blip r:embed="rId3">
            <a:alphaModFix/>
          </a:blip>
          <a:srcRect/>
          <a:stretch/>
        </p:blipFill>
        <p:spPr>
          <a:xfrm>
            <a:off x="5715000" y="0"/>
            <a:ext cx="3429000" cy="5143499"/>
          </a:xfrm>
          <a:prstGeom prst="rect">
            <a:avLst/>
          </a:prstGeom>
          <a:noFill/>
          <a:ln>
            <a:noFill/>
          </a:ln>
        </p:spPr>
      </p:pic>
      <p:pic>
        <p:nvPicPr>
          <p:cNvPr id="79" name="Shape 79"/>
          <p:cNvPicPr preferRelativeResize="0"/>
          <p:nvPr/>
        </p:nvPicPr>
        <p:blipFill rotWithShape="1">
          <a:blip r:embed="rId4">
            <a:alphaModFix/>
          </a:blip>
          <a:srcRect/>
          <a:stretch/>
        </p:blipFill>
        <p:spPr>
          <a:xfrm>
            <a:off x="7001304" y="4455160"/>
            <a:ext cx="1828800" cy="324310"/>
          </a:xfrm>
          <a:prstGeom prst="rect">
            <a:avLst/>
          </a:prstGeom>
          <a:noFill/>
          <a:ln>
            <a:noFill/>
          </a:ln>
        </p:spPr>
      </p:pic>
      <p:sp>
        <p:nvSpPr>
          <p:cNvPr id="80" name="Shape 80"/>
          <p:cNvSpPr txBox="1">
            <a:spLocks noGrp="1"/>
          </p:cNvSpPr>
          <p:nvPr>
            <p:ph type="title"/>
          </p:nvPr>
        </p:nvSpPr>
        <p:spPr>
          <a:xfrm>
            <a:off x="6038192" y="2267850"/>
            <a:ext cx="2849857"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28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6_Custom Layout">
    <p:spTree>
      <p:nvGrpSpPr>
        <p:cNvPr id="1" name="Shape 81"/>
        <p:cNvGrpSpPr/>
        <p:nvPr/>
      </p:nvGrpSpPr>
      <p:grpSpPr>
        <a:xfrm>
          <a:off x="0" y="0"/>
          <a:ext cx="0" cy="0"/>
          <a:chOff x="0" y="0"/>
          <a:chExt cx="0" cy="0"/>
        </a:xfrm>
      </p:grpSpPr>
      <p:sp>
        <p:nvSpPr>
          <p:cNvPr id="82" name="Shape 82"/>
          <p:cNvSpPr txBox="1">
            <a:spLocks noGrp="1"/>
          </p:cNvSpPr>
          <p:nvPr>
            <p:ph type="sldNum" idx="12"/>
          </p:nvPr>
        </p:nvSpPr>
        <p:spPr>
          <a:xfrm>
            <a:off x="315322" y="4746171"/>
            <a:ext cx="381362" cy="32601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dirty="0">
              <a:solidFill>
                <a:schemeClr val="dk1"/>
              </a:solidFill>
              <a:latin typeface="Arial"/>
              <a:ea typeface="Arial"/>
              <a:cs typeface="Arial"/>
              <a:sym typeface="Arial"/>
            </a:endParaRPr>
          </a:p>
        </p:txBody>
      </p:sp>
      <p:pic>
        <p:nvPicPr>
          <p:cNvPr id="83" name="Shape 83" descr="C:\Users\Courtney Myers\Desktop\PPT Template_Page_03.jpg"/>
          <p:cNvPicPr preferRelativeResize="0"/>
          <p:nvPr/>
        </p:nvPicPr>
        <p:blipFill rotWithShape="1">
          <a:blip r:embed="rId2">
            <a:alphaModFix/>
          </a:blip>
          <a:srcRect/>
          <a:stretch/>
        </p:blipFill>
        <p:spPr>
          <a:xfrm>
            <a:off x="-1749972" y="0"/>
            <a:ext cx="6844177" cy="5133132"/>
          </a:xfrm>
          <a:prstGeom prst="rect">
            <a:avLst/>
          </a:prstGeom>
          <a:noFill/>
          <a:ln>
            <a:noFill/>
          </a:ln>
        </p:spPr>
      </p:pic>
      <p:sp>
        <p:nvSpPr>
          <p:cNvPr id="84" name="Shape 84"/>
          <p:cNvSpPr/>
          <p:nvPr/>
        </p:nvSpPr>
        <p:spPr>
          <a:xfrm>
            <a:off x="4813537" y="-3781"/>
            <a:ext cx="4330461" cy="5147282"/>
          </a:xfrm>
          <a:prstGeom prst="rect">
            <a:avLst/>
          </a:prstGeom>
          <a:solidFill>
            <a:srgbClr val="A80039"/>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85" name="Shape 85"/>
          <p:cNvSpPr/>
          <p:nvPr/>
        </p:nvSpPr>
        <p:spPr>
          <a:xfrm>
            <a:off x="5139769" y="523302"/>
            <a:ext cx="3677998" cy="3677998"/>
          </a:xfrm>
          <a:prstGeom prst="ellipse">
            <a:avLst/>
          </a:prstGeom>
          <a:solidFill>
            <a:srgbClr val="FFFFFF">
              <a:alpha val="94901"/>
            </a:srgbClr>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pic>
        <p:nvPicPr>
          <p:cNvPr id="86" name="Shape 86"/>
          <p:cNvPicPr preferRelativeResize="0"/>
          <p:nvPr/>
        </p:nvPicPr>
        <p:blipFill rotWithShape="1">
          <a:blip r:embed="rId3">
            <a:alphaModFix/>
          </a:blip>
          <a:srcRect/>
          <a:stretch/>
        </p:blipFill>
        <p:spPr>
          <a:xfrm>
            <a:off x="6988967" y="4518223"/>
            <a:ext cx="1828800" cy="324310"/>
          </a:xfrm>
          <a:prstGeom prst="rect">
            <a:avLst/>
          </a:prstGeom>
          <a:noFill/>
          <a:ln>
            <a:noFill/>
          </a:ln>
        </p:spPr>
      </p:pic>
      <p:sp>
        <p:nvSpPr>
          <p:cNvPr id="87" name="Shape 87"/>
          <p:cNvSpPr/>
          <p:nvPr/>
        </p:nvSpPr>
        <p:spPr>
          <a:xfrm rot="10800000" flipH="1">
            <a:off x="4813539" y="-3785"/>
            <a:ext cx="1940943" cy="1202854"/>
          </a:xfrm>
          <a:prstGeom prst="triangle">
            <a:avLst>
              <a:gd name="adj" fmla="val 0"/>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88" name="Shape 88"/>
          <p:cNvSpPr txBox="1">
            <a:spLocks noGrp="1"/>
          </p:cNvSpPr>
          <p:nvPr>
            <p:ph type="title"/>
          </p:nvPr>
        </p:nvSpPr>
        <p:spPr>
          <a:xfrm>
            <a:off x="5218601" y="2084897"/>
            <a:ext cx="3547029"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28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7_Custom Layout">
    <p:spTree>
      <p:nvGrpSpPr>
        <p:cNvPr id="1" name="Shape 89"/>
        <p:cNvGrpSpPr/>
        <p:nvPr/>
      </p:nvGrpSpPr>
      <p:grpSpPr>
        <a:xfrm>
          <a:off x="0" y="0"/>
          <a:ext cx="0" cy="0"/>
          <a:chOff x="0" y="0"/>
          <a:chExt cx="0" cy="0"/>
        </a:xfrm>
      </p:grpSpPr>
      <p:pic>
        <p:nvPicPr>
          <p:cNvPr id="90" name="Shape 90" descr="C:\Users\Courtney Myers\Desktop\SEAN Transitions Signature Grey Mid.jpg"/>
          <p:cNvPicPr preferRelativeResize="0"/>
          <p:nvPr/>
        </p:nvPicPr>
        <p:blipFill rotWithShape="1">
          <a:blip r:embed="rId2">
            <a:alphaModFix/>
          </a:blip>
          <a:srcRect/>
          <a:stretch/>
        </p:blipFill>
        <p:spPr>
          <a:xfrm>
            <a:off x="-1166649" y="-3786"/>
            <a:ext cx="7714900" cy="5147286"/>
          </a:xfrm>
          <a:prstGeom prst="rect">
            <a:avLst/>
          </a:prstGeom>
          <a:noFill/>
          <a:ln>
            <a:noFill/>
          </a:ln>
        </p:spPr>
      </p:pic>
      <p:sp>
        <p:nvSpPr>
          <p:cNvPr id="91" name="Shape 91"/>
          <p:cNvSpPr/>
          <p:nvPr/>
        </p:nvSpPr>
        <p:spPr>
          <a:xfrm>
            <a:off x="4813537" y="-3783"/>
            <a:ext cx="4330461" cy="5147282"/>
          </a:xfrm>
          <a:prstGeom prst="rect">
            <a:avLst/>
          </a:prstGeom>
          <a:solidFill>
            <a:srgbClr val="00699A"/>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92" name="Shape 92"/>
          <p:cNvSpPr/>
          <p:nvPr/>
        </p:nvSpPr>
        <p:spPr>
          <a:xfrm rot="10800000" flipH="1">
            <a:off x="4813537" y="-3"/>
            <a:ext cx="9927221" cy="2569857"/>
          </a:xfrm>
          <a:prstGeom prst="triangle">
            <a:avLst>
              <a:gd name="adj" fmla="val 0"/>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93" name="Shape 93"/>
          <p:cNvSpPr/>
          <p:nvPr/>
        </p:nvSpPr>
        <p:spPr>
          <a:xfrm>
            <a:off x="5139769" y="523302"/>
            <a:ext cx="3677998" cy="3677998"/>
          </a:xfrm>
          <a:prstGeom prst="ellipse">
            <a:avLst/>
          </a:prstGeom>
          <a:solidFill>
            <a:srgbClr val="FFFFFF">
              <a:alpha val="94901"/>
            </a:srgbClr>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pic>
        <p:nvPicPr>
          <p:cNvPr id="94" name="Shape 94"/>
          <p:cNvPicPr preferRelativeResize="0"/>
          <p:nvPr/>
        </p:nvPicPr>
        <p:blipFill rotWithShape="1">
          <a:blip r:embed="rId3">
            <a:alphaModFix/>
          </a:blip>
          <a:srcRect/>
          <a:stretch/>
        </p:blipFill>
        <p:spPr>
          <a:xfrm>
            <a:off x="6988967" y="4518223"/>
            <a:ext cx="1828800" cy="324310"/>
          </a:xfrm>
          <a:prstGeom prst="rect">
            <a:avLst/>
          </a:prstGeom>
          <a:noFill/>
          <a:ln>
            <a:noFill/>
          </a:ln>
        </p:spPr>
      </p:pic>
      <p:sp>
        <p:nvSpPr>
          <p:cNvPr id="95" name="Shape 95"/>
          <p:cNvSpPr txBox="1">
            <a:spLocks noGrp="1"/>
          </p:cNvSpPr>
          <p:nvPr>
            <p:ph type="title"/>
          </p:nvPr>
        </p:nvSpPr>
        <p:spPr>
          <a:xfrm>
            <a:off x="4984194" y="2103950"/>
            <a:ext cx="3989150"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28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8_Custom Layout">
    <p:spTree>
      <p:nvGrpSpPr>
        <p:cNvPr id="1" name="Shape 96"/>
        <p:cNvGrpSpPr/>
        <p:nvPr/>
      </p:nvGrpSpPr>
      <p:grpSpPr>
        <a:xfrm>
          <a:off x="0" y="0"/>
          <a:ext cx="0" cy="0"/>
          <a:chOff x="0" y="0"/>
          <a:chExt cx="0" cy="0"/>
        </a:xfrm>
      </p:grpSpPr>
      <p:sp>
        <p:nvSpPr>
          <p:cNvPr id="97" name="Shape 97"/>
          <p:cNvSpPr/>
          <p:nvPr/>
        </p:nvSpPr>
        <p:spPr>
          <a:xfrm>
            <a:off x="532997" y="0"/>
            <a:ext cx="3766047" cy="3953497"/>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98" name="Shape 98"/>
          <p:cNvSpPr/>
          <p:nvPr/>
        </p:nvSpPr>
        <p:spPr>
          <a:xfrm flipH="1">
            <a:off x="1529599" y="2027827"/>
            <a:ext cx="7619997" cy="3124199"/>
          </a:xfrm>
          <a:prstGeom prst="rtTriangle">
            <a:avLst/>
          </a:prstGeom>
          <a:solidFill>
            <a:schemeClr val="dk2"/>
          </a:solid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99" name="Shape 99"/>
          <p:cNvSpPr txBox="1">
            <a:spLocks noGrp="1"/>
          </p:cNvSpPr>
          <p:nvPr>
            <p:ph type="body" idx="1"/>
          </p:nvPr>
        </p:nvSpPr>
        <p:spPr>
          <a:xfrm rot="-1337637">
            <a:off x="1129494" y="3433509"/>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title"/>
          </p:nvPr>
        </p:nvSpPr>
        <p:spPr>
          <a:xfrm>
            <a:off x="4848278" y="3941762"/>
            <a:ext cx="3978220" cy="1009649"/>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9_Custom Layout">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2">
            <a:alphaModFix/>
          </a:blip>
          <a:srcRect/>
          <a:stretch/>
        </p:blipFill>
        <p:spPr>
          <a:xfrm>
            <a:off x="287337" y="157193"/>
            <a:ext cx="4325604" cy="3859518"/>
          </a:xfrm>
          <a:prstGeom prst="rect">
            <a:avLst/>
          </a:prstGeom>
          <a:noFill/>
          <a:ln>
            <a:noFill/>
          </a:ln>
        </p:spPr>
      </p:pic>
      <p:sp>
        <p:nvSpPr>
          <p:cNvPr id="103" name="Shape 103"/>
          <p:cNvSpPr/>
          <p:nvPr/>
        </p:nvSpPr>
        <p:spPr>
          <a:xfrm flipH="1">
            <a:off x="1524002" y="2019300"/>
            <a:ext cx="7619997" cy="3124199"/>
          </a:xfrm>
          <a:prstGeom prst="rtTriangle">
            <a:avLst/>
          </a:prstGeom>
          <a:solidFill>
            <a:schemeClr val="accent1"/>
          </a:soli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04" name="Shape 104"/>
          <p:cNvSpPr txBox="1">
            <a:spLocks noGrp="1"/>
          </p:cNvSpPr>
          <p:nvPr>
            <p:ph type="body" idx="1"/>
          </p:nvPr>
        </p:nvSpPr>
        <p:spPr>
          <a:xfrm rot="-1337637">
            <a:off x="1123897" y="3424982"/>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title"/>
          </p:nvPr>
        </p:nvSpPr>
        <p:spPr>
          <a:xfrm>
            <a:off x="4832350" y="3942757"/>
            <a:ext cx="3994150" cy="978470"/>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1_Custom Layout">
    <p:spTree>
      <p:nvGrpSpPr>
        <p:cNvPr id="1" name="Shape 106"/>
        <p:cNvGrpSpPr/>
        <p:nvPr/>
      </p:nvGrpSpPr>
      <p:grpSpPr>
        <a:xfrm>
          <a:off x="0" y="0"/>
          <a:ext cx="0" cy="0"/>
          <a:chOff x="0" y="0"/>
          <a:chExt cx="0" cy="0"/>
        </a:xfrm>
      </p:grpSpPr>
      <p:pic>
        <p:nvPicPr>
          <p:cNvPr id="107" name="Shape 107"/>
          <p:cNvPicPr preferRelativeResize="0"/>
          <p:nvPr/>
        </p:nvPicPr>
        <p:blipFill rotWithShape="1">
          <a:blip r:embed="rId2">
            <a:alphaModFix/>
          </a:blip>
          <a:srcRect/>
          <a:stretch/>
        </p:blipFill>
        <p:spPr>
          <a:xfrm>
            <a:off x="465975" y="286601"/>
            <a:ext cx="3462588" cy="3294796"/>
          </a:xfrm>
          <a:prstGeom prst="rect">
            <a:avLst/>
          </a:prstGeom>
          <a:noFill/>
          <a:ln>
            <a:noFill/>
          </a:ln>
        </p:spPr>
      </p:pic>
      <p:sp>
        <p:nvSpPr>
          <p:cNvPr id="108" name="Shape 108"/>
          <p:cNvSpPr/>
          <p:nvPr/>
        </p:nvSpPr>
        <p:spPr>
          <a:xfrm flipH="1">
            <a:off x="1523999" y="2019300"/>
            <a:ext cx="7619997" cy="3124199"/>
          </a:xfrm>
          <a:prstGeom prst="rtTriangle">
            <a:avLst/>
          </a:prstGeom>
          <a:solidFill>
            <a:schemeClr val="accent3"/>
          </a:solidFill>
          <a:ln w="25400" cap="flat"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09" name="Shape 109"/>
          <p:cNvSpPr txBox="1">
            <a:spLocks noGrp="1"/>
          </p:cNvSpPr>
          <p:nvPr>
            <p:ph type="body" idx="1"/>
          </p:nvPr>
        </p:nvSpPr>
        <p:spPr>
          <a:xfrm rot="-1337637">
            <a:off x="1123894" y="3424982"/>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title"/>
          </p:nvPr>
        </p:nvSpPr>
        <p:spPr>
          <a:xfrm>
            <a:off x="4837310" y="3941762"/>
            <a:ext cx="3989190" cy="1009649"/>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0_Custom Layout">
    <p:spTree>
      <p:nvGrpSpPr>
        <p:cNvPr id="1" name="Shape 111"/>
        <p:cNvGrpSpPr/>
        <p:nvPr/>
      </p:nvGrpSpPr>
      <p:grpSpPr>
        <a:xfrm>
          <a:off x="0" y="0"/>
          <a:ext cx="0" cy="0"/>
          <a:chOff x="0" y="0"/>
          <a:chExt cx="0" cy="0"/>
        </a:xfrm>
      </p:grpSpPr>
      <p:sp>
        <p:nvSpPr>
          <p:cNvPr id="112" name="Shape 112"/>
          <p:cNvSpPr/>
          <p:nvPr/>
        </p:nvSpPr>
        <p:spPr>
          <a:xfrm flipH="1">
            <a:off x="1529599" y="2027827"/>
            <a:ext cx="7619997" cy="3124199"/>
          </a:xfrm>
          <a:prstGeom prst="rtTriangle">
            <a:avLst/>
          </a:prstGeom>
          <a:solidFill>
            <a:schemeClr val="dk2"/>
          </a:solid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13" name="Shape 113"/>
          <p:cNvSpPr txBox="1">
            <a:spLocks noGrp="1"/>
          </p:cNvSpPr>
          <p:nvPr>
            <p:ph type="body" idx="1"/>
          </p:nvPr>
        </p:nvSpPr>
        <p:spPr>
          <a:xfrm rot="-1337637">
            <a:off x="1129494" y="3433509"/>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title"/>
          </p:nvPr>
        </p:nvSpPr>
        <p:spPr>
          <a:xfrm>
            <a:off x="4848278" y="3941762"/>
            <a:ext cx="3978220" cy="1009649"/>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4_Custom Layout">
    <p:spTree>
      <p:nvGrpSpPr>
        <p:cNvPr id="1" name="Shape 16"/>
        <p:cNvGrpSpPr/>
        <p:nvPr/>
      </p:nvGrpSpPr>
      <p:grpSpPr>
        <a:xfrm>
          <a:off x="0" y="0"/>
          <a:ext cx="0" cy="0"/>
          <a:chOff x="0" y="0"/>
          <a:chExt cx="0" cy="0"/>
        </a:xfrm>
      </p:grpSpPr>
      <p:sp>
        <p:nvSpPr>
          <p:cNvPr id="17" name="Shape 17"/>
          <p:cNvSpPr/>
          <p:nvPr/>
        </p:nvSpPr>
        <p:spPr>
          <a:xfrm>
            <a:off x="0" y="0"/>
            <a:ext cx="9144000" cy="5143499"/>
          </a:xfrm>
          <a:prstGeom prst="rect">
            <a:avLst/>
          </a:prstGeom>
          <a:solidFill>
            <a:srgbClr val="4F963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grpSp>
        <p:nvGrpSpPr>
          <p:cNvPr id="18" name="Shape 18"/>
          <p:cNvGrpSpPr/>
          <p:nvPr/>
        </p:nvGrpSpPr>
        <p:grpSpPr>
          <a:xfrm>
            <a:off x="1735666" y="-1"/>
            <a:ext cx="7408333" cy="5143501"/>
            <a:chOff x="1735666" y="0"/>
            <a:chExt cx="7408333" cy="6858000"/>
          </a:xfrm>
        </p:grpSpPr>
        <p:sp>
          <p:nvSpPr>
            <p:cNvPr id="19" name="Shape 19"/>
            <p:cNvSpPr/>
            <p:nvPr/>
          </p:nvSpPr>
          <p:spPr>
            <a:xfrm rot="10800000" flipH="1">
              <a:off x="1735666" y="0"/>
              <a:ext cx="7408332" cy="6858000"/>
            </a:xfrm>
            <a:prstGeom prst="triangle">
              <a:avLst>
                <a:gd name="adj" fmla="val 68571"/>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20" name="Shape 20"/>
            <p:cNvSpPr/>
            <p:nvPr/>
          </p:nvSpPr>
          <p:spPr>
            <a:xfrm>
              <a:off x="6824132" y="0"/>
              <a:ext cx="2319867" cy="685800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grpSp>
      <p:sp>
        <p:nvSpPr>
          <p:cNvPr id="21" name="Shape 21"/>
          <p:cNvSpPr txBox="1">
            <a:spLocks noGrp="1"/>
          </p:cNvSpPr>
          <p:nvPr>
            <p:ph type="title"/>
          </p:nvPr>
        </p:nvSpPr>
        <p:spPr>
          <a:xfrm>
            <a:off x="456383" y="463962"/>
            <a:ext cx="5630518" cy="369925"/>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Century Gothic"/>
              <a:buNone/>
              <a:defRPr sz="28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body" idx="1"/>
          </p:nvPr>
        </p:nvSpPr>
        <p:spPr>
          <a:xfrm>
            <a:off x="450827" y="1214437"/>
            <a:ext cx="3806824" cy="345281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60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1_Custom Layout">
    <p:spTree>
      <p:nvGrpSpPr>
        <p:cNvPr id="1" name="Shape 115"/>
        <p:cNvGrpSpPr/>
        <p:nvPr/>
      </p:nvGrpSpPr>
      <p:grpSpPr>
        <a:xfrm>
          <a:off x="0" y="0"/>
          <a:ext cx="0" cy="0"/>
          <a:chOff x="0" y="0"/>
          <a:chExt cx="0" cy="0"/>
        </a:xfrm>
      </p:grpSpPr>
      <p:sp>
        <p:nvSpPr>
          <p:cNvPr id="116" name="Shape 116"/>
          <p:cNvSpPr/>
          <p:nvPr/>
        </p:nvSpPr>
        <p:spPr>
          <a:xfrm flipH="1">
            <a:off x="1524002" y="2019300"/>
            <a:ext cx="7619997" cy="3124199"/>
          </a:xfrm>
          <a:prstGeom prst="rtTriangle">
            <a:avLst/>
          </a:prstGeom>
          <a:solidFill>
            <a:schemeClr val="accent1"/>
          </a:soli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17" name="Shape 117"/>
          <p:cNvSpPr txBox="1">
            <a:spLocks noGrp="1"/>
          </p:cNvSpPr>
          <p:nvPr>
            <p:ph type="body" idx="1"/>
          </p:nvPr>
        </p:nvSpPr>
        <p:spPr>
          <a:xfrm rot="-1337637">
            <a:off x="1123897" y="3424982"/>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title"/>
          </p:nvPr>
        </p:nvSpPr>
        <p:spPr>
          <a:xfrm>
            <a:off x="4832350" y="3942757"/>
            <a:ext cx="3994150" cy="978470"/>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2_Custom Layout">
    <p:spTree>
      <p:nvGrpSpPr>
        <p:cNvPr id="1" name="Shape 119"/>
        <p:cNvGrpSpPr/>
        <p:nvPr/>
      </p:nvGrpSpPr>
      <p:grpSpPr>
        <a:xfrm>
          <a:off x="0" y="0"/>
          <a:ext cx="0" cy="0"/>
          <a:chOff x="0" y="0"/>
          <a:chExt cx="0" cy="0"/>
        </a:xfrm>
      </p:grpSpPr>
      <p:sp>
        <p:nvSpPr>
          <p:cNvPr id="120" name="Shape 120"/>
          <p:cNvSpPr/>
          <p:nvPr/>
        </p:nvSpPr>
        <p:spPr>
          <a:xfrm flipH="1">
            <a:off x="1523999" y="2009558"/>
            <a:ext cx="7619997" cy="3124199"/>
          </a:xfrm>
          <a:prstGeom prst="rtTriangle">
            <a:avLst/>
          </a:prstGeom>
          <a:solidFill>
            <a:schemeClr val="accent2"/>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21" name="Shape 121"/>
          <p:cNvSpPr txBox="1">
            <a:spLocks noGrp="1"/>
          </p:cNvSpPr>
          <p:nvPr>
            <p:ph type="body" idx="1"/>
          </p:nvPr>
        </p:nvSpPr>
        <p:spPr>
          <a:xfrm rot="-1337637">
            <a:off x="1123894" y="3415239"/>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title"/>
          </p:nvPr>
        </p:nvSpPr>
        <p:spPr>
          <a:xfrm>
            <a:off x="4832351" y="3941762"/>
            <a:ext cx="3994150" cy="1009650"/>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3_Custom Layout">
    <p:spTree>
      <p:nvGrpSpPr>
        <p:cNvPr id="1" name="Shape 123"/>
        <p:cNvGrpSpPr/>
        <p:nvPr/>
      </p:nvGrpSpPr>
      <p:grpSpPr>
        <a:xfrm>
          <a:off x="0" y="0"/>
          <a:ext cx="0" cy="0"/>
          <a:chOff x="0" y="0"/>
          <a:chExt cx="0" cy="0"/>
        </a:xfrm>
      </p:grpSpPr>
      <p:sp>
        <p:nvSpPr>
          <p:cNvPr id="124" name="Shape 124"/>
          <p:cNvSpPr/>
          <p:nvPr/>
        </p:nvSpPr>
        <p:spPr>
          <a:xfrm flipH="1">
            <a:off x="1523999" y="2019300"/>
            <a:ext cx="7619997" cy="3124199"/>
          </a:xfrm>
          <a:prstGeom prst="rtTriangle">
            <a:avLst/>
          </a:prstGeom>
          <a:solidFill>
            <a:schemeClr val="accent3"/>
          </a:solidFill>
          <a:ln w="25400" cap="flat"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25" name="Shape 125"/>
          <p:cNvSpPr txBox="1">
            <a:spLocks noGrp="1"/>
          </p:cNvSpPr>
          <p:nvPr>
            <p:ph type="body" idx="1"/>
          </p:nvPr>
        </p:nvSpPr>
        <p:spPr>
          <a:xfrm rot="-1337637">
            <a:off x="1123894" y="3424982"/>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title"/>
          </p:nvPr>
        </p:nvSpPr>
        <p:spPr>
          <a:xfrm>
            <a:off x="4837310" y="3941762"/>
            <a:ext cx="3989190" cy="1009649"/>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8_Custom Layout">
    <p:spTree>
      <p:nvGrpSpPr>
        <p:cNvPr id="1" name="Shape 127"/>
        <p:cNvGrpSpPr/>
        <p:nvPr/>
      </p:nvGrpSpPr>
      <p:grpSpPr>
        <a:xfrm>
          <a:off x="0" y="0"/>
          <a:ext cx="0" cy="0"/>
          <a:chOff x="0" y="0"/>
          <a:chExt cx="0" cy="0"/>
        </a:xfrm>
      </p:grpSpPr>
      <p:sp>
        <p:nvSpPr>
          <p:cNvPr id="128" name="Shape 128"/>
          <p:cNvSpPr/>
          <p:nvPr/>
        </p:nvSpPr>
        <p:spPr>
          <a:xfrm flipH="1">
            <a:off x="1529599" y="3256149"/>
            <a:ext cx="7619997" cy="1887351"/>
          </a:xfrm>
          <a:prstGeom prst="rtTriangle">
            <a:avLst/>
          </a:prstGeom>
          <a:solidFill>
            <a:schemeClr val="accent2"/>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29" name="Shape 129"/>
          <p:cNvSpPr txBox="1">
            <a:spLocks noGrp="1"/>
          </p:cNvSpPr>
          <p:nvPr>
            <p:ph type="body" idx="1"/>
          </p:nvPr>
        </p:nvSpPr>
        <p:spPr>
          <a:xfrm rot="-843064">
            <a:off x="1391659" y="3904046"/>
            <a:ext cx="7481909" cy="32109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title"/>
          </p:nvPr>
        </p:nvSpPr>
        <p:spPr>
          <a:xfrm>
            <a:off x="4848278" y="3941762"/>
            <a:ext cx="3978220" cy="1009649"/>
          </a:xfrm>
          <a:prstGeom prst="rect">
            <a:avLst/>
          </a:prstGeom>
          <a:noFill/>
          <a:ln>
            <a:noFill/>
          </a:ln>
        </p:spPr>
        <p:txBody>
          <a:bodyPr lIns="91425" tIns="91425" rIns="91425" bIns="91425" anchor="ctr"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9_Custom Layout">
    <p:spTree>
      <p:nvGrpSpPr>
        <p:cNvPr id="1" name="Shape 131"/>
        <p:cNvGrpSpPr/>
        <p:nvPr/>
      </p:nvGrpSpPr>
      <p:grpSpPr>
        <a:xfrm>
          <a:off x="0" y="0"/>
          <a:ext cx="0" cy="0"/>
          <a:chOff x="0" y="0"/>
          <a:chExt cx="0" cy="0"/>
        </a:xfrm>
      </p:grpSpPr>
      <p:sp>
        <p:nvSpPr>
          <p:cNvPr id="132" name="Shape 132"/>
          <p:cNvSpPr/>
          <p:nvPr/>
        </p:nvSpPr>
        <p:spPr>
          <a:xfrm flipH="1">
            <a:off x="1529599" y="3256149"/>
            <a:ext cx="7619997" cy="1887351"/>
          </a:xfrm>
          <a:prstGeom prst="rtTriangle">
            <a:avLst/>
          </a:prstGeom>
          <a:solidFill>
            <a:schemeClr val="accent3"/>
          </a:solidFill>
          <a:ln w="25400" cap="flat"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33" name="Shape 133"/>
          <p:cNvSpPr txBox="1">
            <a:spLocks noGrp="1"/>
          </p:cNvSpPr>
          <p:nvPr>
            <p:ph type="body" idx="1"/>
          </p:nvPr>
        </p:nvSpPr>
        <p:spPr>
          <a:xfrm rot="-843064">
            <a:off x="1391659" y="3904046"/>
            <a:ext cx="7481909" cy="32109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4" name="Shape 134"/>
          <p:cNvSpPr txBox="1">
            <a:spLocks noGrp="1"/>
          </p:cNvSpPr>
          <p:nvPr>
            <p:ph type="title"/>
          </p:nvPr>
        </p:nvSpPr>
        <p:spPr>
          <a:xfrm>
            <a:off x="4848278" y="3941762"/>
            <a:ext cx="3978220" cy="1009649"/>
          </a:xfrm>
          <a:prstGeom prst="rect">
            <a:avLst/>
          </a:prstGeom>
          <a:noFill/>
          <a:ln>
            <a:noFill/>
          </a:ln>
        </p:spPr>
        <p:txBody>
          <a:bodyPr lIns="91425" tIns="91425" rIns="91425" bIns="91425" anchor="ctr"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2_Custom Layout">
    <p:spTree>
      <p:nvGrpSpPr>
        <p:cNvPr id="1" name="Shape 135"/>
        <p:cNvGrpSpPr/>
        <p:nvPr/>
      </p:nvGrpSpPr>
      <p:grpSpPr>
        <a:xfrm>
          <a:off x="0" y="0"/>
          <a:ext cx="0" cy="0"/>
          <a:chOff x="0" y="0"/>
          <a:chExt cx="0" cy="0"/>
        </a:xfrm>
      </p:grpSpPr>
      <p:pic>
        <p:nvPicPr>
          <p:cNvPr id="136" name="Shape 136" descr="C:\Users\Courtney Myers\Desktop\PPT Template_Page_19.jpg"/>
          <p:cNvPicPr preferRelativeResize="0"/>
          <p:nvPr/>
        </p:nvPicPr>
        <p:blipFill rotWithShape="1">
          <a:blip r:embed="rId2">
            <a:alphaModFix/>
          </a:blip>
          <a:srcRect/>
          <a:stretch/>
        </p:blipFill>
        <p:spPr>
          <a:xfrm>
            <a:off x="0" y="-464022"/>
            <a:ext cx="9144000" cy="5605935"/>
          </a:xfrm>
          <a:prstGeom prst="rect">
            <a:avLst/>
          </a:prstGeom>
          <a:noFill/>
          <a:ln>
            <a:noFill/>
          </a:ln>
        </p:spPr>
      </p:pic>
      <p:sp>
        <p:nvSpPr>
          <p:cNvPr id="137" name="Shape 137"/>
          <p:cNvSpPr/>
          <p:nvPr/>
        </p:nvSpPr>
        <p:spPr>
          <a:xfrm flipH="1">
            <a:off x="1524002" y="2017714"/>
            <a:ext cx="7619997" cy="3124199"/>
          </a:xfrm>
          <a:prstGeom prst="rtTriangle">
            <a:avLst/>
          </a:prstGeom>
          <a:solidFill>
            <a:srgbClr val="00B5E2"/>
          </a:solid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38" name="Shape 138"/>
          <p:cNvSpPr txBox="1">
            <a:spLocks noGrp="1"/>
          </p:cNvSpPr>
          <p:nvPr>
            <p:ph type="body" idx="1"/>
          </p:nvPr>
        </p:nvSpPr>
        <p:spPr>
          <a:xfrm rot="-1337637">
            <a:off x="1070489" y="3419264"/>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39" name="Shape 139"/>
          <p:cNvPicPr preferRelativeResize="0"/>
          <p:nvPr/>
        </p:nvPicPr>
        <p:blipFill rotWithShape="1">
          <a:blip r:embed="rId3">
            <a:alphaModFix/>
          </a:blip>
          <a:srcRect/>
          <a:stretch/>
        </p:blipFill>
        <p:spPr>
          <a:xfrm>
            <a:off x="445985" y="0"/>
            <a:ext cx="1904839" cy="508858"/>
          </a:xfrm>
          <a:prstGeom prst="rect">
            <a:avLst/>
          </a:prstGeom>
          <a:noFill/>
          <a:ln>
            <a:noFill/>
          </a:ln>
        </p:spPr>
      </p:pic>
      <p:sp>
        <p:nvSpPr>
          <p:cNvPr id="140" name="Shape 140"/>
          <p:cNvSpPr txBox="1">
            <a:spLocks noGrp="1"/>
          </p:cNvSpPr>
          <p:nvPr>
            <p:ph type="title"/>
          </p:nvPr>
        </p:nvSpPr>
        <p:spPr>
          <a:xfrm>
            <a:off x="4667533" y="3941762"/>
            <a:ext cx="4158966" cy="1009649"/>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5_Custom Layout">
    <p:spTree>
      <p:nvGrpSpPr>
        <p:cNvPr id="1" name="Shape 23"/>
        <p:cNvGrpSpPr/>
        <p:nvPr/>
      </p:nvGrpSpPr>
      <p:grpSpPr>
        <a:xfrm>
          <a:off x="0" y="0"/>
          <a:ext cx="0" cy="0"/>
          <a:chOff x="0" y="0"/>
          <a:chExt cx="0" cy="0"/>
        </a:xfrm>
      </p:grpSpPr>
      <p:sp>
        <p:nvSpPr>
          <p:cNvPr id="24" name="Shape 24"/>
          <p:cNvSpPr/>
          <p:nvPr/>
        </p:nvSpPr>
        <p:spPr>
          <a:xfrm>
            <a:off x="0" y="0"/>
            <a:ext cx="9144000" cy="5143499"/>
          </a:xfrm>
          <a:prstGeom prst="rect">
            <a:avLst/>
          </a:prstGeom>
          <a:solidFill>
            <a:srgbClr val="BF620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grpSp>
        <p:nvGrpSpPr>
          <p:cNvPr id="25" name="Shape 25"/>
          <p:cNvGrpSpPr/>
          <p:nvPr/>
        </p:nvGrpSpPr>
        <p:grpSpPr>
          <a:xfrm>
            <a:off x="1735666" y="-1"/>
            <a:ext cx="7408333" cy="5143501"/>
            <a:chOff x="1735666" y="0"/>
            <a:chExt cx="7408333" cy="6858000"/>
          </a:xfrm>
        </p:grpSpPr>
        <p:sp>
          <p:nvSpPr>
            <p:cNvPr id="26" name="Shape 26"/>
            <p:cNvSpPr/>
            <p:nvPr/>
          </p:nvSpPr>
          <p:spPr>
            <a:xfrm rot="10800000" flipH="1">
              <a:off x="1735666" y="0"/>
              <a:ext cx="7408332" cy="6858000"/>
            </a:xfrm>
            <a:prstGeom prst="triangle">
              <a:avLst>
                <a:gd name="adj" fmla="val 68571"/>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27" name="Shape 27"/>
            <p:cNvSpPr/>
            <p:nvPr/>
          </p:nvSpPr>
          <p:spPr>
            <a:xfrm>
              <a:off x="6824132" y="0"/>
              <a:ext cx="2319867" cy="6858000"/>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grpSp>
      <p:sp>
        <p:nvSpPr>
          <p:cNvPr id="28" name="Shape 28"/>
          <p:cNvSpPr txBox="1">
            <a:spLocks noGrp="1"/>
          </p:cNvSpPr>
          <p:nvPr>
            <p:ph type="title"/>
          </p:nvPr>
        </p:nvSpPr>
        <p:spPr>
          <a:xfrm>
            <a:off x="456383" y="463962"/>
            <a:ext cx="5630518" cy="369925"/>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Century Gothic"/>
              <a:buNone/>
              <a:defRPr sz="28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50827" y="1214437"/>
            <a:ext cx="3806824" cy="345281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60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7_Custom Layout">
    <p:spTree>
      <p:nvGrpSpPr>
        <p:cNvPr id="1" name="Shape 30"/>
        <p:cNvGrpSpPr/>
        <p:nvPr/>
      </p:nvGrpSpPr>
      <p:grpSpPr>
        <a:xfrm>
          <a:off x="0" y="0"/>
          <a:ext cx="0" cy="0"/>
          <a:chOff x="0" y="0"/>
          <a:chExt cx="0" cy="0"/>
        </a:xfrm>
      </p:grpSpPr>
      <p:sp>
        <p:nvSpPr>
          <p:cNvPr id="31" name="Shape 31"/>
          <p:cNvSpPr/>
          <p:nvPr/>
        </p:nvSpPr>
        <p:spPr>
          <a:xfrm flipH="1">
            <a:off x="1529599" y="3256149"/>
            <a:ext cx="7619997" cy="1887351"/>
          </a:xfrm>
          <a:prstGeom prst="rtTriangle">
            <a:avLst/>
          </a:prstGeom>
          <a:solidFill>
            <a:schemeClr val="accent1"/>
          </a:soli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32" name="Shape 32"/>
          <p:cNvSpPr txBox="1">
            <a:spLocks noGrp="1"/>
          </p:cNvSpPr>
          <p:nvPr>
            <p:ph type="body" idx="1"/>
          </p:nvPr>
        </p:nvSpPr>
        <p:spPr>
          <a:xfrm rot="-843064">
            <a:off x="1391659" y="3904046"/>
            <a:ext cx="7481909" cy="32109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title"/>
          </p:nvPr>
        </p:nvSpPr>
        <p:spPr>
          <a:xfrm>
            <a:off x="4848278" y="3941762"/>
            <a:ext cx="3978220" cy="1009649"/>
          </a:xfrm>
          <a:prstGeom prst="rect">
            <a:avLst/>
          </a:prstGeom>
          <a:noFill/>
          <a:ln>
            <a:noFill/>
          </a:ln>
        </p:spPr>
        <p:txBody>
          <a:bodyPr lIns="91425" tIns="91425" rIns="91425" bIns="91425" anchor="ctr"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6_Custom Layout">
    <p:spTree>
      <p:nvGrpSpPr>
        <p:cNvPr id="1" name="Shape 34"/>
        <p:cNvGrpSpPr/>
        <p:nvPr/>
      </p:nvGrpSpPr>
      <p:grpSpPr>
        <a:xfrm>
          <a:off x="0" y="0"/>
          <a:ext cx="0" cy="0"/>
          <a:chOff x="0" y="0"/>
          <a:chExt cx="0" cy="0"/>
        </a:xfrm>
      </p:grpSpPr>
      <p:sp>
        <p:nvSpPr>
          <p:cNvPr id="35" name="Shape 35"/>
          <p:cNvSpPr/>
          <p:nvPr/>
        </p:nvSpPr>
        <p:spPr>
          <a:xfrm flipH="1">
            <a:off x="1529599" y="3256149"/>
            <a:ext cx="7619997" cy="1887351"/>
          </a:xfrm>
          <a:prstGeom prst="rtTriangle">
            <a:avLst/>
          </a:prstGeom>
          <a:solidFill>
            <a:schemeClr val="dk2"/>
          </a:solid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36" name="Shape 36"/>
          <p:cNvSpPr txBox="1">
            <a:spLocks noGrp="1"/>
          </p:cNvSpPr>
          <p:nvPr>
            <p:ph type="body" idx="1"/>
          </p:nvPr>
        </p:nvSpPr>
        <p:spPr>
          <a:xfrm rot="-843064">
            <a:off x="1391659" y="3904046"/>
            <a:ext cx="7481909" cy="32109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title"/>
          </p:nvPr>
        </p:nvSpPr>
        <p:spPr>
          <a:xfrm>
            <a:off x="4848278" y="3941762"/>
            <a:ext cx="3978220" cy="1009649"/>
          </a:xfrm>
          <a:prstGeom prst="rect">
            <a:avLst/>
          </a:prstGeom>
          <a:noFill/>
          <a:ln>
            <a:noFill/>
          </a:ln>
        </p:spPr>
        <p:txBody>
          <a:bodyPr lIns="91425" tIns="91425" rIns="91425" bIns="91425" anchor="ctr"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38"/>
        <p:cNvGrpSpPr/>
        <p:nvPr/>
      </p:nvGrpSpPr>
      <p:grpSpPr>
        <a:xfrm>
          <a:off x="0" y="0"/>
          <a:ext cx="0" cy="0"/>
          <a:chOff x="0" y="0"/>
          <a:chExt cx="0" cy="0"/>
        </a:xfrm>
      </p:grpSpPr>
      <p:pic>
        <p:nvPicPr>
          <p:cNvPr id="39" name="Shape 39" descr="C:\Users\Courtney Myers\Desktop\PPT Template_Page_02.jpg"/>
          <p:cNvPicPr preferRelativeResize="0"/>
          <p:nvPr/>
        </p:nvPicPr>
        <p:blipFill rotWithShape="1">
          <a:blip r:embed="rId2">
            <a:alphaModFix/>
          </a:blip>
          <a:srcRect/>
          <a:stretch/>
        </p:blipFill>
        <p:spPr>
          <a:xfrm>
            <a:off x="0" y="0"/>
            <a:ext cx="9144000" cy="5141913"/>
          </a:xfrm>
          <a:prstGeom prst="rect">
            <a:avLst/>
          </a:prstGeom>
          <a:noFill/>
          <a:ln>
            <a:noFill/>
          </a:ln>
        </p:spPr>
      </p:pic>
      <p:sp>
        <p:nvSpPr>
          <p:cNvPr id="40" name="Shape 40"/>
          <p:cNvSpPr txBox="1">
            <a:spLocks noGrp="1"/>
          </p:cNvSpPr>
          <p:nvPr>
            <p:ph type="title"/>
          </p:nvPr>
        </p:nvSpPr>
        <p:spPr>
          <a:xfrm>
            <a:off x="456383" y="463962"/>
            <a:ext cx="5630518" cy="369925"/>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Century Gothic"/>
              <a:buNone/>
              <a:defRPr sz="28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450827" y="1214437"/>
            <a:ext cx="3806824" cy="345281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60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3_Custom Layout">
    <p:spTree>
      <p:nvGrpSpPr>
        <p:cNvPr id="1" name="Shape 42"/>
        <p:cNvGrpSpPr/>
        <p:nvPr/>
      </p:nvGrpSpPr>
      <p:grpSpPr>
        <a:xfrm>
          <a:off x="0" y="0"/>
          <a:ext cx="0" cy="0"/>
          <a:chOff x="0" y="0"/>
          <a:chExt cx="0" cy="0"/>
        </a:xfrm>
      </p:grpSpPr>
      <p:sp>
        <p:nvSpPr>
          <p:cNvPr id="43" name="Shape 43"/>
          <p:cNvSpPr/>
          <p:nvPr/>
        </p:nvSpPr>
        <p:spPr>
          <a:xfrm>
            <a:off x="0" y="0"/>
            <a:ext cx="9144000" cy="5143499"/>
          </a:xfrm>
          <a:prstGeom prst="rect">
            <a:avLst/>
          </a:prstGeom>
          <a:solidFill>
            <a:srgbClr val="A8003A"/>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grpSp>
        <p:nvGrpSpPr>
          <p:cNvPr id="44" name="Shape 44"/>
          <p:cNvGrpSpPr/>
          <p:nvPr/>
        </p:nvGrpSpPr>
        <p:grpSpPr>
          <a:xfrm>
            <a:off x="1735666" y="-1"/>
            <a:ext cx="7408333" cy="5143501"/>
            <a:chOff x="1735666" y="0"/>
            <a:chExt cx="7408333" cy="6858000"/>
          </a:xfrm>
        </p:grpSpPr>
        <p:sp>
          <p:nvSpPr>
            <p:cNvPr id="45" name="Shape 45"/>
            <p:cNvSpPr/>
            <p:nvPr/>
          </p:nvSpPr>
          <p:spPr>
            <a:xfrm rot="10800000" flipH="1">
              <a:off x="1735666" y="0"/>
              <a:ext cx="7408332" cy="6858000"/>
            </a:xfrm>
            <a:prstGeom prst="triangle">
              <a:avLst>
                <a:gd name="adj" fmla="val 68571"/>
              </a:avLst>
            </a:prstGeom>
            <a:solidFill>
              <a:srgbClr val="E0004D"/>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46" name="Shape 46"/>
            <p:cNvSpPr/>
            <p:nvPr/>
          </p:nvSpPr>
          <p:spPr>
            <a:xfrm>
              <a:off x="6824132" y="0"/>
              <a:ext cx="2319867"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grpSp>
      <p:sp>
        <p:nvSpPr>
          <p:cNvPr id="47" name="Shape 47"/>
          <p:cNvSpPr txBox="1">
            <a:spLocks noGrp="1"/>
          </p:cNvSpPr>
          <p:nvPr>
            <p:ph type="title"/>
          </p:nvPr>
        </p:nvSpPr>
        <p:spPr>
          <a:xfrm>
            <a:off x="456383" y="463962"/>
            <a:ext cx="5630518" cy="369925"/>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Century Gothic"/>
              <a:buNone/>
              <a:defRPr sz="28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450827" y="1214437"/>
            <a:ext cx="3806824" cy="345281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60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bg>
      <p:bgPr>
        <a:solidFill>
          <a:schemeClr val="dk1"/>
        </a:solidFill>
        <a:effectLst/>
      </p:bgPr>
    </p:bg>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47200" y="175975"/>
            <a:ext cx="8455487" cy="607797"/>
          </a:xfrm>
          <a:prstGeom prst="rect">
            <a:avLst/>
          </a:prstGeom>
          <a:noFill/>
          <a:ln>
            <a:noFill/>
          </a:ln>
        </p:spPr>
        <p:txBody>
          <a:bodyPr lIns="91425" tIns="91425" rIns="91425" bIns="91425" anchor="ctr" anchorCtr="0"/>
          <a:lstStyle>
            <a:lvl1pPr marL="0" marR="0" lvl="0" indent="0" algn="l" rtl="0">
              <a:spcBef>
                <a:spcPts val="0"/>
              </a:spcBef>
              <a:buClr>
                <a:srgbClr val="00B5E2"/>
              </a:buClr>
              <a:buFont typeface="Century Gothic"/>
              <a:buNone/>
              <a:defRPr sz="2800" b="0" i="0" u="none" strike="noStrike" cap="none">
                <a:solidFill>
                  <a:srgbClr val="00B5E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347200" y="1020537"/>
            <a:ext cx="8455487" cy="354057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600"/>
              </a:spcAft>
              <a:buClr>
                <a:schemeClr val="lt1"/>
              </a:buClr>
              <a:buFont typeface="Arial"/>
              <a:buNone/>
              <a:defRPr sz="20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297791" y="4730341"/>
            <a:ext cx="381362" cy="30016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000">
                <a:solidFill>
                  <a:schemeClr val="dk1"/>
                </a:solidFill>
                <a:latin typeface="Arial"/>
                <a:ea typeface="Arial"/>
                <a:cs typeface="Arial"/>
                <a:sym typeface="Arial"/>
              </a:rPr>
              <a:t>‹#›</a:t>
            </a:fld>
            <a:endParaRPr lang="en-US" sz="1000" dirty="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0_Custom Layout">
    <p:spTree>
      <p:nvGrpSpPr>
        <p:cNvPr id="1" name="Shape 53"/>
        <p:cNvGrpSpPr/>
        <p:nvPr/>
      </p:nvGrpSpPr>
      <p:grpSpPr>
        <a:xfrm>
          <a:off x="0" y="0"/>
          <a:ext cx="0" cy="0"/>
          <a:chOff x="0" y="0"/>
          <a:chExt cx="0" cy="0"/>
        </a:xfrm>
      </p:grpSpPr>
      <p:sp>
        <p:nvSpPr>
          <p:cNvPr id="55" name="Shape 55"/>
          <p:cNvSpPr/>
          <p:nvPr/>
        </p:nvSpPr>
        <p:spPr>
          <a:xfrm flipH="1">
            <a:off x="1523999" y="2009558"/>
            <a:ext cx="7619997" cy="3124199"/>
          </a:xfrm>
          <a:prstGeom prst="rtTriangle">
            <a:avLst/>
          </a:prstGeom>
          <a:solidFill>
            <a:schemeClr val="accent2"/>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56" name="Shape 56"/>
          <p:cNvSpPr txBox="1">
            <a:spLocks noGrp="1"/>
          </p:cNvSpPr>
          <p:nvPr>
            <p:ph type="body" idx="1"/>
          </p:nvPr>
        </p:nvSpPr>
        <p:spPr>
          <a:xfrm rot="-1337637">
            <a:off x="1123894" y="3415239"/>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title"/>
          </p:nvPr>
        </p:nvSpPr>
        <p:spPr>
          <a:xfrm>
            <a:off x="4832351" y="3941762"/>
            <a:ext cx="3994150" cy="1009650"/>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6" name="Shape 107"/>
          <p:cNvPicPr preferRelativeResize="0"/>
          <p:nvPr userDrawn="1"/>
        </p:nvPicPr>
        <p:blipFill rotWithShape="1">
          <a:blip r:embed="rId2">
            <a:alphaModFix/>
          </a:blip>
          <a:srcRect/>
          <a:stretch/>
        </p:blipFill>
        <p:spPr>
          <a:xfrm>
            <a:off x="476250" y="700670"/>
            <a:ext cx="3462588" cy="329479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47200" y="175975"/>
            <a:ext cx="8455487" cy="607797"/>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Century Gothic"/>
              <a:buNone/>
              <a:defRPr sz="28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347200" y="1034142"/>
            <a:ext cx="8455487" cy="349297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600"/>
              </a:spcAft>
              <a:buClr>
                <a:schemeClr val="lt1"/>
              </a:buClr>
              <a:buFont typeface="Arial"/>
              <a:buNone/>
              <a:defRPr sz="20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6.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21.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10.xml"/><Relationship Id="rId5" Type="http://schemas.openxmlformats.org/officeDocument/2006/relationships/slideLayout" Target="../slideLayouts/slideLayout6.xml"/><Relationship Id="rId4" Type="http://schemas.openxmlformats.org/officeDocument/2006/relationships/tags" Target="../tags/tag3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22.jpe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tags" Target="../tags/tag38.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41.xml"/><Relationship Id="rId7" Type="http://schemas.openxmlformats.org/officeDocument/2006/relationships/image" Target="../media/image22.jpe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ags" Target="../tags/tag42.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45.xml"/><Relationship Id="rId7" Type="http://schemas.openxmlformats.org/officeDocument/2006/relationships/notesSlide" Target="../notesSlides/notesSlide1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3.xml"/><Relationship Id="rId5" Type="http://schemas.openxmlformats.org/officeDocument/2006/relationships/tags" Target="../tags/tag47.xml"/><Relationship Id="rId10" Type="http://schemas.openxmlformats.org/officeDocument/2006/relationships/image" Target="../media/image23.jpeg"/><Relationship Id="rId4" Type="http://schemas.openxmlformats.org/officeDocument/2006/relationships/tags" Target="../tags/tag46.xml"/><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50.xml"/><Relationship Id="rId7" Type="http://schemas.openxmlformats.org/officeDocument/2006/relationships/notesSlide" Target="../notesSlides/notesSlide15.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3.xml"/><Relationship Id="rId5" Type="http://schemas.openxmlformats.org/officeDocument/2006/relationships/tags" Target="../tags/tag52.xml"/><Relationship Id="rId10" Type="http://schemas.openxmlformats.org/officeDocument/2006/relationships/image" Target="../media/image23.jpeg"/><Relationship Id="rId4" Type="http://schemas.openxmlformats.org/officeDocument/2006/relationships/tags" Target="../tags/tag51.xml"/><Relationship Id="rId9"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55.xml"/><Relationship Id="rId7" Type="http://schemas.openxmlformats.org/officeDocument/2006/relationships/notesSlide" Target="../notesSlides/notesSlide16.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3.xml"/><Relationship Id="rId5" Type="http://schemas.openxmlformats.org/officeDocument/2006/relationships/tags" Target="../tags/tag57.xml"/><Relationship Id="rId10" Type="http://schemas.openxmlformats.org/officeDocument/2006/relationships/image" Target="../media/image23.jpeg"/><Relationship Id="rId4" Type="http://schemas.openxmlformats.org/officeDocument/2006/relationships/tags" Target="../tags/tag56.xml"/><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60.xml"/><Relationship Id="rId7" Type="http://schemas.openxmlformats.org/officeDocument/2006/relationships/notesSlide" Target="../notesSlides/notesSlide17.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3.xml"/><Relationship Id="rId5" Type="http://schemas.openxmlformats.org/officeDocument/2006/relationships/tags" Target="../tags/tag62.xml"/><Relationship Id="rId10" Type="http://schemas.openxmlformats.org/officeDocument/2006/relationships/image" Target="../media/image23.jpeg"/><Relationship Id="rId4" Type="http://schemas.openxmlformats.org/officeDocument/2006/relationships/tags" Target="../tags/tag61.xml"/><Relationship Id="rId9" Type="http://schemas.openxmlformats.org/officeDocument/2006/relationships/image" Target="../media/image22.jpeg"/></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65.xml"/><Relationship Id="rId7" Type="http://schemas.openxmlformats.org/officeDocument/2006/relationships/notesSlide" Target="../notesSlides/notesSlide18.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3.xml"/><Relationship Id="rId5" Type="http://schemas.openxmlformats.org/officeDocument/2006/relationships/tags" Target="../tags/tag67.xml"/><Relationship Id="rId10" Type="http://schemas.openxmlformats.org/officeDocument/2006/relationships/image" Target="../media/image23.jpeg"/><Relationship Id="rId4" Type="http://schemas.openxmlformats.org/officeDocument/2006/relationships/tags" Target="../tags/tag66.xml"/><Relationship Id="rId9" Type="http://schemas.openxmlformats.org/officeDocument/2006/relationships/image" Target="../media/image22.jpeg"/></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70.xml"/><Relationship Id="rId7" Type="http://schemas.openxmlformats.org/officeDocument/2006/relationships/notesSlide" Target="../notesSlides/notesSlide19.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3.xml"/><Relationship Id="rId5" Type="http://schemas.openxmlformats.org/officeDocument/2006/relationships/tags" Target="../tags/tag72.xml"/><Relationship Id="rId10" Type="http://schemas.openxmlformats.org/officeDocument/2006/relationships/image" Target="../media/image23.jpeg"/><Relationship Id="rId4" Type="http://schemas.openxmlformats.org/officeDocument/2006/relationships/tags" Target="../tags/tag71.xml"/><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3.xml"/><Relationship Id="rId13" Type="http://schemas.openxmlformats.org/officeDocument/2006/relationships/image" Target="../media/image29.png"/><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media/image28.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27.png"/><Relationship Id="rId5" Type="http://schemas.openxmlformats.org/officeDocument/2006/relationships/tags" Target="../tags/tag77.xml"/><Relationship Id="rId15" Type="http://schemas.openxmlformats.org/officeDocument/2006/relationships/comments" Target="../comments/comment2.xml"/><Relationship Id="rId10" Type="http://schemas.openxmlformats.org/officeDocument/2006/relationships/image" Target="../media/image26.png"/><Relationship Id="rId4" Type="http://schemas.openxmlformats.org/officeDocument/2006/relationships/tags" Target="../tags/tag76.xml"/><Relationship Id="rId9" Type="http://schemas.openxmlformats.org/officeDocument/2006/relationships/notesSlide" Target="../notesSlides/notesSlide20.xml"/><Relationship Id="rId1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31.jpeg"/><Relationship Id="rId5" Type="http://schemas.openxmlformats.org/officeDocument/2006/relationships/notesSlide" Target="../notesSlides/notesSlide21.xml"/><Relationship Id="rId4"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35.jpeg"/><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image" Target="../media/image34.jpe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image" Target="../media/image33.jpeg"/><Relationship Id="rId5" Type="http://schemas.openxmlformats.org/officeDocument/2006/relationships/tags" Target="../tags/tag87.xml"/><Relationship Id="rId10" Type="http://schemas.openxmlformats.org/officeDocument/2006/relationships/image" Target="../media/image32.jpeg"/><Relationship Id="rId4" Type="http://schemas.openxmlformats.org/officeDocument/2006/relationships/tags" Target="../tags/tag86.xml"/><Relationship Id="rId9" Type="http://schemas.openxmlformats.org/officeDocument/2006/relationships/notesSlide" Target="../notesSlides/notesSlide22.xml"/><Relationship Id="rId14" Type="http://schemas.openxmlformats.org/officeDocument/2006/relationships/image" Target="../media/image36.jpe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92.xml"/><Relationship Id="rId7" Type="http://schemas.openxmlformats.org/officeDocument/2006/relationships/slideLayout" Target="../slideLayouts/slideLayout6.xml"/><Relationship Id="rId12" Type="http://schemas.openxmlformats.org/officeDocument/2006/relationships/image" Target="../media/image40.jpe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image" Target="../media/image39.jpeg"/><Relationship Id="rId5" Type="http://schemas.openxmlformats.org/officeDocument/2006/relationships/tags" Target="../tags/tag94.xml"/><Relationship Id="rId10" Type="http://schemas.openxmlformats.org/officeDocument/2006/relationships/image" Target="../media/image38.jpeg"/><Relationship Id="rId4" Type="http://schemas.openxmlformats.org/officeDocument/2006/relationships/tags" Target="../tags/tag93.xml"/><Relationship Id="rId9" Type="http://schemas.openxmlformats.org/officeDocument/2006/relationships/image" Target="../media/image37.jpe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98.xml"/><Relationship Id="rId7" Type="http://schemas.openxmlformats.org/officeDocument/2006/relationships/notesSlide" Target="../notesSlides/notesSlide24.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Layout" Target="../slideLayouts/slideLayout5.xml"/><Relationship Id="rId5" Type="http://schemas.openxmlformats.org/officeDocument/2006/relationships/tags" Target="../tags/tag100.xml"/><Relationship Id="rId4" Type="http://schemas.openxmlformats.org/officeDocument/2006/relationships/tags" Target="../tags/tag99.xml"/><Relationship Id="rId9" Type="http://schemas.openxmlformats.org/officeDocument/2006/relationships/comments" Target="../comments/comment3.xml"/></Relationships>
</file>

<file path=ppt/slides/_rels/slide25.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tags" Target="../tags/tag103.xml"/><Relationship Id="rId7" Type="http://schemas.openxmlformats.org/officeDocument/2006/relationships/notesSlide" Target="../notesSlides/notesSlide25.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Layout" Target="../slideLayouts/slideLayout6.xml"/><Relationship Id="rId5" Type="http://schemas.openxmlformats.org/officeDocument/2006/relationships/tags" Target="../tags/tag105.xml"/><Relationship Id="rId4" Type="http://schemas.openxmlformats.org/officeDocument/2006/relationships/tags" Target="../tags/tag104.xml"/></Relationships>
</file>

<file path=ppt/slides/_rels/slide26.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tags" Target="../tags/tag108.xml"/><Relationship Id="rId7" Type="http://schemas.openxmlformats.org/officeDocument/2006/relationships/chart" Target="../charts/chart3.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notesSlide" Target="../notesSlides/notesSlide26.xml"/><Relationship Id="rId5" Type="http://schemas.openxmlformats.org/officeDocument/2006/relationships/slideLayout" Target="../slideLayouts/slideLayout16.xml"/><Relationship Id="rId4" Type="http://schemas.openxmlformats.org/officeDocument/2006/relationships/tags" Target="../tags/tag109.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46.jpg"/><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45.jp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image" Target="../media/image44.jpg"/><Relationship Id="rId5" Type="http://schemas.openxmlformats.org/officeDocument/2006/relationships/tags" Target="../tags/tag114.xml"/><Relationship Id="rId10" Type="http://schemas.openxmlformats.org/officeDocument/2006/relationships/image" Target="../media/image43.jpg"/><Relationship Id="rId4" Type="http://schemas.openxmlformats.org/officeDocument/2006/relationships/tags" Target="../tags/tag113.xml"/><Relationship Id="rId9"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119.xml"/><Relationship Id="rId7" Type="http://schemas.openxmlformats.org/officeDocument/2006/relationships/notesSlide" Target="../notesSlides/notesSlide28.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6.xml"/><Relationship Id="rId5" Type="http://schemas.openxmlformats.org/officeDocument/2006/relationships/tags" Target="../tags/tag121.xml"/><Relationship Id="rId4" Type="http://schemas.openxmlformats.org/officeDocument/2006/relationships/tags" Target="../tags/tag120.xml"/><Relationship Id="rId9" Type="http://schemas.openxmlformats.org/officeDocument/2006/relationships/image" Target="../media/image48.jpg"/></Relationships>
</file>

<file path=ppt/slides/_rels/slide29.xml.rels><?xml version="1.0" encoding="UTF-8" standalone="yes"?>
<Relationships xmlns="http://schemas.openxmlformats.org/package/2006/relationships"><Relationship Id="rId8" Type="http://schemas.openxmlformats.org/officeDocument/2006/relationships/image" Target="../media/image49.tiff"/><Relationship Id="rId3" Type="http://schemas.openxmlformats.org/officeDocument/2006/relationships/tags" Target="../tags/tag124.xml"/><Relationship Id="rId7" Type="http://schemas.openxmlformats.org/officeDocument/2006/relationships/notesSlide" Target="../notesSlides/notesSlide29.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Layout" Target="../slideLayouts/slideLayout6.xml"/><Relationship Id="rId5" Type="http://schemas.openxmlformats.org/officeDocument/2006/relationships/tags" Target="../tags/tag126.xml"/><Relationship Id="rId4" Type="http://schemas.openxmlformats.org/officeDocument/2006/relationships/tags" Target="../tags/tag125.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chart" Target="../charts/chart1.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50.jpeg"/><Relationship Id="rId5" Type="http://schemas.openxmlformats.org/officeDocument/2006/relationships/notesSlide" Target="../notesSlides/notesSlide30.xml"/><Relationship Id="rId4"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tags" Target="../tags/tag132.xml"/><Relationship Id="rId7" Type="http://schemas.openxmlformats.org/officeDocument/2006/relationships/notesSlide" Target="../notesSlides/notesSlide31.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Layout" Target="../slideLayouts/slideLayout6.xml"/><Relationship Id="rId5" Type="http://schemas.openxmlformats.org/officeDocument/2006/relationships/tags" Target="../tags/tag134.xml"/><Relationship Id="rId4" Type="http://schemas.openxmlformats.org/officeDocument/2006/relationships/tags" Target="../tags/tag133.xml"/></Relationships>
</file>

<file path=ppt/slides/_rels/slide32.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52.jpeg"/><Relationship Id="rId5" Type="http://schemas.openxmlformats.org/officeDocument/2006/relationships/notesSlide" Target="../notesSlides/notesSlide32.xml"/><Relationship Id="rId4"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ags" Target="../tags/tag138.xml"/></Relationships>
</file>

<file path=ppt/slides/_rels/slide34.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53.tiff"/><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tags" Target="../tags/tag144.xml"/><Relationship Id="rId7" Type="http://schemas.openxmlformats.org/officeDocument/2006/relationships/image" Target="../media/image54.jpe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145.xml"/></Relationships>
</file>

<file path=ppt/slides/_rels/slide36.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55.jpg"/><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151.xml"/><Relationship Id="rId7" Type="http://schemas.openxmlformats.org/officeDocument/2006/relationships/image" Target="../media/image56.tiff"/><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notesSlide" Target="../notesSlides/notesSlide37.xml"/><Relationship Id="rId5" Type="http://schemas.openxmlformats.org/officeDocument/2006/relationships/slideLayout" Target="../slideLayouts/slideLayout2.xml"/><Relationship Id="rId4" Type="http://schemas.openxmlformats.org/officeDocument/2006/relationships/tags" Target="../tags/tag15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tags" Target="../tags/tag153.xml"/><Relationship Id="rId4" Type="http://schemas.openxmlformats.org/officeDocument/2006/relationships/hyperlink" Target="https://drive.google.com/drive/folders/0B8jvqvV77pcJejF2LUQwbmtGVUU?usp=sharing" TargetMode="External"/></Relationships>
</file>

<file path=ppt/slides/_rels/slide39.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58.tiff"/><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0.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162.xml"/><Relationship Id="rId7" Type="http://schemas.openxmlformats.org/officeDocument/2006/relationships/image" Target="../media/image59.jpe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tags" Target="../tags/tag163.xml"/></Relationships>
</file>

<file path=ppt/slides/_rels/slide42.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60.jpg"/><Relationship Id="rId5" Type="http://schemas.openxmlformats.org/officeDocument/2006/relationships/notesSlide" Target="../notesSlides/notesSlide42.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61.jpeg"/><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1.xml"/><Relationship Id="rId1" Type="http://schemas.openxmlformats.org/officeDocument/2006/relationships/tags" Target="../tags/tag170.xml"/><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comments" Target="../comments/comment6.xml"/><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image" Target="../media/image62.png"/><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7.xml"/><Relationship Id="rId1" Type="http://schemas.openxmlformats.org/officeDocument/2006/relationships/tags" Target="../tags/tag176.xml"/><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image" Target="../media/image63.jpeg"/><Relationship Id="rId5" Type="http://schemas.openxmlformats.org/officeDocument/2006/relationships/notesSlide" Target="../notesSlides/notesSlide48.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tags" Target="../tags/tag15.xml"/><Relationship Id="rId7" Type="http://schemas.openxmlformats.org/officeDocument/2006/relationships/chart" Target="../charts/char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5.xml"/><Relationship Id="rId5" Type="http://schemas.openxmlformats.org/officeDocument/2006/relationships/slideLayout" Target="../slideLayouts/slideLayout23.xml"/><Relationship Id="rId4" Type="http://schemas.openxmlformats.org/officeDocument/2006/relationships/tags" Target="../tags/tag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7.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7.xml"/><Relationship Id="rId5" Type="http://schemas.openxmlformats.org/officeDocument/2006/relationships/slideLayout" Target="../slideLayouts/slideLayout6.xml"/><Relationship Id="rId4" Type="http://schemas.openxmlformats.org/officeDocument/2006/relationships/tags" Target="../tags/tag20.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23.xml"/><Relationship Id="rId7" Type="http://schemas.openxmlformats.org/officeDocument/2006/relationships/image" Target="../media/image18.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8.xml"/><Relationship Id="rId5" Type="http://schemas.openxmlformats.org/officeDocument/2006/relationships/slideLayout" Target="../slideLayouts/slideLayout6.xml"/><Relationship Id="rId4" Type="http://schemas.openxmlformats.org/officeDocument/2006/relationships/tags" Target="../tags/tag24.xml"/></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20.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9.xml"/><Relationship Id="rId5" Type="http://schemas.openxmlformats.org/officeDocument/2006/relationships/slideLayout" Target="../slideLayouts/slideLayout6.xml"/><Relationship Id="rId4"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custDataLst>
              <p:tags r:id="rId1"/>
            </p:custDataLst>
          </p:nvPr>
        </p:nvSpPr>
        <p:spPr>
          <a:xfrm>
            <a:off x="5058026" y="1336698"/>
            <a:ext cx="3732244" cy="2573141"/>
          </a:xfrm>
          <a:prstGeom prst="rect">
            <a:avLst/>
          </a:prstGeom>
          <a:noFill/>
          <a:ln>
            <a:noFill/>
          </a:ln>
        </p:spPr>
        <p:txBody>
          <a:bodyPr lIns="0" tIns="45700" rIns="91425" bIns="45700" anchor="ctr" anchorCtr="0">
            <a:noAutofit/>
          </a:bodyPr>
          <a:lstStyle/>
          <a:p>
            <a:pPr marL="0" marR="0" lvl="0" indent="0" algn="ctr" rtl="0">
              <a:spcBef>
                <a:spcPts val="0"/>
              </a:spcBef>
              <a:buClr>
                <a:srgbClr val="000000"/>
              </a:buClr>
              <a:buSzPct val="25000"/>
              <a:buFont typeface="Century Gothic"/>
              <a:buNone/>
            </a:pPr>
            <a:r>
              <a:rPr lang="fr-CA" sz="4400" b="0" i="0" u="none" strike="noStrike" cap="none" dirty="0">
                <a:solidFill>
                  <a:srgbClr val="000000"/>
                </a:solidFill>
                <a:latin typeface="Century Gothic"/>
                <a:ea typeface="Century Gothic"/>
                <a:cs typeface="Century Gothic"/>
                <a:sym typeface="Century Gothic"/>
              </a:rPr>
              <a:t>Ces enfants BRILLANTS</a:t>
            </a:r>
          </a:p>
        </p:txBody>
      </p:sp>
      <p:pic>
        <p:nvPicPr>
          <p:cNvPr id="3" name="Picture 8" descr="https://www.abo-ncle.org/images/ABO_HiRes_073113.png"/>
          <p:cNvPicPr>
            <a:picLocks noChangeAspect="1" noChangeArrowheads="1"/>
          </p:cNvPicPr>
          <p:nvPr>
            <p:custDataLst>
              <p:tags r:id="rId2"/>
            </p:custDataLst>
          </p:nvPr>
        </p:nvPicPr>
        <p:blipFill rotWithShape="1">
          <a:blip r:embed="rId6" cstate="email">
            <a:extLst>
              <a:ext uri="{28A0092B-C50C-407E-A947-70E740481C1C}">
                <a14:useLocalDpi xmlns:a14="http://schemas.microsoft.com/office/drawing/2010/main"/>
              </a:ext>
            </a:extLst>
          </a:blip>
          <a:srcRect/>
          <a:stretch/>
        </p:blipFill>
        <p:spPr bwMode="auto">
          <a:xfrm>
            <a:off x="239409" y="3618799"/>
            <a:ext cx="1238209" cy="1238209"/>
          </a:xfrm>
          <a:prstGeom prst="ellipse">
            <a:avLst/>
          </a:prstGeom>
          <a:noFill/>
          <a:extLst>
            <a:ext uri="{909E8E84-426E-40DD-AFC4-6F175D3DCCD1}">
              <a14:hiddenFill xmlns:a14="http://schemas.microsoft.com/office/drawing/2010/main">
                <a:solidFill>
                  <a:srgbClr val="FFFFFF"/>
                </a:solidFill>
              </a14:hiddenFill>
            </a:ext>
          </a:extLst>
        </p:spPr>
      </p:pic>
      <p:pic>
        <p:nvPicPr>
          <p:cNvPr id="4" name="Picture 10" descr="https://www.abo-ncle.org/images/NCLE_Logo_HiRes07311.jpg"/>
          <p:cNvPicPr>
            <a:picLocks noChangeAspect="1" noChangeArrowheads="1"/>
          </p:cNvPicPr>
          <p:nvPr>
            <p:custDataLst>
              <p:tags r:id="rId3"/>
            </p:custDataLst>
          </p:nvPr>
        </p:nvPicPr>
        <p:blipFill rotWithShape="1">
          <a:blip r:embed="rId7" cstate="email">
            <a:extLst>
              <a:ext uri="{28A0092B-C50C-407E-A947-70E740481C1C}">
                <a14:useLocalDpi xmlns:a14="http://schemas.microsoft.com/office/drawing/2010/main"/>
              </a:ext>
            </a:extLst>
          </a:blip>
          <a:srcRect/>
          <a:stretch/>
        </p:blipFill>
        <p:spPr bwMode="auto">
          <a:xfrm>
            <a:off x="1598788" y="3618798"/>
            <a:ext cx="1238209" cy="1238209"/>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2051" name="Picture 3" descr="C:\Users\Courtney Myers\Desktop\_Stock Images_Video\Stock\ThinkstockPhotos-488600674.jpg"/>
          <p:cNvPicPr>
            <a:picLocks noChangeAspect="1" noChangeArrowheads="1"/>
          </p:cNvPicPr>
          <p:nvPr>
            <p:custDataLst>
              <p:tags r:id="rId1"/>
            </p:custDataLst>
          </p:nvPr>
        </p:nvPicPr>
        <p:blipFill>
          <a:blip r:embed="rId7" cstate="screen">
            <a:extLst>
              <a:ext uri="{28A0092B-C50C-407E-A947-70E740481C1C}">
                <a14:useLocalDpi xmlns:a14="http://schemas.microsoft.com/office/drawing/2010/main"/>
              </a:ext>
            </a:extLst>
          </a:blip>
          <a:srcRect/>
          <a:stretch>
            <a:fillRect/>
          </a:stretch>
        </p:blipFill>
        <p:spPr bwMode="auto">
          <a:xfrm>
            <a:off x="0" y="-953698"/>
            <a:ext cx="9144000" cy="6097198"/>
          </a:xfrm>
          <a:prstGeom prst="rect">
            <a:avLst/>
          </a:prstGeom>
          <a:noFill/>
          <a:extLst>
            <a:ext uri="{909E8E84-426E-40DD-AFC4-6F175D3DCCD1}">
              <a14:hiddenFill xmlns:a14="http://schemas.microsoft.com/office/drawing/2010/main">
                <a:solidFill>
                  <a:srgbClr val="FFFFFF"/>
                </a:solidFill>
              </a14:hiddenFill>
            </a:ext>
          </a:extLst>
        </p:spPr>
      </p:pic>
      <p:sp>
        <p:nvSpPr>
          <p:cNvPr id="191" name="Shape 191"/>
          <p:cNvSpPr txBox="1">
            <a:spLocks noGrp="1"/>
          </p:cNvSpPr>
          <p:nvPr>
            <p:ph type="title"/>
            <p:custDataLst>
              <p:tags r:id="rId2"/>
            </p:custDataLst>
          </p:nvPr>
        </p:nvSpPr>
        <p:spPr>
          <a:xfrm>
            <a:off x="1756741" y="1909938"/>
            <a:ext cx="5630518" cy="369925"/>
          </a:xfrm>
        </p:spPr>
        <p:txBody>
          <a:bodyPr/>
          <a:lstStyle/>
          <a:p>
            <a:pPr lvl="0" algn="ctr"/>
            <a:r>
              <a:rPr lang="fr-CA" dirty="0"/>
              <a:t>Des possibilités s’offrent à vous</a:t>
            </a:r>
            <a:endParaRPr lang="fr-CA" dirty="0">
              <a:sym typeface="Century Gothic"/>
            </a:endParaRPr>
          </a:p>
        </p:txBody>
      </p:sp>
      <p:sp>
        <p:nvSpPr>
          <p:cNvPr id="5" name="Text Placeholder 4"/>
          <p:cNvSpPr>
            <a:spLocks noGrp="1"/>
          </p:cNvSpPr>
          <p:nvPr>
            <p:ph type="body" idx="1"/>
            <p:custDataLst>
              <p:tags r:id="rId3"/>
            </p:custDataLst>
          </p:nvPr>
        </p:nvSpPr>
        <p:spPr>
          <a:xfrm>
            <a:off x="1131217" y="2660413"/>
            <a:ext cx="6881566" cy="3452811"/>
          </a:xfrm>
        </p:spPr>
        <p:txBody>
          <a:bodyPr/>
          <a:lstStyle/>
          <a:p>
            <a:pPr algn="ctr">
              <a:spcAft>
                <a:spcPts val="1200"/>
              </a:spcAft>
            </a:pPr>
            <a:r>
              <a:rPr lang="fr-CA" dirty="0" smtClean="0"/>
              <a:t>Informer les </a:t>
            </a:r>
            <a:r>
              <a:rPr lang="fr-CA" dirty="0"/>
              <a:t>parents, les enseignants et les proches</a:t>
            </a:r>
          </a:p>
          <a:p>
            <a:pPr algn="ctr">
              <a:spcAft>
                <a:spcPts val="1200"/>
              </a:spcAft>
            </a:pPr>
            <a:r>
              <a:rPr lang="fr-CA" dirty="0"/>
              <a:t>Comprendre les différences en matière de santé visuelle de la génération Z et les possibilités de croissance de votre clinique</a:t>
            </a:r>
          </a:p>
          <a:p>
            <a:pPr algn="ctr">
              <a:spcAft>
                <a:spcPts val="1200"/>
              </a:spcAft>
            </a:pPr>
            <a:r>
              <a:rPr lang="fr-CA" dirty="0"/>
              <a:t>Influencer la vie des enfants afin d’influencer leur avenir et le nôtre</a:t>
            </a:r>
          </a:p>
        </p:txBody>
      </p:sp>
      <p:sp>
        <p:nvSpPr>
          <p:cNvPr id="193" name="Shape 193"/>
          <p:cNvSpPr/>
          <p:nvPr>
            <p:custDataLst>
              <p:tags r:id="rId4"/>
            </p:custDataLst>
          </p:nvPr>
        </p:nvSpPr>
        <p:spPr>
          <a:xfrm>
            <a:off x="799610" y="413362"/>
            <a:ext cx="653278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5400" b="1" cap="none" dirty="0">
              <a:solidFill>
                <a:srgbClr val="7D7D7D"/>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custDataLst>
              <p:tags r:id="rId1"/>
            </p:custDataLst>
          </p:nvPr>
        </p:nvSpPr>
        <p:spPr/>
        <p:txBody>
          <a:bodyPr/>
          <a:lstStyle/>
          <a:p>
            <a:endParaRPr lang="en-US" dirty="0"/>
          </a:p>
        </p:txBody>
      </p:sp>
      <p:sp>
        <p:nvSpPr>
          <p:cNvPr id="4" name="Title 3"/>
          <p:cNvSpPr>
            <a:spLocks noGrp="1"/>
          </p:cNvSpPr>
          <p:nvPr>
            <p:ph type="title"/>
            <p:custDataLst>
              <p:tags r:id="rId2"/>
            </p:custDataLst>
          </p:nvPr>
        </p:nvSpPr>
        <p:spPr>
          <a:xfrm>
            <a:off x="3942608" y="3941762"/>
            <a:ext cx="4883892" cy="1009649"/>
          </a:xfrm>
        </p:spPr>
        <p:txBody>
          <a:bodyPr>
            <a:noAutofit/>
          </a:bodyPr>
          <a:lstStyle/>
          <a:p>
            <a:r>
              <a:rPr lang="fr-CA" sz="2800" dirty="0" smtClean="0"/>
              <a:t>Informer </a:t>
            </a:r>
            <a:r>
              <a:rPr lang="fr-CA" sz="2800" dirty="0"/>
              <a:t>les parents, les enseignants et les proches</a:t>
            </a:r>
          </a:p>
        </p:txBody>
      </p:sp>
    </p:spTree>
    <p:extLst>
      <p:ext uri="{BB962C8B-B14F-4D97-AF65-F5344CB8AC3E}">
        <p14:creationId xmlns:p14="http://schemas.microsoft.com/office/powerpoint/2010/main" val="1974439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custDataLst>
              <p:tags r:id="rId1"/>
            </p:custDataLst>
          </p:nvPr>
        </p:nvSpPr>
        <p:spPr>
          <a:xfrm>
            <a:off x="480131" y="452087"/>
            <a:ext cx="7207004" cy="369925"/>
          </a:xfrm>
        </p:spPr>
        <p:txBody>
          <a:bodyPr/>
          <a:lstStyle/>
          <a:p>
            <a:pPr lvl="0"/>
            <a:r>
              <a:rPr lang="fr-CA" dirty="0"/>
              <a:t>Discuter des symptômes à surveiller avec les parents et les enseignants</a:t>
            </a:r>
            <a:endParaRPr lang="en-US" dirty="0">
              <a:sym typeface="Century Gothic"/>
            </a:endParaRPr>
          </a:p>
        </p:txBody>
      </p:sp>
      <p:pic>
        <p:nvPicPr>
          <p:cNvPr id="234" name="Shape 234" descr="closetobook.jpg"/>
          <p:cNvPicPr preferRelativeResize="0"/>
          <p:nvPr>
            <p:custDataLst>
              <p:tags r:id="rId2"/>
            </p:custDataLst>
          </p:nvPr>
        </p:nvPicPr>
        <p:blipFill rotWithShape="1">
          <a:blip r:embed="rId7" cstate="screen">
            <a:alphaModFix/>
            <a:extLst>
              <a:ext uri="{28A0092B-C50C-407E-A947-70E740481C1C}">
                <a14:useLocalDpi xmlns:a14="http://schemas.microsoft.com/office/drawing/2010/main"/>
              </a:ext>
            </a:extLst>
          </a:blip>
          <a:srcRect/>
          <a:stretch/>
        </p:blipFill>
        <p:spPr>
          <a:xfrm>
            <a:off x="431282" y="1398890"/>
            <a:ext cx="2057400" cy="2057400"/>
          </a:xfrm>
          <a:prstGeom prst="rect">
            <a:avLst/>
          </a:prstGeom>
          <a:noFill/>
          <a:ln w="38100">
            <a:solidFill>
              <a:schemeClr val="accent3">
                <a:lumMod val="75000"/>
              </a:schemeClr>
            </a:solidFill>
          </a:ln>
        </p:spPr>
      </p:pic>
      <p:graphicFrame>
        <p:nvGraphicFramePr>
          <p:cNvPr id="2" name="Table 1"/>
          <p:cNvGraphicFramePr>
            <a:graphicFrameLocks noGrp="1"/>
          </p:cNvGraphicFramePr>
          <p:nvPr>
            <p:custDataLst>
              <p:tags r:id="rId3"/>
            </p:custDataLst>
            <p:extLst>
              <p:ext uri="{D42A27DB-BD31-4B8C-83A1-F6EECF244321}">
                <p14:modId xmlns:p14="http://schemas.microsoft.com/office/powerpoint/2010/main" val="4006128164"/>
              </p:ext>
            </p:extLst>
          </p:nvPr>
        </p:nvGraphicFramePr>
        <p:xfrm>
          <a:off x="409829" y="2355625"/>
          <a:ext cx="2086065" cy="1167038"/>
        </p:xfrm>
        <a:graphic>
          <a:graphicData uri="http://schemas.openxmlformats.org/drawingml/2006/table">
            <a:tbl>
              <a:tblPr firstRow="1" bandRow="1">
                <a:tableStyleId>{2D5ABB26-0587-4C30-8999-92F81FD0307C}</a:tableStyleId>
              </a:tblPr>
              <a:tblGrid>
                <a:gridCol w="2086065">
                  <a:extLst>
                    <a:ext uri="{9D8B030D-6E8A-4147-A177-3AD203B41FA5}">
                      <a16:colId xmlns:a16="http://schemas.microsoft.com/office/drawing/2014/main" xmlns="" val="20000"/>
                    </a:ext>
                  </a:extLst>
                </a:gridCol>
              </a:tblGrid>
              <a:tr h="1167038">
                <a:tc>
                  <a:txBody>
                    <a:bodyPr/>
                    <a:lstStyle/>
                    <a:p>
                      <a:pPr marL="225425" indent="-225425">
                        <a:buFont typeface="+mj-lt"/>
                        <a:buAutoNum type="arabicPeriod"/>
                      </a:pPr>
                      <a:r>
                        <a:rPr lang="fr-CA" b="0" noProof="0" dirty="0">
                          <a:solidFill>
                            <a:schemeClr val="bg1"/>
                          </a:solidFill>
                          <a:latin typeface="Century Gothic" panose="020B0502020202020204" pitchFamily="34" charset="0"/>
                          <a:sym typeface="Arial"/>
                        </a:rPr>
                        <a:t>S’asseoir près du téléviseur ou lire de près constamment</a:t>
                      </a:r>
                      <a:endParaRPr lang="fr-CA" b="0" noProof="0" dirty="0">
                        <a:solidFill>
                          <a:schemeClr val="bg1"/>
                        </a:solidFill>
                        <a:latin typeface="Century Gothic" panose="020B0502020202020204" pitchFamily="34" charset="0"/>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bl>
          </a:graphicData>
        </a:graphic>
      </p:graphicFrame>
      <p:sp>
        <p:nvSpPr>
          <p:cNvPr id="7" name="Oval 6"/>
          <p:cNvSpPr/>
          <p:nvPr>
            <p:custDataLst>
              <p:tags r:id="rId4"/>
            </p:custDataLst>
          </p:nvPr>
        </p:nvSpPr>
        <p:spPr>
          <a:xfrm>
            <a:off x="6054481" y="1047378"/>
            <a:ext cx="3313215" cy="331321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SzPct val="25000"/>
              <a:defRPr/>
            </a:pPr>
            <a:r>
              <a:rPr lang="fr-CA" sz="1800" b="1" dirty="0">
                <a:latin typeface="Century Gothic"/>
                <a:ea typeface="Century Gothic"/>
                <a:cs typeface="Century Gothic"/>
                <a:sym typeface="Century Gothic"/>
              </a:rPr>
              <a:t>En fait, 44 % des parents ne savent pas que des troubles de comportement peuvent indiquer que la vue d’un enfant est compromise</a:t>
            </a:r>
          </a:p>
        </p:txBody>
      </p:sp>
    </p:spTree>
    <p:extLst>
      <p:ext uri="{BB962C8B-B14F-4D97-AF65-F5344CB8AC3E}">
        <p14:creationId xmlns:p14="http://schemas.microsoft.com/office/powerpoint/2010/main" val="3824785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4" name="Shape 234" descr="closetobook.jpg"/>
          <p:cNvPicPr preferRelativeResize="0"/>
          <p:nvPr>
            <p:custDataLst>
              <p:tags r:id="rId1"/>
            </p:custDataLst>
          </p:nvPr>
        </p:nvPicPr>
        <p:blipFill rotWithShape="1">
          <a:blip r:embed="rId7" cstate="screen">
            <a:alphaModFix/>
            <a:extLst>
              <a:ext uri="{28A0092B-C50C-407E-A947-70E740481C1C}">
                <a14:useLocalDpi xmlns:a14="http://schemas.microsoft.com/office/drawing/2010/main"/>
              </a:ext>
            </a:extLst>
          </a:blip>
          <a:srcRect/>
          <a:stretch/>
        </p:blipFill>
        <p:spPr>
          <a:xfrm>
            <a:off x="431282" y="1398890"/>
            <a:ext cx="2057400" cy="2057400"/>
          </a:xfrm>
          <a:prstGeom prst="rect">
            <a:avLst/>
          </a:prstGeom>
          <a:noFill/>
          <a:ln w="38100">
            <a:solidFill>
              <a:schemeClr val="accent3">
                <a:lumMod val="75000"/>
              </a:schemeClr>
            </a:solidFill>
          </a:ln>
        </p:spPr>
      </p:pic>
      <p:pic>
        <p:nvPicPr>
          <p:cNvPr id="236" name="Shape 236" descr="rubbing.jpg"/>
          <p:cNvPicPr preferRelativeResize="0"/>
          <p:nvPr>
            <p:custDataLst>
              <p:tags r:id="rId2"/>
            </p:custDataLst>
          </p:nvPr>
        </p:nvPicPr>
        <p:blipFill rotWithShape="1">
          <a:blip r:embed="rId8" cstate="screen">
            <a:alphaModFix/>
            <a:extLst>
              <a:ext uri="{28A0092B-C50C-407E-A947-70E740481C1C}">
                <a14:useLocalDpi xmlns:a14="http://schemas.microsoft.com/office/drawing/2010/main"/>
              </a:ext>
            </a:extLst>
          </a:blip>
          <a:srcRect/>
          <a:stretch/>
        </p:blipFill>
        <p:spPr>
          <a:xfrm>
            <a:off x="2509825" y="1398889"/>
            <a:ext cx="2057400" cy="2057400"/>
          </a:xfrm>
          <a:prstGeom prst="rect">
            <a:avLst/>
          </a:prstGeom>
          <a:noFill/>
          <a:ln w="38100">
            <a:solidFill>
              <a:schemeClr val="accent3">
                <a:lumMod val="75000"/>
              </a:schemeClr>
            </a:solidFill>
          </a:ln>
        </p:spPr>
      </p:pic>
      <p:graphicFrame>
        <p:nvGraphicFramePr>
          <p:cNvPr id="2" name="Table 1"/>
          <p:cNvGraphicFramePr>
            <a:graphicFrameLocks noGrp="1"/>
          </p:cNvGraphicFramePr>
          <p:nvPr>
            <p:custDataLst>
              <p:tags r:id="rId3"/>
            </p:custDataLst>
            <p:extLst>
              <p:ext uri="{D42A27DB-BD31-4B8C-83A1-F6EECF244321}">
                <p14:modId xmlns:p14="http://schemas.microsoft.com/office/powerpoint/2010/main" val="4002919931"/>
              </p:ext>
            </p:extLst>
          </p:nvPr>
        </p:nvGraphicFramePr>
        <p:xfrm>
          <a:off x="409829" y="2355625"/>
          <a:ext cx="4172130" cy="1167038"/>
        </p:xfrm>
        <a:graphic>
          <a:graphicData uri="http://schemas.openxmlformats.org/drawingml/2006/table">
            <a:tbl>
              <a:tblPr firstRow="1" bandRow="1">
                <a:tableStyleId>{2D5ABB26-0587-4C30-8999-92F81FD0307C}</a:tableStyleId>
              </a:tblPr>
              <a:tblGrid>
                <a:gridCol w="2086065">
                  <a:extLst>
                    <a:ext uri="{9D8B030D-6E8A-4147-A177-3AD203B41FA5}">
                      <a16:colId xmlns:a16="http://schemas.microsoft.com/office/drawing/2014/main" xmlns="" val="20000"/>
                    </a:ext>
                  </a:extLst>
                </a:gridCol>
                <a:gridCol w="2086065">
                  <a:extLst>
                    <a:ext uri="{9D8B030D-6E8A-4147-A177-3AD203B41FA5}">
                      <a16:colId xmlns:a16="http://schemas.microsoft.com/office/drawing/2014/main" xmlns="" val="20001"/>
                    </a:ext>
                  </a:extLst>
                </a:gridCol>
              </a:tblGrid>
              <a:tr h="1167038">
                <a:tc>
                  <a:txBody>
                    <a:bodyPr/>
                    <a:lstStyle/>
                    <a:p>
                      <a:pPr marL="225425" indent="-225425">
                        <a:buFont typeface="+mj-lt"/>
                        <a:buAutoNum type="arabicPeriod"/>
                      </a:pPr>
                      <a:r>
                        <a:rPr lang="fr-CA" b="0" noProof="0" dirty="0">
                          <a:solidFill>
                            <a:schemeClr val="bg1"/>
                          </a:solidFill>
                          <a:latin typeface="Century Gothic" panose="020B0502020202020204" pitchFamily="34" charset="0"/>
                          <a:sym typeface="Arial"/>
                        </a:rPr>
                        <a:t>S’asseoir près du téléviseur ou lire de près constamment</a:t>
                      </a:r>
                      <a:endParaRPr lang="fr-CA" b="0" noProof="0" dirty="0">
                        <a:solidFill>
                          <a:schemeClr val="bg1"/>
                        </a:solidFill>
                        <a:latin typeface="Century Gothic" panose="020B0502020202020204" pitchFamily="34" charset="0"/>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indent="-225425">
                        <a:buFont typeface="+mj-lt"/>
                        <a:buAutoNum type="arabicPeriod" startAt="2"/>
                      </a:pPr>
                      <a:r>
                        <a:rPr lang="fr-CA" sz="1400" b="0" i="0" u="none" strike="noStrike" cap="none" noProof="0" dirty="0">
                          <a:solidFill>
                            <a:schemeClr val="bg1"/>
                          </a:solidFill>
                          <a:latin typeface="Century Gothic" panose="020B0502020202020204" pitchFamily="34" charset="0"/>
                          <a:ea typeface="+mn-ea"/>
                          <a:cs typeface="+mn-cs"/>
                          <a:sym typeface="Arial"/>
                        </a:rPr>
                        <a:t>Se frotter les yeux fréquemment</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bl>
          </a:graphicData>
        </a:graphic>
      </p:graphicFrame>
      <p:sp>
        <p:nvSpPr>
          <p:cNvPr id="7" name="Shape 232"/>
          <p:cNvSpPr txBox="1">
            <a:spLocks noGrp="1"/>
          </p:cNvSpPr>
          <p:nvPr>
            <p:ph type="title"/>
            <p:custDataLst>
              <p:tags r:id="rId4"/>
            </p:custDataLst>
          </p:nvPr>
        </p:nvSpPr>
        <p:spPr>
          <a:xfrm>
            <a:off x="480131" y="452087"/>
            <a:ext cx="7207004" cy="369925"/>
          </a:xfrm>
        </p:spPr>
        <p:txBody>
          <a:bodyPr/>
          <a:lstStyle/>
          <a:p>
            <a:pPr lvl="0"/>
            <a:r>
              <a:rPr lang="fr-CA" dirty="0"/>
              <a:t>Discuter des symptômes à surveiller avec les parents et les enseignants</a:t>
            </a:r>
            <a:endParaRPr lang="en-US" dirty="0">
              <a:sym typeface="Century Gothic"/>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8" name="Shape 243" descr="sunsensitive.jpg"/>
          <p:cNvPicPr preferRelativeResize="0"/>
          <p:nvPr>
            <p:custDataLst>
              <p:tags r:id="rId1"/>
            </p:custDataLst>
          </p:nvPr>
        </p:nvPicPr>
        <p:blipFill rotWithShape="1">
          <a:blip r:embed="rId8" cstate="screen">
            <a:alphaModFix/>
            <a:extLst>
              <a:ext uri="{28A0092B-C50C-407E-A947-70E740481C1C}">
                <a14:useLocalDpi xmlns:a14="http://schemas.microsoft.com/office/drawing/2010/main"/>
              </a:ext>
            </a:extLst>
          </a:blip>
          <a:srcRect/>
          <a:stretch/>
        </p:blipFill>
        <p:spPr>
          <a:xfrm>
            <a:off x="4586792" y="1398891"/>
            <a:ext cx="2060071" cy="1473706"/>
          </a:xfrm>
          <a:prstGeom prst="rect">
            <a:avLst/>
          </a:prstGeom>
          <a:noFill/>
          <a:ln w="38100">
            <a:solidFill>
              <a:schemeClr val="accent3">
                <a:lumMod val="75000"/>
              </a:schemeClr>
            </a:solidFill>
          </a:ln>
        </p:spPr>
      </p:pic>
      <p:pic>
        <p:nvPicPr>
          <p:cNvPr id="234" name="Shape 234" descr="closetobook.jpg"/>
          <p:cNvPicPr preferRelativeResize="0"/>
          <p:nvPr>
            <p:custDataLst>
              <p:tags r:id="rId2"/>
            </p:custDataLst>
          </p:nvPr>
        </p:nvPicPr>
        <p:blipFill rotWithShape="1">
          <a:blip r:embed="rId9" cstate="screen">
            <a:alphaModFix/>
            <a:extLst>
              <a:ext uri="{28A0092B-C50C-407E-A947-70E740481C1C}">
                <a14:useLocalDpi xmlns:a14="http://schemas.microsoft.com/office/drawing/2010/main"/>
              </a:ext>
            </a:extLst>
          </a:blip>
          <a:srcRect/>
          <a:stretch/>
        </p:blipFill>
        <p:spPr>
          <a:xfrm>
            <a:off x="431282" y="1398890"/>
            <a:ext cx="2057400" cy="2057400"/>
          </a:xfrm>
          <a:prstGeom prst="rect">
            <a:avLst/>
          </a:prstGeom>
          <a:noFill/>
          <a:ln w="38100">
            <a:solidFill>
              <a:schemeClr val="accent3">
                <a:lumMod val="75000"/>
              </a:schemeClr>
            </a:solidFill>
          </a:ln>
        </p:spPr>
      </p:pic>
      <p:pic>
        <p:nvPicPr>
          <p:cNvPr id="236" name="Shape 236" descr="rubbing.jpg"/>
          <p:cNvPicPr preferRelativeResize="0"/>
          <p:nvPr>
            <p:custDataLst>
              <p:tags r:id="rId3"/>
            </p:custDataLst>
          </p:nvPr>
        </p:nvPicPr>
        <p:blipFill rotWithShape="1">
          <a:blip r:embed="rId10" cstate="screen">
            <a:alphaModFix/>
            <a:extLst>
              <a:ext uri="{28A0092B-C50C-407E-A947-70E740481C1C}">
                <a14:useLocalDpi xmlns:a14="http://schemas.microsoft.com/office/drawing/2010/main"/>
              </a:ext>
            </a:extLst>
          </a:blip>
          <a:srcRect/>
          <a:stretch/>
        </p:blipFill>
        <p:spPr>
          <a:xfrm>
            <a:off x="2509825" y="1398889"/>
            <a:ext cx="2057400" cy="2057400"/>
          </a:xfrm>
          <a:prstGeom prst="rect">
            <a:avLst/>
          </a:prstGeom>
          <a:noFill/>
          <a:ln w="38100">
            <a:solidFill>
              <a:schemeClr val="accent3">
                <a:lumMod val="75000"/>
              </a:schemeClr>
            </a:solidFill>
          </a:ln>
        </p:spPr>
      </p:pic>
      <p:graphicFrame>
        <p:nvGraphicFramePr>
          <p:cNvPr id="2" name="Table 1"/>
          <p:cNvGraphicFramePr>
            <a:graphicFrameLocks noGrp="1"/>
          </p:cNvGraphicFramePr>
          <p:nvPr>
            <p:custDataLst>
              <p:tags r:id="rId4"/>
            </p:custDataLst>
            <p:extLst>
              <p:ext uri="{D42A27DB-BD31-4B8C-83A1-F6EECF244321}">
                <p14:modId xmlns:p14="http://schemas.microsoft.com/office/powerpoint/2010/main" val="3912030353"/>
              </p:ext>
            </p:extLst>
          </p:nvPr>
        </p:nvGraphicFramePr>
        <p:xfrm>
          <a:off x="409829" y="2355625"/>
          <a:ext cx="6258195" cy="1371600"/>
        </p:xfrm>
        <a:graphic>
          <a:graphicData uri="http://schemas.openxmlformats.org/drawingml/2006/table">
            <a:tbl>
              <a:tblPr firstRow="1" bandRow="1">
                <a:tableStyleId>{2D5ABB26-0587-4C30-8999-92F81FD0307C}</a:tableStyleId>
              </a:tblPr>
              <a:tblGrid>
                <a:gridCol w="2086065">
                  <a:extLst>
                    <a:ext uri="{9D8B030D-6E8A-4147-A177-3AD203B41FA5}">
                      <a16:colId xmlns:a16="http://schemas.microsoft.com/office/drawing/2014/main" xmlns="" val="20000"/>
                    </a:ext>
                  </a:extLst>
                </a:gridCol>
                <a:gridCol w="2086065">
                  <a:extLst>
                    <a:ext uri="{9D8B030D-6E8A-4147-A177-3AD203B41FA5}">
                      <a16:colId xmlns:a16="http://schemas.microsoft.com/office/drawing/2014/main" xmlns="" val="20001"/>
                    </a:ext>
                  </a:extLst>
                </a:gridCol>
                <a:gridCol w="2086065">
                  <a:extLst>
                    <a:ext uri="{9D8B030D-6E8A-4147-A177-3AD203B41FA5}">
                      <a16:colId xmlns:a16="http://schemas.microsoft.com/office/drawing/2014/main" xmlns="" val="20002"/>
                    </a:ext>
                  </a:extLst>
                </a:gridCol>
              </a:tblGrid>
              <a:tr h="1108924">
                <a:tc>
                  <a:txBody>
                    <a:bodyPr/>
                    <a:lstStyle/>
                    <a:p>
                      <a:pPr marL="225425" indent="-225425">
                        <a:buFont typeface="+mj-lt"/>
                        <a:buAutoNum type="arabicPeriod"/>
                      </a:pPr>
                      <a:r>
                        <a:rPr lang="fr-CA" b="0" noProof="0" dirty="0">
                          <a:solidFill>
                            <a:schemeClr val="bg1"/>
                          </a:solidFill>
                          <a:latin typeface="Century Gothic" panose="020B0502020202020204" pitchFamily="34" charset="0"/>
                          <a:sym typeface="Arial"/>
                        </a:rPr>
                        <a:t>S’asseoir près du téléviseur ou lire de près constamment</a:t>
                      </a:r>
                      <a:endParaRPr lang="fr-CA" b="0" noProof="0" dirty="0">
                        <a:solidFill>
                          <a:schemeClr val="bg1"/>
                        </a:solidFill>
                        <a:latin typeface="Century Gothic" panose="020B0502020202020204" pitchFamily="34" charset="0"/>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indent="-225425">
                        <a:buFont typeface="+mj-lt"/>
                        <a:buAutoNum type="arabicPeriod" startAt="2"/>
                      </a:pPr>
                      <a:r>
                        <a:rPr lang="fr-CA" sz="1400" b="0" i="0" u="none" strike="noStrike" cap="none" noProof="0" dirty="0">
                          <a:solidFill>
                            <a:schemeClr val="bg1"/>
                          </a:solidFill>
                          <a:latin typeface="Century Gothic" panose="020B0502020202020204" pitchFamily="34" charset="0"/>
                          <a:ea typeface="+mn-ea"/>
                          <a:cs typeface="+mn-cs"/>
                          <a:sym typeface="Arial"/>
                        </a:rPr>
                        <a:t>Se frotter les yeux fréquemment</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3"/>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Sauter des lignes ou utiliser un doigt pour guider les yeux pendant la lecture</a:t>
                      </a:r>
                    </a:p>
                    <a:p>
                      <a:pPr marL="225425" marR="0" indent="-225425" algn="l" rtl="0">
                        <a:lnSpc>
                          <a:spcPct val="100000"/>
                        </a:lnSpc>
                        <a:spcBef>
                          <a:spcPts val="0"/>
                        </a:spcBef>
                        <a:spcAft>
                          <a:spcPts val="0"/>
                        </a:spcAft>
                        <a:buFont typeface="+mj-lt"/>
                        <a:buAutoNum type="arabicPeriod" startAt="3"/>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bl>
          </a:graphicData>
        </a:graphic>
      </p:graphicFrame>
      <p:sp>
        <p:nvSpPr>
          <p:cNvPr id="11" name="Shape 232"/>
          <p:cNvSpPr txBox="1">
            <a:spLocks noGrp="1"/>
          </p:cNvSpPr>
          <p:nvPr>
            <p:ph type="title"/>
            <p:custDataLst>
              <p:tags r:id="rId5"/>
            </p:custDataLst>
          </p:nvPr>
        </p:nvSpPr>
        <p:spPr>
          <a:xfrm>
            <a:off x="480131" y="452087"/>
            <a:ext cx="7207004" cy="369925"/>
          </a:xfrm>
        </p:spPr>
        <p:txBody>
          <a:bodyPr/>
          <a:lstStyle/>
          <a:p>
            <a:pPr lvl="0"/>
            <a:r>
              <a:rPr lang="fr-CA" dirty="0"/>
              <a:t>Discuter des symptômes à surveiller avec les parents et les enseignants</a:t>
            </a:r>
            <a:endParaRPr lang="en-US" dirty="0">
              <a:sym typeface="Century Gothic"/>
            </a:endParaRPr>
          </a:p>
        </p:txBody>
      </p:sp>
    </p:spTree>
    <p:extLst>
      <p:ext uri="{BB962C8B-B14F-4D97-AF65-F5344CB8AC3E}">
        <p14:creationId xmlns:p14="http://schemas.microsoft.com/office/powerpoint/2010/main" val="2029350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7" name="Shape 243" descr="sunsensitive.jpg"/>
          <p:cNvPicPr preferRelativeResize="0"/>
          <p:nvPr>
            <p:custDataLst>
              <p:tags r:id="rId1"/>
            </p:custDataLst>
          </p:nvPr>
        </p:nvPicPr>
        <p:blipFill rotWithShape="1">
          <a:blip r:embed="rId8" cstate="screen">
            <a:alphaModFix/>
            <a:extLst>
              <a:ext uri="{28A0092B-C50C-407E-A947-70E740481C1C}">
                <a14:useLocalDpi xmlns:a14="http://schemas.microsoft.com/office/drawing/2010/main"/>
              </a:ext>
            </a:extLst>
          </a:blip>
          <a:srcRect b="-42697"/>
          <a:stretch/>
        </p:blipFill>
        <p:spPr>
          <a:xfrm>
            <a:off x="4586792" y="1398891"/>
            <a:ext cx="4133088" cy="2117422"/>
          </a:xfrm>
          <a:prstGeom prst="rect">
            <a:avLst/>
          </a:prstGeom>
          <a:noFill/>
          <a:ln w="38100">
            <a:solidFill>
              <a:schemeClr val="accent3">
                <a:lumMod val="75000"/>
              </a:schemeClr>
            </a:solidFill>
          </a:ln>
        </p:spPr>
      </p:pic>
      <p:pic>
        <p:nvPicPr>
          <p:cNvPr id="234" name="Shape 234" descr="closetobook.jpg"/>
          <p:cNvPicPr preferRelativeResize="0"/>
          <p:nvPr>
            <p:custDataLst>
              <p:tags r:id="rId2"/>
            </p:custDataLst>
          </p:nvPr>
        </p:nvPicPr>
        <p:blipFill rotWithShape="1">
          <a:blip r:embed="rId9" cstate="screen">
            <a:alphaModFix/>
            <a:extLst>
              <a:ext uri="{28A0092B-C50C-407E-A947-70E740481C1C}">
                <a14:useLocalDpi xmlns:a14="http://schemas.microsoft.com/office/drawing/2010/main"/>
              </a:ext>
            </a:extLst>
          </a:blip>
          <a:srcRect/>
          <a:stretch/>
        </p:blipFill>
        <p:spPr>
          <a:xfrm>
            <a:off x="431282" y="1398890"/>
            <a:ext cx="2057400" cy="2057400"/>
          </a:xfrm>
          <a:prstGeom prst="rect">
            <a:avLst/>
          </a:prstGeom>
          <a:noFill/>
          <a:ln w="38100">
            <a:solidFill>
              <a:schemeClr val="accent3">
                <a:lumMod val="75000"/>
              </a:schemeClr>
            </a:solidFill>
          </a:ln>
        </p:spPr>
      </p:pic>
      <p:pic>
        <p:nvPicPr>
          <p:cNvPr id="236" name="Shape 236" descr="rubbing.jpg"/>
          <p:cNvPicPr preferRelativeResize="0"/>
          <p:nvPr>
            <p:custDataLst>
              <p:tags r:id="rId3"/>
            </p:custDataLst>
          </p:nvPr>
        </p:nvPicPr>
        <p:blipFill rotWithShape="1">
          <a:blip r:embed="rId10" cstate="screen">
            <a:alphaModFix/>
            <a:extLst>
              <a:ext uri="{28A0092B-C50C-407E-A947-70E740481C1C}">
                <a14:useLocalDpi xmlns:a14="http://schemas.microsoft.com/office/drawing/2010/main"/>
              </a:ext>
            </a:extLst>
          </a:blip>
          <a:srcRect/>
          <a:stretch/>
        </p:blipFill>
        <p:spPr>
          <a:xfrm>
            <a:off x="2509825" y="1398889"/>
            <a:ext cx="2057400" cy="2057400"/>
          </a:xfrm>
          <a:prstGeom prst="rect">
            <a:avLst/>
          </a:prstGeom>
          <a:noFill/>
          <a:ln w="38100">
            <a:solidFill>
              <a:schemeClr val="accent3">
                <a:lumMod val="75000"/>
              </a:schemeClr>
            </a:solidFill>
          </a:ln>
        </p:spPr>
      </p:pic>
      <p:graphicFrame>
        <p:nvGraphicFramePr>
          <p:cNvPr id="2" name="Table 1"/>
          <p:cNvGraphicFramePr>
            <a:graphicFrameLocks noGrp="1"/>
          </p:cNvGraphicFramePr>
          <p:nvPr>
            <p:custDataLst>
              <p:tags r:id="rId4"/>
            </p:custDataLst>
            <p:extLst>
              <p:ext uri="{D42A27DB-BD31-4B8C-83A1-F6EECF244321}">
                <p14:modId xmlns:p14="http://schemas.microsoft.com/office/powerpoint/2010/main" val="3224842898"/>
              </p:ext>
            </p:extLst>
          </p:nvPr>
        </p:nvGraphicFramePr>
        <p:xfrm>
          <a:off x="409829" y="2355625"/>
          <a:ext cx="8344260" cy="1158240"/>
        </p:xfrm>
        <a:graphic>
          <a:graphicData uri="http://schemas.openxmlformats.org/drawingml/2006/table">
            <a:tbl>
              <a:tblPr firstRow="1" bandRow="1">
                <a:tableStyleId>{2D5ABB26-0587-4C30-8999-92F81FD0307C}</a:tableStyleId>
              </a:tblPr>
              <a:tblGrid>
                <a:gridCol w="2086065">
                  <a:extLst>
                    <a:ext uri="{9D8B030D-6E8A-4147-A177-3AD203B41FA5}">
                      <a16:colId xmlns:a16="http://schemas.microsoft.com/office/drawing/2014/main" xmlns="" val="20000"/>
                    </a:ext>
                  </a:extLst>
                </a:gridCol>
                <a:gridCol w="2086065">
                  <a:extLst>
                    <a:ext uri="{9D8B030D-6E8A-4147-A177-3AD203B41FA5}">
                      <a16:colId xmlns:a16="http://schemas.microsoft.com/office/drawing/2014/main" xmlns="" val="20001"/>
                    </a:ext>
                  </a:extLst>
                </a:gridCol>
                <a:gridCol w="2086065">
                  <a:extLst>
                    <a:ext uri="{9D8B030D-6E8A-4147-A177-3AD203B41FA5}">
                      <a16:colId xmlns:a16="http://schemas.microsoft.com/office/drawing/2014/main" xmlns="" val="20002"/>
                    </a:ext>
                  </a:extLst>
                </a:gridCol>
                <a:gridCol w="2086065">
                  <a:extLst>
                    <a:ext uri="{9D8B030D-6E8A-4147-A177-3AD203B41FA5}">
                      <a16:colId xmlns:a16="http://schemas.microsoft.com/office/drawing/2014/main" xmlns="" val="20003"/>
                    </a:ext>
                  </a:extLst>
                </a:gridCol>
              </a:tblGrid>
              <a:tr h="1108924">
                <a:tc>
                  <a:txBody>
                    <a:bodyPr/>
                    <a:lstStyle/>
                    <a:p>
                      <a:pPr marL="225425" indent="-225425">
                        <a:buFont typeface="+mj-lt"/>
                        <a:buAutoNum type="arabicPeriod"/>
                      </a:pPr>
                      <a:r>
                        <a:rPr lang="fr-CA" b="0" noProof="0" dirty="0">
                          <a:solidFill>
                            <a:schemeClr val="bg1"/>
                          </a:solidFill>
                          <a:latin typeface="Century Gothic" panose="020B0502020202020204" pitchFamily="34" charset="0"/>
                          <a:sym typeface="Arial"/>
                        </a:rPr>
                        <a:t>S’asseoir près du téléviseur ou lire de près constamment</a:t>
                      </a:r>
                      <a:endParaRPr lang="fr-CA" b="0" noProof="0" dirty="0">
                        <a:solidFill>
                          <a:schemeClr val="bg1"/>
                        </a:solidFill>
                        <a:latin typeface="Century Gothic" panose="020B0502020202020204" pitchFamily="34" charset="0"/>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indent="-225425">
                        <a:buFont typeface="+mj-lt"/>
                        <a:buAutoNum type="arabicPeriod" startAt="2"/>
                      </a:pPr>
                      <a:r>
                        <a:rPr lang="fr-CA" sz="1400" b="0" i="0" u="none" strike="noStrike" cap="none" noProof="0" dirty="0">
                          <a:solidFill>
                            <a:schemeClr val="bg1"/>
                          </a:solidFill>
                          <a:latin typeface="Century Gothic" panose="020B0502020202020204" pitchFamily="34" charset="0"/>
                          <a:ea typeface="+mn-ea"/>
                          <a:cs typeface="+mn-cs"/>
                          <a:sym typeface="Arial"/>
                        </a:rPr>
                        <a:t>Se frotter les yeux fréquemment</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3"/>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Sauter des lignes ou utiliser un doigt pour guider les yeux pendant la lecture</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4"/>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Être sensible à la lumière ou produire beaucoup de larmes</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bl>
          </a:graphicData>
        </a:graphic>
      </p:graphicFrame>
      <p:sp>
        <p:nvSpPr>
          <p:cNvPr id="8" name="Shape 232"/>
          <p:cNvSpPr txBox="1">
            <a:spLocks noGrp="1"/>
          </p:cNvSpPr>
          <p:nvPr>
            <p:ph type="title"/>
            <p:custDataLst>
              <p:tags r:id="rId5"/>
            </p:custDataLst>
          </p:nvPr>
        </p:nvSpPr>
        <p:spPr>
          <a:xfrm>
            <a:off x="480131" y="452087"/>
            <a:ext cx="7207004" cy="369925"/>
          </a:xfrm>
        </p:spPr>
        <p:txBody>
          <a:bodyPr/>
          <a:lstStyle/>
          <a:p>
            <a:pPr lvl="0"/>
            <a:r>
              <a:rPr lang="fr-CA" dirty="0"/>
              <a:t>Discuter des symptômes à surveiller avec les parents et les enseignants</a:t>
            </a:r>
            <a:endParaRPr lang="en-US" dirty="0">
              <a:sym typeface="Century Gothic"/>
            </a:endParaRPr>
          </a:p>
        </p:txBody>
      </p:sp>
    </p:spTree>
    <p:extLst>
      <p:ext uri="{BB962C8B-B14F-4D97-AF65-F5344CB8AC3E}">
        <p14:creationId xmlns:p14="http://schemas.microsoft.com/office/powerpoint/2010/main" val="2029350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9" name="Shape 243" descr="sunsensitive.jpg"/>
          <p:cNvPicPr preferRelativeResize="0"/>
          <p:nvPr>
            <p:custDataLst>
              <p:tags r:id="rId1"/>
            </p:custDataLst>
          </p:nvPr>
        </p:nvPicPr>
        <p:blipFill rotWithShape="1">
          <a:blip r:embed="rId8" cstate="screen">
            <a:alphaModFix/>
            <a:extLst>
              <a:ext uri="{28A0092B-C50C-407E-A947-70E740481C1C}">
                <a14:useLocalDpi xmlns:a14="http://schemas.microsoft.com/office/drawing/2010/main"/>
              </a:ext>
            </a:extLst>
          </a:blip>
          <a:srcRect b="-42697"/>
          <a:stretch/>
        </p:blipFill>
        <p:spPr>
          <a:xfrm>
            <a:off x="4586792" y="1398891"/>
            <a:ext cx="4133088" cy="2117422"/>
          </a:xfrm>
          <a:prstGeom prst="rect">
            <a:avLst/>
          </a:prstGeom>
          <a:noFill/>
          <a:ln w="38100">
            <a:solidFill>
              <a:schemeClr val="accent3">
                <a:lumMod val="75000"/>
              </a:schemeClr>
            </a:solidFill>
          </a:ln>
        </p:spPr>
      </p:pic>
      <p:pic>
        <p:nvPicPr>
          <p:cNvPr id="234" name="Shape 234" descr="closetobook.jpg"/>
          <p:cNvPicPr preferRelativeResize="0"/>
          <p:nvPr>
            <p:custDataLst>
              <p:tags r:id="rId2"/>
            </p:custDataLst>
          </p:nvPr>
        </p:nvPicPr>
        <p:blipFill rotWithShape="1">
          <a:blip r:embed="rId9" cstate="screen">
            <a:alphaModFix/>
            <a:extLst>
              <a:ext uri="{28A0092B-C50C-407E-A947-70E740481C1C}">
                <a14:useLocalDpi xmlns:a14="http://schemas.microsoft.com/office/drawing/2010/main"/>
              </a:ext>
            </a:extLst>
          </a:blip>
          <a:srcRect/>
          <a:stretch/>
        </p:blipFill>
        <p:spPr>
          <a:xfrm>
            <a:off x="431282" y="1398890"/>
            <a:ext cx="2057400" cy="2057400"/>
          </a:xfrm>
          <a:prstGeom prst="rect">
            <a:avLst/>
          </a:prstGeom>
          <a:noFill/>
          <a:ln w="38100">
            <a:solidFill>
              <a:schemeClr val="accent3">
                <a:lumMod val="75000"/>
              </a:schemeClr>
            </a:solidFill>
          </a:ln>
        </p:spPr>
      </p:pic>
      <p:pic>
        <p:nvPicPr>
          <p:cNvPr id="236" name="Shape 236" descr="rubbing.jpg"/>
          <p:cNvPicPr preferRelativeResize="0"/>
          <p:nvPr>
            <p:custDataLst>
              <p:tags r:id="rId3"/>
            </p:custDataLst>
          </p:nvPr>
        </p:nvPicPr>
        <p:blipFill rotWithShape="1">
          <a:blip r:embed="rId10" cstate="screen">
            <a:alphaModFix/>
            <a:extLst>
              <a:ext uri="{28A0092B-C50C-407E-A947-70E740481C1C}">
                <a14:useLocalDpi xmlns:a14="http://schemas.microsoft.com/office/drawing/2010/main"/>
              </a:ext>
            </a:extLst>
          </a:blip>
          <a:srcRect/>
          <a:stretch/>
        </p:blipFill>
        <p:spPr>
          <a:xfrm>
            <a:off x="2509825" y="1398889"/>
            <a:ext cx="2057400" cy="2057400"/>
          </a:xfrm>
          <a:prstGeom prst="rect">
            <a:avLst/>
          </a:prstGeom>
          <a:noFill/>
          <a:ln w="38100">
            <a:solidFill>
              <a:schemeClr val="accent3">
                <a:lumMod val="75000"/>
              </a:schemeClr>
            </a:solidFill>
          </a:ln>
        </p:spPr>
      </p:pic>
      <p:graphicFrame>
        <p:nvGraphicFramePr>
          <p:cNvPr id="2" name="Table 1"/>
          <p:cNvGraphicFramePr>
            <a:graphicFrameLocks noGrp="1"/>
          </p:cNvGraphicFramePr>
          <p:nvPr>
            <p:custDataLst>
              <p:tags r:id="rId4"/>
            </p:custDataLst>
            <p:extLst>
              <p:ext uri="{D42A27DB-BD31-4B8C-83A1-F6EECF244321}">
                <p14:modId xmlns:p14="http://schemas.microsoft.com/office/powerpoint/2010/main" val="2664268601"/>
              </p:ext>
            </p:extLst>
          </p:nvPr>
        </p:nvGraphicFramePr>
        <p:xfrm>
          <a:off x="409829" y="2355625"/>
          <a:ext cx="8344260" cy="2322576"/>
        </p:xfrm>
        <a:graphic>
          <a:graphicData uri="http://schemas.openxmlformats.org/drawingml/2006/table">
            <a:tbl>
              <a:tblPr firstRow="1" bandRow="1">
                <a:tableStyleId>{2D5ABB26-0587-4C30-8999-92F81FD0307C}</a:tableStyleId>
              </a:tblPr>
              <a:tblGrid>
                <a:gridCol w="2086065">
                  <a:extLst>
                    <a:ext uri="{9D8B030D-6E8A-4147-A177-3AD203B41FA5}">
                      <a16:colId xmlns:a16="http://schemas.microsoft.com/office/drawing/2014/main" xmlns="" val="20000"/>
                    </a:ext>
                  </a:extLst>
                </a:gridCol>
                <a:gridCol w="2086065">
                  <a:extLst>
                    <a:ext uri="{9D8B030D-6E8A-4147-A177-3AD203B41FA5}">
                      <a16:colId xmlns:a16="http://schemas.microsoft.com/office/drawing/2014/main" xmlns="" val="20001"/>
                    </a:ext>
                  </a:extLst>
                </a:gridCol>
                <a:gridCol w="2086065">
                  <a:extLst>
                    <a:ext uri="{9D8B030D-6E8A-4147-A177-3AD203B41FA5}">
                      <a16:colId xmlns:a16="http://schemas.microsoft.com/office/drawing/2014/main" xmlns="" val="20002"/>
                    </a:ext>
                  </a:extLst>
                </a:gridCol>
                <a:gridCol w="2086065">
                  <a:extLst>
                    <a:ext uri="{9D8B030D-6E8A-4147-A177-3AD203B41FA5}">
                      <a16:colId xmlns:a16="http://schemas.microsoft.com/office/drawing/2014/main" xmlns="" val="20003"/>
                    </a:ext>
                  </a:extLst>
                </a:gridCol>
              </a:tblGrid>
              <a:tr h="1161288">
                <a:tc>
                  <a:txBody>
                    <a:bodyPr/>
                    <a:lstStyle/>
                    <a:p>
                      <a:pPr marL="225425" indent="-225425">
                        <a:buFont typeface="+mj-lt"/>
                        <a:buAutoNum type="arabicPeriod"/>
                      </a:pPr>
                      <a:r>
                        <a:rPr lang="fr-CA" b="0" noProof="0" dirty="0">
                          <a:solidFill>
                            <a:schemeClr val="bg1"/>
                          </a:solidFill>
                          <a:latin typeface="Century Gothic" panose="020B0502020202020204" pitchFamily="34" charset="0"/>
                          <a:sym typeface="Arial"/>
                        </a:rPr>
                        <a:t>S’asseoir près du téléviseur ou lire de près constamment</a:t>
                      </a:r>
                      <a:endParaRPr lang="fr-CA" b="0" noProof="0" dirty="0">
                        <a:solidFill>
                          <a:schemeClr val="bg1"/>
                        </a:solidFill>
                        <a:latin typeface="Century Gothic" panose="020B0502020202020204" pitchFamily="34" charset="0"/>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indent="-225425">
                        <a:buFont typeface="+mj-lt"/>
                        <a:buAutoNum type="arabicPeriod" startAt="2"/>
                      </a:pPr>
                      <a:r>
                        <a:rPr lang="fr-CA" sz="1400" b="0" i="0" u="none" strike="noStrike" cap="none" noProof="0" dirty="0">
                          <a:solidFill>
                            <a:schemeClr val="bg1"/>
                          </a:solidFill>
                          <a:latin typeface="Century Gothic" panose="020B0502020202020204" pitchFamily="34" charset="0"/>
                          <a:ea typeface="+mn-ea"/>
                          <a:cs typeface="+mn-cs"/>
                          <a:sym typeface="Arial"/>
                        </a:rPr>
                        <a:t>Se frotter les yeux fréquemment</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3"/>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Sauter des lignes ou utiliser un doigt pour guider les yeux pendant la lecture</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4"/>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Être sensible à la lumière ou produire beaucoup de larmes</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161288">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5"/>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Fermer un œil pour lire ou pour regarder la télévision</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endParaRPr lang="en-US" dirty="0"/>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endParaRPr lang="en-US" dirty="0"/>
                    </a:p>
                  </a:txBody>
                  <a:tcPr>
                    <a:lnL w="38100" cap="flat" cmpd="sng" algn="ctr">
                      <a:solidFill>
                        <a:schemeClr val="accent3">
                          <a:lumMod val="75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endParaRPr lang="en-US"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12" name="Shape 232"/>
          <p:cNvSpPr txBox="1">
            <a:spLocks noGrp="1"/>
          </p:cNvSpPr>
          <p:nvPr>
            <p:ph type="title"/>
            <p:custDataLst>
              <p:tags r:id="rId5"/>
            </p:custDataLst>
          </p:nvPr>
        </p:nvSpPr>
        <p:spPr>
          <a:xfrm>
            <a:off x="480131" y="452087"/>
            <a:ext cx="7207004" cy="369925"/>
          </a:xfrm>
        </p:spPr>
        <p:txBody>
          <a:bodyPr/>
          <a:lstStyle/>
          <a:p>
            <a:pPr lvl="0"/>
            <a:r>
              <a:rPr lang="fr-CA" dirty="0"/>
              <a:t>Discuter des symptômes à surveiller avec les parents et les enseignants</a:t>
            </a:r>
            <a:endParaRPr lang="en-US" dirty="0">
              <a:sym typeface="Century Gothic"/>
            </a:endParaRPr>
          </a:p>
        </p:txBody>
      </p:sp>
    </p:spTree>
    <p:extLst>
      <p:ext uri="{BB962C8B-B14F-4D97-AF65-F5344CB8AC3E}">
        <p14:creationId xmlns:p14="http://schemas.microsoft.com/office/powerpoint/2010/main" val="781739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9" name="Shape 243" descr="sunsensitive.jpg"/>
          <p:cNvPicPr preferRelativeResize="0"/>
          <p:nvPr>
            <p:custDataLst>
              <p:tags r:id="rId1"/>
            </p:custDataLst>
          </p:nvPr>
        </p:nvPicPr>
        <p:blipFill rotWithShape="1">
          <a:blip r:embed="rId8" cstate="screen">
            <a:alphaModFix/>
            <a:extLst>
              <a:ext uri="{28A0092B-C50C-407E-A947-70E740481C1C}">
                <a14:useLocalDpi xmlns:a14="http://schemas.microsoft.com/office/drawing/2010/main"/>
              </a:ext>
            </a:extLst>
          </a:blip>
          <a:srcRect b="-42697"/>
          <a:stretch/>
        </p:blipFill>
        <p:spPr>
          <a:xfrm>
            <a:off x="4586792" y="1398891"/>
            <a:ext cx="4133088" cy="2117422"/>
          </a:xfrm>
          <a:prstGeom prst="rect">
            <a:avLst/>
          </a:prstGeom>
          <a:noFill/>
          <a:ln w="38100">
            <a:solidFill>
              <a:schemeClr val="accent3">
                <a:lumMod val="75000"/>
              </a:schemeClr>
            </a:solidFill>
          </a:ln>
        </p:spPr>
      </p:pic>
      <p:pic>
        <p:nvPicPr>
          <p:cNvPr id="234" name="Shape 234" descr="closetobook.jpg"/>
          <p:cNvPicPr preferRelativeResize="0"/>
          <p:nvPr>
            <p:custDataLst>
              <p:tags r:id="rId2"/>
            </p:custDataLst>
          </p:nvPr>
        </p:nvPicPr>
        <p:blipFill rotWithShape="1">
          <a:blip r:embed="rId9" cstate="screen">
            <a:alphaModFix/>
            <a:extLst>
              <a:ext uri="{28A0092B-C50C-407E-A947-70E740481C1C}">
                <a14:useLocalDpi xmlns:a14="http://schemas.microsoft.com/office/drawing/2010/main"/>
              </a:ext>
            </a:extLst>
          </a:blip>
          <a:srcRect/>
          <a:stretch/>
        </p:blipFill>
        <p:spPr>
          <a:xfrm>
            <a:off x="431282" y="1398890"/>
            <a:ext cx="2057400" cy="2057400"/>
          </a:xfrm>
          <a:prstGeom prst="rect">
            <a:avLst/>
          </a:prstGeom>
          <a:noFill/>
          <a:ln w="38100">
            <a:solidFill>
              <a:schemeClr val="accent3">
                <a:lumMod val="75000"/>
              </a:schemeClr>
            </a:solidFill>
          </a:ln>
        </p:spPr>
      </p:pic>
      <p:pic>
        <p:nvPicPr>
          <p:cNvPr id="236" name="Shape 236" descr="rubbing.jpg"/>
          <p:cNvPicPr preferRelativeResize="0"/>
          <p:nvPr>
            <p:custDataLst>
              <p:tags r:id="rId3"/>
            </p:custDataLst>
          </p:nvPr>
        </p:nvPicPr>
        <p:blipFill rotWithShape="1">
          <a:blip r:embed="rId10" cstate="screen">
            <a:alphaModFix/>
            <a:extLst>
              <a:ext uri="{28A0092B-C50C-407E-A947-70E740481C1C}">
                <a14:useLocalDpi xmlns:a14="http://schemas.microsoft.com/office/drawing/2010/main"/>
              </a:ext>
            </a:extLst>
          </a:blip>
          <a:srcRect/>
          <a:stretch/>
        </p:blipFill>
        <p:spPr>
          <a:xfrm>
            <a:off x="2509825" y="1398889"/>
            <a:ext cx="2057400" cy="2057400"/>
          </a:xfrm>
          <a:prstGeom prst="rect">
            <a:avLst/>
          </a:prstGeom>
          <a:noFill/>
          <a:ln w="38100">
            <a:solidFill>
              <a:schemeClr val="accent3">
                <a:lumMod val="75000"/>
              </a:schemeClr>
            </a:solidFill>
          </a:ln>
        </p:spPr>
      </p:pic>
      <p:graphicFrame>
        <p:nvGraphicFramePr>
          <p:cNvPr id="2" name="Table 1"/>
          <p:cNvGraphicFramePr>
            <a:graphicFrameLocks noGrp="1"/>
          </p:cNvGraphicFramePr>
          <p:nvPr>
            <p:custDataLst>
              <p:tags r:id="rId4"/>
            </p:custDataLst>
            <p:extLst>
              <p:ext uri="{D42A27DB-BD31-4B8C-83A1-F6EECF244321}">
                <p14:modId xmlns:p14="http://schemas.microsoft.com/office/powerpoint/2010/main" val="2383755822"/>
              </p:ext>
            </p:extLst>
          </p:nvPr>
        </p:nvGraphicFramePr>
        <p:xfrm>
          <a:off x="409829" y="2355625"/>
          <a:ext cx="8344260" cy="2267164"/>
        </p:xfrm>
        <a:graphic>
          <a:graphicData uri="http://schemas.openxmlformats.org/drawingml/2006/table">
            <a:tbl>
              <a:tblPr firstRow="1" bandRow="1">
                <a:tableStyleId>{2D5ABB26-0587-4C30-8999-92F81FD0307C}</a:tableStyleId>
              </a:tblPr>
              <a:tblGrid>
                <a:gridCol w="2086065">
                  <a:extLst>
                    <a:ext uri="{9D8B030D-6E8A-4147-A177-3AD203B41FA5}">
                      <a16:colId xmlns:a16="http://schemas.microsoft.com/office/drawing/2014/main" xmlns="" val="20000"/>
                    </a:ext>
                  </a:extLst>
                </a:gridCol>
                <a:gridCol w="2086065">
                  <a:extLst>
                    <a:ext uri="{9D8B030D-6E8A-4147-A177-3AD203B41FA5}">
                      <a16:colId xmlns:a16="http://schemas.microsoft.com/office/drawing/2014/main" xmlns="" val="20001"/>
                    </a:ext>
                  </a:extLst>
                </a:gridCol>
                <a:gridCol w="2086065">
                  <a:extLst>
                    <a:ext uri="{9D8B030D-6E8A-4147-A177-3AD203B41FA5}">
                      <a16:colId xmlns:a16="http://schemas.microsoft.com/office/drawing/2014/main" xmlns="" val="20002"/>
                    </a:ext>
                  </a:extLst>
                </a:gridCol>
                <a:gridCol w="2086065">
                  <a:extLst>
                    <a:ext uri="{9D8B030D-6E8A-4147-A177-3AD203B41FA5}">
                      <a16:colId xmlns:a16="http://schemas.microsoft.com/office/drawing/2014/main" xmlns="" val="20003"/>
                    </a:ext>
                  </a:extLst>
                </a:gridCol>
              </a:tblGrid>
              <a:tr h="1108924">
                <a:tc>
                  <a:txBody>
                    <a:bodyPr/>
                    <a:lstStyle/>
                    <a:p>
                      <a:pPr marL="225425" indent="-225425">
                        <a:buFont typeface="+mj-lt"/>
                        <a:buAutoNum type="arabicPeriod"/>
                      </a:pPr>
                      <a:r>
                        <a:rPr lang="fr-CA" b="0" noProof="0" dirty="0">
                          <a:solidFill>
                            <a:schemeClr val="bg1"/>
                          </a:solidFill>
                          <a:latin typeface="Century Gothic" panose="020B0502020202020204" pitchFamily="34" charset="0"/>
                          <a:sym typeface="Arial"/>
                        </a:rPr>
                        <a:t>S’asseoir près du téléviseur ou lire de près constamment</a:t>
                      </a:r>
                      <a:endParaRPr lang="fr-CA" b="0" noProof="0" dirty="0">
                        <a:solidFill>
                          <a:schemeClr val="bg1"/>
                        </a:solidFill>
                        <a:latin typeface="Century Gothic" panose="020B0502020202020204" pitchFamily="34" charset="0"/>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indent="-225425">
                        <a:buFont typeface="+mj-lt"/>
                        <a:buAutoNum type="arabicPeriod" startAt="2"/>
                      </a:pPr>
                      <a:r>
                        <a:rPr lang="fr-CA" sz="1400" b="0" i="0" u="none" strike="noStrike" cap="none" noProof="0" dirty="0">
                          <a:solidFill>
                            <a:schemeClr val="bg1"/>
                          </a:solidFill>
                          <a:latin typeface="Century Gothic" panose="020B0502020202020204" pitchFamily="34" charset="0"/>
                          <a:ea typeface="+mn-ea"/>
                          <a:cs typeface="+mn-cs"/>
                          <a:sym typeface="Arial"/>
                        </a:rPr>
                        <a:t>Se frotter les yeux fréquemment</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3"/>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Sauter des lignes ou utiliser un doigt pour guider les yeux pendant la lecture</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4"/>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Être sensible à la lumière ou produire beaucoup de larmes</a:t>
                      </a:r>
                    </a:p>
                  </a:txBody>
                  <a:tcPr>
                    <a:lnL w="38100" cap="flat" cmpd="sng" algn="ctr">
                      <a:solidFill>
                        <a:schemeClr val="accent3">
                          <a:lumMod val="75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108924">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5"/>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Fermer un œil pour lire ou pour regarder la télévision</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noFill/>
                      <a:prstDash val="solid"/>
                      <a:round/>
                      <a:headEnd type="none" w="med" len="med"/>
                      <a:tailEnd type="none" w="med" len="med"/>
                    </a:lnB>
                    <a:solidFill>
                      <a:schemeClr val="accent3"/>
                    </a:solidFill>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mj-lt"/>
                        <a:buAutoNum type="arabicPeriod" startAt="6"/>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Obtenir des notes plus basses qu’à l’habitude</a:t>
                      </a:r>
                      <a:endParaRPr lang="fr-CA" sz="1400" b="0" i="0" u="none" strike="noStrike" cap="none" noProof="0"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no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7"/>
                        <a:tabLst/>
                        <a:defRPr/>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8"/>
                        <a:tabLst/>
                        <a:defRPr/>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10" name="Shape 232"/>
          <p:cNvSpPr txBox="1">
            <a:spLocks noGrp="1"/>
          </p:cNvSpPr>
          <p:nvPr>
            <p:ph type="title"/>
            <p:custDataLst>
              <p:tags r:id="rId5"/>
            </p:custDataLst>
          </p:nvPr>
        </p:nvSpPr>
        <p:spPr>
          <a:xfrm>
            <a:off x="480131" y="452087"/>
            <a:ext cx="7207004" cy="369925"/>
          </a:xfrm>
        </p:spPr>
        <p:txBody>
          <a:bodyPr/>
          <a:lstStyle/>
          <a:p>
            <a:pPr lvl="0"/>
            <a:r>
              <a:rPr lang="fr-CA" dirty="0"/>
              <a:t>Discuter des symptômes à surveiller avec les parents et les enseignants</a:t>
            </a:r>
            <a:endParaRPr lang="en-US" dirty="0">
              <a:sym typeface="Century Gothic"/>
            </a:endParaRPr>
          </a:p>
        </p:txBody>
      </p:sp>
    </p:spTree>
    <p:extLst>
      <p:ext uri="{BB962C8B-B14F-4D97-AF65-F5344CB8AC3E}">
        <p14:creationId xmlns:p14="http://schemas.microsoft.com/office/powerpoint/2010/main" val="3229300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9" name="Shape 243" descr="sunsensitive.jpg"/>
          <p:cNvPicPr preferRelativeResize="0"/>
          <p:nvPr>
            <p:custDataLst>
              <p:tags r:id="rId1"/>
            </p:custDataLst>
          </p:nvPr>
        </p:nvPicPr>
        <p:blipFill rotWithShape="1">
          <a:blip r:embed="rId8" cstate="screen">
            <a:alphaModFix/>
            <a:extLst>
              <a:ext uri="{28A0092B-C50C-407E-A947-70E740481C1C}">
                <a14:useLocalDpi xmlns:a14="http://schemas.microsoft.com/office/drawing/2010/main"/>
              </a:ext>
            </a:extLst>
          </a:blip>
          <a:srcRect b="-42697"/>
          <a:stretch/>
        </p:blipFill>
        <p:spPr>
          <a:xfrm>
            <a:off x="4586792" y="1398891"/>
            <a:ext cx="4133088" cy="2117422"/>
          </a:xfrm>
          <a:prstGeom prst="rect">
            <a:avLst/>
          </a:prstGeom>
          <a:noFill/>
          <a:ln w="38100">
            <a:solidFill>
              <a:schemeClr val="accent3">
                <a:lumMod val="75000"/>
              </a:schemeClr>
            </a:solidFill>
          </a:ln>
        </p:spPr>
      </p:pic>
      <p:pic>
        <p:nvPicPr>
          <p:cNvPr id="234" name="Shape 234" descr="closetobook.jpg"/>
          <p:cNvPicPr preferRelativeResize="0"/>
          <p:nvPr>
            <p:custDataLst>
              <p:tags r:id="rId2"/>
            </p:custDataLst>
          </p:nvPr>
        </p:nvPicPr>
        <p:blipFill rotWithShape="1">
          <a:blip r:embed="rId9" cstate="screen">
            <a:alphaModFix/>
            <a:extLst>
              <a:ext uri="{28A0092B-C50C-407E-A947-70E740481C1C}">
                <a14:useLocalDpi xmlns:a14="http://schemas.microsoft.com/office/drawing/2010/main"/>
              </a:ext>
            </a:extLst>
          </a:blip>
          <a:srcRect/>
          <a:stretch/>
        </p:blipFill>
        <p:spPr>
          <a:xfrm>
            <a:off x="431282" y="1398890"/>
            <a:ext cx="2057400" cy="2057400"/>
          </a:xfrm>
          <a:prstGeom prst="rect">
            <a:avLst/>
          </a:prstGeom>
          <a:noFill/>
          <a:ln w="38100">
            <a:solidFill>
              <a:schemeClr val="accent3">
                <a:lumMod val="75000"/>
              </a:schemeClr>
            </a:solidFill>
          </a:ln>
        </p:spPr>
      </p:pic>
      <p:pic>
        <p:nvPicPr>
          <p:cNvPr id="236" name="Shape 236" descr="rubbing.jpg"/>
          <p:cNvPicPr preferRelativeResize="0"/>
          <p:nvPr>
            <p:custDataLst>
              <p:tags r:id="rId3"/>
            </p:custDataLst>
          </p:nvPr>
        </p:nvPicPr>
        <p:blipFill rotWithShape="1">
          <a:blip r:embed="rId10" cstate="screen">
            <a:alphaModFix/>
            <a:extLst>
              <a:ext uri="{28A0092B-C50C-407E-A947-70E740481C1C}">
                <a14:useLocalDpi xmlns:a14="http://schemas.microsoft.com/office/drawing/2010/main"/>
              </a:ext>
            </a:extLst>
          </a:blip>
          <a:srcRect/>
          <a:stretch/>
        </p:blipFill>
        <p:spPr>
          <a:xfrm>
            <a:off x="2509825" y="1398889"/>
            <a:ext cx="2057400" cy="2057400"/>
          </a:xfrm>
          <a:prstGeom prst="rect">
            <a:avLst/>
          </a:prstGeom>
          <a:noFill/>
          <a:ln w="38100">
            <a:solidFill>
              <a:schemeClr val="accent3">
                <a:lumMod val="75000"/>
              </a:schemeClr>
            </a:solidFill>
          </a:ln>
        </p:spPr>
      </p:pic>
      <p:graphicFrame>
        <p:nvGraphicFramePr>
          <p:cNvPr id="2" name="Table 1"/>
          <p:cNvGraphicFramePr>
            <a:graphicFrameLocks noGrp="1"/>
          </p:cNvGraphicFramePr>
          <p:nvPr>
            <p:custDataLst>
              <p:tags r:id="rId4"/>
            </p:custDataLst>
            <p:extLst>
              <p:ext uri="{D42A27DB-BD31-4B8C-83A1-F6EECF244321}">
                <p14:modId xmlns:p14="http://schemas.microsoft.com/office/powerpoint/2010/main" val="694589246"/>
              </p:ext>
            </p:extLst>
          </p:nvPr>
        </p:nvGraphicFramePr>
        <p:xfrm>
          <a:off x="409829" y="2355625"/>
          <a:ext cx="8344260" cy="2267164"/>
        </p:xfrm>
        <a:graphic>
          <a:graphicData uri="http://schemas.openxmlformats.org/drawingml/2006/table">
            <a:tbl>
              <a:tblPr firstRow="1" bandRow="1">
                <a:tableStyleId>{2D5ABB26-0587-4C30-8999-92F81FD0307C}</a:tableStyleId>
              </a:tblPr>
              <a:tblGrid>
                <a:gridCol w="2086065">
                  <a:extLst>
                    <a:ext uri="{9D8B030D-6E8A-4147-A177-3AD203B41FA5}">
                      <a16:colId xmlns:a16="http://schemas.microsoft.com/office/drawing/2014/main" xmlns="" val="20000"/>
                    </a:ext>
                  </a:extLst>
                </a:gridCol>
                <a:gridCol w="2086065">
                  <a:extLst>
                    <a:ext uri="{9D8B030D-6E8A-4147-A177-3AD203B41FA5}">
                      <a16:colId xmlns:a16="http://schemas.microsoft.com/office/drawing/2014/main" xmlns="" val="20001"/>
                    </a:ext>
                  </a:extLst>
                </a:gridCol>
                <a:gridCol w="2086065">
                  <a:extLst>
                    <a:ext uri="{9D8B030D-6E8A-4147-A177-3AD203B41FA5}">
                      <a16:colId xmlns:a16="http://schemas.microsoft.com/office/drawing/2014/main" xmlns="" val="20002"/>
                    </a:ext>
                  </a:extLst>
                </a:gridCol>
                <a:gridCol w="2086065">
                  <a:extLst>
                    <a:ext uri="{9D8B030D-6E8A-4147-A177-3AD203B41FA5}">
                      <a16:colId xmlns:a16="http://schemas.microsoft.com/office/drawing/2014/main" xmlns="" val="20003"/>
                    </a:ext>
                  </a:extLst>
                </a:gridCol>
              </a:tblGrid>
              <a:tr h="1108924">
                <a:tc>
                  <a:txBody>
                    <a:bodyPr/>
                    <a:lstStyle/>
                    <a:p>
                      <a:pPr marL="225425" indent="-225425">
                        <a:buFont typeface="+mj-lt"/>
                        <a:buAutoNum type="arabicPeriod"/>
                      </a:pPr>
                      <a:r>
                        <a:rPr lang="fr-CA" b="0" noProof="0" dirty="0">
                          <a:solidFill>
                            <a:schemeClr val="bg1"/>
                          </a:solidFill>
                          <a:latin typeface="Century Gothic" panose="020B0502020202020204" pitchFamily="34" charset="0"/>
                          <a:sym typeface="Arial"/>
                        </a:rPr>
                        <a:t>S’asseoir près du téléviseur ou lire de près constamment</a:t>
                      </a:r>
                      <a:endParaRPr lang="fr-CA" b="0" noProof="0" dirty="0">
                        <a:solidFill>
                          <a:schemeClr val="bg1"/>
                        </a:solidFill>
                        <a:latin typeface="Century Gothic" panose="020B0502020202020204" pitchFamily="34" charset="0"/>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indent="-225425">
                        <a:buFont typeface="+mj-lt"/>
                        <a:buAutoNum type="arabicPeriod" startAt="2"/>
                      </a:pPr>
                      <a:r>
                        <a:rPr lang="fr-CA" sz="1400" b="0" i="0" u="none" strike="noStrike" cap="none" noProof="0" dirty="0">
                          <a:solidFill>
                            <a:schemeClr val="bg1"/>
                          </a:solidFill>
                          <a:latin typeface="Century Gothic" panose="020B0502020202020204" pitchFamily="34" charset="0"/>
                          <a:ea typeface="+mn-ea"/>
                          <a:cs typeface="+mn-cs"/>
                          <a:sym typeface="Arial"/>
                        </a:rPr>
                        <a:t>Se frotter les yeux fréquemment</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3"/>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Sauter des lignes ou utiliser un doigt pour guider les yeux pendant la lecture</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4"/>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Être sensible à la lumière ou produire beaucoup de larmes</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108924">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5"/>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Fermer un œil pour lire ou pour regarder la télévision</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mj-lt"/>
                        <a:buAutoNum type="arabicPeriod" startAt="6"/>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Obtenir des notes plus basses qu’à l’habitude</a:t>
                      </a:r>
                      <a:endParaRPr lang="fr-CA" sz="1400" b="0" i="0" u="none" strike="noStrike" cap="none" noProof="0"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mj-lt"/>
                        <a:buAutoNum type="arabicPeriod" startAt="7"/>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Éviter d’utiliser un ordinateur, car « ça me fait mal aux yeux »</a:t>
                      </a:r>
                      <a:endParaRPr lang="fr-CA" sz="1400" b="0" i="0" u="none" strike="noStrike" cap="none" noProof="0"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8"/>
                        <a:tabLst/>
                        <a:defRPr/>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no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bl>
          </a:graphicData>
        </a:graphic>
      </p:graphicFrame>
      <p:sp>
        <p:nvSpPr>
          <p:cNvPr id="11" name="Shape 232"/>
          <p:cNvSpPr txBox="1">
            <a:spLocks noGrp="1"/>
          </p:cNvSpPr>
          <p:nvPr>
            <p:ph type="title"/>
            <p:custDataLst>
              <p:tags r:id="rId5"/>
            </p:custDataLst>
          </p:nvPr>
        </p:nvSpPr>
        <p:spPr>
          <a:xfrm>
            <a:off x="480131" y="452087"/>
            <a:ext cx="7207004" cy="369925"/>
          </a:xfrm>
        </p:spPr>
        <p:txBody>
          <a:bodyPr/>
          <a:lstStyle/>
          <a:p>
            <a:pPr lvl="0"/>
            <a:r>
              <a:rPr lang="fr-CA" dirty="0"/>
              <a:t>Discuter des symptômes à surveiller avec les parents et les enseignants</a:t>
            </a:r>
            <a:endParaRPr lang="en-US" dirty="0">
              <a:sym typeface="Century Gothic"/>
            </a:endParaRPr>
          </a:p>
        </p:txBody>
      </p:sp>
    </p:spTree>
    <p:extLst>
      <p:ext uri="{BB962C8B-B14F-4D97-AF65-F5344CB8AC3E}">
        <p14:creationId xmlns:p14="http://schemas.microsoft.com/office/powerpoint/2010/main" val="1136593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9" name="Shape 243" descr="sunsensitive.jpg"/>
          <p:cNvPicPr preferRelativeResize="0"/>
          <p:nvPr>
            <p:custDataLst>
              <p:tags r:id="rId1"/>
            </p:custDataLst>
          </p:nvPr>
        </p:nvPicPr>
        <p:blipFill rotWithShape="1">
          <a:blip r:embed="rId8" cstate="screen">
            <a:alphaModFix/>
            <a:extLst>
              <a:ext uri="{28A0092B-C50C-407E-A947-70E740481C1C}">
                <a14:useLocalDpi xmlns:a14="http://schemas.microsoft.com/office/drawing/2010/main"/>
              </a:ext>
            </a:extLst>
          </a:blip>
          <a:srcRect b="-42697"/>
          <a:stretch/>
        </p:blipFill>
        <p:spPr>
          <a:xfrm>
            <a:off x="4586792" y="1398891"/>
            <a:ext cx="4133088" cy="2117422"/>
          </a:xfrm>
          <a:prstGeom prst="rect">
            <a:avLst/>
          </a:prstGeom>
          <a:noFill/>
          <a:ln w="38100">
            <a:solidFill>
              <a:schemeClr val="accent3">
                <a:lumMod val="75000"/>
              </a:schemeClr>
            </a:solidFill>
          </a:ln>
        </p:spPr>
      </p:pic>
      <p:pic>
        <p:nvPicPr>
          <p:cNvPr id="234" name="Shape 234" descr="closetobook.jpg"/>
          <p:cNvPicPr preferRelativeResize="0"/>
          <p:nvPr>
            <p:custDataLst>
              <p:tags r:id="rId2"/>
            </p:custDataLst>
          </p:nvPr>
        </p:nvPicPr>
        <p:blipFill rotWithShape="1">
          <a:blip r:embed="rId9" cstate="screen">
            <a:alphaModFix/>
            <a:extLst>
              <a:ext uri="{28A0092B-C50C-407E-A947-70E740481C1C}">
                <a14:useLocalDpi xmlns:a14="http://schemas.microsoft.com/office/drawing/2010/main"/>
              </a:ext>
            </a:extLst>
          </a:blip>
          <a:srcRect/>
          <a:stretch/>
        </p:blipFill>
        <p:spPr>
          <a:xfrm>
            <a:off x="431282" y="1398890"/>
            <a:ext cx="2057400" cy="2057400"/>
          </a:xfrm>
          <a:prstGeom prst="rect">
            <a:avLst/>
          </a:prstGeom>
          <a:noFill/>
          <a:ln w="38100">
            <a:solidFill>
              <a:schemeClr val="accent3">
                <a:lumMod val="75000"/>
              </a:schemeClr>
            </a:solidFill>
          </a:ln>
        </p:spPr>
      </p:pic>
      <p:pic>
        <p:nvPicPr>
          <p:cNvPr id="236" name="Shape 236" descr="rubbing.jpg"/>
          <p:cNvPicPr preferRelativeResize="0"/>
          <p:nvPr>
            <p:custDataLst>
              <p:tags r:id="rId3"/>
            </p:custDataLst>
          </p:nvPr>
        </p:nvPicPr>
        <p:blipFill rotWithShape="1">
          <a:blip r:embed="rId10" cstate="screen">
            <a:alphaModFix/>
            <a:extLst>
              <a:ext uri="{28A0092B-C50C-407E-A947-70E740481C1C}">
                <a14:useLocalDpi xmlns:a14="http://schemas.microsoft.com/office/drawing/2010/main"/>
              </a:ext>
            </a:extLst>
          </a:blip>
          <a:srcRect/>
          <a:stretch/>
        </p:blipFill>
        <p:spPr>
          <a:xfrm>
            <a:off x="2509825" y="1398889"/>
            <a:ext cx="2057400" cy="2057400"/>
          </a:xfrm>
          <a:prstGeom prst="rect">
            <a:avLst/>
          </a:prstGeom>
          <a:noFill/>
          <a:ln w="38100">
            <a:solidFill>
              <a:schemeClr val="accent3">
                <a:lumMod val="75000"/>
              </a:schemeClr>
            </a:solidFill>
          </a:ln>
        </p:spPr>
      </p:pic>
      <p:graphicFrame>
        <p:nvGraphicFramePr>
          <p:cNvPr id="2" name="Table 1"/>
          <p:cNvGraphicFramePr>
            <a:graphicFrameLocks noGrp="1"/>
          </p:cNvGraphicFramePr>
          <p:nvPr>
            <p:custDataLst>
              <p:tags r:id="rId4"/>
            </p:custDataLst>
            <p:extLst>
              <p:ext uri="{D42A27DB-BD31-4B8C-83A1-F6EECF244321}">
                <p14:modId xmlns:p14="http://schemas.microsoft.com/office/powerpoint/2010/main" val="3269308856"/>
              </p:ext>
            </p:extLst>
          </p:nvPr>
        </p:nvGraphicFramePr>
        <p:xfrm>
          <a:off x="409829" y="2355625"/>
          <a:ext cx="8344260" cy="2316480"/>
        </p:xfrm>
        <a:graphic>
          <a:graphicData uri="http://schemas.openxmlformats.org/drawingml/2006/table">
            <a:tbl>
              <a:tblPr firstRow="1" bandRow="1">
                <a:tableStyleId>{2D5ABB26-0587-4C30-8999-92F81FD0307C}</a:tableStyleId>
              </a:tblPr>
              <a:tblGrid>
                <a:gridCol w="2086065">
                  <a:extLst>
                    <a:ext uri="{9D8B030D-6E8A-4147-A177-3AD203B41FA5}">
                      <a16:colId xmlns:a16="http://schemas.microsoft.com/office/drawing/2014/main" xmlns="" val="20000"/>
                    </a:ext>
                  </a:extLst>
                </a:gridCol>
                <a:gridCol w="2086065">
                  <a:extLst>
                    <a:ext uri="{9D8B030D-6E8A-4147-A177-3AD203B41FA5}">
                      <a16:colId xmlns:a16="http://schemas.microsoft.com/office/drawing/2014/main" xmlns="" val="20001"/>
                    </a:ext>
                  </a:extLst>
                </a:gridCol>
                <a:gridCol w="2086065">
                  <a:extLst>
                    <a:ext uri="{9D8B030D-6E8A-4147-A177-3AD203B41FA5}">
                      <a16:colId xmlns:a16="http://schemas.microsoft.com/office/drawing/2014/main" xmlns="" val="20002"/>
                    </a:ext>
                  </a:extLst>
                </a:gridCol>
                <a:gridCol w="2086065">
                  <a:extLst>
                    <a:ext uri="{9D8B030D-6E8A-4147-A177-3AD203B41FA5}">
                      <a16:colId xmlns:a16="http://schemas.microsoft.com/office/drawing/2014/main" xmlns="" val="20003"/>
                    </a:ext>
                  </a:extLst>
                </a:gridCol>
              </a:tblGrid>
              <a:tr h="1108924">
                <a:tc>
                  <a:txBody>
                    <a:bodyPr/>
                    <a:lstStyle/>
                    <a:p>
                      <a:pPr marL="225425" indent="-225425">
                        <a:buFont typeface="+mj-lt"/>
                        <a:buAutoNum type="arabicPeriod"/>
                      </a:pPr>
                      <a:r>
                        <a:rPr lang="fr-CA" b="0" noProof="0" dirty="0">
                          <a:solidFill>
                            <a:schemeClr val="bg1"/>
                          </a:solidFill>
                          <a:latin typeface="Century Gothic" panose="020B0502020202020204" pitchFamily="34" charset="0"/>
                          <a:sym typeface="Arial"/>
                        </a:rPr>
                        <a:t>S’asseoir près du téléviseur ou lire de près constamment</a:t>
                      </a:r>
                      <a:endParaRPr lang="fr-CA" b="0" noProof="0" dirty="0">
                        <a:solidFill>
                          <a:schemeClr val="bg1"/>
                        </a:solidFill>
                        <a:latin typeface="Century Gothic" panose="020B0502020202020204" pitchFamily="34" charset="0"/>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indent="-225425">
                        <a:buFont typeface="+mj-lt"/>
                        <a:buAutoNum type="arabicPeriod" startAt="2"/>
                      </a:pPr>
                      <a:r>
                        <a:rPr lang="fr-CA" sz="1400" b="0" i="0" u="none" strike="noStrike" cap="none" noProof="0" dirty="0">
                          <a:solidFill>
                            <a:schemeClr val="bg1"/>
                          </a:solidFill>
                          <a:latin typeface="Century Gothic" panose="020B0502020202020204" pitchFamily="34" charset="0"/>
                          <a:ea typeface="+mn-ea"/>
                          <a:cs typeface="+mn-cs"/>
                          <a:sym typeface="Arial"/>
                        </a:rPr>
                        <a:t>Se frotter les yeux fréquemment</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3"/>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Sauter des lignes ou utiliser un doigt pour guider les yeux pendant la lecture</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4"/>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Être sensible à la lumière ou produire beaucoup de larmes</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108924">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5"/>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Fermer un œil pour lire ou pour regarder la télévision</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mj-lt"/>
                        <a:buAutoNum type="arabicPeriod" startAt="6"/>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Obtenir des notes plus basses qu’à l’habitude</a:t>
                      </a:r>
                      <a:endParaRPr lang="fr-CA" sz="1400" b="0" i="0" u="none" strike="noStrike" cap="none" noProof="0"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mj-lt"/>
                        <a:buAutoNum type="arabicPeriod" startAt="7"/>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Éviter d’utiliser un ordinateur, car « ça me fait mal aux yeux »</a:t>
                      </a:r>
                      <a:endParaRPr lang="fr-CA" sz="1400" b="0" i="0" u="none" strike="noStrike" cap="none" noProof="0"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mj-lt"/>
                        <a:buAutoNum type="arabicPeriod" startAt="8"/>
                        <a:tabLst/>
                        <a:defRPr/>
                      </a:pPr>
                      <a:r>
                        <a:rPr lang="fr-CA" sz="1400" b="0" i="0" u="none" strike="noStrike" cap="none" noProof="0" dirty="0" smtClean="0">
                          <a:solidFill>
                            <a:schemeClr val="bg1"/>
                          </a:solidFill>
                          <a:latin typeface="Century Gothic" panose="020B0502020202020204" pitchFamily="34" charset="0"/>
                          <a:ea typeface="+mn-ea"/>
                          <a:cs typeface="+mn-cs"/>
                          <a:sym typeface="Century Gothic"/>
                        </a:rPr>
                        <a:t>Plisser les yeux ou loucher ou </a:t>
                      </a:r>
                      <a:r>
                        <a:rPr lang="fr-CA" sz="1400" b="0" i="0" u="none" strike="noStrike" cap="none" noProof="0" dirty="0">
                          <a:solidFill>
                            <a:schemeClr val="bg1"/>
                          </a:solidFill>
                          <a:latin typeface="Century Gothic" panose="020B0502020202020204" pitchFamily="34" charset="0"/>
                          <a:ea typeface="+mn-ea"/>
                          <a:cs typeface="+mn-cs"/>
                          <a:sym typeface="Century Gothic"/>
                        </a:rPr>
                        <a:t>incliner la tête pour voir le tableau dans la salle de classe</a:t>
                      </a:r>
                      <a:endParaRPr lang="fr-CA" sz="1400" b="0" i="0" u="none" strike="noStrike" cap="none" noProof="0"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bl>
          </a:graphicData>
        </a:graphic>
      </p:graphicFrame>
      <p:sp>
        <p:nvSpPr>
          <p:cNvPr id="11" name="Shape 232"/>
          <p:cNvSpPr txBox="1">
            <a:spLocks noGrp="1"/>
          </p:cNvSpPr>
          <p:nvPr>
            <p:ph type="title"/>
            <p:custDataLst>
              <p:tags r:id="rId5"/>
            </p:custDataLst>
          </p:nvPr>
        </p:nvSpPr>
        <p:spPr>
          <a:xfrm>
            <a:off x="480131" y="452087"/>
            <a:ext cx="7207004" cy="369925"/>
          </a:xfrm>
        </p:spPr>
        <p:txBody>
          <a:bodyPr/>
          <a:lstStyle/>
          <a:p>
            <a:pPr lvl="0"/>
            <a:r>
              <a:rPr lang="fr-CA" dirty="0"/>
              <a:t>Discuter des symptômes à surveiller avec les parents et les enseignants</a:t>
            </a:r>
            <a:endParaRPr lang="en-US" dirty="0">
              <a:sym typeface="Century Gothic"/>
            </a:endParaRPr>
          </a:p>
        </p:txBody>
      </p:sp>
    </p:spTree>
    <p:extLst>
      <p:ext uri="{BB962C8B-B14F-4D97-AF65-F5344CB8AC3E}">
        <p14:creationId xmlns:p14="http://schemas.microsoft.com/office/powerpoint/2010/main" val="1510478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custDataLst>
              <p:tags r:id="rId1"/>
            </p:custDataLst>
          </p:nvPr>
        </p:nvSpPr>
        <p:spPr>
          <a:xfrm>
            <a:off x="480133" y="461391"/>
            <a:ext cx="5630518" cy="369925"/>
          </a:xfrm>
          <a:prstGeom prst="rect">
            <a:avLst/>
          </a:prstGeom>
          <a:noFill/>
          <a:ln>
            <a:noFill/>
          </a:ln>
        </p:spPr>
        <p:txBody>
          <a:bodyPr lIns="0" tIns="45700" rIns="91425" bIns="45700" anchor="ctr" anchorCtr="0">
            <a:noAutofit/>
          </a:bodyPr>
          <a:lstStyle/>
          <a:p>
            <a:pPr marL="0" marR="0" lvl="0" indent="0" algn="l" rtl="0">
              <a:spcBef>
                <a:spcPts val="0"/>
              </a:spcBef>
              <a:buClr>
                <a:schemeClr val="lt1"/>
              </a:buClr>
              <a:buSzPct val="25000"/>
              <a:buFont typeface="Century Gothic"/>
              <a:buNone/>
            </a:pPr>
            <a:r>
              <a:rPr lang="fr-CA" sz="2800" b="0" i="0" u="none" strike="noStrike" cap="none" dirty="0">
                <a:solidFill>
                  <a:schemeClr val="lt1"/>
                </a:solidFill>
                <a:latin typeface="Century Gothic"/>
                <a:ea typeface="Century Gothic"/>
                <a:cs typeface="Century Gothic"/>
                <a:sym typeface="Century Gothic"/>
              </a:rPr>
              <a:t>Les objectifs du jour</a:t>
            </a:r>
          </a:p>
        </p:txBody>
      </p:sp>
      <p:sp>
        <p:nvSpPr>
          <p:cNvPr id="153" name="Shape 153"/>
          <p:cNvSpPr txBox="1">
            <a:spLocks noGrp="1"/>
          </p:cNvSpPr>
          <p:nvPr>
            <p:ph type="body" idx="1"/>
            <p:custDataLst>
              <p:tags r:id="rId2"/>
            </p:custDataLst>
          </p:nvPr>
        </p:nvSpPr>
        <p:spPr>
          <a:xfrm>
            <a:off x="450827" y="1044084"/>
            <a:ext cx="7287727" cy="3452811"/>
          </a:xfrm>
          <a:prstGeom prst="rect">
            <a:avLst/>
          </a:prstGeom>
          <a:noFill/>
          <a:ln>
            <a:noFill/>
          </a:ln>
        </p:spPr>
        <p:txBody>
          <a:bodyPr lIns="0" tIns="45700" rIns="91425" bIns="45700" anchor="t" anchorCtr="0">
            <a:noAutofit/>
          </a:bodyPr>
          <a:lstStyle/>
          <a:p>
            <a:pPr marL="285750" marR="0" lvl="0" indent="-285750" algn="l" rtl="0">
              <a:lnSpc>
                <a:spcPct val="100000"/>
              </a:lnSpc>
              <a:spcBef>
                <a:spcPts val="0"/>
              </a:spcBef>
              <a:spcAft>
                <a:spcPts val="0"/>
              </a:spcAft>
              <a:buClr>
                <a:schemeClr val="lt1"/>
              </a:buClr>
              <a:buSzPct val="100000"/>
              <a:buFont typeface="Arial"/>
              <a:buChar char="•"/>
            </a:pPr>
            <a:r>
              <a:rPr lang="fr-CA" sz="1600" b="0" i="0" u="none" strike="noStrike" cap="none" dirty="0">
                <a:solidFill>
                  <a:schemeClr val="lt1"/>
                </a:solidFill>
                <a:latin typeface="Century Gothic"/>
                <a:ea typeface="Century Gothic"/>
                <a:cs typeface="Century Gothic"/>
                <a:sym typeface="Century Gothic"/>
              </a:rPr>
              <a:t>Analyser comment les différentes générations </a:t>
            </a:r>
            <a:r>
              <a:rPr lang="fr-CA" sz="1600" b="0" i="0" u="none" strike="noStrike" cap="none" dirty="0" smtClean="0">
                <a:solidFill>
                  <a:schemeClr val="lt1"/>
                </a:solidFill>
                <a:latin typeface="Century Gothic"/>
                <a:ea typeface="Century Gothic"/>
                <a:cs typeface="Century Gothic"/>
                <a:sym typeface="Century Gothic"/>
              </a:rPr>
              <a:t>considèrent leurs </a:t>
            </a:r>
            <a:r>
              <a:rPr lang="fr-CA" sz="1600" b="0" i="0" u="none" strike="noStrike" cap="none" dirty="0">
                <a:solidFill>
                  <a:schemeClr val="lt1"/>
                </a:solidFill>
                <a:latin typeface="Century Gothic"/>
                <a:ea typeface="Century Gothic"/>
                <a:cs typeface="Century Gothic"/>
                <a:sym typeface="Century Gothic"/>
              </a:rPr>
              <a:t>yeux et les utilisent – et ce que cela </a:t>
            </a:r>
            <a:r>
              <a:rPr lang="fr-CA" sz="1600" dirty="0"/>
              <a:t>signifie pour la génération Z.</a:t>
            </a:r>
            <a:endParaRPr lang="fr-CA" sz="16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chemeClr val="lt1"/>
              </a:buClr>
              <a:buSzPct val="25000"/>
              <a:buFont typeface="Arial"/>
              <a:buNone/>
            </a:pPr>
            <a:endParaRPr lang="fr-CA" sz="1600" b="0" i="0" u="none" strike="noStrike" cap="none"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600"/>
              </a:spcBef>
              <a:spcAft>
                <a:spcPts val="0"/>
              </a:spcAft>
              <a:buClr>
                <a:schemeClr val="lt1"/>
              </a:buClr>
              <a:buSzPct val="100000"/>
              <a:buFont typeface="Arial"/>
              <a:buChar char="•"/>
            </a:pPr>
            <a:r>
              <a:rPr lang="fr-CA" sz="1600" b="0" i="0" u="none" strike="noStrike" cap="none" dirty="0">
                <a:solidFill>
                  <a:schemeClr val="lt1"/>
                </a:solidFill>
                <a:latin typeface="Century Gothic"/>
                <a:ea typeface="Century Gothic"/>
                <a:cs typeface="Century Gothic"/>
                <a:sym typeface="Century Gothic"/>
              </a:rPr>
              <a:t>L’importance de la vision dans le développement des enfants.</a:t>
            </a:r>
          </a:p>
          <a:p>
            <a:pPr marL="0" marR="0" lvl="0" indent="0" algn="l" rtl="0">
              <a:lnSpc>
                <a:spcPct val="100000"/>
              </a:lnSpc>
              <a:spcBef>
                <a:spcPts val="600"/>
              </a:spcBef>
              <a:spcAft>
                <a:spcPts val="0"/>
              </a:spcAft>
              <a:buClr>
                <a:schemeClr val="lt1"/>
              </a:buClr>
              <a:buSzPct val="25000"/>
              <a:buFont typeface="Arial"/>
              <a:buNone/>
            </a:pPr>
            <a:endParaRPr lang="fr-CA" sz="1600" b="0" i="0" u="none" strike="noStrike" cap="none" dirty="0">
              <a:solidFill>
                <a:schemeClr val="lt1"/>
              </a:solidFill>
              <a:latin typeface="Century Gothic"/>
              <a:ea typeface="Century Gothic"/>
              <a:cs typeface="Century Gothic"/>
              <a:sym typeface="Century Gothic"/>
            </a:endParaRPr>
          </a:p>
          <a:p>
            <a:pPr marL="285750" lvl="0" indent="-285750">
              <a:spcBef>
                <a:spcPts val="600"/>
              </a:spcBef>
              <a:spcAft>
                <a:spcPts val="0"/>
              </a:spcAft>
              <a:buSzPct val="100000"/>
              <a:buFont typeface="Arial"/>
              <a:buChar char="•"/>
            </a:pPr>
            <a:r>
              <a:rPr lang="fr-CA" sz="1600" b="0" i="0" u="none" strike="noStrike" cap="none" dirty="0">
                <a:solidFill>
                  <a:schemeClr val="lt1"/>
                </a:solidFill>
                <a:latin typeface="Century Gothic"/>
                <a:ea typeface="Century Gothic"/>
                <a:cs typeface="Century Gothic"/>
                <a:sym typeface="Century Gothic"/>
              </a:rPr>
              <a:t>Le besoin </a:t>
            </a:r>
            <a:r>
              <a:rPr lang="fr-CA" sz="1600" dirty="0"/>
              <a:t>chez les enfants de </a:t>
            </a:r>
            <a:r>
              <a:rPr lang="fr-CA" sz="1600" b="0" i="0" u="none" strike="noStrike" cap="none" dirty="0">
                <a:solidFill>
                  <a:schemeClr val="lt1"/>
                </a:solidFill>
                <a:latin typeface="Century Gothic"/>
                <a:ea typeface="Century Gothic"/>
                <a:cs typeface="Century Gothic"/>
                <a:sym typeface="Century Gothic"/>
              </a:rPr>
              <a:t>soins de la vue et de protection oculaire contre les rayons UV et la lumière bleue nocive.</a:t>
            </a:r>
          </a:p>
          <a:p>
            <a:pPr marL="0" marR="0" lvl="0" indent="0" algn="l" rtl="0">
              <a:lnSpc>
                <a:spcPct val="100000"/>
              </a:lnSpc>
              <a:spcBef>
                <a:spcPts val="600"/>
              </a:spcBef>
              <a:spcAft>
                <a:spcPts val="0"/>
              </a:spcAft>
              <a:buClr>
                <a:schemeClr val="lt1"/>
              </a:buClr>
              <a:buSzPct val="25000"/>
              <a:buFont typeface="Arial"/>
              <a:buNone/>
            </a:pPr>
            <a:endParaRPr lang="fr-CA" sz="1600" b="0" i="0" u="none" strike="noStrike" cap="none"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600"/>
              </a:spcBef>
              <a:spcAft>
                <a:spcPts val="0"/>
              </a:spcAft>
              <a:buClr>
                <a:schemeClr val="lt1"/>
              </a:buClr>
              <a:buSzPct val="100000"/>
              <a:buFont typeface="Arial"/>
              <a:buChar char="•"/>
            </a:pPr>
            <a:r>
              <a:rPr lang="fr-CA" sz="1600" b="0" i="0" u="none" strike="noStrike" cap="none" dirty="0">
                <a:solidFill>
                  <a:schemeClr val="lt1"/>
                </a:solidFill>
                <a:latin typeface="Century Gothic"/>
                <a:ea typeface="Century Gothic"/>
                <a:cs typeface="Century Gothic"/>
                <a:sym typeface="Century Gothic"/>
              </a:rPr>
              <a:t>Comment nous, à titre d’opticiens et de membres du personnel, pouvons offrir les meilleurs soins de la vue possible à nos jeunes patients.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 name="Text Placeholder 1"/>
          <p:cNvSpPr>
            <a:spLocks noGrp="1"/>
          </p:cNvSpPr>
          <p:nvPr>
            <p:ph type="body" idx="1"/>
            <p:custDataLst>
              <p:tags r:id="rId1"/>
            </p:custDataLst>
          </p:nvPr>
        </p:nvSpPr>
        <p:spPr>
          <a:xfrm>
            <a:off x="450827" y="1214437"/>
            <a:ext cx="4631536" cy="3452811"/>
          </a:xfrm>
        </p:spPr>
        <p:txBody>
          <a:bodyPr/>
          <a:lstStyle/>
          <a:p>
            <a:r>
              <a:rPr lang="fr-CA" dirty="0"/>
              <a:t>Transmettez le message comme suit…</a:t>
            </a:r>
          </a:p>
          <a:p>
            <a:pPr marL="285750" indent="-285750">
              <a:buFont typeface="Arial" panose="020B0604020202020204" pitchFamily="34" charset="0"/>
              <a:buChar char="•"/>
            </a:pPr>
            <a:r>
              <a:rPr lang="fr-CA" dirty="0"/>
              <a:t>Médias sociaux</a:t>
            </a:r>
          </a:p>
          <a:p>
            <a:pPr marL="285750" indent="-285750">
              <a:buFont typeface="Arial" panose="020B0604020202020204" pitchFamily="34" charset="0"/>
              <a:buChar char="•"/>
            </a:pPr>
            <a:r>
              <a:rPr lang="fr-CA" dirty="0"/>
              <a:t>Écoles et associations parents-enseignants (APE)</a:t>
            </a:r>
          </a:p>
          <a:p>
            <a:pPr marL="285750" indent="-285750">
              <a:buFont typeface="Arial" panose="020B0604020202020204" pitchFamily="34" charset="0"/>
              <a:buChar char="•"/>
            </a:pPr>
            <a:r>
              <a:rPr lang="fr-CA" dirty="0"/>
              <a:t>Enseignants et visites dans les </a:t>
            </a:r>
          </a:p>
          <a:p>
            <a:r>
              <a:rPr lang="fr-CA" dirty="0"/>
              <a:t>écoles</a:t>
            </a:r>
          </a:p>
          <a:p>
            <a:pPr marL="285750" indent="-285750">
              <a:buFont typeface="Arial" panose="020B0604020202020204" pitchFamily="34" charset="0"/>
              <a:buChar char="•"/>
            </a:pPr>
            <a:r>
              <a:rPr lang="fr-CA" dirty="0"/>
              <a:t>Infirmières et trousses de premiers soins pour les yeux (</a:t>
            </a:r>
            <a:r>
              <a:rPr lang="fr-CA" dirty="0" err="1"/>
              <a:t>DistinctiveStrategies.com</a:t>
            </a:r>
            <a:r>
              <a:rPr lang="fr-CA" dirty="0"/>
              <a:t>)</a:t>
            </a:r>
          </a:p>
          <a:p>
            <a:pPr marL="285750" indent="-285750">
              <a:buFont typeface="Arial" panose="020B0604020202020204" pitchFamily="34" charset="0"/>
              <a:buChar char="•"/>
            </a:pPr>
            <a:r>
              <a:rPr lang="fr-CA" dirty="0"/>
              <a:t>Entraîneurs et équipes de sports récréatifs</a:t>
            </a:r>
          </a:p>
        </p:txBody>
      </p:sp>
      <p:sp>
        <p:nvSpPr>
          <p:cNvPr id="3" name="Title 2"/>
          <p:cNvSpPr>
            <a:spLocks noGrp="1"/>
          </p:cNvSpPr>
          <p:nvPr>
            <p:ph type="title"/>
            <p:custDataLst>
              <p:tags r:id="rId2"/>
            </p:custDataLst>
          </p:nvPr>
        </p:nvSpPr>
        <p:spPr>
          <a:xfrm>
            <a:off x="468258" y="463962"/>
            <a:ext cx="5630518" cy="369925"/>
          </a:xfrm>
        </p:spPr>
        <p:txBody>
          <a:bodyPr/>
          <a:lstStyle/>
          <a:p>
            <a:r>
              <a:rPr lang="fr-CA" dirty="0"/>
              <a:t>Penser différemment</a:t>
            </a:r>
          </a:p>
        </p:txBody>
      </p:sp>
      <p:pic>
        <p:nvPicPr>
          <p:cNvPr id="3074" name="Picture 2" descr="C:\Users\Courtney Myers\Downloads\IMG_0161.PNG"/>
          <p:cNvPicPr>
            <a:picLocks noChangeAspect="1" noChangeArrowheads="1"/>
          </p:cNvPicPr>
          <p:nvPr>
            <p:custDataLst>
              <p:tags r:id="rId3"/>
            </p:custDataLst>
          </p:nvPr>
        </p:nvPicPr>
        <p:blipFill rotWithShape="1">
          <a:blip r:embed="rId10" cstate="screen">
            <a:extLst>
              <a:ext uri="{28A0092B-C50C-407E-A947-70E740481C1C}">
                <a14:useLocalDpi xmlns:a14="http://schemas.microsoft.com/office/drawing/2010/main"/>
              </a:ext>
            </a:extLst>
          </a:blip>
          <a:srcRect/>
          <a:stretch/>
        </p:blipFill>
        <p:spPr bwMode="auto">
          <a:xfrm>
            <a:off x="4402591" y="3780781"/>
            <a:ext cx="2919969" cy="128750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Courtney Myers\Downloads\IMG_0166.PNG"/>
          <p:cNvPicPr>
            <a:picLocks noChangeAspect="1" noChangeArrowheads="1"/>
          </p:cNvPicPr>
          <p:nvPr>
            <p:custDataLst>
              <p:tags r:id="rId4"/>
            </p:custDataLst>
          </p:nvPr>
        </p:nvPicPr>
        <p:blipFill rotWithShape="1">
          <a:blip r:embed="rId11" cstate="screen">
            <a:extLst>
              <a:ext uri="{28A0092B-C50C-407E-A947-70E740481C1C}">
                <a14:useLocalDpi xmlns:a14="http://schemas.microsoft.com/office/drawing/2010/main"/>
              </a:ext>
            </a:extLst>
          </a:blip>
          <a:srcRect/>
          <a:stretch/>
        </p:blipFill>
        <p:spPr bwMode="auto">
          <a:xfrm>
            <a:off x="4573215" y="1831334"/>
            <a:ext cx="2087477" cy="185897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Courtney Myers\Downloads\IMG_0162.PNG"/>
          <p:cNvPicPr>
            <a:picLocks noChangeAspect="1" noChangeArrowheads="1"/>
          </p:cNvPicPr>
          <p:nvPr>
            <p:custDataLst>
              <p:tags r:id="rId5"/>
            </p:custDataLst>
          </p:nvPr>
        </p:nvPicPr>
        <p:blipFill rotWithShape="1">
          <a:blip r:embed="rId12" cstate="screen">
            <a:extLst>
              <a:ext uri="{28A0092B-C50C-407E-A947-70E740481C1C}">
                <a14:useLocalDpi xmlns:a14="http://schemas.microsoft.com/office/drawing/2010/main"/>
              </a:ext>
            </a:extLst>
          </a:blip>
          <a:srcRect/>
          <a:stretch/>
        </p:blipFill>
        <p:spPr bwMode="auto">
          <a:xfrm>
            <a:off x="5027524" y="193962"/>
            <a:ext cx="2919969" cy="14962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Courtney Myers\Downloads\IMG_0168.PNG"/>
          <p:cNvPicPr>
            <a:picLocks noChangeAspect="1" noChangeArrowheads="1"/>
          </p:cNvPicPr>
          <p:nvPr>
            <p:custDataLst>
              <p:tags r:id="rId6"/>
            </p:custDataLst>
          </p:nvPr>
        </p:nvPicPr>
        <p:blipFill rotWithShape="1">
          <a:blip r:embed="rId13" cstate="screen">
            <a:extLst>
              <a:ext uri="{28A0092B-C50C-407E-A947-70E740481C1C}">
                <a14:useLocalDpi xmlns:a14="http://schemas.microsoft.com/office/drawing/2010/main"/>
              </a:ext>
            </a:extLst>
          </a:blip>
          <a:srcRect/>
          <a:stretch/>
        </p:blipFill>
        <p:spPr bwMode="auto">
          <a:xfrm>
            <a:off x="6766037" y="1040136"/>
            <a:ext cx="2189977" cy="265017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ourtney Myers\Downloads\IMG_0158.PNG"/>
          <p:cNvPicPr>
            <a:picLocks noChangeAspect="1" noChangeArrowheads="1"/>
          </p:cNvPicPr>
          <p:nvPr>
            <p:custDataLst>
              <p:tags r:id="rId7"/>
            </p:custDataLst>
          </p:nvPr>
        </p:nvPicPr>
        <p:blipFill rotWithShape="1">
          <a:blip r:embed="rId14" cstate="screen">
            <a:extLst>
              <a:ext uri="{28A0092B-C50C-407E-A947-70E740481C1C}">
                <a14:useLocalDpi xmlns:a14="http://schemas.microsoft.com/office/drawing/2010/main"/>
              </a:ext>
            </a:extLst>
          </a:blip>
          <a:srcRect/>
          <a:stretch/>
        </p:blipFill>
        <p:spPr bwMode="auto">
          <a:xfrm>
            <a:off x="7417005" y="3158835"/>
            <a:ext cx="1539009" cy="19094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050" name="Picture 2" descr="Z:\Havas-PR\Pittsburgh Share\SHARE\CLIENTS\Transitions Optical\Images\Lifestyle and Model Images\2016\Signature_Justin_Kids\#JUSTIN Transitions Signature Gray Full.jpg"/>
          <p:cNvPicPr>
            <a:picLocks noChangeAspect="1" noChangeArrowheads="1"/>
          </p:cNvPicPr>
          <p:nvPr>
            <p:custDataLst>
              <p:tags r:id="rId1"/>
            </p:custDataLst>
          </p:nvPr>
        </p:nvPicPr>
        <p:blipFill rotWithShape="1">
          <a:blip r:embed="rId6" cstate="screen">
            <a:extLst>
              <a:ext uri="{28A0092B-C50C-407E-A947-70E740481C1C}">
                <a14:useLocalDpi xmlns:a14="http://schemas.microsoft.com/office/drawing/2010/main"/>
              </a:ext>
            </a:extLst>
          </a:blip>
          <a:srcRect/>
          <a:stretch/>
        </p:blipFill>
        <p:spPr bwMode="auto">
          <a:xfrm>
            <a:off x="9902" y="0"/>
            <a:ext cx="9149596" cy="51435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Shape 35"/>
          <p:cNvSpPr/>
          <p:nvPr>
            <p:custDataLst>
              <p:tags r:id="rId2"/>
            </p:custDataLst>
          </p:nvPr>
        </p:nvSpPr>
        <p:spPr>
          <a:xfrm flipH="1">
            <a:off x="1529599" y="3256149"/>
            <a:ext cx="7619997" cy="1887351"/>
          </a:xfrm>
          <a:prstGeom prst="rtTriangle">
            <a:avLst/>
          </a:prstGeom>
          <a:solidFill>
            <a:schemeClr val="dk2"/>
          </a:solid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263" name="Shape 263"/>
          <p:cNvSpPr txBox="1">
            <a:spLocks noGrp="1"/>
          </p:cNvSpPr>
          <p:nvPr>
            <p:ph type="title"/>
            <p:custDataLst>
              <p:tags r:id="rId3"/>
            </p:custDataLst>
          </p:nvPr>
        </p:nvSpPr>
        <p:spPr>
          <a:xfrm>
            <a:off x="4848278" y="3941762"/>
            <a:ext cx="3978220" cy="1009649"/>
          </a:xfrm>
          <a:prstGeom prst="rect">
            <a:avLst/>
          </a:prstGeom>
          <a:noFill/>
          <a:ln>
            <a:noFill/>
          </a:ln>
        </p:spPr>
        <p:txBody>
          <a:bodyPr lIns="0" tIns="45700" rIns="91425" bIns="45700" anchor="ctr" anchorCtr="0">
            <a:noAutofit/>
          </a:bodyPr>
          <a:lstStyle/>
          <a:p>
            <a:pPr marL="0" marR="0" lvl="0" indent="0" algn="r" rtl="0">
              <a:spcBef>
                <a:spcPts val="0"/>
              </a:spcBef>
              <a:buClr>
                <a:schemeClr val="lt1"/>
              </a:buClr>
              <a:buSzPct val="25000"/>
              <a:buFont typeface="Century Gothic"/>
              <a:buNone/>
            </a:pPr>
            <a:r>
              <a:rPr lang="fr-CA" sz="3200" b="0" i="0" u="none" strike="noStrike" cap="none" dirty="0">
                <a:solidFill>
                  <a:schemeClr val="lt1"/>
                </a:solidFill>
                <a:latin typeface="Century Gothic"/>
                <a:ea typeface="Century Gothic"/>
                <a:cs typeface="Century Gothic"/>
                <a:sym typeface="Century Gothic"/>
              </a:rPr>
              <a:t>Le besoin de protection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custDataLst>
              <p:tags r:id="rId1"/>
            </p:custDataLst>
          </p:nvPr>
        </p:nvSpPr>
        <p:spPr>
          <a:xfrm>
            <a:off x="468258" y="463962"/>
            <a:ext cx="5630518" cy="369925"/>
          </a:xfrm>
        </p:spPr>
        <p:txBody>
          <a:bodyPr/>
          <a:lstStyle/>
          <a:p>
            <a:pPr lvl="0"/>
            <a:r>
              <a:rPr lang="fr-CA" dirty="0">
                <a:sym typeface="Century Gothic"/>
              </a:rPr>
              <a:t>Protéger les animaux…</a:t>
            </a:r>
          </a:p>
        </p:txBody>
      </p:sp>
      <p:sp>
        <p:nvSpPr>
          <p:cNvPr id="4" name="Text Placeholder 3"/>
          <p:cNvSpPr>
            <a:spLocks noGrp="1"/>
          </p:cNvSpPr>
          <p:nvPr>
            <p:ph type="body" idx="1"/>
            <p:custDataLst>
              <p:tags r:id="rId2"/>
            </p:custDataLst>
          </p:nvPr>
        </p:nvSpPr>
        <p:spPr/>
        <p:txBody>
          <a:bodyPr/>
          <a:lstStyle/>
          <a:p>
            <a:endParaRPr lang="en-US" dirty="0"/>
          </a:p>
        </p:txBody>
      </p:sp>
      <p:pic>
        <p:nvPicPr>
          <p:cNvPr id="271" name="Shape 271" descr="ruffit-dog-carrier-backpack-8647.jpg"/>
          <p:cNvPicPr preferRelativeResize="0"/>
          <p:nvPr>
            <p:custDataLst>
              <p:tags r:id="rId3"/>
            </p:custDataLst>
          </p:nvPr>
        </p:nvPicPr>
        <p:blipFill rotWithShape="1">
          <a:blip r:embed="rId10" cstate="screen">
            <a:alphaModFix/>
            <a:extLst>
              <a:ext uri="{28A0092B-C50C-407E-A947-70E740481C1C}">
                <a14:useLocalDpi xmlns:a14="http://schemas.microsoft.com/office/drawing/2010/main"/>
              </a:ext>
            </a:extLst>
          </a:blip>
          <a:srcRect/>
          <a:stretch/>
        </p:blipFill>
        <p:spPr>
          <a:xfrm>
            <a:off x="264374" y="1291267"/>
            <a:ext cx="2487082" cy="1910080"/>
          </a:xfrm>
          <a:prstGeom prst="rect">
            <a:avLst/>
          </a:prstGeom>
          <a:noFill/>
          <a:ln>
            <a:noFill/>
          </a:ln>
        </p:spPr>
      </p:pic>
      <p:pic>
        <p:nvPicPr>
          <p:cNvPr id="272" name="Shape 272" descr="thumb_409d1b5c5864ccce7ee6d1f1a664ff05_1024.jpg"/>
          <p:cNvPicPr preferRelativeResize="0"/>
          <p:nvPr>
            <p:custDataLst>
              <p:tags r:id="rId4"/>
            </p:custDataLst>
          </p:nvPr>
        </p:nvPicPr>
        <p:blipFill rotWithShape="1">
          <a:blip r:embed="rId11" cstate="screen">
            <a:alphaModFix/>
            <a:extLst>
              <a:ext uri="{28A0092B-C50C-407E-A947-70E740481C1C}">
                <a14:useLocalDpi xmlns:a14="http://schemas.microsoft.com/office/drawing/2010/main"/>
              </a:ext>
            </a:extLst>
          </a:blip>
          <a:srcRect/>
          <a:stretch/>
        </p:blipFill>
        <p:spPr>
          <a:xfrm>
            <a:off x="3484834" y="1291267"/>
            <a:ext cx="2172990" cy="2163937"/>
          </a:xfrm>
          <a:prstGeom prst="rect">
            <a:avLst/>
          </a:prstGeom>
          <a:noFill/>
          <a:ln>
            <a:noFill/>
          </a:ln>
        </p:spPr>
      </p:pic>
      <p:pic>
        <p:nvPicPr>
          <p:cNvPr id="273" name="Shape 273" descr="thumb_08d3677cc2a685893a807ac8ed117a17_1024.jpg"/>
          <p:cNvPicPr preferRelativeResize="0"/>
          <p:nvPr>
            <p:custDataLst>
              <p:tags r:id="rId5"/>
            </p:custDataLst>
          </p:nvPr>
        </p:nvPicPr>
        <p:blipFill rotWithShape="1">
          <a:blip r:embed="rId12" cstate="screen">
            <a:alphaModFix/>
            <a:extLst>
              <a:ext uri="{28A0092B-C50C-407E-A947-70E740481C1C}">
                <a14:useLocalDpi xmlns:a14="http://schemas.microsoft.com/office/drawing/2010/main"/>
              </a:ext>
            </a:extLst>
          </a:blip>
          <a:srcRect/>
          <a:stretch/>
        </p:blipFill>
        <p:spPr>
          <a:xfrm>
            <a:off x="6361339" y="1291267"/>
            <a:ext cx="2478600" cy="2662200"/>
          </a:xfrm>
          <a:prstGeom prst="rect">
            <a:avLst/>
          </a:prstGeom>
          <a:noFill/>
          <a:ln>
            <a:noFill/>
          </a:ln>
        </p:spPr>
      </p:pic>
      <p:pic>
        <p:nvPicPr>
          <p:cNvPr id="274" name="Shape 274" descr="thumb_Paws-Aboard-Dog-Yellow-Life-Jacket-31eecae3-84b4-4233-b988-a6491e67134e_600.jpg_1024.jpg"/>
          <p:cNvPicPr preferRelativeResize="0"/>
          <p:nvPr>
            <p:custDataLst>
              <p:tags r:id="rId6"/>
            </p:custDataLst>
          </p:nvPr>
        </p:nvPicPr>
        <p:blipFill rotWithShape="1">
          <a:blip r:embed="rId13" cstate="screen">
            <a:alphaModFix/>
            <a:extLst>
              <a:ext uri="{28A0092B-C50C-407E-A947-70E740481C1C}">
                <a14:useLocalDpi xmlns:a14="http://schemas.microsoft.com/office/drawing/2010/main"/>
              </a:ext>
            </a:extLst>
          </a:blip>
          <a:srcRect/>
          <a:stretch/>
        </p:blipFill>
        <p:spPr>
          <a:xfrm>
            <a:off x="1992451" y="2501504"/>
            <a:ext cx="2029618" cy="2029618"/>
          </a:xfrm>
          <a:prstGeom prst="rect">
            <a:avLst/>
          </a:prstGeom>
          <a:noFill/>
          <a:ln>
            <a:noFill/>
          </a:ln>
        </p:spPr>
      </p:pic>
      <p:pic>
        <p:nvPicPr>
          <p:cNvPr id="275" name="Shape 275" descr="thumb_bark-n-boots_1024.jpg"/>
          <p:cNvPicPr preferRelativeResize="0"/>
          <p:nvPr>
            <p:custDataLst>
              <p:tags r:id="rId7"/>
            </p:custDataLst>
          </p:nvPr>
        </p:nvPicPr>
        <p:blipFill rotWithShape="1">
          <a:blip r:embed="rId14" cstate="screen">
            <a:alphaModFix/>
            <a:extLst>
              <a:ext uri="{28A0092B-C50C-407E-A947-70E740481C1C}">
                <a14:useLocalDpi xmlns:a14="http://schemas.microsoft.com/office/drawing/2010/main"/>
              </a:ext>
            </a:extLst>
          </a:blip>
          <a:srcRect/>
          <a:stretch/>
        </p:blipFill>
        <p:spPr>
          <a:xfrm>
            <a:off x="4931441" y="2932371"/>
            <a:ext cx="2160476" cy="1598751"/>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custDataLst>
              <p:tags r:id="rId1"/>
            </p:custDataLst>
          </p:nvPr>
        </p:nvSpPr>
        <p:spPr>
          <a:xfrm>
            <a:off x="456382" y="463962"/>
            <a:ext cx="7988878" cy="369925"/>
          </a:xfrm>
        </p:spPr>
        <p:txBody>
          <a:bodyPr/>
          <a:lstStyle/>
          <a:p>
            <a:pPr lvl="0"/>
            <a:r>
              <a:rPr lang="fr-CA" dirty="0"/>
              <a:t>La protection du corps et de la peau est en tête de liste des priorités des parents</a:t>
            </a:r>
            <a:endParaRPr lang="fr-CA" dirty="0">
              <a:sym typeface="Century Gothic"/>
            </a:endParaRPr>
          </a:p>
        </p:txBody>
      </p:sp>
      <p:sp>
        <p:nvSpPr>
          <p:cNvPr id="282" name="Shape 282"/>
          <p:cNvSpPr txBox="1">
            <a:spLocks noGrp="1"/>
          </p:cNvSpPr>
          <p:nvPr>
            <p:ph type="body" idx="1"/>
            <p:custDataLst>
              <p:tags r:id="rId2"/>
            </p:custDataLst>
          </p:nvPr>
        </p:nvSpPr>
        <p:spPr/>
        <p:txBody>
          <a:bodyPr/>
          <a:lstStyle/>
          <a:p>
            <a:pPr marL="285750" lvl="0" indent="-285750">
              <a:buFont typeface="Arial" panose="020B0604020202020204" pitchFamily="34" charset="0"/>
              <a:buChar char="•"/>
            </a:pPr>
            <a:r>
              <a:rPr lang="fr-CA" sz="1600" dirty="0">
                <a:sym typeface="Century Gothic"/>
              </a:rPr>
              <a:t>Sièges d’auto</a:t>
            </a:r>
          </a:p>
          <a:p>
            <a:pPr marL="285750" lvl="0" indent="-285750">
              <a:buFont typeface="Arial" panose="020B0604020202020204" pitchFamily="34" charset="0"/>
              <a:buChar char="•"/>
            </a:pPr>
            <a:r>
              <a:rPr lang="fr-CA" sz="1600" dirty="0">
                <a:sym typeface="Century Gothic"/>
              </a:rPr>
              <a:t>Équipement de sport – vélo, baseball, soccer, natation, basketball, athlétisme, volleyball, motocyclette, ski, surf, tennis, etc.</a:t>
            </a:r>
          </a:p>
          <a:p>
            <a:pPr marL="285750" lvl="0" indent="-285750">
              <a:buFont typeface="Arial" panose="020B0604020202020204" pitchFamily="34" charset="0"/>
              <a:buChar char="•"/>
            </a:pPr>
            <a:r>
              <a:rPr lang="fr-CA" sz="1600" dirty="0">
                <a:sym typeface="Century Gothic"/>
              </a:rPr>
              <a:t>Chapeaux, vêtements et écran solaire</a:t>
            </a:r>
          </a:p>
          <a:p>
            <a:pPr marL="285750" lvl="0" indent="-285750">
              <a:buFont typeface="Arial" panose="020B0604020202020204" pitchFamily="34" charset="0"/>
              <a:buChar char="•"/>
            </a:pPr>
            <a:r>
              <a:rPr lang="fr-CA" sz="1600" dirty="0">
                <a:sym typeface="Century Gothic"/>
              </a:rPr>
              <a:t>Chaussettes pour prévenir les ampoules</a:t>
            </a:r>
          </a:p>
          <a:p>
            <a:pPr marL="285750" lvl="0" indent="-285750">
              <a:buFont typeface="Arial" panose="020B0604020202020204" pitchFamily="34" charset="0"/>
              <a:buChar char="•"/>
            </a:pPr>
            <a:r>
              <a:rPr lang="fr-CA" sz="1600" dirty="0">
                <a:sym typeface="Century Gothic"/>
              </a:rPr>
              <a:t>Manteaux, protège-</a:t>
            </a:r>
            <a:r>
              <a:rPr lang="fr-CA" sz="1600" dirty="0"/>
              <a:t>oreilles</a:t>
            </a:r>
            <a:r>
              <a:rPr lang="fr-CA" sz="1600" dirty="0">
                <a:sym typeface="Century Gothic"/>
              </a:rPr>
              <a:t> et gants pour protéger contre le froid</a:t>
            </a:r>
          </a:p>
        </p:txBody>
      </p:sp>
      <p:pic>
        <p:nvPicPr>
          <p:cNvPr id="283" name="Shape 283" descr="thumb_slider3_1024.jpg"/>
          <p:cNvPicPr preferRelativeResize="0"/>
          <p:nvPr>
            <p:custDataLst>
              <p:tags r:id="rId3"/>
            </p:custDataLst>
          </p:nvPr>
        </p:nvPicPr>
        <p:blipFill rotWithShape="1">
          <a:blip r:embed="rId9" cstate="screen">
            <a:extLst>
              <a:ext uri="{28A0092B-C50C-407E-A947-70E740481C1C}">
                <a14:useLocalDpi xmlns:a14="http://schemas.microsoft.com/office/drawing/2010/main"/>
              </a:ext>
            </a:extLst>
          </a:blip>
          <a:stretch/>
        </p:blipFill>
        <p:spPr>
          <a:xfrm>
            <a:off x="4184029" y="2972464"/>
            <a:ext cx="2909125" cy="1484225"/>
          </a:xfrm>
          <a:prstGeom prst="rect">
            <a:avLst/>
          </a:prstGeom>
          <a:noFill/>
          <a:ln>
            <a:noFill/>
          </a:ln>
        </p:spPr>
      </p:pic>
      <p:pic>
        <p:nvPicPr>
          <p:cNvPr id="284" name="Shape 284" descr="kids-swim-goggles.jpg"/>
          <p:cNvPicPr preferRelativeResize="0"/>
          <p:nvPr>
            <p:custDataLst>
              <p:tags r:id="rId4"/>
            </p:custDataLst>
          </p:nvPr>
        </p:nvPicPr>
        <p:blipFill rotWithShape="1">
          <a:blip r:embed="rId10" cstate="screen">
            <a:alphaModFix/>
            <a:extLst>
              <a:ext uri="{28A0092B-C50C-407E-A947-70E740481C1C}">
                <a14:useLocalDpi xmlns:a14="http://schemas.microsoft.com/office/drawing/2010/main"/>
              </a:ext>
            </a:extLst>
          </a:blip>
          <a:srcRect/>
          <a:stretch/>
        </p:blipFill>
        <p:spPr>
          <a:xfrm>
            <a:off x="5180173" y="1247670"/>
            <a:ext cx="3761391" cy="1484225"/>
          </a:xfrm>
          <a:prstGeom prst="rect">
            <a:avLst/>
          </a:prstGeom>
          <a:noFill/>
          <a:ln>
            <a:noFill/>
          </a:ln>
        </p:spPr>
      </p:pic>
      <p:pic>
        <p:nvPicPr>
          <p:cNvPr id="285" name="Shape 285" descr="Dollarphotoclub_51414420.jpg"/>
          <p:cNvPicPr preferRelativeResize="0"/>
          <p:nvPr>
            <p:custDataLst>
              <p:tags r:id="rId5"/>
            </p:custDataLst>
          </p:nvPr>
        </p:nvPicPr>
        <p:blipFill rotWithShape="1">
          <a:blip r:embed="rId11" cstate="screen">
            <a:alphaModFix/>
            <a:extLst>
              <a:ext uri="{28A0092B-C50C-407E-A947-70E740481C1C}">
                <a14:useLocalDpi xmlns:a14="http://schemas.microsoft.com/office/drawing/2010/main"/>
              </a:ext>
            </a:extLst>
          </a:blip>
          <a:srcRect/>
          <a:stretch/>
        </p:blipFill>
        <p:spPr>
          <a:xfrm>
            <a:off x="4184029" y="1241818"/>
            <a:ext cx="1707813" cy="1490077"/>
          </a:xfrm>
          <a:prstGeom prst="rect">
            <a:avLst/>
          </a:prstGeom>
          <a:noFill/>
          <a:ln>
            <a:noFill/>
          </a:ln>
        </p:spPr>
      </p:pic>
      <p:pic>
        <p:nvPicPr>
          <p:cNvPr id="286" name="Shape 286" descr="boosterLG.jpg"/>
          <p:cNvPicPr preferRelativeResize="0"/>
          <p:nvPr>
            <p:custDataLst>
              <p:tags r:id="rId6"/>
            </p:custDataLst>
          </p:nvPr>
        </p:nvPicPr>
        <p:blipFill rotWithShape="1">
          <a:blip r:embed="rId12" cstate="screen">
            <a:alphaModFix/>
            <a:extLst>
              <a:ext uri="{28A0092B-C50C-407E-A947-70E740481C1C}">
                <a14:useLocalDpi xmlns:a14="http://schemas.microsoft.com/office/drawing/2010/main"/>
              </a:ext>
            </a:extLst>
          </a:blip>
          <a:srcRect/>
          <a:stretch/>
        </p:blipFill>
        <p:spPr>
          <a:xfrm>
            <a:off x="7093154" y="2972465"/>
            <a:ext cx="1848410" cy="1490472"/>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20656" y="500322"/>
            <a:ext cx="4858428" cy="2791215"/>
          </a:xfrm>
          <a:prstGeom prst="rect">
            <a:avLst/>
          </a:prstGeom>
        </p:spPr>
      </p:pic>
      <p:sp>
        <p:nvSpPr>
          <p:cNvPr id="2" name="Title 1"/>
          <p:cNvSpPr>
            <a:spLocks noGrp="1"/>
          </p:cNvSpPr>
          <p:nvPr>
            <p:ph type="title"/>
            <p:custDataLst>
              <p:tags r:id="rId1"/>
            </p:custDataLst>
          </p:nvPr>
        </p:nvSpPr>
        <p:spPr>
          <a:xfrm>
            <a:off x="5089806" y="4079778"/>
            <a:ext cx="3978220" cy="1009649"/>
          </a:xfrm>
        </p:spPr>
        <p:txBody>
          <a:bodyPr/>
          <a:lstStyle/>
          <a:p>
            <a:r>
              <a:rPr lang="fr-CA" dirty="0"/>
              <a:t>Les rayons UV et la lumière bleue</a:t>
            </a:r>
            <a:endParaRPr lang="en-US" dirty="0"/>
          </a:p>
        </p:txBody>
      </p:sp>
      <p:sp>
        <p:nvSpPr>
          <p:cNvPr id="295" name="Shape 295"/>
          <p:cNvSpPr/>
          <p:nvPr>
            <p:custDataLst>
              <p:tags r:id="rId2"/>
            </p:custDataLst>
          </p:nvPr>
        </p:nvSpPr>
        <p:spPr>
          <a:xfrm>
            <a:off x="6073733" y="1342332"/>
            <a:ext cx="2784762" cy="2031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800" dirty="0">
              <a:solidFill>
                <a:schemeClr val="lt1"/>
              </a:solidFill>
              <a:latin typeface="Century Gothic"/>
              <a:ea typeface="Century Gothic"/>
              <a:cs typeface="Century Gothic"/>
              <a:sym typeface="Century Gothic"/>
            </a:endParaRPr>
          </a:p>
        </p:txBody>
      </p:sp>
      <p:sp>
        <p:nvSpPr>
          <p:cNvPr id="297" name="Shape 297"/>
          <p:cNvSpPr/>
          <p:nvPr>
            <p:custDataLst>
              <p:tags r:id="rId3"/>
            </p:custDataLst>
          </p:nvPr>
        </p:nvSpPr>
        <p:spPr>
          <a:xfrm>
            <a:off x="461677" y="4325698"/>
            <a:ext cx="2872901" cy="276998"/>
          </a:xfrm>
          <a:prstGeom prst="rect">
            <a:avLst/>
          </a:prstGeom>
          <a:noFill/>
          <a:ln>
            <a:noFill/>
          </a:ln>
        </p:spPr>
        <p:txBody>
          <a:bodyPr lIns="91425" tIns="45700" rIns="91425" bIns="45700" anchor="t" anchorCtr="0">
            <a:noAutofit/>
          </a:bodyPr>
          <a:lstStyle/>
          <a:p>
            <a:pPr lvl="0">
              <a:buSzPct val="25000"/>
            </a:pPr>
            <a:r>
              <a:rPr lang="en-US" sz="1000" dirty="0">
                <a:solidFill>
                  <a:schemeClr val="tx1">
                    <a:lumMod val="50000"/>
                    <a:lumOff val="50000"/>
                  </a:schemeClr>
                </a:solidFill>
                <a:latin typeface="Century Gothic"/>
                <a:ea typeface="Century Gothic"/>
                <a:cs typeface="Century Gothic"/>
                <a:sym typeface="Century Gothic"/>
              </a:rPr>
              <a:t>Sources : Sparrow, 2000, et </a:t>
            </a:r>
            <a:r>
              <a:rPr lang="en-US" sz="1000" dirty="0" err="1">
                <a:solidFill>
                  <a:schemeClr val="tx1">
                    <a:lumMod val="50000"/>
                    <a:lumOff val="50000"/>
                  </a:schemeClr>
                </a:solidFill>
                <a:latin typeface="Century Gothic"/>
                <a:ea typeface="Century Gothic"/>
                <a:cs typeface="Century Gothic"/>
                <a:sym typeface="Century Gothic"/>
              </a:rPr>
              <a:t>Arnault</a:t>
            </a:r>
            <a:r>
              <a:rPr lang="en-US" sz="1000" dirty="0">
                <a:solidFill>
                  <a:schemeClr val="tx1">
                    <a:lumMod val="50000"/>
                    <a:lumOff val="50000"/>
                  </a:schemeClr>
                </a:solidFill>
                <a:latin typeface="Century Gothic"/>
                <a:ea typeface="Century Gothic"/>
                <a:cs typeface="Century Gothic"/>
                <a:sym typeface="Century Gothic"/>
              </a:rPr>
              <a:t>, 2013.</a:t>
            </a:r>
          </a:p>
        </p:txBody>
      </p:sp>
      <p:sp>
        <p:nvSpPr>
          <p:cNvPr id="7" name="Rectangle 6"/>
          <p:cNvSpPr/>
          <p:nvPr>
            <p:custDataLst>
              <p:tags r:id="rId4"/>
            </p:custDataLst>
          </p:nvPr>
        </p:nvSpPr>
        <p:spPr>
          <a:xfrm>
            <a:off x="461677" y="798287"/>
            <a:ext cx="3631721" cy="2739211"/>
          </a:xfrm>
          <a:prstGeom prst="rect">
            <a:avLst/>
          </a:prstGeom>
        </p:spPr>
        <p:txBody>
          <a:bodyPr wrap="square">
            <a:spAutoFit/>
          </a:bodyPr>
          <a:lstStyle/>
          <a:p>
            <a:pPr>
              <a:spcAft>
                <a:spcPts val="600"/>
              </a:spcAft>
              <a:buClr>
                <a:schemeClr val="lt1"/>
              </a:buClr>
            </a:pPr>
            <a:r>
              <a:rPr lang="fr-CA" sz="1800" dirty="0">
                <a:solidFill>
                  <a:schemeClr val="tx1">
                    <a:lumMod val="50000"/>
                    <a:lumOff val="50000"/>
                  </a:schemeClr>
                </a:solidFill>
                <a:latin typeface="Century Gothic"/>
                <a:ea typeface="Century Gothic"/>
                <a:cs typeface="Century Gothic"/>
                <a:sym typeface="Century Gothic"/>
              </a:rPr>
              <a:t>Les jeunes yeux laissent pénétrer plus de lumière nocive.</a:t>
            </a:r>
          </a:p>
          <a:p>
            <a:pPr>
              <a:spcAft>
                <a:spcPts val="600"/>
              </a:spcAft>
              <a:buClr>
                <a:schemeClr val="lt1"/>
              </a:buClr>
            </a:pPr>
            <a:endParaRPr lang="fr-CA" sz="1800" dirty="0">
              <a:solidFill>
                <a:schemeClr val="tx1">
                  <a:lumMod val="50000"/>
                  <a:lumOff val="50000"/>
                </a:schemeClr>
              </a:solidFill>
              <a:latin typeface="Century Gothic"/>
              <a:ea typeface="Century Gothic"/>
              <a:cs typeface="Century Gothic"/>
              <a:sym typeface="Century Gothic"/>
            </a:endParaRPr>
          </a:p>
          <a:p>
            <a:pPr>
              <a:spcAft>
                <a:spcPts val="600"/>
              </a:spcAft>
              <a:buClr>
                <a:schemeClr val="lt1"/>
              </a:buClr>
            </a:pPr>
            <a:r>
              <a:rPr lang="fr-CA" sz="1800" dirty="0">
                <a:solidFill>
                  <a:schemeClr val="tx1">
                    <a:lumMod val="50000"/>
                    <a:lumOff val="50000"/>
                  </a:schemeClr>
                </a:solidFill>
                <a:latin typeface="Century Gothic"/>
                <a:ea typeface="Century Gothic"/>
                <a:cs typeface="Century Gothic"/>
                <a:sym typeface="Century Gothic"/>
              </a:rPr>
              <a:t>L’exposition à long terme à la lumière bleue augmente le risque de souffrir de dégénérescence maculaire liée à l’âge. </a:t>
            </a:r>
          </a:p>
        </p:txBody>
      </p:sp>
      <p:sp>
        <p:nvSpPr>
          <p:cNvPr id="8" name="Shape 295"/>
          <p:cNvSpPr/>
          <p:nvPr>
            <p:custDataLst>
              <p:tags r:id="rId5"/>
            </p:custDataLst>
          </p:nvPr>
        </p:nvSpPr>
        <p:spPr>
          <a:xfrm>
            <a:off x="6073733" y="1342332"/>
            <a:ext cx="2784762" cy="2031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800" dirty="0">
              <a:solidFill>
                <a:schemeClr val="lt1"/>
              </a:solidFill>
              <a:latin typeface="Century Gothic"/>
              <a:ea typeface="Century Gothic"/>
              <a:cs typeface="Century Gothic"/>
              <a:sym typeface="Century Gothic"/>
            </a:endParaRPr>
          </a:p>
        </p:txBody>
      </p:sp>
      <p:sp>
        <p:nvSpPr>
          <p:cNvPr id="9" name="TextBox 8"/>
          <p:cNvSpPr txBox="1"/>
          <p:nvPr/>
        </p:nvSpPr>
        <p:spPr>
          <a:xfrm>
            <a:off x="5074271" y="447157"/>
            <a:ext cx="978196" cy="215444"/>
          </a:xfrm>
          <a:prstGeom prst="rect">
            <a:avLst/>
          </a:prstGeom>
          <a:noFill/>
        </p:spPr>
        <p:txBody>
          <a:bodyPr wrap="square" rtlCol="0">
            <a:spAutoFit/>
          </a:bodyPr>
          <a:lstStyle/>
          <a:p>
            <a:r>
              <a:rPr lang="en-US" sz="800" dirty="0" err="1">
                <a:solidFill>
                  <a:schemeClr val="accent5"/>
                </a:solidFill>
              </a:rPr>
              <a:t>PAUPIÈRE</a:t>
            </a:r>
            <a:endParaRPr lang="en-US" sz="800" dirty="0">
              <a:solidFill>
                <a:schemeClr val="accent5"/>
              </a:solidFill>
            </a:endParaRPr>
          </a:p>
        </p:txBody>
      </p:sp>
      <p:sp>
        <p:nvSpPr>
          <p:cNvPr id="10" name="TextBox 9"/>
          <p:cNvSpPr txBox="1"/>
          <p:nvPr/>
        </p:nvSpPr>
        <p:spPr>
          <a:xfrm>
            <a:off x="4807986" y="670691"/>
            <a:ext cx="978196" cy="215444"/>
          </a:xfrm>
          <a:prstGeom prst="rect">
            <a:avLst/>
          </a:prstGeom>
          <a:noFill/>
        </p:spPr>
        <p:txBody>
          <a:bodyPr wrap="square" rtlCol="0">
            <a:spAutoFit/>
          </a:bodyPr>
          <a:lstStyle/>
          <a:p>
            <a:r>
              <a:rPr lang="en-US" sz="800" dirty="0" err="1">
                <a:solidFill>
                  <a:schemeClr val="accent5"/>
                </a:solidFill>
              </a:rPr>
              <a:t>CORNÉE</a:t>
            </a:r>
            <a:endParaRPr lang="en-US" sz="800" dirty="0">
              <a:solidFill>
                <a:schemeClr val="accent5"/>
              </a:solidFill>
            </a:endParaRPr>
          </a:p>
        </p:txBody>
      </p:sp>
      <p:sp>
        <p:nvSpPr>
          <p:cNvPr id="11" name="TextBox 10"/>
          <p:cNvSpPr txBox="1"/>
          <p:nvPr/>
        </p:nvSpPr>
        <p:spPr>
          <a:xfrm>
            <a:off x="4310802" y="1073723"/>
            <a:ext cx="1380163" cy="215444"/>
          </a:xfrm>
          <a:prstGeom prst="rect">
            <a:avLst/>
          </a:prstGeom>
          <a:noFill/>
        </p:spPr>
        <p:txBody>
          <a:bodyPr wrap="square" rtlCol="0">
            <a:spAutoFit/>
          </a:bodyPr>
          <a:lstStyle/>
          <a:p>
            <a:r>
              <a:rPr lang="fr-CA" sz="800" dirty="0">
                <a:solidFill>
                  <a:schemeClr val="bg2"/>
                </a:solidFill>
              </a:rPr>
              <a:t>LUMIÈRE BLEUE</a:t>
            </a:r>
            <a:endParaRPr lang="en-US" sz="800" dirty="0">
              <a:solidFill>
                <a:schemeClr val="bg2"/>
              </a:solidFill>
            </a:endParaRPr>
          </a:p>
        </p:txBody>
      </p:sp>
      <p:sp>
        <p:nvSpPr>
          <p:cNvPr id="12" name="TextBox 11"/>
          <p:cNvSpPr txBox="1"/>
          <p:nvPr/>
        </p:nvSpPr>
        <p:spPr>
          <a:xfrm>
            <a:off x="4299689" y="2427599"/>
            <a:ext cx="1380163" cy="215444"/>
          </a:xfrm>
          <a:prstGeom prst="rect">
            <a:avLst/>
          </a:prstGeom>
          <a:noFill/>
        </p:spPr>
        <p:txBody>
          <a:bodyPr wrap="square" rtlCol="0">
            <a:spAutoFit/>
          </a:bodyPr>
          <a:lstStyle/>
          <a:p>
            <a:r>
              <a:rPr lang="en-US" sz="800" dirty="0" err="1">
                <a:solidFill>
                  <a:schemeClr val="accent1"/>
                </a:solidFill>
              </a:rPr>
              <a:t>RAYONS</a:t>
            </a:r>
            <a:r>
              <a:rPr lang="en-US" sz="800" dirty="0">
                <a:solidFill>
                  <a:schemeClr val="accent1"/>
                </a:solidFill>
              </a:rPr>
              <a:t> UV</a:t>
            </a:r>
          </a:p>
        </p:txBody>
      </p:sp>
      <p:sp>
        <p:nvSpPr>
          <p:cNvPr id="13" name="TextBox 12"/>
          <p:cNvSpPr txBox="1"/>
          <p:nvPr/>
        </p:nvSpPr>
        <p:spPr>
          <a:xfrm>
            <a:off x="4893050" y="2813038"/>
            <a:ext cx="978196" cy="215444"/>
          </a:xfrm>
          <a:prstGeom prst="rect">
            <a:avLst/>
          </a:prstGeom>
          <a:noFill/>
        </p:spPr>
        <p:txBody>
          <a:bodyPr wrap="square" rtlCol="0">
            <a:spAutoFit/>
          </a:bodyPr>
          <a:lstStyle/>
          <a:p>
            <a:r>
              <a:rPr lang="fr-CA" sz="800" dirty="0">
                <a:solidFill>
                  <a:schemeClr val="accent5"/>
                </a:solidFill>
              </a:rPr>
              <a:t>IRIS</a:t>
            </a:r>
            <a:endParaRPr lang="en-US" sz="800" dirty="0">
              <a:solidFill>
                <a:schemeClr val="accent5"/>
              </a:solidFill>
            </a:endParaRPr>
          </a:p>
        </p:txBody>
      </p:sp>
      <p:sp>
        <p:nvSpPr>
          <p:cNvPr id="14" name="TextBox 13"/>
          <p:cNvSpPr txBox="1"/>
          <p:nvPr/>
        </p:nvSpPr>
        <p:spPr>
          <a:xfrm>
            <a:off x="4681893" y="3105048"/>
            <a:ext cx="978196" cy="215444"/>
          </a:xfrm>
          <a:prstGeom prst="rect">
            <a:avLst/>
          </a:prstGeom>
          <a:noFill/>
        </p:spPr>
        <p:txBody>
          <a:bodyPr wrap="square" rtlCol="0">
            <a:spAutoFit/>
          </a:bodyPr>
          <a:lstStyle/>
          <a:p>
            <a:r>
              <a:rPr lang="fr-CA" sz="800" dirty="0">
                <a:solidFill>
                  <a:schemeClr val="tx1"/>
                </a:solidFill>
              </a:rPr>
              <a:t>CRISTALLINE</a:t>
            </a:r>
            <a:endParaRPr lang="en-US" sz="800" dirty="0">
              <a:solidFill>
                <a:schemeClr val="tx1"/>
              </a:solidFill>
            </a:endParaRPr>
          </a:p>
        </p:txBody>
      </p:sp>
      <p:sp>
        <p:nvSpPr>
          <p:cNvPr id="15" name="TextBox 14"/>
          <p:cNvSpPr txBox="1"/>
          <p:nvPr/>
        </p:nvSpPr>
        <p:spPr>
          <a:xfrm>
            <a:off x="7779621" y="1594375"/>
            <a:ext cx="1057607" cy="461665"/>
          </a:xfrm>
          <a:prstGeom prst="rect">
            <a:avLst/>
          </a:prstGeom>
          <a:noFill/>
        </p:spPr>
        <p:txBody>
          <a:bodyPr wrap="square" rtlCol="0">
            <a:spAutoFit/>
          </a:bodyPr>
          <a:lstStyle/>
          <a:p>
            <a:r>
              <a:rPr lang="fr-CA" sz="800" dirty="0">
                <a:solidFill>
                  <a:schemeClr val="accent5"/>
                </a:solidFill>
              </a:rPr>
              <a:t>RÉTINE CENTRALE (MACULA)</a:t>
            </a:r>
            <a:endParaRPr lang="en-US" sz="800"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500"/>
                                        <p:tgtEl>
                                          <p:spTgt spid="2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custDataLst>
              <p:tags r:id="rId1"/>
            </p:custDataLst>
          </p:nvPr>
        </p:nvSpPr>
        <p:spPr>
          <a:xfrm>
            <a:off x="503883" y="463962"/>
            <a:ext cx="5630518" cy="369925"/>
          </a:xfrm>
          <a:prstGeom prst="rect">
            <a:avLst/>
          </a:prstGeom>
          <a:noFill/>
          <a:ln>
            <a:noFill/>
          </a:ln>
        </p:spPr>
        <p:txBody>
          <a:bodyPr lIns="0" tIns="45700" rIns="91425" bIns="45700" anchor="ctr" anchorCtr="0">
            <a:noAutofit/>
          </a:bodyPr>
          <a:lstStyle/>
          <a:p>
            <a:pPr lvl="0">
              <a:buSzPct val="25000"/>
            </a:pPr>
            <a:r>
              <a:rPr lang="fr-CA" dirty="0"/>
              <a:t>L’utilisation des appareils numériques</a:t>
            </a:r>
            <a:endParaRPr lang="en-US" sz="2800" b="0" i="0" u="none" strike="noStrike" cap="none" dirty="0">
              <a:solidFill>
                <a:schemeClr val="lt1"/>
              </a:solidFill>
              <a:latin typeface="Century Gothic"/>
              <a:ea typeface="Century Gothic"/>
              <a:cs typeface="Century Gothic"/>
              <a:sym typeface="Century Gothic"/>
            </a:endParaRPr>
          </a:p>
        </p:txBody>
      </p:sp>
      <p:sp>
        <p:nvSpPr>
          <p:cNvPr id="311" name="Shape 311"/>
          <p:cNvSpPr txBox="1">
            <a:spLocks noGrp="1"/>
          </p:cNvSpPr>
          <p:nvPr>
            <p:ph type="body" idx="1"/>
            <p:custDataLst>
              <p:tags r:id="rId2"/>
            </p:custDataLst>
          </p:nvPr>
        </p:nvSpPr>
        <p:spPr>
          <a:xfrm>
            <a:off x="510202" y="1214437"/>
            <a:ext cx="3806824" cy="3452811"/>
          </a:xfrm>
          <a:prstGeom prst="rect">
            <a:avLst/>
          </a:prstGeom>
          <a:noFill/>
          <a:ln>
            <a:noFill/>
          </a:ln>
        </p:spPr>
        <p:txBody>
          <a:bodyPr lIns="0" tIns="45700" rIns="91425" bIns="45700" anchor="t" anchorCtr="0">
            <a:noAutofit/>
          </a:bodyPr>
          <a:lstStyle/>
          <a:p>
            <a:pPr lvl="0">
              <a:spcAft>
                <a:spcPts val="0"/>
              </a:spcAft>
              <a:buSzPct val="25000"/>
            </a:pPr>
            <a:r>
              <a:rPr lang="fr-CA" dirty="0"/>
              <a:t>La lumière bleue nocive et la fatigue oculaire préoccupent beaucoup les gens en raison de l’accroissement de l’utilisation des appareils numériques au cours des dernières années.</a:t>
            </a:r>
          </a:p>
          <a:p>
            <a:pPr lvl="0">
              <a:spcBef>
                <a:spcPts val="600"/>
              </a:spcBef>
              <a:spcAft>
                <a:spcPts val="0"/>
              </a:spcAft>
              <a:buSzPct val="25000"/>
            </a:pPr>
            <a:endParaRPr lang="fr-CA" dirty="0"/>
          </a:p>
        </p:txBody>
      </p:sp>
      <p:pic>
        <p:nvPicPr>
          <p:cNvPr id="312" name="Shape 312" descr="C:\Users\Courtney Myers\Desktop\VLL Photos\Justin.jpg"/>
          <p:cNvPicPr preferRelativeResize="0"/>
          <p:nvPr>
            <p:custDataLst>
              <p:tags r:id="rId3"/>
            </p:custDataLst>
          </p:nvPr>
        </p:nvPicPr>
        <p:blipFill rotWithShape="1">
          <a:blip r:embed="rId8">
            <a:alphaModFix/>
          </a:blip>
          <a:srcRect/>
          <a:stretch/>
        </p:blipFill>
        <p:spPr>
          <a:xfrm>
            <a:off x="5926137" y="817562"/>
            <a:ext cx="2771774" cy="3004133"/>
          </a:xfrm>
          <a:prstGeom prst="rect">
            <a:avLst/>
          </a:prstGeom>
          <a:noFill/>
          <a:ln>
            <a:noFill/>
          </a:ln>
        </p:spPr>
      </p:pic>
      <p:sp>
        <p:nvSpPr>
          <p:cNvPr id="313" name="Shape 313"/>
          <p:cNvSpPr/>
          <p:nvPr>
            <p:custDataLst>
              <p:tags r:id="rId4"/>
            </p:custDataLst>
          </p:nvPr>
        </p:nvSpPr>
        <p:spPr>
          <a:xfrm>
            <a:off x="5926137" y="3158823"/>
            <a:ext cx="2771774" cy="653143"/>
          </a:xfrm>
          <a:prstGeom prst="rect">
            <a:avLst/>
          </a:prstGeom>
          <a:solidFill>
            <a:schemeClr val="bg2">
              <a:alpha val="49803"/>
            </a:schemeClr>
          </a:solidFill>
          <a:ln>
            <a:noFill/>
          </a:ln>
        </p:spPr>
        <p:txBody>
          <a:bodyPr lIns="57150" tIns="28575" rIns="57150" bIns="28575" anchor="t" anchorCtr="0">
            <a:noAutofit/>
          </a:bodyPr>
          <a:lstStyle/>
          <a:p>
            <a:pPr lvl="0" algn="ctr">
              <a:buSzPct val="25000"/>
            </a:pPr>
            <a:r>
              <a:rPr lang="en-US" sz="2000" b="1" dirty="0">
                <a:solidFill>
                  <a:schemeClr val="lt1"/>
                </a:solidFill>
                <a:latin typeface="Century Gothic"/>
                <a:ea typeface="Century Gothic"/>
                <a:cs typeface="Century Gothic"/>
                <a:sym typeface="Century Gothic"/>
              </a:rPr>
              <a:t>2 HEURES PAR JOUR DEVANT UN ÉCRAN</a:t>
            </a:r>
          </a:p>
        </p:txBody>
      </p:sp>
      <p:sp>
        <p:nvSpPr>
          <p:cNvPr id="6" name="Shape 160"/>
          <p:cNvSpPr txBox="1"/>
          <p:nvPr>
            <p:custDataLst>
              <p:tags r:id="rId5"/>
            </p:custDataLst>
          </p:nvPr>
        </p:nvSpPr>
        <p:spPr>
          <a:xfrm>
            <a:off x="5926137" y="3944797"/>
            <a:ext cx="3122973" cy="217199"/>
          </a:xfrm>
          <a:prstGeom prst="rect">
            <a:avLst/>
          </a:prstGeom>
          <a:noFill/>
          <a:ln>
            <a:noFill/>
          </a:ln>
        </p:spPr>
        <p:txBody>
          <a:bodyPr lIns="91425" tIns="45700" rIns="91425" bIns="45700" anchor="t" anchorCtr="0">
            <a:noAutofit/>
          </a:bodyPr>
          <a:lstStyle/>
          <a:p>
            <a:pPr lvl="0">
              <a:buSzPct val="25000"/>
            </a:pPr>
            <a:r>
              <a:rPr lang="fr-CA" sz="1200" dirty="0">
                <a:solidFill>
                  <a:schemeClr val="bg1"/>
                </a:solidFill>
                <a:latin typeface="Century Gothic" panose="020B0502020202020204" pitchFamily="34" charset="0"/>
              </a:rPr>
              <a:t>Source : Jeunes en forme Canada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750"/>
                                        <p:tgtEl>
                                          <p:spTgt spid="312"/>
                                        </p:tgtEl>
                                      </p:cBhvr>
                                    </p:animEffect>
                                  </p:childTnLst>
                                </p:cTn>
                              </p:par>
                              <p:par>
                                <p:cTn id="8" presetID="10" presetClass="entr" presetSubtype="0" fill="hold" nodeType="withEffect">
                                  <p:stCondLst>
                                    <p:cond delay="0"/>
                                  </p:stCondLst>
                                  <p:childTnLst>
                                    <p:set>
                                      <p:cBhvr>
                                        <p:cTn id="9" dur="1" fill="hold">
                                          <p:stCondLst>
                                            <p:cond delay="0"/>
                                          </p:stCondLst>
                                        </p:cTn>
                                        <p:tgtEl>
                                          <p:spTgt spid="313"/>
                                        </p:tgtEl>
                                        <p:attrNameLst>
                                          <p:attrName>style.visibility</p:attrName>
                                        </p:attrNameLst>
                                      </p:cBhvr>
                                      <p:to>
                                        <p:strVal val="visible"/>
                                      </p:to>
                                    </p:set>
                                    <p:animEffect transition="in" filter="fade">
                                      <p:cBhvr>
                                        <p:cTn id="10" dur="5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3" name="Text Placeholder 2"/>
          <p:cNvSpPr>
            <a:spLocks noGrp="1"/>
          </p:cNvSpPr>
          <p:nvPr>
            <p:ph type="body" idx="1"/>
            <p:custDataLst>
              <p:tags r:id="rId1"/>
            </p:custDataLst>
          </p:nvPr>
        </p:nvSpPr>
        <p:spPr/>
        <p:txBody>
          <a:bodyPr/>
          <a:lstStyle/>
          <a:p>
            <a:r>
              <a:rPr lang="fr-CA" dirty="0"/>
              <a:t>Source : </a:t>
            </a:r>
            <a:r>
              <a:rPr lang="fr-CA" dirty="0" err="1"/>
              <a:t>Meet</a:t>
            </a:r>
            <a:r>
              <a:rPr lang="fr-CA" dirty="0"/>
              <a:t> </a:t>
            </a:r>
            <a:r>
              <a:rPr lang="fr-CA" dirty="0" err="1"/>
              <a:t>Generation</a:t>
            </a:r>
            <a:r>
              <a:rPr lang="fr-CA" dirty="0"/>
              <a:t> Z par Sparks &amp; Honey </a:t>
            </a:r>
          </a:p>
        </p:txBody>
      </p:sp>
      <p:sp>
        <p:nvSpPr>
          <p:cNvPr id="173" name="Shape 173"/>
          <p:cNvSpPr txBox="1">
            <a:spLocks noGrp="1"/>
          </p:cNvSpPr>
          <p:nvPr>
            <p:ph type="title"/>
            <p:custDataLst>
              <p:tags r:id="rId2"/>
            </p:custDataLst>
          </p:nvPr>
        </p:nvSpPr>
        <p:spPr>
          <a:prstGeom prst="rect">
            <a:avLst/>
          </a:prstGeom>
          <a:noFill/>
          <a:ln>
            <a:noFill/>
          </a:ln>
        </p:spPr>
        <p:txBody>
          <a:bodyPr lIns="0" tIns="45700" rIns="91425" bIns="45700" anchor="ctr" anchorCtr="0">
            <a:noAutofit/>
          </a:bodyPr>
          <a:lstStyle/>
          <a:p>
            <a:pPr marL="0" marR="0" lvl="0" indent="0" algn="l" rtl="0">
              <a:spcBef>
                <a:spcPts val="0"/>
              </a:spcBef>
              <a:buClr>
                <a:schemeClr val="lt1"/>
              </a:buClr>
              <a:buSzPct val="25000"/>
              <a:buFont typeface="Century Gothic"/>
              <a:buNone/>
            </a:pPr>
            <a:r>
              <a:rPr lang="fr-CA" sz="2000" dirty="0"/>
              <a:t>Pourcentage des enfants âgés de 8 à 12 ans qui utilisent des appareils tous les jours</a:t>
            </a:r>
            <a:endParaRPr lang="fr-CA" sz="2000" b="0" i="0" u="sng" strike="noStrike" cap="none" dirty="0">
              <a:solidFill>
                <a:schemeClr val="lt1"/>
              </a:solidFill>
              <a:sym typeface="Century Gothic"/>
            </a:endParaRPr>
          </a:p>
        </p:txBody>
      </p:sp>
      <p:sp>
        <p:nvSpPr>
          <p:cNvPr id="174" name="Shape 174"/>
          <p:cNvSpPr txBox="1"/>
          <p:nvPr>
            <p:custDataLst>
              <p:tags r:id="rId3"/>
            </p:custDataLst>
          </p:nvPr>
        </p:nvSpPr>
        <p:spPr>
          <a:xfrm>
            <a:off x="426525" y="4774168"/>
            <a:ext cx="3729842" cy="24622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indent="0">
              <a:buSzPct val="25000"/>
              <a:defRPr sz="1200">
                <a:solidFill>
                  <a:schemeClr val="dk1"/>
                </a:solidFill>
                <a:latin typeface="Century Gothic" panose="020B0502020202020204" pitchFamily="34" charset="0"/>
              </a:defRPr>
            </a:lvl1pPr>
          </a:lstStyle>
          <a:p>
            <a:endParaRPr lang="en-US" dirty="0"/>
          </a:p>
        </p:txBody>
      </p:sp>
      <p:graphicFrame>
        <p:nvGraphicFramePr>
          <p:cNvPr id="2" name="Chart 1"/>
          <p:cNvGraphicFramePr/>
          <p:nvPr>
            <p:custDataLst>
              <p:tags r:id="rId4"/>
            </p:custDataLst>
            <p:extLst>
              <p:ext uri="{D42A27DB-BD31-4B8C-83A1-F6EECF244321}">
                <p14:modId xmlns:p14="http://schemas.microsoft.com/office/powerpoint/2010/main" val="2832221325"/>
              </p:ext>
            </p:extLst>
          </p:nvPr>
        </p:nvGraphicFramePr>
        <p:xfrm>
          <a:off x="330428" y="270782"/>
          <a:ext cx="8479970" cy="371932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10046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p:nvPr>
            <p:custDataLst>
              <p:tags r:id="rId1"/>
            </p:custDataLst>
          </p:nvPr>
        </p:nvSpPr>
        <p:spPr>
          <a:xfrm>
            <a:off x="5857875" y="1468706"/>
            <a:ext cx="3286126" cy="3674794"/>
          </a:xfrm>
          <a:prstGeom prst="ellipse">
            <a:avLst/>
          </a:prstGeom>
          <a:solidFill>
            <a:schemeClr val="accent4"/>
          </a:solidFill>
          <a:ln>
            <a:noFill/>
          </a:ln>
        </p:spPr>
        <p:txBody>
          <a:bodyPr lIns="57150" tIns="28575" rIns="57150" bIns="28575" anchor="ctr" anchorCtr="0">
            <a:noAutofit/>
          </a:bodyPr>
          <a:lstStyle/>
          <a:p>
            <a:pPr marL="0" marR="0" lvl="0" indent="0" algn="ctr" rtl="0">
              <a:spcBef>
                <a:spcPts val="0"/>
              </a:spcBef>
              <a:buNone/>
            </a:pPr>
            <a:endParaRPr sz="1600" dirty="0">
              <a:solidFill>
                <a:srgbClr val="FFFFFF"/>
              </a:solidFill>
              <a:latin typeface="Arial"/>
              <a:ea typeface="Arial"/>
              <a:cs typeface="Arial"/>
              <a:sym typeface="Arial"/>
            </a:endParaRPr>
          </a:p>
        </p:txBody>
      </p:sp>
      <p:grpSp>
        <p:nvGrpSpPr>
          <p:cNvPr id="339" name="Shape 339"/>
          <p:cNvGrpSpPr/>
          <p:nvPr>
            <p:custDataLst>
              <p:tags r:id="rId2"/>
            </p:custDataLst>
          </p:nvPr>
        </p:nvGrpSpPr>
        <p:grpSpPr>
          <a:xfrm>
            <a:off x="321736" y="1036879"/>
            <a:ext cx="8507100" cy="3409246"/>
            <a:chOff x="352425" y="498343"/>
            <a:chExt cx="9698150" cy="3756317"/>
          </a:xfrm>
        </p:grpSpPr>
        <p:pic>
          <p:nvPicPr>
            <p:cNvPr id="340" name="Shape 340"/>
            <p:cNvPicPr preferRelativeResize="0"/>
            <p:nvPr/>
          </p:nvPicPr>
          <p:blipFill rotWithShape="1">
            <a:blip r:embed="rId10">
              <a:alphaModFix/>
            </a:blip>
            <a:srcRect/>
            <a:stretch/>
          </p:blipFill>
          <p:spPr>
            <a:xfrm>
              <a:off x="352425" y="1361730"/>
              <a:ext cx="1255344" cy="1255344"/>
            </a:xfrm>
            <a:prstGeom prst="ellipse">
              <a:avLst/>
            </a:prstGeom>
            <a:noFill/>
            <a:ln w="57150" cap="flat" cmpd="sng">
              <a:solidFill>
                <a:schemeClr val="bg2">
                  <a:lumMod val="40000"/>
                  <a:lumOff val="60000"/>
                </a:schemeClr>
              </a:solidFill>
              <a:prstDash val="solid"/>
              <a:round/>
              <a:headEnd type="none" w="med" len="med"/>
              <a:tailEnd type="none" w="med" len="med"/>
            </a:ln>
          </p:spPr>
        </p:pic>
        <p:sp>
          <p:nvSpPr>
            <p:cNvPr id="341" name="Shape 341"/>
            <p:cNvSpPr txBox="1"/>
            <p:nvPr/>
          </p:nvSpPr>
          <p:spPr>
            <a:xfrm>
              <a:off x="1690984" y="1667248"/>
              <a:ext cx="1431555" cy="644308"/>
            </a:xfrm>
            <a:prstGeom prst="rect">
              <a:avLst/>
            </a:prstGeom>
            <a:noFill/>
            <a:ln>
              <a:noFill/>
            </a:ln>
          </p:spPr>
          <p:txBody>
            <a:bodyPr lIns="91425" tIns="45700" rIns="91425" bIns="45700" anchor="ctr" anchorCtr="0">
              <a:noAutofit/>
            </a:bodyPr>
            <a:lstStyle/>
            <a:p>
              <a:pPr lvl="0">
                <a:buSzPct val="25000"/>
              </a:pPr>
              <a:r>
                <a:rPr lang="fr-CA" sz="1600" dirty="0">
                  <a:solidFill>
                    <a:srgbClr val="FFFFFF"/>
                  </a:solidFill>
                  <a:latin typeface="Century Gothic"/>
                  <a:ea typeface="Century Gothic"/>
                  <a:cs typeface="Century Gothic"/>
                  <a:sym typeface="Century Gothic"/>
                </a:rPr>
                <a:t>Éclairage à DEL</a:t>
              </a:r>
            </a:p>
          </p:txBody>
        </p:sp>
        <p:sp>
          <p:nvSpPr>
            <p:cNvPr id="342" name="Shape 342"/>
            <p:cNvSpPr txBox="1"/>
            <p:nvPr/>
          </p:nvSpPr>
          <p:spPr>
            <a:xfrm>
              <a:off x="4059048" y="2053590"/>
              <a:ext cx="1570450" cy="644308"/>
            </a:xfrm>
            <a:prstGeom prst="rect">
              <a:avLst/>
            </a:prstGeom>
            <a:noFill/>
            <a:ln>
              <a:noFill/>
            </a:ln>
          </p:spPr>
          <p:txBody>
            <a:bodyPr lIns="91425" tIns="45700" rIns="91425" bIns="45700" anchor="ctr" anchorCtr="0">
              <a:noAutofit/>
            </a:bodyPr>
            <a:lstStyle/>
            <a:p>
              <a:pPr lvl="0">
                <a:buSzPct val="25000"/>
              </a:pPr>
              <a:r>
                <a:rPr lang="fr-CA" sz="1600" dirty="0">
                  <a:solidFill>
                    <a:srgbClr val="FFFFFF"/>
                  </a:solidFill>
                  <a:latin typeface="Century Gothic"/>
                  <a:ea typeface="Century Gothic"/>
                  <a:cs typeface="Century Gothic"/>
                  <a:sym typeface="Century Gothic"/>
                </a:rPr>
                <a:t>Appareils numériques</a:t>
              </a:r>
            </a:p>
          </p:txBody>
        </p:sp>
        <p:sp>
          <p:nvSpPr>
            <p:cNvPr id="343" name="Shape 343"/>
            <p:cNvSpPr txBox="1"/>
            <p:nvPr/>
          </p:nvSpPr>
          <p:spPr>
            <a:xfrm>
              <a:off x="2195260" y="3273516"/>
              <a:ext cx="1736434" cy="644308"/>
            </a:xfrm>
            <a:prstGeom prst="rect">
              <a:avLst/>
            </a:prstGeom>
            <a:noFill/>
            <a:ln>
              <a:noFill/>
            </a:ln>
          </p:spPr>
          <p:txBody>
            <a:bodyPr lIns="91425" tIns="45700" rIns="91425" bIns="45700" anchor="ctr" anchorCtr="0">
              <a:noAutofit/>
            </a:bodyPr>
            <a:lstStyle/>
            <a:p>
              <a:pPr lvl="0">
                <a:buSzPct val="25000"/>
              </a:pPr>
              <a:r>
                <a:rPr lang="fr-CA" sz="1600" dirty="0">
                  <a:solidFill>
                    <a:srgbClr val="FFFFFF"/>
                  </a:solidFill>
                  <a:latin typeface="Century Gothic"/>
                  <a:ea typeface="Century Gothic"/>
                  <a:cs typeface="Century Gothic"/>
                  <a:sym typeface="Century Gothic"/>
                </a:rPr>
                <a:t>Lampes aux halogénures</a:t>
              </a:r>
            </a:p>
          </p:txBody>
        </p:sp>
        <p:pic>
          <p:nvPicPr>
            <p:cNvPr id="344" name="Shape 344"/>
            <p:cNvPicPr preferRelativeResize="0"/>
            <p:nvPr/>
          </p:nvPicPr>
          <p:blipFill rotWithShape="1">
            <a:blip r:embed="rId11">
              <a:alphaModFix/>
            </a:blip>
            <a:srcRect/>
            <a:stretch/>
          </p:blipFill>
          <p:spPr>
            <a:xfrm>
              <a:off x="837354" y="2999316"/>
              <a:ext cx="1255344" cy="1255344"/>
            </a:xfrm>
            <a:prstGeom prst="ellipse">
              <a:avLst/>
            </a:prstGeom>
            <a:noFill/>
            <a:ln w="57150" cap="flat" cmpd="sng">
              <a:solidFill>
                <a:schemeClr val="bg2">
                  <a:lumMod val="40000"/>
                  <a:lumOff val="60000"/>
                </a:schemeClr>
              </a:solidFill>
              <a:prstDash val="solid"/>
              <a:round/>
              <a:headEnd type="none" w="med" len="med"/>
              <a:tailEnd type="none" w="med" len="med"/>
            </a:ln>
          </p:spPr>
        </p:pic>
        <p:pic>
          <p:nvPicPr>
            <p:cNvPr id="345" name="Shape 345"/>
            <p:cNvPicPr preferRelativeResize="0"/>
            <p:nvPr/>
          </p:nvPicPr>
          <p:blipFill rotWithShape="1">
            <a:blip r:embed="rId12">
              <a:alphaModFix/>
            </a:blip>
            <a:srcRect/>
            <a:stretch/>
          </p:blipFill>
          <p:spPr>
            <a:xfrm>
              <a:off x="2756405" y="1757089"/>
              <a:ext cx="1255344" cy="1255344"/>
            </a:xfrm>
            <a:prstGeom prst="ellipse">
              <a:avLst/>
            </a:prstGeom>
            <a:noFill/>
            <a:ln w="57150" cap="flat" cmpd="sng">
              <a:solidFill>
                <a:schemeClr val="bg2">
                  <a:lumMod val="40000"/>
                  <a:lumOff val="60000"/>
                </a:schemeClr>
              </a:solidFill>
              <a:prstDash val="solid"/>
              <a:round/>
              <a:headEnd type="none" w="med" len="med"/>
              <a:tailEnd type="none" w="med" len="med"/>
            </a:ln>
          </p:spPr>
        </p:pic>
        <p:sp>
          <p:nvSpPr>
            <p:cNvPr id="346" name="Shape 346"/>
            <p:cNvSpPr txBox="1"/>
            <p:nvPr/>
          </p:nvSpPr>
          <p:spPr>
            <a:xfrm>
              <a:off x="404113" y="501391"/>
              <a:ext cx="3494429" cy="373019"/>
            </a:xfrm>
            <a:prstGeom prst="rect">
              <a:avLst/>
            </a:prstGeom>
            <a:noFill/>
            <a:ln>
              <a:noFill/>
            </a:ln>
          </p:spPr>
          <p:txBody>
            <a:bodyPr lIns="91425" tIns="45700" rIns="91425" bIns="45700" anchor="ctr" anchorCtr="0">
              <a:noAutofit/>
            </a:bodyPr>
            <a:lstStyle/>
            <a:p>
              <a:pPr lvl="0">
                <a:buSzPct val="25000"/>
              </a:pPr>
              <a:r>
                <a:rPr lang="fr-CA" sz="1600" dirty="0">
                  <a:solidFill>
                    <a:srgbClr val="FFFFFF"/>
                  </a:solidFill>
                  <a:latin typeface="Century Gothic"/>
                  <a:ea typeface="Century Gothic"/>
                  <a:cs typeface="Century Gothic"/>
                  <a:sym typeface="Century Gothic"/>
                </a:rPr>
                <a:t>À L’INTÉRIEUR – lumière bleue nocive</a:t>
              </a:r>
            </a:p>
          </p:txBody>
        </p:sp>
        <p:sp>
          <p:nvSpPr>
            <p:cNvPr id="347" name="Shape 347"/>
            <p:cNvSpPr txBox="1"/>
            <p:nvPr/>
          </p:nvSpPr>
          <p:spPr>
            <a:xfrm>
              <a:off x="5434097" y="498343"/>
              <a:ext cx="4616478" cy="373019"/>
            </a:xfrm>
            <a:prstGeom prst="rect">
              <a:avLst/>
            </a:prstGeom>
            <a:noFill/>
            <a:ln>
              <a:noFill/>
            </a:ln>
          </p:spPr>
          <p:txBody>
            <a:bodyPr lIns="91425" tIns="45700" rIns="91425" bIns="45700" anchor="ctr" anchorCtr="0">
              <a:noAutofit/>
            </a:bodyPr>
            <a:lstStyle/>
            <a:p>
              <a:pPr lvl="0">
                <a:buSzPct val="25000"/>
              </a:pPr>
              <a:r>
                <a:rPr lang="fr-CA" sz="1600" dirty="0">
                  <a:solidFill>
                    <a:srgbClr val="FFFFFF"/>
                  </a:solidFill>
                  <a:latin typeface="Century Gothic"/>
                  <a:ea typeface="Century Gothic"/>
                  <a:cs typeface="Century Gothic"/>
                  <a:sym typeface="Century Gothic"/>
                </a:rPr>
                <a:t>À L’EXTÉRIEUR – rayons UV et lumière bleue nocive</a:t>
              </a:r>
            </a:p>
          </p:txBody>
        </p:sp>
      </p:grpSp>
      <p:pic>
        <p:nvPicPr>
          <p:cNvPr id="348" name="Shape 348"/>
          <p:cNvPicPr preferRelativeResize="0"/>
          <p:nvPr>
            <p:custDataLst>
              <p:tags r:id="rId3"/>
            </p:custDataLst>
          </p:nvPr>
        </p:nvPicPr>
        <p:blipFill rotWithShape="1">
          <a:blip r:embed="rId13">
            <a:alphaModFix/>
          </a:blip>
          <a:srcRect/>
          <a:stretch/>
        </p:blipFill>
        <p:spPr>
          <a:xfrm>
            <a:off x="4880498" y="1877623"/>
            <a:ext cx="2645594" cy="2737326"/>
          </a:xfrm>
          <a:prstGeom prst="ellipse">
            <a:avLst/>
          </a:prstGeom>
          <a:noFill/>
          <a:ln w="57150" cap="flat" cmpd="sng">
            <a:solidFill>
              <a:schemeClr val="accent4"/>
            </a:solidFill>
            <a:prstDash val="solid"/>
            <a:round/>
            <a:headEnd type="none" w="med" len="med"/>
            <a:tailEnd type="none" w="med" len="med"/>
          </a:ln>
        </p:spPr>
      </p:pic>
      <p:sp>
        <p:nvSpPr>
          <p:cNvPr id="349" name="Shape 349"/>
          <p:cNvSpPr txBox="1"/>
          <p:nvPr>
            <p:custDataLst>
              <p:tags r:id="rId4"/>
            </p:custDataLst>
          </p:nvPr>
        </p:nvSpPr>
        <p:spPr>
          <a:xfrm>
            <a:off x="5642651" y="2524103"/>
            <a:ext cx="1276366" cy="1115689"/>
          </a:xfrm>
          <a:prstGeom prst="rect">
            <a:avLst/>
          </a:prstGeom>
          <a:noFill/>
          <a:ln>
            <a:noFill/>
          </a:ln>
        </p:spPr>
        <p:txBody>
          <a:bodyPr lIns="57150" tIns="28575" rIns="57150" bIns="28575" anchor="ctr" anchorCtr="0">
            <a:noAutofit/>
          </a:bodyPr>
          <a:lstStyle/>
          <a:p>
            <a:pPr lvl="0" algn="ctr">
              <a:buSzPct val="25000"/>
            </a:pPr>
            <a:r>
              <a:rPr lang="en-US" sz="1600" dirty="0">
                <a:solidFill>
                  <a:srgbClr val="002060"/>
                </a:solidFill>
                <a:latin typeface="Century Gothic"/>
                <a:ea typeface="Century Gothic"/>
                <a:cs typeface="Century Gothic"/>
                <a:sym typeface="Century Gothic"/>
              </a:rPr>
              <a:t>LE</a:t>
            </a:r>
            <a:r>
              <a:rPr lang="en-US" sz="1600" b="1" dirty="0">
                <a:solidFill>
                  <a:srgbClr val="002060"/>
                </a:solidFill>
                <a:latin typeface="Century Gothic"/>
                <a:ea typeface="Century Gothic"/>
                <a:cs typeface="Century Gothic"/>
                <a:sym typeface="Century Gothic"/>
              </a:rPr>
              <a:t/>
            </a:r>
            <a:br>
              <a:rPr lang="en-US" sz="1600" b="1" dirty="0">
                <a:solidFill>
                  <a:srgbClr val="002060"/>
                </a:solidFill>
                <a:latin typeface="Century Gothic"/>
                <a:ea typeface="Century Gothic"/>
                <a:cs typeface="Century Gothic"/>
                <a:sym typeface="Century Gothic"/>
              </a:rPr>
            </a:br>
            <a:r>
              <a:rPr lang="en-US" sz="2800" b="1" dirty="0">
                <a:solidFill>
                  <a:srgbClr val="002060"/>
                </a:solidFill>
                <a:latin typeface="Century Gothic"/>
                <a:ea typeface="Century Gothic"/>
                <a:cs typeface="Century Gothic"/>
                <a:sym typeface="Century Gothic"/>
              </a:rPr>
              <a:t>SOLEIL</a:t>
            </a:r>
          </a:p>
        </p:txBody>
      </p:sp>
      <p:sp>
        <p:nvSpPr>
          <p:cNvPr id="350" name="Shape 350"/>
          <p:cNvSpPr/>
          <p:nvPr>
            <p:custDataLst>
              <p:tags r:id="rId5"/>
            </p:custDataLst>
          </p:nvPr>
        </p:nvSpPr>
        <p:spPr>
          <a:xfrm>
            <a:off x="7186614" y="2057823"/>
            <a:ext cx="1957387" cy="2812307"/>
          </a:xfrm>
          <a:prstGeom prst="rect">
            <a:avLst/>
          </a:prstGeom>
          <a:noFill/>
          <a:ln>
            <a:noFill/>
          </a:ln>
        </p:spPr>
        <p:txBody>
          <a:bodyPr lIns="57150" tIns="28575" rIns="57150" bIns="28575" anchor="t" anchorCtr="0">
            <a:noAutofit/>
          </a:bodyPr>
          <a:lstStyle/>
          <a:p>
            <a:pPr lvl="0" algn="ctr">
              <a:buSzPct val="25000"/>
            </a:pPr>
            <a:r>
              <a:rPr lang="en-US" sz="2800" dirty="0">
                <a:solidFill>
                  <a:srgbClr val="FFFFFF"/>
                </a:solidFill>
              </a:rPr>
              <a:t>PLUS </a:t>
            </a:r>
          </a:p>
          <a:p>
            <a:pPr lvl="0" algn="ctr">
              <a:buSzPct val="25000"/>
            </a:pPr>
            <a:r>
              <a:rPr lang="en-US" sz="2800" dirty="0">
                <a:solidFill>
                  <a:srgbClr val="FFFFFF"/>
                </a:solidFill>
              </a:rPr>
              <a:t>DE</a:t>
            </a:r>
          </a:p>
          <a:p>
            <a:pPr lvl="0" algn="ctr">
              <a:buSzPct val="25000"/>
            </a:pPr>
            <a:r>
              <a:rPr lang="en-US" sz="2800" dirty="0">
                <a:solidFill>
                  <a:srgbClr val="FFFFFF"/>
                </a:solidFill>
              </a:rPr>
              <a:t> </a:t>
            </a:r>
            <a:r>
              <a:rPr lang="en-US" sz="4400" dirty="0">
                <a:solidFill>
                  <a:srgbClr val="FFFFFF"/>
                </a:solidFill>
              </a:rPr>
              <a:t>100</a:t>
            </a:r>
            <a:endParaRPr lang="en-US" sz="2000" dirty="0">
              <a:solidFill>
                <a:srgbClr val="FFFFFF"/>
              </a:solidFill>
            </a:endParaRPr>
          </a:p>
          <a:p>
            <a:pPr lvl="0" algn="ctr">
              <a:buSzPct val="25000"/>
            </a:pPr>
            <a:r>
              <a:rPr lang="en-US" sz="2000" dirty="0">
                <a:solidFill>
                  <a:srgbClr val="FFFFFF"/>
                </a:solidFill>
              </a:rPr>
              <a:t>FOIS</a:t>
            </a:r>
          </a:p>
          <a:p>
            <a:pPr lvl="0" algn="ctr">
              <a:buSzPct val="25000"/>
            </a:pPr>
            <a:r>
              <a:rPr lang="en-US" sz="1050" dirty="0">
                <a:solidFill>
                  <a:srgbClr val="FFFFFF"/>
                </a:solidFill>
              </a:rPr>
              <a:t>PLUS INTENSE QUE LES APPAREILS </a:t>
            </a:r>
          </a:p>
          <a:p>
            <a:pPr lvl="0" algn="ctr">
              <a:buSzPct val="25000"/>
            </a:pPr>
            <a:r>
              <a:rPr lang="en-US" sz="1050" dirty="0">
                <a:solidFill>
                  <a:srgbClr val="FFFFFF"/>
                </a:solidFill>
              </a:rPr>
              <a:t>ÉLECTRONIQUES ET </a:t>
            </a:r>
          </a:p>
          <a:p>
            <a:pPr lvl="0" algn="ctr">
              <a:buSzPct val="25000"/>
            </a:pPr>
            <a:r>
              <a:rPr lang="en-US" sz="1050" dirty="0">
                <a:solidFill>
                  <a:srgbClr val="FFFFFF"/>
                </a:solidFill>
              </a:rPr>
              <a:t>LES ÉCRANS</a:t>
            </a:r>
          </a:p>
        </p:txBody>
      </p:sp>
      <p:sp>
        <p:nvSpPr>
          <p:cNvPr id="351" name="Shape 351"/>
          <p:cNvSpPr txBox="1">
            <a:spLocks noGrp="1"/>
          </p:cNvSpPr>
          <p:nvPr>
            <p:ph type="title"/>
            <p:custDataLst>
              <p:tags r:id="rId6"/>
            </p:custDataLst>
          </p:nvPr>
        </p:nvSpPr>
        <p:spPr>
          <a:xfrm>
            <a:off x="492008" y="452087"/>
            <a:ext cx="5630518" cy="369925"/>
          </a:xfrm>
          <a:prstGeom prst="rect">
            <a:avLst/>
          </a:prstGeom>
          <a:noFill/>
          <a:ln>
            <a:noFill/>
          </a:ln>
        </p:spPr>
        <p:txBody>
          <a:bodyPr lIns="0" tIns="45700" rIns="91425" bIns="45700" anchor="ctr" anchorCtr="0">
            <a:noAutofit/>
          </a:bodyPr>
          <a:lstStyle/>
          <a:p>
            <a:pPr lvl="0">
              <a:buSzPct val="25000"/>
            </a:pPr>
            <a:r>
              <a:rPr lang="fr-CA" dirty="0"/>
              <a:t>Les sources de lumière bleue</a:t>
            </a:r>
            <a:endParaRPr lang="en-US" sz="2800" b="0" i="0" u="none" strike="noStrike" cap="none" dirty="0">
              <a:solidFill>
                <a:schemeClr val="lt1"/>
              </a:solidFill>
              <a:latin typeface="Century Gothic"/>
              <a:ea typeface="Century Gothic"/>
              <a:cs typeface="Century Gothic"/>
              <a:sym typeface="Century Gothic"/>
            </a:endParaRPr>
          </a:p>
        </p:txBody>
      </p:sp>
      <p:sp>
        <p:nvSpPr>
          <p:cNvPr id="18" name="Shape 160"/>
          <p:cNvSpPr txBox="1"/>
          <p:nvPr>
            <p:custDataLst>
              <p:tags r:id="rId7"/>
            </p:custDataLst>
          </p:nvPr>
        </p:nvSpPr>
        <p:spPr>
          <a:xfrm>
            <a:off x="382885" y="4686677"/>
            <a:ext cx="5129394" cy="217199"/>
          </a:xfrm>
          <a:prstGeom prst="rect">
            <a:avLst/>
          </a:prstGeom>
          <a:noFill/>
          <a:ln>
            <a:noFill/>
          </a:ln>
        </p:spPr>
        <p:txBody>
          <a:bodyPr lIns="91425" tIns="45700" rIns="91425" bIns="45700" anchor="t" anchorCtr="0">
            <a:noAutofit/>
          </a:bodyPr>
          <a:lstStyle/>
          <a:p>
            <a:pPr lvl="0">
              <a:buSzPct val="25000"/>
            </a:pPr>
            <a:r>
              <a:rPr lang="en-US" sz="1000" dirty="0">
                <a:solidFill>
                  <a:schemeClr val="bg1"/>
                </a:solidFill>
                <a:latin typeface="Century Gothic" panose="020B0502020202020204" pitchFamily="34" charset="0"/>
              </a:rPr>
              <a:t>Source :  </a:t>
            </a:r>
            <a:r>
              <a:rPr lang="en-US" sz="1000" dirty="0" err="1">
                <a:solidFill>
                  <a:schemeClr val="bg1"/>
                </a:solidFill>
                <a:latin typeface="Century Gothic" panose="020B0502020202020204" pitchFamily="34" charset="0"/>
              </a:rPr>
              <a:t>Baillet</a:t>
            </a:r>
            <a:r>
              <a:rPr lang="en-US" sz="1000" dirty="0">
                <a:solidFill>
                  <a:schemeClr val="bg1"/>
                </a:solidFill>
                <a:latin typeface="Century Gothic" panose="020B0502020202020204" pitchFamily="34" charset="0"/>
              </a:rPr>
              <a:t>, G. et B. Granger. « How Transitions</a:t>
            </a:r>
            <a:r>
              <a:rPr lang="en-US" sz="1000" baseline="30000" dirty="0">
                <a:solidFill>
                  <a:schemeClr val="bg1"/>
                </a:solidFill>
                <a:latin typeface="Century Gothic" panose="020B0502020202020204" pitchFamily="34" charset="0"/>
              </a:rPr>
              <a:t>®</a:t>
            </a:r>
            <a:r>
              <a:rPr lang="en-US" sz="1000" dirty="0">
                <a:solidFill>
                  <a:schemeClr val="bg1"/>
                </a:solidFill>
                <a:latin typeface="Century Gothic" panose="020B0502020202020204" pitchFamily="34" charset="0"/>
              </a:rPr>
              <a:t> lenses filter harmful blue light », </a:t>
            </a:r>
            <a:r>
              <a:rPr lang="en-US" sz="1000" i="1" dirty="0">
                <a:solidFill>
                  <a:schemeClr val="bg1"/>
                </a:solidFill>
                <a:latin typeface="Century Gothic" panose="020B0502020202020204" pitchFamily="34" charset="0"/>
              </a:rPr>
              <a:t>Points de </a:t>
            </a:r>
            <a:r>
              <a:rPr lang="en-US" sz="1000" i="1" dirty="0" err="1">
                <a:solidFill>
                  <a:schemeClr val="bg1"/>
                </a:solidFill>
                <a:latin typeface="Century Gothic" panose="020B0502020202020204" pitchFamily="34" charset="0"/>
              </a:rPr>
              <a:t>Vue</a:t>
            </a:r>
            <a:r>
              <a:rPr lang="en-US" sz="1000" i="1" dirty="0">
                <a:solidFill>
                  <a:schemeClr val="bg1"/>
                </a:solidFill>
                <a:latin typeface="Century Gothic" panose="020B0502020202020204" pitchFamily="34" charset="0"/>
              </a:rPr>
              <a:t>, International Review of Ophthalmic Optics</a:t>
            </a:r>
            <a:r>
              <a:rPr lang="en-US" sz="1000" dirty="0">
                <a:solidFill>
                  <a:schemeClr val="bg1"/>
                </a:solidFill>
                <a:latin typeface="Century Gothic" panose="020B0502020202020204" pitchFamily="34" charset="0"/>
              </a:rPr>
              <a:t>, mars 2016.</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Shape 358" descr="Z:\Havas-PR\Pittsburgh Share\SHARE\CLIENTS\Transitions Optical\Images\Lifestyle and Model Images\2015\Kids Transitions Images\Sharianna_Ryder_clear_grey_Transitions.TIF"/>
          <p:cNvPicPr preferRelativeResize="0"/>
          <p:nvPr>
            <p:custDataLst>
              <p:tags r:id="rId1"/>
            </p:custDataLst>
          </p:nvPr>
        </p:nvPicPr>
        <p:blipFill rotWithShape="1">
          <a:blip r:embed="rId8">
            <a:alphaModFix/>
          </a:blip>
          <a:srcRect/>
          <a:stretch/>
        </p:blipFill>
        <p:spPr>
          <a:xfrm>
            <a:off x="3500438" y="1321307"/>
            <a:ext cx="2771774" cy="3355410"/>
          </a:xfrm>
          <a:prstGeom prst="rect">
            <a:avLst/>
          </a:prstGeom>
          <a:noFill/>
          <a:ln>
            <a:noFill/>
          </a:ln>
        </p:spPr>
      </p:pic>
      <p:pic>
        <p:nvPicPr>
          <p:cNvPr id="359" name="Shape 359" descr="C:\Users\Courtney Myers\Desktop\_Stock Images_Video\ThinkstockPhotos-486935835.jpg"/>
          <p:cNvPicPr preferRelativeResize="0"/>
          <p:nvPr>
            <p:custDataLst>
              <p:tags r:id="rId2"/>
            </p:custDataLst>
          </p:nvPr>
        </p:nvPicPr>
        <p:blipFill rotWithShape="1">
          <a:blip r:embed="rId9">
            <a:alphaModFix/>
          </a:blip>
          <a:srcRect/>
          <a:stretch/>
        </p:blipFill>
        <p:spPr>
          <a:xfrm>
            <a:off x="476250" y="1355844"/>
            <a:ext cx="2756079" cy="3336361"/>
          </a:xfrm>
          <a:prstGeom prst="rect">
            <a:avLst/>
          </a:prstGeom>
          <a:noFill/>
          <a:ln>
            <a:noFill/>
          </a:ln>
        </p:spPr>
      </p:pic>
      <p:sp>
        <p:nvSpPr>
          <p:cNvPr id="360" name="Shape 360"/>
          <p:cNvSpPr txBox="1">
            <a:spLocks noGrp="1"/>
          </p:cNvSpPr>
          <p:nvPr>
            <p:ph type="title"/>
            <p:custDataLst>
              <p:tags r:id="rId3"/>
            </p:custDataLst>
          </p:nvPr>
        </p:nvSpPr>
        <p:spPr>
          <a:xfrm>
            <a:off x="456382" y="463962"/>
            <a:ext cx="5815829" cy="369925"/>
          </a:xfrm>
          <a:prstGeom prst="rect">
            <a:avLst/>
          </a:prstGeom>
          <a:noFill/>
          <a:ln>
            <a:noFill/>
          </a:ln>
        </p:spPr>
        <p:txBody>
          <a:bodyPr lIns="0" tIns="45700" rIns="91425" bIns="45700" anchor="ctr" anchorCtr="0">
            <a:noAutofit/>
          </a:bodyPr>
          <a:lstStyle/>
          <a:p>
            <a:pPr marL="0" marR="0" lvl="0" indent="0" algn="l" rtl="0">
              <a:spcBef>
                <a:spcPts val="0"/>
              </a:spcBef>
              <a:buClr>
                <a:schemeClr val="lt1"/>
              </a:buClr>
              <a:buSzPct val="25000"/>
              <a:buFont typeface="Century Gothic"/>
              <a:buNone/>
            </a:pPr>
            <a:r>
              <a:rPr lang="fr-CA" sz="2800" b="0" i="0" u="none" strike="noStrike" cap="none" dirty="0">
                <a:solidFill>
                  <a:schemeClr val="lt1"/>
                </a:solidFill>
                <a:latin typeface="Century Gothic"/>
                <a:ea typeface="Century Gothic"/>
                <a:cs typeface="Century Gothic"/>
                <a:sym typeface="Century Gothic"/>
              </a:rPr>
              <a:t>La lumière – un facteur important dans le développement humain</a:t>
            </a:r>
          </a:p>
        </p:txBody>
      </p:sp>
      <p:sp>
        <p:nvSpPr>
          <p:cNvPr id="361" name="Shape 361"/>
          <p:cNvSpPr/>
          <p:nvPr>
            <p:custDataLst>
              <p:tags r:id="rId4"/>
            </p:custDataLst>
          </p:nvPr>
        </p:nvSpPr>
        <p:spPr>
          <a:xfrm>
            <a:off x="460762" y="3571137"/>
            <a:ext cx="2771774" cy="1119536"/>
          </a:xfrm>
          <a:prstGeom prst="rect">
            <a:avLst/>
          </a:prstGeom>
          <a:solidFill>
            <a:schemeClr val="bg2">
              <a:alpha val="49803"/>
            </a:schemeClr>
          </a:solidFill>
          <a:ln>
            <a:noFill/>
          </a:ln>
        </p:spPr>
        <p:txBody>
          <a:bodyPr lIns="57150" tIns="28575" rIns="57150" bIns="28575" anchor="t" anchorCtr="0">
            <a:noAutofit/>
          </a:bodyPr>
          <a:lstStyle/>
          <a:p>
            <a:pPr marL="0" marR="0" lvl="0" indent="0" algn="ctr" rtl="0">
              <a:spcBef>
                <a:spcPts val="0"/>
              </a:spcBef>
              <a:buSzPct val="25000"/>
              <a:buNone/>
            </a:pPr>
            <a:r>
              <a:rPr lang="en-US" sz="2300" dirty="0">
                <a:solidFill>
                  <a:schemeClr val="dk1"/>
                </a:solidFill>
                <a:latin typeface="Century Gothic"/>
                <a:ea typeface="Century Gothic"/>
                <a:cs typeface="Century Gothic"/>
                <a:sym typeface="Century Gothic"/>
              </a:rPr>
              <a:t>ESSENTIELLE À UN DÉVELOPPEMENT SAIN</a:t>
            </a:r>
          </a:p>
        </p:txBody>
      </p:sp>
      <p:sp>
        <p:nvSpPr>
          <p:cNvPr id="362" name="Shape 362"/>
          <p:cNvSpPr/>
          <p:nvPr>
            <p:custDataLst>
              <p:tags r:id="rId5"/>
            </p:custDataLst>
          </p:nvPr>
        </p:nvSpPr>
        <p:spPr>
          <a:xfrm>
            <a:off x="3546904" y="3572669"/>
            <a:ext cx="2725308" cy="1119536"/>
          </a:xfrm>
          <a:prstGeom prst="rect">
            <a:avLst/>
          </a:prstGeom>
          <a:solidFill>
            <a:schemeClr val="accent4">
              <a:alpha val="49803"/>
            </a:schemeClr>
          </a:solidFill>
          <a:ln>
            <a:noFill/>
          </a:ln>
        </p:spPr>
        <p:txBody>
          <a:bodyPr lIns="57150" tIns="28575" rIns="57150" bIns="28575" anchor="t" anchorCtr="0">
            <a:noAutofit/>
          </a:bodyPr>
          <a:lstStyle/>
          <a:p>
            <a:pPr marL="0" marR="0" lvl="0" indent="0" algn="ctr" rtl="0">
              <a:spcBef>
                <a:spcPts val="0"/>
              </a:spcBef>
              <a:buSzPct val="25000"/>
              <a:buNone/>
            </a:pPr>
            <a:r>
              <a:rPr lang="en-US" sz="2300" dirty="0">
                <a:solidFill>
                  <a:schemeClr val="dk1"/>
                </a:solidFill>
                <a:latin typeface="Century Gothic"/>
                <a:ea typeface="Century Gothic"/>
                <a:cs typeface="Century Gothic"/>
                <a:sym typeface="Century Gothic"/>
              </a:rPr>
              <a:t>NÉCESSAIRE POUR LA CROISSANCE OCULAIRE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7" name="Picture 2" descr="Z:\Havas-PR\Pittsburgh Share\SHARE\CLIENTS\Transitions Optical\Images\Lifestyle and Model Images\2016\Kids_VLL Captured Images\07 - Kids\A013_C018_1211B4_001.R3D.12_43_57_08.Still001 copy.tif"/>
          <p:cNvPicPr>
            <a:picLocks noChangeAspect="1" noChangeArrowheads="1"/>
          </p:cNvPicPr>
          <p:nvPr>
            <p:custDataLst>
              <p:tags r:id="rId1"/>
            </p:custDataLst>
          </p:nvPr>
        </p:nvPicPr>
        <p:blipFill>
          <a:blip r:embed="rId8" cstate="screen">
            <a:extLst>
              <a:ext uri="{28A0092B-C50C-407E-A947-70E740481C1C}">
                <a14:useLocalDpi xmlns:a14="http://schemas.microsoft.com/office/drawing/2010/main"/>
              </a:ext>
            </a:extLst>
          </a:blip>
          <a:srcRect/>
          <a:stretch>
            <a:fillRect/>
          </a:stretch>
        </p:blipFill>
        <p:spPr bwMode="auto">
          <a:xfrm>
            <a:off x="476250" y="1234261"/>
            <a:ext cx="8221662" cy="3432935"/>
          </a:xfrm>
          <a:prstGeom prst="rect">
            <a:avLst/>
          </a:prstGeom>
          <a:noFill/>
          <a:extLst>
            <a:ext uri="{909E8E84-426E-40DD-AFC4-6F175D3DCCD1}">
              <a14:hiddenFill xmlns:a14="http://schemas.microsoft.com/office/drawing/2010/main">
                <a:solidFill>
                  <a:srgbClr val="FFFFFF"/>
                </a:solidFill>
              </a14:hiddenFill>
            </a:ext>
          </a:extLst>
        </p:spPr>
      </p:pic>
      <p:sp>
        <p:nvSpPr>
          <p:cNvPr id="368" name="Shape 368"/>
          <p:cNvSpPr txBox="1">
            <a:spLocks noGrp="1"/>
          </p:cNvSpPr>
          <p:nvPr>
            <p:ph type="title"/>
            <p:custDataLst>
              <p:tags r:id="rId2"/>
            </p:custDataLst>
          </p:nvPr>
        </p:nvSpPr>
        <p:spPr>
          <a:prstGeom prst="rect">
            <a:avLst/>
          </a:prstGeom>
          <a:noFill/>
          <a:ln>
            <a:noFill/>
          </a:ln>
        </p:spPr>
        <p:txBody>
          <a:bodyPr lIns="0" tIns="45700" rIns="91425" bIns="45700" anchor="ctr" anchorCtr="0">
            <a:noAutofit/>
          </a:bodyPr>
          <a:lstStyle/>
          <a:p>
            <a:pPr lvl="0">
              <a:buSzPct val="25000"/>
            </a:pPr>
            <a:r>
              <a:rPr lang="fr-CA" dirty="0"/>
              <a:t>Le temps passé à l’extérieur et la myopie</a:t>
            </a:r>
            <a:endParaRPr lang="en-US" sz="2800" b="0" i="0" u="none" strike="noStrike" cap="none" dirty="0">
              <a:solidFill>
                <a:schemeClr val="lt1"/>
              </a:solidFill>
              <a:latin typeface="Century Gothic"/>
              <a:ea typeface="Century Gothic"/>
              <a:cs typeface="Century Gothic"/>
              <a:sym typeface="Century Gothic"/>
            </a:endParaRPr>
          </a:p>
        </p:txBody>
      </p:sp>
      <p:sp>
        <p:nvSpPr>
          <p:cNvPr id="369" name="Shape 369"/>
          <p:cNvSpPr txBox="1">
            <a:spLocks noGrp="1"/>
          </p:cNvSpPr>
          <p:nvPr>
            <p:ph type="body" idx="1"/>
            <p:custDataLst>
              <p:tags r:id="rId3"/>
            </p:custDataLst>
          </p:nvPr>
        </p:nvSpPr>
        <p:spPr>
          <a:xfrm>
            <a:off x="666487" y="1464603"/>
            <a:ext cx="3806824" cy="3452811"/>
          </a:xfrm>
          <a:prstGeom prst="rect">
            <a:avLst/>
          </a:prstGeom>
          <a:noFill/>
          <a:ln>
            <a:noFill/>
          </a:ln>
        </p:spPr>
        <p:txBody>
          <a:bodyPr lIns="0" tIns="45700" rIns="91425" bIns="45700" anchor="t" anchorCtr="0">
            <a:noAutofit/>
          </a:bodyPr>
          <a:lstStyle/>
          <a:p>
            <a:pPr lvl="0">
              <a:spcAft>
                <a:spcPts val="0"/>
              </a:spcAft>
              <a:buSzPct val="25000"/>
            </a:pPr>
            <a:r>
              <a:rPr lang="fr-CA" dirty="0"/>
              <a:t>Passer du temps à l’extérieur peut réduire le risque de souffrir de myopie</a:t>
            </a:r>
          </a:p>
        </p:txBody>
      </p:sp>
      <p:sp>
        <p:nvSpPr>
          <p:cNvPr id="372" name="Shape 372"/>
          <p:cNvSpPr/>
          <p:nvPr>
            <p:custDataLst>
              <p:tags r:id="rId4"/>
            </p:custDataLst>
          </p:nvPr>
        </p:nvSpPr>
        <p:spPr>
          <a:xfrm>
            <a:off x="476250" y="3003513"/>
            <a:ext cx="4686300" cy="1025599"/>
          </a:xfrm>
          <a:prstGeom prst="rect">
            <a:avLst/>
          </a:prstGeom>
          <a:solidFill>
            <a:schemeClr val="bg2">
              <a:alpha val="49803"/>
            </a:schemeClr>
          </a:solidFill>
          <a:ln>
            <a:noFill/>
          </a:ln>
        </p:spPr>
        <p:txBody>
          <a:bodyPr lIns="57150" tIns="28575" rIns="57150" bIns="28575" anchor="ctr" anchorCtr="0">
            <a:noAutofit/>
          </a:bodyPr>
          <a:lstStyle/>
          <a:p>
            <a:pPr lvl="0" algn="ctr">
              <a:buSzPct val="25000"/>
            </a:pPr>
            <a:r>
              <a:rPr lang="fr-CA" sz="2300" b="1"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70 % des jeunes passent moins de 1 heure par jour à l’extérieur</a:t>
            </a:r>
          </a:p>
        </p:txBody>
      </p:sp>
      <p:sp>
        <p:nvSpPr>
          <p:cNvPr id="2" name="Rectangle 1"/>
          <p:cNvSpPr/>
          <p:nvPr>
            <p:custDataLst>
              <p:tags r:id="rId5"/>
            </p:custDataLst>
          </p:nvPr>
        </p:nvSpPr>
        <p:spPr>
          <a:xfrm>
            <a:off x="372738" y="4838760"/>
            <a:ext cx="5915924" cy="246221"/>
          </a:xfrm>
          <a:prstGeom prst="rect">
            <a:avLst/>
          </a:prstGeom>
        </p:spPr>
        <p:txBody>
          <a:bodyPr wrap="square">
            <a:spAutoFit/>
          </a:bodyPr>
          <a:lstStyle/>
          <a:p>
            <a:pPr>
              <a:buSzPct val="25000"/>
            </a:pPr>
            <a:r>
              <a:rPr lang="fr-CA" sz="1000" dirty="0">
                <a:solidFill>
                  <a:schemeClr val="bg1"/>
                </a:solidFill>
                <a:latin typeface="Century Gothic" panose="020B0502020202020204" pitchFamily="34" charset="0"/>
                <a:sym typeface="Calibri"/>
              </a:rPr>
              <a:t>Source : </a:t>
            </a:r>
            <a:r>
              <a:rPr lang="fr-CA" sz="1000" dirty="0" err="1">
                <a:solidFill>
                  <a:schemeClr val="bg1"/>
                </a:solidFill>
                <a:latin typeface="Century Gothic" panose="020B0502020202020204" pitchFamily="34" charset="0"/>
                <a:sym typeface="Calibri"/>
              </a:rPr>
              <a:t>Youth</a:t>
            </a:r>
            <a:r>
              <a:rPr lang="fr-CA" sz="1000" dirty="0">
                <a:solidFill>
                  <a:schemeClr val="bg1"/>
                </a:solidFill>
                <a:latin typeface="Century Gothic" panose="020B0502020202020204" pitchFamily="34" charset="0"/>
                <a:sym typeface="Calibri"/>
              </a:rPr>
              <a:t> Survey on Nature and the </a:t>
            </a:r>
            <a:r>
              <a:rPr lang="fr-CA" sz="1000" dirty="0" err="1">
                <a:solidFill>
                  <a:schemeClr val="bg1"/>
                </a:solidFill>
                <a:latin typeface="Century Gothic" panose="020B0502020202020204" pitchFamily="34" charset="0"/>
                <a:sym typeface="Calibri"/>
              </a:rPr>
              <a:t>Outdoors</a:t>
            </a:r>
            <a:r>
              <a:rPr lang="fr-CA" sz="1000" dirty="0">
                <a:solidFill>
                  <a:schemeClr val="bg1"/>
                </a:solidFill>
                <a:latin typeface="Century Gothic" panose="020B0502020202020204" pitchFamily="34" charset="0"/>
                <a:sym typeface="Calibri"/>
              </a:rPr>
              <a:t>, Fondation David Suzuki.</a:t>
            </a:r>
            <a:endParaRPr lang="fr-CA" sz="1000" dirty="0">
              <a:solidFill>
                <a:schemeClr val="bg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Population canadienne par âge</a:t>
            </a:r>
          </a:p>
        </p:txBody>
      </p:sp>
      <p:sp>
        <p:nvSpPr>
          <p:cNvPr id="5" name="Shape 160"/>
          <p:cNvSpPr txBox="1"/>
          <p:nvPr>
            <p:custDataLst>
              <p:tags r:id="rId2"/>
            </p:custDataLst>
          </p:nvPr>
        </p:nvSpPr>
        <p:spPr>
          <a:xfrm>
            <a:off x="394646" y="4696196"/>
            <a:ext cx="5526224" cy="217199"/>
          </a:xfrm>
          <a:prstGeom prst="rect">
            <a:avLst/>
          </a:prstGeom>
          <a:noFill/>
          <a:ln>
            <a:noFill/>
          </a:ln>
        </p:spPr>
        <p:txBody>
          <a:bodyPr lIns="91425" tIns="45700" rIns="91425" bIns="45700" anchor="t" anchorCtr="0">
            <a:noAutofit/>
          </a:bodyPr>
          <a:lstStyle/>
          <a:p>
            <a:pPr lvl="0">
              <a:buSzPct val="25000"/>
            </a:pPr>
            <a:r>
              <a:rPr lang="fr-CA" sz="1050" b="0" i="0" u="none" strike="noStrike" cap="none" dirty="0">
                <a:solidFill>
                  <a:schemeClr val="tx1"/>
                </a:solidFill>
                <a:latin typeface="Century Gothic" panose="020B0502020202020204" pitchFamily="34" charset="0"/>
                <a:sym typeface="Arial"/>
              </a:rPr>
              <a:t>Source </a:t>
            </a:r>
            <a:r>
              <a:rPr lang="fr-CA" sz="1050" dirty="0">
                <a:solidFill>
                  <a:schemeClr val="tx1"/>
                </a:solidFill>
                <a:latin typeface="Century Gothic" panose="020B0502020202020204" pitchFamily="34" charset="0"/>
              </a:rPr>
              <a:t>: Statistique Canada, recensement de 2011.</a:t>
            </a:r>
            <a:endParaRPr lang="fr-CA" sz="1050" b="0" i="0" u="none" strike="noStrike" cap="none" dirty="0">
              <a:solidFill>
                <a:schemeClr val="tx1"/>
              </a:solidFill>
              <a:latin typeface="Century Gothic" panose="020B0502020202020204" pitchFamily="34" charset="0"/>
              <a:sym typeface="Arial"/>
            </a:endParaRPr>
          </a:p>
        </p:txBody>
      </p:sp>
      <p:graphicFrame>
        <p:nvGraphicFramePr>
          <p:cNvPr id="7" name="Chart 3">
            <a:extLst>
              <a:ext uri="{FF2B5EF4-FFF2-40B4-BE49-F238E27FC236}">
                <a16:creationId xmlns:a16="http://schemas.microsoft.com/office/drawing/2014/main" xmlns="" id="{6A517DC9-C0D4-483B-877B-18EF75078825}"/>
              </a:ext>
            </a:extLst>
          </p:cNvPr>
          <p:cNvGraphicFramePr/>
          <p:nvPr>
            <p:custDataLst>
              <p:tags r:id="rId3"/>
            </p:custDataLst>
            <p:extLst>
              <p:ext uri="{D42A27DB-BD31-4B8C-83A1-F6EECF244321}">
                <p14:modId xmlns:p14="http://schemas.microsoft.com/office/powerpoint/2010/main" val="4028955638"/>
              </p:ext>
            </p:extLst>
          </p:nvPr>
        </p:nvGraphicFramePr>
        <p:xfrm>
          <a:off x="1061687" y="926791"/>
          <a:ext cx="7821056" cy="4064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12352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custDataLst>
              <p:tags r:id="rId1"/>
            </p:custDataLst>
          </p:nvPr>
        </p:nvSpPr>
        <p:spPr>
          <a:xfrm>
            <a:off x="466306" y="488739"/>
            <a:ext cx="5630518" cy="369925"/>
          </a:xfrm>
          <a:prstGeom prst="rect">
            <a:avLst/>
          </a:prstGeom>
          <a:noFill/>
          <a:ln>
            <a:noFill/>
          </a:ln>
        </p:spPr>
        <p:txBody>
          <a:bodyPr lIns="0" tIns="45700" rIns="91425" bIns="45700" anchor="ctr" anchorCtr="0">
            <a:noAutofit/>
          </a:bodyPr>
          <a:lstStyle/>
          <a:p>
            <a:pPr lvl="0">
              <a:buSzPct val="25000"/>
            </a:pPr>
            <a:r>
              <a:rPr lang="fr-CA" dirty="0"/>
              <a:t>La fatigue visuelle</a:t>
            </a:r>
            <a:endParaRPr lang="en-US" sz="2800" b="0" i="0" u="none" strike="noStrike" cap="none" dirty="0">
              <a:solidFill>
                <a:schemeClr val="lt1"/>
              </a:solidFill>
              <a:latin typeface="Century Gothic"/>
              <a:ea typeface="Century Gothic"/>
              <a:cs typeface="Century Gothic"/>
              <a:sym typeface="Century Gothic"/>
            </a:endParaRPr>
          </a:p>
        </p:txBody>
      </p:sp>
      <p:sp>
        <p:nvSpPr>
          <p:cNvPr id="379" name="Shape 379"/>
          <p:cNvSpPr txBox="1">
            <a:spLocks noGrp="1"/>
          </p:cNvSpPr>
          <p:nvPr>
            <p:ph type="body" idx="1"/>
            <p:custDataLst>
              <p:tags r:id="rId2"/>
            </p:custDataLst>
          </p:nvPr>
        </p:nvSpPr>
        <p:spPr>
          <a:xfrm>
            <a:off x="490514" y="1015991"/>
            <a:ext cx="3806824" cy="3452811"/>
          </a:xfrm>
          <a:prstGeom prst="rect">
            <a:avLst/>
          </a:prstGeom>
          <a:noFill/>
          <a:ln>
            <a:noFill/>
          </a:ln>
        </p:spPr>
        <p:txBody>
          <a:bodyPr lIns="0" tIns="45700" rIns="91425" bIns="45700" anchor="t" anchorCtr="0">
            <a:noAutofit/>
          </a:bodyPr>
          <a:lstStyle/>
          <a:p>
            <a:pPr lvl="0">
              <a:spcAft>
                <a:spcPts val="0"/>
              </a:spcAft>
              <a:buSzPct val="25000"/>
            </a:pPr>
            <a:endParaRPr lang="fr-CA" sz="1600" dirty="0"/>
          </a:p>
          <a:p>
            <a:pPr lvl="0">
              <a:spcBef>
                <a:spcPts val="600"/>
              </a:spcBef>
              <a:spcAft>
                <a:spcPts val="0"/>
              </a:spcAft>
              <a:buSzPct val="25000"/>
            </a:pPr>
            <a:r>
              <a:rPr lang="fr-CA" sz="1600" b="1" dirty="0"/>
              <a:t>La règle des 20-20-20</a:t>
            </a:r>
          </a:p>
          <a:p>
            <a:pPr lvl="0">
              <a:spcBef>
                <a:spcPts val="600"/>
              </a:spcBef>
              <a:spcAft>
                <a:spcPts val="0"/>
              </a:spcAft>
              <a:buSzPct val="25000"/>
            </a:pPr>
            <a:r>
              <a:rPr lang="fr-CA" sz="1600" dirty="0"/>
              <a:t>Toutes les 20 minutes, fixez un point situé à 20 pieds pendant 20 secondes.</a:t>
            </a:r>
          </a:p>
          <a:p>
            <a:pPr lvl="0">
              <a:spcBef>
                <a:spcPts val="600"/>
              </a:spcBef>
              <a:spcAft>
                <a:spcPts val="0"/>
              </a:spcAft>
              <a:buSzPct val="25000"/>
            </a:pPr>
            <a:r>
              <a:rPr lang="fr-CA" sz="1600" b="1" dirty="0"/>
              <a:t>Les lunettes d’ordinateur</a:t>
            </a:r>
          </a:p>
          <a:p>
            <a:pPr lvl="0">
              <a:spcBef>
                <a:spcPts val="600"/>
              </a:spcBef>
              <a:spcAft>
                <a:spcPts val="0"/>
              </a:spcAft>
              <a:buSzPct val="25000"/>
            </a:pPr>
            <a:r>
              <a:rPr lang="fr-CA" sz="1600" dirty="0"/>
              <a:t>N’hésitez pas à </a:t>
            </a:r>
            <a:r>
              <a:rPr lang="fr-CA" sz="1600" dirty="0" smtClean="0"/>
              <a:t>traiter la </a:t>
            </a:r>
            <a:r>
              <a:rPr lang="fr-CA" sz="1600" dirty="0"/>
              <a:t>fatigue visuelle à l’aide de verres </a:t>
            </a:r>
            <a:r>
              <a:rPr lang="fr-CA" sz="1600" dirty="0" smtClean="0"/>
              <a:t>adaptés à cette tâche.</a:t>
            </a:r>
            <a:endParaRPr lang="fr-CA" sz="1600" dirty="0"/>
          </a:p>
          <a:p>
            <a:pPr marL="0" marR="0" lvl="0" indent="0" algn="l" rtl="0">
              <a:lnSpc>
                <a:spcPct val="100000"/>
              </a:lnSpc>
              <a:spcBef>
                <a:spcPts val="600"/>
              </a:spcBef>
              <a:spcAft>
                <a:spcPts val="0"/>
              </a:spcAft>
              <a:buClr>
                <a:schemeClr val="lt1"/>
              </a:buClr>
              <a:buSzPct val="25000"/>
              <a:buFont typeface="Arial"/>
              <a:buNone/>
            </a:pPr>
            <a:r>
              <a:rPr lang="fr-CA" sz="1600" b="1" dirty="0"/>
              <a:t>Mode de nuit</a:t>
            </a:r>
          </a:p>
          <a:p>
            <a:pPr lvl="0">
              <a:spcBef>
                <a:spcPts val="600"/>
              </a:spcBef>
              <a:spcAft>
                <a:spcPts val="0"/>
              </a:spcAft>
              <a:buSzPct val="25000"/>
            </a:pPr>
            <a:r>
              <a:rPr lang="fr-CA" sz="1600" dirty="0"/>
              <a:t>Sur le iPhone après 19 h, ou changer la couleur de l’écran des appareils électroniques de bleu à brun.</a:t>
            </a:r>
            <a:endParaRPr lang="fr-CA" sz="1600" b="0" i="0" u="none" strike="noStrike" cap="none" dirty="0">
              <a:solidFill>
                <a:schemeClr val="lt1"/>
              </a:solidFill>
              <a:latin typeface="Century Gothic"/>
              <a:ea typeface="Century Gothic"/>
              <a:cs typeface="Century Gothic"/>
              <a:sym typeface="Century Gothic"/>
            </a:endParaRPr>
          </a:p>
        </p:txBody>
      </p:sp>
      <p:pic>
        <p:nvPicPr>
          <p:cNvPr id="4" name="Shape 250" descr="Z:\Havas-PR\Pittsburgh Share\SHARE\CLIENTS\Transitions Optical\Images\Lifestyle and Model Images\2016\Signature_Justin_Kids\102849 Justin Vant Conv Gray In 4904.jpg"/>
          <p:cNvPicPr preferRelativeResize="0"/>
          <p:nvPr>
            <p:custDataLst>
              <p:tags r:id="rId3"/>
            </p:custDataLst>
          </p:nvPr>
        </p:nvPicPr>
        <p:blipFill rotWithShape="1">
          <a:blip r:embed="rId6" cstate="screen">
            <a:alphaModFix/>
            <a:extLst>
              <a:ext uri="{28A0092B-C50C-407E-A947-70E740481C1C}">
                <a14:useLocalDpi xmlns:a14="http://schemas.microsoft.com/office/drawing/2010/main"/>
              </a:ext>
            </a:extLst>
          </a:blip>
          <a:srcRect/>
          <a:stretch/>
        </p:blipFill>
        <p:spPr>
          <a:xfrm>
            <a:off x="4339158" y="-1"/>
            <a:ext cx="4295884" cy="5143501"/>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custDataLst>
              <p:tags r:id="rId1"/>
            </p:custDataLst>
          </p:nvPr>
        </p:nvSpPr>
        <p:spPr>
          <a:xfrm>
            <a:off x="468258" y="463962"/>
            <a:ext cx="5630518" cy="369925"/>
          </a:xfrm>
        </p:spPr>
        <p:txBody>
          <a:bodyPr/>
          <a:lstStyle/>
          <a:p>
            <a:pPr lvl="0"/>
            <a:r>
              <a:rPr lang="fr-CA" dirty="0">
                <a:sym typeface="Century Gothic"/>
              </a:rPr>
              <a:t>Médicaments</a:t>
            </a:r>
          </a:p>
        </p:txBody>
      </p:sp>
      <p:sp>
        <p:nvSpPr>
          <p:cNvPr id="386" name="Shape 386"/>
          <p:cNvSpPr txBox="1">
            <a:spLocks noGrp="1"/>
          </p:cNvSpPr>
          <p:nvPr>
            <p:ph type="body" idx="1"/>
            <p:custDataLst>
              <p:tags r:id="rId2"/>
            </p:custDataLst>
          </p:nvPr>
        </p:nvSpPr>
        <p:spPr/>
        <p:txBody>
          <a:bodyPr/>
          <a:lstStyle/>
          <a:p>
            <a:r>
              <a:rPr lang="fr-CA" sz="1600" dirty="0"/>
              <a:t>De nombreux médicaments, prescrits et en vente libre, peuvent faire en sorte que la pupille demeure dilatée et que les yeux soient plus sensibles à la lumière visible et aux rayons UV.</a:t>
            </a:r>
          </a:p>
          <a:p>
            <a:pPr marL="285750" lvl="0" indent="-285750">
              <a:buFont typeface="Arial" panose="020B0604020202020204" pitchFamily="34" charset="0"/>
              <a:buChar char="•"/>
            </a:pPr>
            <a:r>
              <a:rPr lang="fr-CA" sz="1600" dirty="0"/>
              <a:t>Antibiotiques</a:t>
            </a:r>
          </a:p>
          <a:p>
            <a:pPr marL="285750" lvl="0" indent="-285750">
              <a:buFont typeface="Arial" panose="020B0604020202020204" pitchFamily="34" charset="0"/>
              <a:buChar char="•"/>
            </a:pPr>
            <a:r>
              <a:rPr lang="fr-CA" sz="1600" dirty="0"/>
              <a:t>Analgésiques</a:t>
            </a:r>
            <a:endParaRPr lang="fr-CA" sz="1600" dirty="0">
              <a:sym typeface="Century Gothic"/>
            </a:endParaRPr>
          </a:p>
          <a:p>
            <a:pPr marL="285750" lvl="0" indent="-285750">
              <a:buFont typeface="Arial" panose="020B0604020202020204" pitchFamily="34" charset="0"/>
              <a:buChar char="•"/>
            </a:pPr>
            <a:r>
              <a:rPr lang="fr-CA" sz="1600" dirty="0"/>
              <a:t>Médicaments contre les allergies, l’asthme et le trouble déficitaire de l’attention avec hyperactivité (TDAH)</a:t>
            </a:r>
            <a:endParaRPr lang="fr-CA" sz="1600" dirty="0">
              <a:sym typeface="Century Gothic"/>
            </a:endParaRPr>
          </a:p>
        </p:txBody>
      </p:sp>
      <p:pic>
        <p:nvPicPr>
          <p:cNvPr id="1026" name="Picture 2" descr="C:\Users\Courtney Myers\Desktop\_Stock Images_Video\Stock\Pharmacy.jpg"/>
          <p:cNvPicPr>
            <a:picLocks noChangeAspect="1" noChangeArrowheads="1"/>
          </p:cNvPicPr>
          <p:nvPr>
            <p:custDataLst>
              <p:tags r:id="rId3"/>
            </p:custDataLst>
          </p:nvPr>
        </p:nvPicPr>
        <p:blipFill>
          <a:blip r:embed="rId8" cstate="screen">
            <a:extLst>
              <a:ext uri="{28A0092B-C50C-407E-A947-70E740481C1C}">
                <a14:useLocalDpi xmlns:a14="http://schemas.microsoft.com/office/drawing/2010/main"/>
              </a:ext>
            </a:extLst>
          </a:blip>
          <a:srcRect/>
          <a:stretch>
            <a:fillRect/>
          </a:stretch>
        </p:blipFill>
        <p:spPr bwMode="auto">
          <a:xfrm>
            <a:off x="4237487" y="466725"/>
            <a:ext cx="6467475" cy="4313238"/>
          </a:xfrm>
          <a:prstGeom prst="rect">
            <a:avLst/>
          </a:prstGeom>
          <a:noFill/>
          <a:extLst>
            <a:ext uri="{909E8E84-426E-40DD-AFC4-6F175D3DCCD1}">
              <a14:hiddenFill xmlns:a14="http://schemas.microsoft.com/office/drawing/2010/main">
                <a:solidFill>
                  <a:srgbClr val="FFFFFF"/>
                </a:solidFill>
              </a14:hiddenFill>
            </a:ext>
          </a:extLst>
        </p:spPr>
      </p:pic>
      <p:sp>
        <p:nvSpPr>
          <p:cNvPr id="6" name="Shape 361"/>
          <p:cNvSpPr/>
          <p:nvPr>
            <p:custDataLst>
              <p:tags r:id="rId4"/>
            </p:custDataLst>
          </p:nvPr>
        </p:nvSpPr>
        <p:spPr>
          <a:xfrm>
            <a:off x="4237487" y="2565004"/>
            <a:ext cx="4904927" cy="866965"/>
          </a:xfrm>
          <a:prstGeom prst="rect">
            <a:avLst/>
          </a:prstGeom>
          <a:solidFill>
            <a:srgbClr val="008CCE">
              <a:alpha val="49803"/>
            </a:srgbClr>
          </a:solidFill>
          <a:ln>
            <a:noFill/>
          </a:ln>
        </p:spPr>
        <p:txBody>
          <a:bodyPr lIns="57150" tIns="28575" rIns="57150" bIns="28575" anchor="t" anchorCtr="0">
            <a:noAutofit/>
          </a:bodyPr>
          <a:lstStyle/>
          <a:p>
            <a:pPr algn="ctr">
              <a:buSzPct val="25000"/>
              <a:defRPr/>
            </a:pPr>
            <a:r>
              <a:rPr lang="fr-CA" sz="1800" b="1" dirty="0">
                <a:latin typeface="Century Gothic"/>
                <a:ea typeface="Century Gothic"/>
                <a:cs typeface="Century Gothic"/>
                <a:sym typeface="Century Gothic"/>
              </a:rPr>
              <a:t>12 % des enfants prennent des médicaments prescrits</a:t>
            </a:r>
            <a:endParaRPr lang="fr-CA" sz="1800" dirty="0">
              <a:latin typeface="Century Gothic"/>
              <a:ea typeface="Century Gothic"/>
              <a:cs typeface="Century Gothic"/>
              <a:sym typeface="Century Gothic"/>
            </a:endParaRPr>
          </a:p>
        </p:txBody>
      </p:sp>
      <p:sp>
        <p:nvSpPr>
          <p:cNvPr id="7" name="Rectangle 6"/>
          <p:cNvSpPr/>
          <p:nvPr>
            <p:custDataLst>
              <p:tags r:id="rId5"/>
            </p:custDataLst>
          </p:nvPr>
        </p:nvSpPr>
        <p:spPr>
          <a:xfrm>
            <a:off x="372737" y="4838760"/>
            <a:ext cx="7729271" cy="246221"/>
          </a:xfrm>
          <a:prstGeom prst="rect">
            <a:avLst/>
          </a:prstGeom>
        </p:spPr>
        <p:txBody>
          <a:bodyPr wrap="square">
            <a:spAutoFit/>
          </a:bodyPr>
          <a:lstStyle/>
          <a:p>
            <a:pPr>
              <a:buSzPct val="25000"/>
            </a:pPr>
            <a:r>
              <a:rPr lang="fr-CA" sz="1000" dirty="0">
                <a:solidFill>
                  <a:schemeClr val="bg1"/>
                </a:solidFill>
                <a:latin typeface="Century Gothic" panose="020B0502020202020204" pitchFamily="34" charset="0"/>
                <a:sym typeface="Calibri"/>
              </a:rPr>
              <a:t>Source : Enquête canadienne sur les mesures de la santé</a:t>
            </a:r>
            <a:endParaRPr lang="fr-CA" sz="1000" dirty="0">
              <a:solidFill>
                <a:schemeClr val="bg1"/>
              </a:solidFill>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custDataLst>
              <p:tags r:id="rId1"/>
            </p:custDataLst>
          </p:nvPr>
        </p:nvSpPr>
        <p:spPr/>
        <p:txBody>
          <a:bodyPr/>
          <a:lstStyle/>
          <a:p>
            <a:pPr lvl="0"/>
            <a:r>
              <a:rPr lang="fr-CA" dirty="0">
                <a:sym typeface="Century Gothic"/>
              </a:rPr>
              <a:t>Les problèmes de santé en général</a:t>
            </a:r>
          </a:p>
        </p:txBody>
      </p:sp>
      <p:sp>
        <p:nvSpPr>
          <p:cNvPr id="393" name="Shape 393"/>
          <p:cNvSpPr txBox="1">
            <a:spLocks noGrp="1"/>
          </p:cNvSpPr>
          <p:nvPr>
            <p:ph type="body" idx="1"/>
            <p:custDataLst>
              <p:tags r:id="rId2"/>
            </p:custDataLst>
          </p:nvPr>
        </p:nvSpPr>
        <p:spPr>
          <a:xfrm>
            <a:off x="450827" y="1214437"/>
            <a:ext cx="5581838" cy="3452811"/>
          </a:xfrm>
        </p:spPr>
        <p:txBody>
          <a:bodyPr/>
          <a:lstStyle/>
          <a:p>
            <a:pPr lvl="0"/>
            <a:r>
              <a:rPr lang="fr-CA" dirty="0">
                <a:sym typeface="Century Gothic"/>
              </a:rPr>
              <a:t>Le diabète fait partie des maladies chroniques dont les enfants souffrent le plus souvent.</a:t>
            </a:r>
          </a:p>
          <a:p>
            <a:pPr marL="285750" indent="-285750">
              <a:buFont typeface="Arial" panose="020B0604020202020204" pitchFamily="34" charset="0"/>
              <a:buChar char="•"/>
            </a:pPr>
            <a:r>
              <a:rPr lang="fr-CA" dirty="0"/>
              <a:t>Il peut entraîner de graves problèmes </a:t>
            </a:r>
            <a:r>
              <a:rPr lang="fr-CA" dirty="0" smtClean="0"/>
              <a:t>visuels ou </a:t>
            </a:r>
            <a:r>
              <a:rPr lang="fr-CA" dirty="0"/>
              <a:t>la cécité.</a:t>
            </a:r>
          </a:p>
          <a:p>
            <a:pPr marL="285750" indent="-285750">
              <a:buFont typeface="Arial" panose="020B0604020202020204" pitchFamily="34" charset="0"/>
              <a:buChar char="•"/>
            </a:pPr>
            <a:r>
              <a:rPr lang="fr-CA" dirty="0"/>
              <a:t>Les complications de la rétinopathie diabétique peuvent survenir plus tôt ou être plus graves chez les enfants.</a:t>
            </a:r>
          </a:p>
          <a:p>
            <a:pPr marL="285750" indent="-285750">
              <a:buFont typeface="Arial" panose="020B0604020202020204" pitchFamily="34" charset="0"/>
              <a:buChar char="•"/>
            </a:pPr>
            <a:r>
              <a:rPr lang="fr-CA" dirty="0"/>
              <a:t>Les enfants diabétiques peuvent également être plus susceptibles de développer des cataractes et du glaucome une fois adultes.</a:t>
            </a:r>
          </a:p>
          <a:p>
            <a:pPr lvl="0"/>
            <a:endParaRPr lang="fr-CA" dirty="0">
              <a:sym typeface="Century Gothic"/>
            </a:endParaRPr>
          </a:p>
          <a:p>
            <a:pPr lvl="0"/>
            <a:endParaRPr lang="fr-CA" dirty="0">
              <a:sym typeface="Century Gothic"/>
            </a:endParaRPr>
          </a:p>
        </p:txBody>
      </p:sp>
      <p:pic>
        <p:nvPicPr>
          <p:cNvPr id="3" name="Picture 2"/>
          <p:cNvPicPr>
            <a:picLocks noChangeAspect="1"/>
          </p:cNvPicPr>
          <p:nvPr>
            <p:custDataLst>
              <p:tags r:id="rId3"/>
            </p:custDataLst>
          </p:nvPr>
        </p:nvPicPr>
        <p:blipFill>
          <a:blip r:embed="rId6" cstate="screen">
            <a:extLst>
              <a:ext uri="{28A0092B-C50C-407E-A947-70E740481C1C}">
                <a14:useLocalDpi xmlns:a14="http://schemas.microsoft.com/office/drawing/2010/main"/>
              </a:ext>
            </a:extLst>
          </a:blip>
          <a:stretch>
            <a:fillRect/>
          </a:stretch>
        </p:blipFill>
        <p:spPr>
          <a:xfrm>
            <a:off x="6115792" y="1341438"/>
            <a:ext cx="3318247" cy="2215029"/>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custDataLst>
              <p:tags r:id="rId1"/>
            </p:custDataLst>
          </p:nvPr>
        </p:nvSpPr>
        <p:spPr>
          <a:xfrm>
            <a:off x="4572000" y="3484880"/>
            <a:ext cx="4427220" cy="1039813"/>
          </a:xfrm>
          <a:prstGeom prst="rect">
            <a:avLst/>
          </a:prstGeom>
          <a:noFill/>
          <a:ln>
            <a:noFill/>
          </a:ln>
        </p:spPr>
        <p:txBody>
          <a:bodyPr lIns="0" tIns="45700" rIns="91425" bIns="45700" anchor="t" anchorCtr="0">
            <a:noAutofit/>
          </a:bodyPr>
          <a:lstStyle/>
          <a:p>
            <a:pPr marL="0" marR="0" lvl="0" indent="0" algn="ctr" rtl="0">
              <a:spcBef>
                <a:spcPts val="0"/>
              </a:spcBef>
              <a:buClr>
                <a:schemeClr val="lt1"/>
              </a:buClr>
              <a:buSzPct val="25000"/>
              <a:buFont typeface="Century Gothic"/>
              <a:buNone/>
            </a:pPr>
            <a:r>
              <a:rPr lang="en-US" b="0" i="0" u="none" strike="noStrike" cap="none" dirty="0">
                <a:solidFill>
                  <a:schemeClr val="lt1"/>
                </a:solidFill>
                <a:latin typeface="Century Gothic"/>
                <a:ea typeface="Century Gothic"/>
                <a:cs typeface="Century Gothic"/>
                <a:sym typeface="Century Gothic"/>
              </a:rPr>
              <a:t>La prescription de lunettes pour les enfants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custDataLst>
              <p:tags r:id="rId1"/>
            </p:custDataLst>
          </p:nvPr>
        </p:nvSpPr>
        <p:spPr/>
        <p:txBody>
          <a:bodyPr/>
          <a:lstStyle/>
          <a:p>
            <a:pPr lvl="0"/>
            <a:r>
              <a:rPr lang="fr-CA" dirty="0"/>
              <a:t>Il faudrait protéger contre </a:t>
            </a:r>
            <a:r>
              <a:rPr lang="fr-CA" dirty="0">
                <a:sym typeface="Century Gothic"/>
              </a:rPr>
              <a:t>:</a:t>
            </a:r>
          </a:p>
        </p:txBody>
      </p:sp>
      <p:sp>
        <p:nvSpPr>
          <p:cNvPr id="304" name="Shape 304"/>
          <p:cNvSpPr txBox="1">
            <a:spLocks noGrp="1"/>
          </p:cNvSpPr>
          <p:nvPr>
            <p:ph type="body" idx="1"/>
            <p:custDataLst>
              <p:tags r:id="rId2"/>
            </p:custDataLst>
          </p:nvPr>
        </p:nvSpPr>
        <p:spPr>
          <a:xfrm>
            <a:off x="450827" y="1214437"/>
            <a:ext cx="3413807" cy="3452811"/>
          </a:xfrm>
        </p:spPr>
        <p:txBody>
          <a:bodyPr/>
          <a:lstStyle/>
          <a:p>
            <a:pPr marL="285750" lvl="0" indent="-285750">
              <a:buFont typeface="Arial" panose="020B0604020202020204" pitchFamily="34" charset="0"/>
              <a:buChar char="•"/>
            </a:pPr>
            <a:r>
              <a:rPr lang="fr-CA" dirty="0">
                <a:sym typeface="Century Gothic"/>
              </a:rPr>
              <a:t>Les chocs</a:t>
            </a:r>
          </a:p>
          <a:p>
            <a:pPr marL="285750" lvl="0" indent="-285750">
              <a:buFont typeface="Arial" panose="020B0604020202020204" pitchFamily="34" charset="0"/>
              <a:buChar char="•"/>
            </a:pPr>
            <a:r>
              <a:rPr lang="fr-CA" dirty="0"/>
              <a:t>La rayons UV</a:t>
            </a:r>
          </a:p>
          <a:p>
            <a:pPr marL="285750" lvl="0" indent="-285750">
              <a:buFont typeface="Arial" panose="020B0604020202020204" pitchFamily="34" charset="0"/>
              <a:buChar char="•"/>
            </a:pPr>
            <a:r>
              <a:rPr lang="fr-CA" dirty="0">
                <a:sym typeface="Century Gothic"/>
              </a:rPr>
              <a:t>La lumière bleue nocive –des appareils </a:t>
            </a:r>
            <a:r>
              <a:rPr lang="fr-CA" dirty="0"/>
              <a:t>et surtout d</a:t>
            </a:r>
            <a:r>
              <a:rPr lang="fr-CA" dirty="0">
                <a:sym typeface="Century Gothic"/>
              </a:rPr>
              <a:t>u SO</a:t>
            </a:r>
            <a:r>
              <a:rPr lang="fr-CA" dirty="0"/>
              <a:t>LEIL</a:t>
            </a:r>
          </a:p>
          <a:p>
            <a:pPr marL="285750" lvl="0" indent="-285750">
              <a:buFont typeface="Arial" panose="020B0604020202020204" pitchFamily="34" charset="0"/>
              <a:buChar char="•"/>
            </a:pPr>
            <a:r>
              <a:rPr lang="fr-CA" dirty="0"/>
              <a:t>Les éblouissements</a:t>
            </a:r>
          </a:p>
          <a:p>
            <a:pPr marL="285750" lvl="0" indent="-285750">
              <a:buFont typeface="Arial" panose="020B0604020202020204" pitchFamily="34" charset="0"/>
              <a:buChar char="•"/>
            </a:pPr>
            <a:r>
              <a:rPr lang="fr-CA" dirty="0"/>
              <a:t>La sécheresse oculaire</a:t>
            </a:r>
          </a:p>
          <a:p>
            <a:pPr marL="285750" lvl="0" indent="-285750">
              <a:buFont typeface="Arial" panose="020B0604020202020204" pitchFamily="34" charset="0"/>
              <a:buChar char="•"/>
            </a:pPr>
            <a:r>
              <a:rPr lang="fr-CA" dirty="0"/>
              <a:t>La fatigue</a:t>
            </a:r>
          </a:p>
          <a:p>
            <a:pPr marL="285750" lvl="0" indent="-285750">
              <a:buFont typeface="Arial" panose="020B0604020202020204" pitchFamily="34" charset="0"/>
              <a:buChar char="•"/>
            </a:pPr>
            <a:r>
              <a:rPr lang="fr-CA" dirty="0"/>
              <a:t>L’acuité visuelle</a:t>
            </a:r>
            <a:endParaRPr lang="fr-CA" dirty="0">
              <a:sym typeface="Century Gothic"/>
            </a:endParaRPr>
          </a:p>
        </p:txBody>
      </p:sp>
      <p:pic>
        <p:nvPicPr>
          <p:cNvPr id="3074" name="Picture 2" descr="Z:\Havas-PR\Pittsburgh Share\SHARE\CLIENTS\Transitions Optical\Images\Lifestyle and Model Images\2016\Kids_VLL Captured Images\07 - Kids\Girl_01_1.mov.00_00_00_19.Still001.tif"/>
          <p:cNvPicPr>
            <a:picLocks noChangeAspect="1" noChangeArrowheads="1"/>
          </p:cNvPicPr>
          <p:nvPr>
            <p:custDataLst>
              <p:tags r:id="rId3"/>
            </p:custDataLst>
          </p:nvPr>
        </p:nvPicPr>
        <p:blipFill rotWithShape="1">
          <a:blip r:embed="rId6" cstate="screen">
            <a:extLst>
              <a:ext uri="{28A0092B-C50C-407E-A947-70E740481C1C}">
                <a14:useLocalDpi xmlns:a14="http://schemas.microsoft.com/office/drawing/2010/main"/>
              </a:ext>
            </a:extLst>
          </a:blip>
          <a:srcRect/>
          <a:stretch/>
        </p:blipFill>
        <p:spPr bwMode="auto">
          <a:xfrm>
            <a:off x="4151632" y="1341438"/>
            <a:ext cx="4992368" cy="31669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custDataLst>
              <p:tags r:id="rId1"/>
            </p:custDataLst>
          </p:nvPr>
        </p:nvSpPr>
        <p:spPr>
          <a:prstGeom prst="rect">
            <a:avLst/>
          </a:prstGeom>
          <a:noFill/>
          <a:ln>
            <a:noFill/>
          </a:ln>
        </p:spPr>
        <p:txBody>
          <a:bodyPr lIns="0" tIns="45700" rIns="91425" bIns="45700" anchor="ctr" anchorCtr="0">
            <a:noAutofit/>
          </a:bodyPr>
          <a:lstStyle/>
          <a:p>
            <a:pPr marL="0" marR="0" lvl="0" indent="0" algn="l" rtl="0">
              <a:spcBef>
                <a:spcPts val="0"/>
              </a:spcBef>
              <a:buClr>
                <a:schemeClr val="lt1"/>
              </a:buClr>
              <a:buSzPct val="25000"/>
              <a:buFont typeface="Century Gothic"/>
              <a:buNone/>
            </a:pPr>
            <a:r>
              <a:rPr lang="fr-CA" dirty="0"/>
              <a:t>Recommandation de l’optométriste</a:t>
            </a:r>
            <a:endParaRPr lang="fr-CA" sz="2800" b="0" i="0" u="none" strike="noStrike" cap="none" dirty="0">
              <a:solidFill>
                <a:schemeClr val="lt1"/>
              </a:solidFill>
              <a:latin typeface="Century Gothic"/>
              <a:ea typeface="Century Gothic"/>
              <a:cs typeface="Century Gothic"/>
              <a:sym typeface="Century Gothic"/>
            </a:endParaRPr>
          </a:p>
        </p:txBody>
      </p:sp>
      <p:sp>
        <p:nvSpPr>
          <p:cNvPr id="404" name="Shape 404"/>
          <p:cNvSpPr txBox="1">
            <a:spLocks noGrp="1"/>
          </p:cNvSpPr>
          <p:nvPr>
            <p:ph type="body" idx="1"/>
            <p:custDataLst>
              <p:tags r:id="rId2"/>
            </p:custDataLst>
          </p:nvPr>
        </p:nvSpPr>
        <p:spPr>
          <a:prstGeom prst="rect">
            <a:avLst/>
          </a:prstGeom>
          <a:noFill/>
          <a:ln>
            <a:noFill/>
          </a:ln>
        </p:spPr>
        <p:txBody>
          <a:bodyPr lIns="0"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fr-CA" sz="1800" b="0" i="0" u="none" strike="noStrike" cap="none" dirty="0">
                <a:solidFill>
                  <a:schemeClr val="lt1"/>
                </a:solidFill>
                <a:latin typeface="Century Gothic"/>
                <a:ea typeface="Century Gothic"/>
                <a:cs typeface="Century Gothic"/>
                <a:sym typeface="Century Gothic"/>
              </a:rPr>
              <a:t>En fait, 33 % des parents dont les enfants portent des lunettes considèrent que la </a:t>
            </a:r>
            <a:r>
              <a:rPr lang="fr-CA" sz="1800" b="1" i="0" u="none" strike="noStrike" cap="none" dirty="0">
                <a:solidFill>
                  <a:schemeClr val="lt1"/>
                </a:solidFill>
                <a:latin typeface="Century Gothic"/>
                <a:ea typeface="Century Gothic"/>
                <a:cs typeface="Century Gothic"/>
                <a:sym typeface="Century Gothic"/>
              </a:rPr>
              <a:t>recommandation</a:t>
            </a:r>
            <a:r>
              <a:rPr lang="fr-CA" sz="1800" b="0" i="0" u="none" strike="noStrike" cap="none" dirty="0">
                <a:solidFill>
                  <a:schemeClr val="lt1"/>
                </a:solidFill>
                <a:latin typeface="Century Gothic"/>
                <a:ea typeface="Century Gothic"/>
                <a:cs typeface="Century Gothic"/>
                <a:sym typeface="Century Gothic"/>
              </a:rPr>
              <a:t> </a:t>
            </a:r>
            <a:r>
              <a:rPr lang="fr-CA" dirty="0"/>
              <a:t>de l’optométriste est </a:t>
            </a:r>
            <a:r>
              <a:rPr lang="fr-CA" b="1" dirty="0"/>
              <a:t>« très importante »</a:t>
            </a:r>
            <a:r>
              <a:rPr lang="fr-CA" sz="1800" b="0" i="0" u="none" strike="noStrike" cap="none" dirty="0">
                <a:solidFill>
                  <a:schemeClr val="lt1"/>
                </a:solidFill>
                <a:latin typeface="Century Gothic"/>
                <a:ea typeface="Century Gothic"/>
                <a:cs typeface="Century Gothic"/>
                <a:sym typeface="Century Gothic"/>
              </a:rPr>
              <a:t>. </a:t>
            </a:r>
            <a:endParaRPr lang="fr-CA" sz="1400" b="0" i="0" u="none" strike="noStrike" cap="none" dirty="0">
              <a:solidFill>
                <a:schemeClr val="lt1"/>
              </a:solidFill>
              <a:latin typeface="Century Gothic"/>
              <a:ea typeface="Century Gothic"/>
              <a:cs typeface="Century Gothic"/>
              <a:sym typeface="Century Gothic"/>
            </a:endParaRPr>
          </a:p>
        </p:txBody>
      </p:sp>
      <p:sp>
        <p:nvSpPr>
          <p:cNvPr id="2" name="Rectangle 1"/>
          <p:cNvSpPr/>
          <p:nvPr>
            <p:custDataLst>
              <p:tags r:id="rId3"/>
            </p:custDataLst>
          </p:nvPr>
        </p:nvSpPr>
        <p:spPr>
          <a:xfrm>
            <a:off x="414068" y="4657864"/>
            <a:ext cx="8652294" cy="246221"/>
          </a:xfrm>
          <a:prstGeom prst="rect">
            <a:avLst/>
          </a:prstGeom>
        </p:spPr>
        <p:txBody>
          <a:bodyPr wrap="square">
            <a:spAutoFit/>
          </a:bodyPr>
          <a:lstStyle/>
          <a:p>
            <a:pPr lvl="0">
              <a:buClr>
                <a:schemeClr val="lt1"/>
              </a:buClr>
              <a:buSzPct val="25000"/>
            </a:pPr>
            <a:r>
              <a:rPr lang="fr-CA" sz="1000" dirty="0">
                <a:solidFill>
                  <a:schemeClr val="lt1"/>
                </a:solidFill>
                <a:latin typeface="Century Gothic"/>
                <a:ea typeface="Century Gothic"/>
                <a:cs typeface="Century Gothic"/>
                <a:sym typeface="Century Gothic"/>
              </a:rPr>
              <a:t>Source : </a:t>
            </a:r>
            <a:r>
              <a:rPr lang="fr-CA" sz="1000" dirty="0" err="1">
                <a:solidFill>
                  <a:schemeClr val="lt1"/>
                </a:solidFill>
                <a:latin typeface="Century Gothic"/>
                <a:ea typeface="Century Gothic"/>
                <a:cs typeface="Century Gothic"/>
                <a:sym typeface="Century Gothic"/>
              </a:rPr>
              <a:t>VisionWatch</a:t>
            </a:r>
            <a:r>
              <a:rPr lang="fr-CA" sz="1000" dirty="0">
                <a:solidFill>
                  <a:schemeClr val="lt1"/>
                </a:solidFill>
                <a:latin typeface="Century Gothic"/>
                <a:ea typeface="Century Gothic"/>
                <a:cs typeface="Century Gothic"/>
                <a:sym typeface="Century Gothic"/>
              </a:rPr>
              <a:t> Parent Child Vision Care Report, The Vision Council, janvier 2016.</a:t>
            </a:r>
          </a:p>
        </p:txBody>
      </p:sp>
      <p:pic>
        <p:nvPicPr>
          <p:cNvPr id="5" name="Picture 2" descr="C:\Users\Courtney Myers\Desktop\_Stock Images_Video\Stock\528879989.jpg"/>
          <p:cNvPicPr>
            <a:picLocks noChangeAspect="1" noChangeArrowheads="1"/>
          </p:cNvPicPr>
          <p:nvPr>
            <p:custDataLst>
              <p:tags r:id="rId4"/>
            </p:custDataLst>
          </p:nvPr>
        </p:nvPicPr>
        <p:blipFill>
          <a:blip r:embed="rId7" cstate="screen">
            <a:extLst>
              <a:ext uri="{28A0092B-C50C-407E-A947-70E740481C1C}">
                <a14:useLocalDpi xmlns:a14="http://schemas.microsoft.com/office/drawing/2010/main"/>
              </a:ext>
            </a:extLst>
          </a:blip>
          <a:srcRect/>
          <a:stretch>
            <a:fillRect/>
          </a:stretch>
        </p:blipFill>
        <p:spPr bwMode="auto">
          <a:xfrm>
            <a:off x="4769709" y="1341438"/>
            <a:ext cx="4374291" cy="28763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custDataLst>
              <p:tags r:id="rId1"/>
            </p:custDataLst>
          </p:nvPr>
        </p:nvSpPr>
        <p:spPr/>
        <p:txBody>
          <a:bodyPr/>
          <a:lstStyle/>
          <a:p>
            <a:pPr lvl="0"/>
            <a:r>
              <a:rPr lang="fr-CA" dirty="0">
                <a:sym typeface="Century Gothic"/>
              </a:rPr>
              <a:t>La protection contre les chocs</a:t>
            </a:r>
          </a:p>
        </p:txBody>
      </p:sp>
      <p:sp>
        <p:nvSpPr>
          <p:cNvPr id="411" name="Shape 411"/>
          <p:cNvSpPr txBox="1">
            <a:spLocks noGrp="1"/>
          </p:cNvSpPr>
          <p:nvPr>
            <p:ph type="body" idx="1"/>
            <p:custDataLst>
              <p:tags r:id="rId2"/>
            </p:custDataLst>
          </p:nvPr>
        </p:nvSpPr>
        <p:spPr>
          <a:xfrm>
            <a:off x="450826" y="1214437"/>
            <a:ext cx="4536809" cy="3452811"/>
          </a:xfrm>
        </p:spPr>
        <p:txBody>
          <a:bodyPr/>
          <a:lstStyle/>
          <a:p>
            <a:r>
              <a:rPr lang="fr-CA" sz="1600" kern="1200" dirty="0">
                <a:solidFill>
                  <a:schemeClr val="bg1"/>
                </a:solidFill>
                <a:latin typeface="Century Gothic" panose="020B0502020202020204" pitchFamily="34" charset="0"/>
                <a:ea typeface="Calibri"/>
                <a:cs typeface="Calibri"/>
                <a:sym typeface="Calibri"/>
              </a:rPr>
              <a:t>Plus de 40 000 blessures oculaires liées aux sports surviennent chaque année. </a:t>
            </a:r>
          </a:p>
          <a:p>
            <a:r>
              <a:rPr lang="fr-CA" sz="1600" kern="1200" dirty="0">
                <a:solidFill>
                  <a:schemeClr val="bg1"/>
                </a:solidFill>
                <a:latin typeface="Century Gothic" panose="020B0502020202020204" pitchFamily="34" charset="0"/>
                <a:ea typeface="Calibri"/>
                <a:cs typeface="Calibri"/>
                <a:sym typeface="Calibri"/>
              </a:rPr>
              <a:t>En fait, 90 % d’entre elles auraient pu être évitées avec le bon type de lunettes</a:t>
            </a:r>
            <a:r>
              <a:rPr lang="fr-CA" sz="1600" dirty="0">
                <a:sym typeface="Century Gothic"/>
              </a:rPr>
              <a:t>.</a:t>
            </a:r>
          </a:p>
          <a:p>
            <a:pPr lvl="0"/>
            <a:endParaRPr lang="fr-CA" sz="1600" dirty="0">
              <a:sym typeface="Century Gothic"/>
            </a:endParaRPr>
          </a:p>
          <a:p>
            <a:pPr lvl="0"/>
            <a:r>
              <a:rPr lang="fr-CA" sz="1600" dirty="0">
                <a:sym typeface="Century Gothic"/>
              </a:rPr>
              <a:t>Pour prévenir les blessures, les enfants devraien</a:t>
            </a:r>
            <a:r>
              <a:rPr lang="fr-CA" sz="1600" dirty="0"/>
              <a:t>t porter des lunettes de protection quand ils pratiquent un sport ou même quand ils se chamaillent</a:t>
            </a:r>
            <a:r>
              <a:rPr lang="fr-CA" sz="1600" dirty="0">
                <a:sym typeface="Century Gothic"/>
              </a:rPr>
              <a:t>. Pour les sports de contact, envisagez les lunettes enveloppantes ou les lunettes de protection.</a:t>
            </a:r>
          </a:p>
        </p:txBody>
      </p:sp>
      <p:pic>
        <p:nvPicPr>
          <p:cNvPr id="412" name="Shape 412" descr="baseballsafety.jpg"/>
          <p:cNvPicPr preferRelativeResize="0"/>
          <p:nvPr>
            <p:custDataLst>
              <p:tags r:id="rId3"/>
            </p:custDataLst>
          </p:nvPr>
        </p:nvPicPr>
        <p:blipFill rotWithShape="1">
          <a:blip r:embed="rId6">
            <a:alphaModFix/>
          </a:blip>
          <a:srcRect/>
          <a:stretch/>
        </p:blipFill>
        <p:spPr>
          <a:xfrm>
            <a:off x="5848226" y="1341438"/>
            <a:ext cx="2608669" cy="2669540"/>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custDataLst>
              <p:tags r:id="rId1"/>
            </p:custDataLst>
          </p:nvPr>
        </p:nvSpPr>
        <p:spPr/>
        <p:txBody>
          <a:bodyPr/>
          <a:lstStyle/>
          <a:p>
            <a:pPr lvl="0"/>
            <a:r>
              <a:rPr lang="fr-CA" dirty="0">
                <a:sym typeface="Century Gothic"/>
              </a:rPr>
              <a:t>Les verres photochromiques</a:t>
            </a:r>
          </a:p>
        </p:txBody>
      </p:sp>
      <p:sp>
        <p:nvSpPr>
          <p:cNvPr id="419" name="Shape 419"/>
          <p:cNvSpPr txBox="1">
            <a:spLocks noGrp="1"/>
          </p:cNvSpPr>
          <p:nvPr>
            <p:ph type="body" idx="1"/>
            <p:custDataLst>
              <p:tags r:id="rId2"/>
            </p:custDataLst>
          </p:nvPr>
        </p:nvSpPr>
        <p:spPr/>
        <p:txBody>
          <a:bodyPr/>
          <a:lstStyle/>
          <a:p>
            <a:pPr lvl="0"/>
            <a:r>
              <a:rPr lang="fr-CA" sz="1400" dirty="0">
                <a:sym typeface="Century Gothic"/>
              </a:rPr>
              <a:t>Une seule paire convient à tout!</a:t>
            </a:r>
          </a:p>
          <a:p>
            <a:pPr marL="285750" lvl="0" indent="-285750">
              <a:buFont typeface="Arial" panose="020B0604020202020204" pitchFamily="34" charset="0"/>
              <a:buChar char="•"/>
            </a:pPr>
            <a:r>
              <a:rPr lang="fr-CA" sz="1400" dirty="0">
                <a:sym typeface="Century Gothic"/>
              </a:rPr>
              <a:t>Les verres Transitions bloquent </a:t>
            </a:r>
            <a:r>
              <a:rPr lang="fr-CA" sz="1400" dirty="0"/>
              <a:t>100 % des rayons UVA et UVB.</a:t>
            </a:r>
            <a:endParaRPr lang="fr-CA" sz="1400" dirty="0">
              <a:sym typeface="Century Gothic"/>
            </a:endParaRPr>
          </a:p>
          <a:p>
            <a:pPr marL="285750" lvl="0" indent="-285750">
              <a:buFont typeface="Arial" panose="020B0604020202020204" pitchFamily="34" charset="0"/>
              <a:buChar char="•"/>
            </a:pPr>
            <a:r>
              <a:rPr lang="fr-CA" sz="1400" dirty="0"/>
              <a:t>Ils bloquent au moins 20 % de la lumière bleue nocive à l’intérieur et 85 % de la lumière bleue nocive à l’extérieur.</a:t>
            </a:r>
            <a:endParaRPr lang="fr-CA" sz="1400" dirty="0">
              <a:sym typeface="Century Gothic"/>
            </a:endParaRPr>
          </a:p>
          <a:p>
            <a:pPr marL="285750" lvl="0" indent="-285750">
              <a:buFont typeface="Arial" panose="020B0604020202020204" pitchFamily="34" charset="0"/>
              <a:buChar char="•"/>
            </a:pPr>
            <a:r>
              <a:rPr lang="fr-CA" sz="1400" dirty="0"/>
              <a:t>Ils assurent le confort, peu importe l’intensité de la lumière.</a:t>
            </a:r>
          </a:p>
          <a:p>
            <a:pPr marL="285750" lvl="0" indent="-285750">
              <a:buFont typeface="Arial" panose="020B0604020202020204" pitchFamily="34" charset="0"/>
              <a:buChar char="•"/>
            </a:pPr>
            <a:r>
              <a:rPr lang="fr-CA" sz="1400" dirty="0"/>
              <a:t>Leur teinte variable est pratique.</a:t>
            </a:r>
            <a:endParaRPr lang="fr-CA" sz="1400" dirty="0">
              <a:sym typeface="Century Gothic"/>
            </a:endParaRPr>
          </a:p>
          <a:p>
            <a:pPr lvl="0"/>
            <a:r>
              <a:rPr lang="fr-CA" sz="1400" dirty="0"/>
              <a:t>La vision claire combinée à la protection tout en un, c’est une aubaine.</a:t>
            </a:r>
            <a:endParaRPr lang="fr-CA" sz="1400" dirty="0">
              <a:sym typeface="Century Gothic"/>
            </a:endParaRPr>
          </a:p>
          <a:p>
            <a:pPr lvl="0"/>
            <a:endParaRPr lang="fr-CA" sz="1400" dirty="0">
              <a:sym typeface="Century Gothic"/>
            </a:endParaRPr>
          </a:p>
        </p:txBody>
      </p:sp>
      <p:sp>
        <p:nvSpPr>
          <p:cNvPr id="421" name="Shape 421"/>
          <p:cNvSpPr/>
          <p:nvPr>
            <p:custDataLst>
              <p:tags r:id="rId3"/>
            </p:custDataLst>
          </p:nvPr>
        </p:nvSpPr>
        <p:spPr>
          <a:xfrm>
            <a:off x="201342" y="4813203"/>
            <a:ext cx="8669106" cy="288541"/>
          </a:xfrm>
          <a:prstGeom prst="rect">
            <a:avLst/>
          </a:prstGeom>
          <a:noFill/>
          <a:ln>
            <a:noFill/>
          </a:ln>
        </p:spPr>
        <p:txBody>
          <a:bodyPr lIns="57150" tIns="28575" rIns="57150" bIns="28575" anchor="t" anchorCtr="0">
            <a:noAutofit/>
          </a:bodyPr>
          <a:lstStyle/>
          <a:p>
            <a:r>
              <a:rPr lang="fr-CA" sz="500" dirty="0">
                <a:solidFill>
                  <a:schemeClr val="bg1"/>
                </a:solidFill>
                <a:latin typeface="Century Gothic" panose="020B0502020202020204" pitchFamily="34" charset="0"/>
              </a:rPr>
              <a:t>1. Les verres </a:t>
            </a:r>
            <a:r>
              <a:rPr lang="fr-CA" sz="500" dirty="0" err="1">
                <a:solidFill>
                  <a:schemeClr val="bg1"/>
                </a:solidFill>
                <a:latin typeface="Century Gothic" panose="020B0502020202020204" pitchFamily="34" charset="0"/>
              </a:rPr>
              <a:t>Transitions</a:t>
            </a:r>
            <a:r>
              <a:rPr lang="fr-CA" sz="500" baseline="30000" dirty="0" err="1">
                <a:solidFill>
                  <a:schemeClr val="bg1"/>
                </a:solidFill>
                <a:latin typeface="Century Gothic" panose="020B0502020202020204" pitchFamily="34" charset="0"/>
              </a:rPr>
              <a:t>MD</a:t>
            </a:r>
            <a:r>
              <a:rPr lang="fr-CA" sz="500" dirty="0">
                <a:solidFill>
                  <a:schemeClr val="bg1"/>
                </a:solidFill>
                <a:latin typeface="Century Gothic" panose="020B0502020202020204" pitchFamily="34" charset="0"/>
              </a:rPr>
              <a:t> bloquent de 20 % à 36 % de la dangereuse lumière bleue à l’intérieur, sauf les produits CR607 </a:t>
            </a:r>
            <a:r>
              <a:rPr lang="fr-CA" sz="500" dirty="0" err="1">
                <a:solidFill>
                  <a:schemeClr val="bg1"/>
                </a:solidFill>
                <a:latin typeface="Century Gothic" panose="020B0502020202020204" pitchFamily="34" charset="0"/>
              </a:rPr>
              <a:t>Transitions</a:t>
            </a:r>
            <a:r>
              <a:rPr lang="fr-CA" sz="500" baseline="30000" dirty="0" err="1">
                <a:solidFill>
                  <a:schemeClr val="bg1"/>
                </a:solidFill>
                <a:latin typeface="Century Gothic" panose="020B0502020202020204" pitchFamily="34" charset="0"/>
              </a:rPr>
              <a:t>MD</a:t>
            </a:r>
            <a:r>
              <a:rPr lang="fr-CA" sz="500" dirty="0">
                <a:solidFill>
                  <a:schemeClr val="bg1"/>
                </a:solidFill>
                <a:latin typeface="Century Gothic" panose="020B0502020202020204" pitchFamily="34" charset="0"/>
              </a:rPr>
              <a:t> Signature™ VII, qui bloquent de 14 % à 19 % de cette lumière. La comparaison des 2 fois fait référence à des verres clairs ordinaires 1.50 en polycarbonate avec revêtement dur.</a:t>
            </a:r>
          </a:p>
          <a:p>
            <a:r>
              <a:rPr lang="fr-CA" sz="500" dirty="0">
                <a:solidFill>
                  <a:schemeClr val="bg1"/>
                </a:solidFill>
                <a:latin typeface="Century Gothic" panose="020B0502020202020204" pitchFamily="34" charset="0"/>
              </a:rPr>
              <a:t>2. Les verres </a:t>
            </a:r>
            <a:r>
              <a:rPr lang="fr-CA" sz="500" dirty="0" err="1">
                <a:solidFill>
                  <a:schemeClr val="bg1"/>
                </a:solidFill>
                <a:latin typeface="Century Gothic" panose="020B0502020202020204" pitchFamily="34" charset="0"/>
              </a:rPr>
              <a:t>Transitions</a:t>
            </a:r>
            <a:r>
              <a:rPr lang="fr-CA" sz="500" baseline="30000" dirty="0" err="1">
                <a:solidFill>
                  <a:schemeClr val="bg1"/>
                </a:solidFill>
                <a:latin typeface="Century Gothic" panose="020B0502020202020204" pitchFamily="34" charset="0"/>
              </a:rPr>
              <a:t>MD</a:t>
            </a:r>
            <a:r>
              <a:rPr lang="fr-CA" sz="500" dirty="0">
                <a:solidFill>
                  <a:schemeClr val="bg1"/>
                </a:solidFill>
                <a:latin typeface="Century Gothic" panose="020B0502020202020204" pitchFamily="34" charset="0"/>
              </a:rPr>
              <a:t> </a:t>
            </a:r>
            <a:r>
              <a:rPr lang="fr-CA" sz="500" dirty="0" err="1">
                <a:solidFill>
                  <a:schemeClr val="bg1"/>
                </a:solidFill>
                <a:latin typeface="Century Gothic" panose="020B0502020202020204" pitchFamily="34" charset="0"/>
              </a:rPr>
              <a:t>XTRActive</a:t>
            </a:r>
            <a:r>
              <a:rPr lang="fr-CA" sz="500" dirty="0">
                <a:solidFill>
                  <a:schemeClr val="bg1"/>
                </a:solidFill>
                <a:latin typeface="Century Gothic" panose="020B0502020202020204" pitchFamily="34" charset="0"/>
              </a:rPr>
              <a:t>®  et </a:t>
            </a:r>
            <a:r>
              <a:rPr lang="fr-CA" sz="500" dirty="0" err="1">
                <a:solidFill>
                  <a:schemeClr val="bg1"/>
                </a:solidFill>
                <a:latin typeface="Century Gothic" panose="020B0502020202020204" pitchFamily="34" charset="0"/>
              </a:rPr>
              <a:t>Transitions</a:t>
            </a:r>
            <a:r>
              <a:rPr lang="fr-CA" sz="500" baseline="30000" dirty="0" err="1">
                <a:solidFill>
                  <a:schemeClr val="bg1"/>
                </a:solidFill>
                <a:latin typeface="Century Gothic" panose="020B0502020202020204" pitchFamily="34" charset="0"/>
              </a:rPr>
              <a:t>MD</a:t>
            </a:r>
            <a:r>
              <a:rPr lang="fr-CA" sz="500" dirty="0">
                <a:solidFill>
                  <a:schemeClr val="bg1"/>
                </a:solidFill>
                <a:latin typeface="Century Gothic" panose="020B0502020202020204" pitchFamily="34" charset="0"/>
              </a:rPr>
              <a:t> </a:t>
            </a:r>
            <a:r>
              <a:rPr lang="fr-CA" sz="500" dirty="0" err="1">
                <a:solidFill>
                  <a:schemeClr val="bg1"/>
                </a:solidFill>
                <a:latin typeface="Century Gothic" panose="020B0502020202020204" pitchFamily="34" charset="0"/>
              </a:rPr>
              <a:t>Vantage</a:t>
            </a:r>
            <a:r>
              <a:rPr lang="fr-CA" sz="500" dirty="0">
                <a:solidFill>
                  <a:schemeClr val="bg1"/>
                </a:solidFill>
                <a:latin typeface="Century Gothic" panose="020B0502020202020204" pitchFamily="34" charset="0"/>
              </a:rPr>
              <a:t>®  bloquent de 34 % à 36 % de la lumière bleue nocive à l’intérieur, sauf les produits CR607 </a:t>
            </a:r>
            <a:r>
              <a:rPr lang="fr-CA" sz="500" dirty="0" err="1">
                <a:solidFill>
                  <a:schemeClr val="bg1"/>
                </a:solidFill>
                <a:latin typeface="Century Gothic" panose="020B0502020202020204" pitchFamily="34" charset="0"/>
              </a:rPr>
              <a:t>Transitions</a:t>
            </a:r>
            <a:r>
              <a:rPr lang="fr-CA" sz="500" baseline="30000" dirty="0" err="1">
                <a:solidFill>
                  <a:schemeClr val="bg1"/>
                </a:solidFill>
                <a:latin typeface="Century Gothic" panose="020B0502020202020204" pitchFamily="34" charset="0"/>
              </a:rPr>
              <a:t>MD</a:t>
            </a:r>
            <a:r>
              <a:rPr lang="fr-CA" sz="500" dirty="0">
                <a:solidFill>
                  <a:schemeClr val="bg1"/>
                </a:solidFill>
                <a:latin typeface="Century Gothic" panose="020B0502020202020204" pitchFamily="34" charset="0"/>
              </a:rPr>
              <a:t> </a:t>
            </a:r>
            <a:r>
              <a:rPr lang="fr-CA" sz="500" dirty="0" err="1">
                <a:solidFill>
                  <a:schemeClr val="bg1"/>
                </a:solidFill>
                <a:latin typeface="Century Gothic" panose="020B0502020202020204" pitchFamily="34" charset="0"/>
              </a:rPr>
              <a:t>XTRActive</a:t>
            </a:r>
            <a:r>
              <a:rPr lang="fr-CA" sz="500" dirty="0">
                <a:solidFill>
                  <a:schemeClr val="bg1"/>
                </a:solidFill>
                <a:latin typeface="Century Gothic" panose="020B0502020202020204" pitchFamily="34" charset="0"/>
              </a:rPr>
              <a:t>®, qui bloquent de 27 % à 31 % de cette lumière.</a:t>
            </a:r>
          </a:p>
        </p:txBody>
      </p:sp>
      <p:pic>
        <p:nvPicPr>
          <p:cNvPr id="6" name="Picture 3" descr="Z:\Havas-PR\Pittsburgh Share\SHARE\CLIENTS\Transitions Optical\Images\Lifestyle and Model Images\2016\Kids_VLL Captured Images\07 - Kids\Kids_run_up_sun_V2.mov.00_00_03_20.Still001.tif"/>
          <p:cNvPicPr>
            <a:picLocks noChangeAspect="1" noChangeArrowheads="1"/>
          </p:cNvPicPr>
          <p:nvPr>
            <p:custDataLst>
              <p:tags r:id="rId4"/>
            </p:custDataLst>
          </p:nvPr>
        </p:nvPicPr>
        <p:blipFill>
          <a:blip r:embed="rId7" cstate="screen">
            <a:extLst>
              <a:ext uri="{28A0092B-C50C-407E-A947-70E740481C1C}">
                <a14:useLocalDpi xmlns:a14="http://schemas.microsoft.com/office/drawing/2010/main"/>
              </a:ext>
            </a:extLst>
          </a:blip>
          <a:srcRect/>
          <a:stretch>
            <a:fillRect/>
          </a:stretch>
        </p:blipFill>
        <p:spPr bwMode="auto">
          <a:xfrm>
            <a:off x="4394619" y="1341438"/>
            <a:ext cx="5301494"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8666" y="3520282"/>
            <a:ext cx="1639235" cy="1124712"/>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custDataLst>
              <p:tags r:id="rId1"/>
            </p:custDataLst>
          </p:nvPr>
        </p:nvSpPr>
        <p:spPr/>
        <p:txBody>
          <a:bodyPr/>
          <a:lstStyle/>
          <a:p>
            <a:pPr algn="ctr"/>
            <a:r>
              <a:rPr lang="fr-CA" dirty="0"/>
              <a:t>Insérez la vidéo Kids VLL</a:t>
            </a:r>
          </a:p>
          <a:p>
            <a:pPr algn="ctr"/>
            <a:endParaRPr lang="fr-CA" dirty="0"/>
          </a:p>
          <a:p>
            <a:pPr algn="ctr"/>
            <a:endParaRPr lang="fr-CA" dirty="0"/>
          </a:p>
          <a:p>
            <a:pPr algn="ctr"/>
            <a:r>
              <a:rPr lang="fr-CA" dirty="0"/>
              <a:t>Vous pouvez télécharger la vidéo à </a:t>
            </a:r>
          </a:p>
          <a:p>
            <a:pPr algn="ctr"/>
            <a:r>
              <a:rPr lang="fr-CA" dirty="0">
                <a:hlinkClick r:id="rId4"/>
              </a:rPr>
              <a:t>https://drive.google.com/drive/folders/0B8jvqvV77pcJejF2LUQwbmtGVUU?usp=sharing</a:t>
            </a:r>
            <a:endParaRPr lang="fr-CA" dirty="0"/>
          </a:p>
          <a:p>
            <a:pPr algn="ctr"/>
            <a:endParaRPr lang="fr-CA" dirty="0"/>
          </a:p>
          <a:p>
            <a:pPr algn="ctr"/>
            <a:endParaRPr lang="fr-CA" dirty="0"/>
          </a:p>
        </p:txBody>
      </p:sp>
    </p:spTree>
    <p:extLst>
      <p:ext uri="{BB962C8B-B14F-4D97-AF65-F5344CB8AC3E}">
        <p14:creationId xmlns:p14="http://schemas.microsoft.com/office/powerpoint/2010/main" val="37395906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custDataLst>
              <p:tags r:id="rId1"/>
            </p:custDataLst>
          </p:nvPr>
        </p:nvSpPr>
        <p:spPr/>
        <p:txBody>
          <a:bodyPr/>
          <a:lstStyle/>
          <a:p>
            <a:pPr lvl="0"/>
            <a:r>
              <a:rPr lang="fr-CA" dirty="0">
                <a:sym typeface="Century Gothic"/>
              </a:rPr>
              <a:t>Le traitement antireflet</a:t>
            </a:r>
          </a:p>
        </p:txBody>
      </p:sp>
      <p:sp>
        <p:nvSpPr>
          <p:cNvPr id="428" name="Shape 428"/>
          <p:cNvSpPr txBox="1">
            <a:spLocks noGrp="1"/>
          </p:cNvSpPr>
          <p:nvPr>
            <p:ph type="body" idx="1"/>
            <p:custDataLst>
              <p:tags r:id="rId2"/>
            </p:custDataLst>
          </p:nvPr>
        </p:nvSpPr>
        <p:spPr/>
        <p:txBody>
          <a:bodyPr/>
          <a:lstStyle/>
          <a:p>
            <a:pPr lvl="0"/>
            <a:r>
              <a:rPr lang="fr-CA" dirty="0">
                <a:sym typeface="Century Gothic"/>
              </a:rPr>
              <a:t>Procure une vision claire et confortable aux enfants en réduisant les éblouissements et </a:t>
            </a:r>
            <a:r>
              <a:rPr lang="fr-CA" dirty="0"/>
              <a:t>les reflets du </a:t>
            </a:r>
            <a:r>
              <a:rPr lang="fr-CA" dirty="0">
                <a:sym typeface="Century Gothic"/>
              </a:rPr>
              <a:t>polycarbonate.</a:t>
            </a:r>
          </a:p>
          <a:p>
            <a:pPr lvl="0"/>
            <a:endParaRPr lang="fr-CA" dirty="0"/>
          </a:p>
          <a:p>
            <a:pPr lvl="0"/>
            <a:r>
              <a:rPr lang="fr-CA" dirty="0">
                <a:sym typeface="Century Gothic"/>
              </a:rPr>
              <a:t>Le traitement antireflet réduit la fatigue oculaire. </a:t>
            </a:r>
          </a:p>
          <a:p>
            <a:pPr lvl="0"/>
            <a:endParaRPr lang="fr-CA" dirty="0"/>
          </a:p>
          <a:p>
            <a:pPr lvl="0"/>
            <a:r>
              <a:rPr lang="fr-CA" dirty="0"/>
              <a:t>Offre des avantages esthétiques.</a:t>
            </a:r>
            <a:endParaRPr lang="fr-CA" dirty="0">
              <a:sym typeface="Century Gothic"/>
            </a:endParaRPr>
          </a:p>
        </p:txBody>
      </p:sp>
      <p:pic>
        <p:nvPicPr>
          <p:cNvPr id="1026" name="Picture 2" descr="Z:\Havas-PR\Pittsburgh Share\SHARE\CLIENTS\Transitions Optical\Images\Lifestyle and Model Images\2016\Kids_VLL Captured Images\07 - Kids\A012_C014_1211RY_001.R3D.10_15_54_18.Still001 copy.tif"/>
          <p:cNvPicPr>
            <a:picLocks noChangeAspect="1" noChangeArrowheads="1"/>
          </p:cNvPicPr>
          <p:nvPr>
            <p:custDataLst>
              <p:tags r:id="rId3"/>
            </p:custDataLst>
          </p:nvPr>
        </p:nvPicPr>
        <p:blipFill rotWithShape="1">
          <a:blip r:embed="rId6" cstate="screen">
            <a:extLst>
              <a:ext uri="{28A0092B-C50C-407E-A947-70E740481C1C}">
                <a14:useLocalDpi xmlns:a14="http://schemas.microsoft.com/office/drawing/2010/main"/>
              </a:ext>
            </a:extLst>
          </a:blip>
          <a:srcRect/>
          <a:stretch/>
        </p:blipFill>
        <p:spPr bwMode="auto">
          <a:xfrm>
            <a:off x="4584700" y="1341438"/>
            <a:ext cx="4559300" cy="30544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endParaRPr lang="en-US" dirty="0"/>
          </a:p>
        </p:txBody>
      </p:sp>
      <p:sp>
        <p:nvSpPr>
          <p:cNvPr id="3" name="Text Placeholder 2"/>
          <p:cNvSpPr>
            <a:spLocks noGrp="1"/>
          </p:cNvSpPr>
          <p:nvPr>
            <p:ph type="body" idx="1"/>
            <p:custDataLst>
              <p:tags r:id="rId2"/>
            </p:custDataLst>
          </p:nvPr>
        </p:nvSpPr>
        <p:spPr/>
        <p:txBody>
          <a:bodyPr/>
          <a:lstStyle/>
          <a:p>
            <a:endParaRPr lang="en-US" dirty="0"/>
          </a:p>
        </p:txBody>
      </p:sp>
      <p:graphicFrame>
        <p:nvGraphicFramePr>
          <p:cNvPr id="7" name="Table 6"/>
          <p:cNvGraphicFramePr>
            <a:graphicFrameLocks noGrp="1"/>
          </p:cNvGraphicFramePr>
          <p:nvPr>
            <p:custDataLst>
              <p:tags r:id="rId3"/>
            </p:custDataLst>
            <p:extLst>
              <p:ext uri="{D42A27DB-BD31-4B8C-83A1-F6EECF244321}">
                <p14:modId xmlns:p14="http://schemas.microsoft.com/office/powerpoint/2010/main" val="3690580378"/>
              </p:ext>
            </p:extLst>
          </p:nvPr>
        </p:nvGraphicFramePr>
        <p:xfrm>
          <a:off x="457198" y="197675"/>
          <a:ext cx="8496796" cy="4561955"/>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694708">
                  <a:extLst>
                    <a:ext uri="{9D8B030D-6E8A-4147-A177-3AD203B41FA5}">
                      <a16:colId xmlns:a16="http://schemas.microsoft.com/office/drawing/2014/main" xmlns="" val="20000"/>
                    </a:ext>
                  </a:extLst>
                </a:gridCol>
                <a:gridCol w="1950522">
                  <a:extLst>
                    <a:ext uri="{9D8B030D-6E8A-4147-A177-3AD203B41FA5}">
                      <a16:colId xmlns:a16="http://schemas.microsoft.com/office/drawing/2014/main" xmlns="" val="20001"/>
                    </a:ext>
                  </a:extLst>
                </a:gridCol>
                <a:gridCol w="1950522">
                  <a:extLst>
                    <a:ext uri="{9D8B030D-6E8A-4147-A177-3AD203B41FA5}">
                      <a16:colId xmlns:a16="http://schemas.microsoft.com/office/drawing/2014/main" xmlns="" val="20002"/>
                    </a:ext>
                  </a:extLst>
                </a:gridCol>
                <a:gridCol w="1950522">
                  <a:extLst>
                    <a:ext uri="{9D8B030D-6E8A-4147-A177-3AD203B41FA5}">
                      <a16:colId xmlns:a16="http://schemas.microsoft.com/office/drawing/2014/main" xmlns="" val="20003"/>
                    </a:ext>
                  </a:extLst>
                </a:gridCol>
                <a:gridCol w="1950522">
                  <a:extLst>
                    <a:ext uri="{9D8B030D-6E8A-4147-A177-3AD203B41FA5}">
                      <a16:colId xmlns:a16="http://schemas.microsoft.com/office/drawing/2014/main" xmlns="" val="20004"/>
                    </a:ext>
                  </a:extLst>
                </a:gridCol>
              </a:tblGrid>
              <a:tr h="324840">
                <a:tc>
                  <a:txBody>
                    <a:bodyPr/>
                    <a:lstStyle/>
                    <a:p>
                      <a:pPr algn="ctr"/>
                      <a:endParaRPr lang="fr-CA" sz="1000" b="1" noProof="0" dirty="0">
                        <a:solidFill>
                          <a:schemeClr val="bg1"/>
                        </a:solidFill>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76200" cap="flat" cmpd="sng" algn="ctr">
                      <a:solidFill>
                        <a:schemeClr val="accent2">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50000"/>
                      </a:schemeClr>
                    </a:solidFill>
                  </a:tcPr>
                </a:tc>
                <a:tc>
                  <a:txBody>
                    <a:bodyPr/>
                    <a:lstStyle/>
                    <a:p>
                      <a:pPr algn="ctr"/>
                      <a:r>
                        <a:rPr lang="fr-CA" sz="1000" noProof="0" dirty="0">
                          <a:solidFill>
                            <a:schemeClr val="bg1"/>
                          </a:solidFill>
                          <a:effectLst>
                            <a:outerShdw blurRad="38100" dist="38100" dir="2700000" algn="tl">
                              <a:srgbClr val="000000">
                                <a:alpha val="43137"/>
                              </a:srgbClr>
                            </a:outerShdw>
                          </a:effectLst>
                          <a:latin typeface="Century Gothic" panose="020B0502020202020204" pitchFamily="34" charset="0"/>
                        </a:rPr>
                        <a:t>ENFANTS DE L’APRÈS-GUERRE</a:t>
                      </a: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76200" cap="flat" cmpd="sng" algn="ctr">
                      <a:solidFill>
                        <a:schemeClr val="accent2">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fr-CA" sz="1000" noProof="0" dirty="0">
                          <a:solidFill>
                            <a:schemeClr val="bg1"/>
                          </a:solidFill>
                          <a:effectLst>
                            <a:outerShdw blurRad="38100" dist="38100" dir="2700000" algn="tl">
                              <a:srgbClr val="000000">
                                <a:alpha val="43137"/>
                              </a:srgbClr>
                            </a:outerShdw>
                          </a:effectLst>
                          <a:latin typeface="Century Gothic" panose="020B0502020202020204" pitchFamily="34" charset="0"/>
                        </a:rPr>
                        <a:t>GÉNÉRATION X</a:t>
                      </a: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76200" cap="flat" cmpd="sng" algn="ctr">
                      <a:solidFill>
                        <a:schemeClr val="accent2">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fr-CA" sz="1000" noProof="0" dirty="0" smtClean="0">
                          <a:solidFill>
                            <a:schemeClr val="bg1"/>
                          </a:solidFill>
                          <a:effectLst>
                            <a:outerShdw blurRad="38100" dist="38100" dir="2700000" algn="tl">
                              <a:srgbClr val="000000">
                                <a:alpha val="43137"/>
                              </a:srgbClr>
                            </a:outerShdw>
                          </a:effectLst>
                          <a:latin typeface="Century Gothic" panose="020B0502020202020204" pitchFamily="34" charset="0"/>
                        </a:rPr>
                        <a:t>MILLÉNIAUX</a:t>
                      </a:r>
                      <a:endParaRPr lang="fr-CA" sz="1000" noProof="0" dirty="0">
                        <a:solidFill>
                          <a:schemeClr val="bg1"/>
                        </a:solidFill>
                        <a:effectLst>
                          <a:outerShdw blurRad="38100" dist="38100" dir="2700000" algn="tl">
                            <a:srgbClr val="000000">
                              <a:alpha val="43137"/>
                            </a:srgbClr>
                          </a:outerShdw>
                        </a:effectLst>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76200" cap="flat" cmpd="sng" algn="ctr">
                      <a:solidFill>
                        <a:schemeClr val="accent2">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fr-CA" sz="1000" noProof="0" dirty="0">
                          <a:solidFill>
                            <a:schemeClr val="bg1"/>
                          </a:solidFill>
                          <a:effectLst>
                            <a:outerShdw blurRad="38100" dist="38100" dir="2700000" algn="tl">
                              <a:srgbClr val="000000">
                                <a:alpha val="43137"/>
                              </a:srgbClr>
                            </a:outerShdw>
                          </a:effectLst>
                          <a:latin typeface="Century Gothic" panose="020B0502020202020204" pitchFamily="34" charset="0"/>
                        </a:rPr>
                        <a:t>GÉNÉRATION Z</a:t>
                      </a: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76200" cap="flat" cmpd="sng" algn="ctr">
                      <a:solidFill>
                        <a:schemeClr val="accent2">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98469">
                <a:tc>
                  <a:txBody>
                    <a:bodyPr/>
                    <a:lstStyle/>
                    <a:p>
                      <a:pPr algn="ctr"/>
                      <a:r>
                        <a:rPr lang="fr-CA" sz="1000" b="1" noProof="0" dirty="0">
                          <a:solidFill>
                            <a:schemeClr val="bg1"/>
                          </a:solidFill>
                          <a:latin typeface="Century Gothic" panose="020B0502020202020204" pitchFamily="34" charset="0"/>
                        </a:rPr>
                        <a:t>Années</a:t>
                      </a:r>
                    </a:p>
                  </a:txBody>
                  <a:tcPr vert="vert270"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762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50000"/>
                      </a:schemeClr>
                    </a:solidFill>
                  </a:tcPr>
                </a:tc>
                <a:tc>
                  <a:txBody>
                    <a:bodyPr/>
                    <a:lstStyle/>
                    <a:p>
                      <a:pPr algn="ctr"/>
                      <a:r>
                        <a:rPr lang="fr-CA" sz="1000" noProof="0" dirty="0">
                          <a:solidFill>
                            <a:schemeClr val="bg1"/>
                          </a:solidFill>
                          <a:latin typeface="Century Gothic" panose="020B0502020202020204" pitchFamily="34" charset="0"/>
                        </a:rPr>
                        <a:t>1946-1964</a:t>
                      </a: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762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tc>
                  <a:txBody>
                    <a:bodyPr/>
                    <a:lstStyle/>
                    <a:p>
                      <a:pPr algn="ctr"/>
                      <a:r>
                        <a:rPr lang="fr-CA" sz="1000" noProof="0">
                          <a:solidFill>
                            <a:schemeClr val="bg1"/>
                          </a:solidFill>
                          <a:latin typeface="Century Gothic" panose="020B0502020202020204" pitchFamily="34" charset="0"/>
                        </a:rPr>
                        <a:t>1965-1976</a:t>
                      </a: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762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tc>
                  <a:txBody>
                    <a:bodyPr/>
                    <a:lstStyle/>
                    <a:p>
                      <a:pPr algn="ctr"/>
                      <a:r>
                        <a:rPr lang="fr-CA" sz="1000" noProof="0" dirty="0">
                          <a:solidFill>
                            <a:schemeClr val="bg1"/>
                          </a:solidFill>
                          <a:latin typeface="Century Gothic" panose="020B0502020202020204" pitchFamily="34" charset="0"/>
                        </a:rPr>
                        <a:t>1977-1993</a:t>
                      </a: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762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tc>
                  <a:txBody>
                    <a:bodyPr/>
                    <a:lstStyle/>
                    <a:p>
                      <a:pPr algn="ctr"/>
                      <a:r>
                        <a:rPr lang="fr-CA" sz="1000" noProof="0">
                          <a:solidFill>
                            <a:schemeClr val="bg1"/>
                          </a:solidFill>
                          <a:latin typeface="Century Gothic" panose="020B0502020202020204" pitchFamily="34" charset="0"/>
                        </a:rPr>
                        <a:t>1994 - </a:t>
                      </a: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762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10001"/>
                  </a:ext>
                </a:extLst>
              </a:tr>
              <a:tr h="540576">
                <a:tc>
                  <a:txBody>
                    <a:bodyPr/>
                    <a:lstStyle/>
                    <a:p>
                      <a:pPr algn="ctr"/>
                      <a:r>
                        <a:rPr lang="fr-CA" sz="1000" b="1" noProof="0" dirty="0">
                          <a:solidFill>
                            <a:schemeClr val="bg1"/>
                          </a:solidFill>
                          <a:latin typeface="Century Gothic" panose="020B0502020202020204" pitchFamily="34" charset="0"/>
                        </a:rPr>
                        <a:t>Âge</a:t>
                      </a:r>
                    </a:p>
                  </a:txBody>
                  <a:tcPr vert="vert270"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2">
                        <a:lumMod val="50000"/>
                      </a:schemeClr>
                    </a:solidFill>
                  </a:tcPr>
                </a:tc>
                <a:tc>
                  <a:txBody>
                    <a:bodyPr/>
                    <a:lstStyle/>
                    <a:p>
                      <a:pPr algn="ctr"/>
                      <a:r>
                        <a:rPr lang="fr-CA" sz="1050" b="1" noProof="0">
                          <a:solidFill>
                            <a:schemeClr val="bg1"/>
                          </a:solidFill>
                          <a:effectLst>
                            <a:outerShdw blurRad="38100" dist="38100" dir="2700000" algn="tl">
                              <a:srgbClr val="000000">
                                <a:alpha val="43137"/>
                              </a:srgbClr>
                            </a:outerShdw>
                          </a:effectLst>
                          <a:latin typeface="Century Gothic" panose="020B0502020202020204" pitchFamily="34" charset="0"/>
                        </a:rPr>
                        <a:t>71 - 53</a:t>
                      </a: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fr-CA" sz="1050" b="1" noProof="0">
                          <a:solidFill>
                            <a:schemeClr val="bg1"/>
                          </a:solidFill>
                          <a:effectLst>
                            <a:outerShdw blurRad="38100" dist="38100" dir="2700000" algn="tl">
                              <a:srgbClr val="000000">
                                <a:alpha val="43137"/>
                              </a:srgbClr>
                            </a:outerShdw>
                          </a:effectLst>
                          <a:latin typeface="Century Gothic" panose="020B0502020202020204" pitchFamily="34" charset="0"/>
                        </a:rPr>
                        <a:t>52 - 41</a:t>
                      </a: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fr-CA" sz="1050" b="1" noProof="0">
                          <a:solidFill>
                            <a:schemeClr val="bg1"/>
                          </a:solidFill>
                          <a:effectLst>
                            <a:outerShdw blurRad="38100" dist="38100" dir="2700000" algn="tl">
                              <a:srgbClr val="000000">
                                <a:alpha val="43137"/>
                              </a:srgbClr>
                            </a:outerShdw>
                          </a:effectLst>
                          <a:latin typeface="Century Gothic" panose="020B0502020202020204" pitchFamily="34" charset="0"/>
                        </a:rPr>
                        <a:t>40 - 24</a:t>
                      </a: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fr-CA" sz="1050" b="1" noProof="0" dirty="0">
                          <a:solidFill>
                            <a:schemeClr val="bg1"/>
                          </a:solidFill>
                          <a:effectLst>
                            <a:outerShdw blurRad="38100" dist="38100" dir="2700000" algn="tl">
                              <a:srgbClr val="000000">
                                <a:alpha val="43137"/>
                              </a:srgbClr>
                            </a:outerShdw>
                          </a:effectLst>
                          <a:latin typeface="Century Gothic" panose="020B0502020202020204" pitchFamily="34" charset="0"/>
                        </a:rPr>
                        <a:t>23 et moins</a:t>
                      </a: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10002"/>
                  </a:ext>
                </a:extLst>
              </a:tr>
              <a:tr h="974762">
                <a:tc>
                  <a:txBody>
                    <a:bodyPr/>
                    <a:lstStyle/>
                    <a:p>
                      <a:pPr algn="ctr"/>
                      <a:r>
                        <a:rPr lang="fr-CA" sz="1000" b="1" noProof="0" dirty="0">
                          <a:solidFill>
                            <a:schemeClr val="bg1"/>
                          </a:solidFill>
                          <a:latin typeface="Century Gothic" panose="020B0502020202020204" pitchFamily="34" charset="0"/>
                        </a:rPr>
                        <a:t>Événements importants</a:t>
                      </a:r>
                    </a:p>
                  </a:txBody>
                  <a:tcPr vert="vert270"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50000"/>
                      </a:schemeClr>
                    </a:solidFill>
                  </a:tcPr>
                </a:tc>
                <a:tc>
                  <a:txBody>
                    <a:bodyPr/>
                    <a:lstStyle/>
                    <a:p>
                      <a:pPr algn="ctr">
                        <a:spcAft>
                          <a:spcPts val="600"/>
                        </a:spcAft>
                      </a:pPr>
                      <a:r>
                        <a:rPr lang="fr-CA" sz="900" noProof="0" dirty="0">
                          <a:solidFill>
                            <a:schemeClr val="bg1"/>
                          </a:solidFill>
                          <a:latin typeface="Century Gothic" panose="020B0502020202020204" pitchFamily="34" charset="0"/>
                        </a:rPr>
                        <a:t>Droits civils</a:t>
                      </a:r>
                    </a:p>
                    <a:p>
                      <a:pPr algn="ctr">
                        <a:spcAft>
                          <a:spcPts val="600"/>
                        </a:spcAft>
                      </a:pPr>
                      <a:r>
                        <a:rPr lang="fr-CA" sz="900" noProof="0" dirty="0">
                          <a:solidFill>
                            <a:schemeClr val="bg1"/>
                          </a:solidFill>
                          <a:latin typeface="Century Gothic" panose="020B0502020202020204" pitchFamily="34" charset="0"/>
                        </a:rPr>
                        <a:t>Émancipation des femmes</a:t>
                      </a:r>
                    </a:p>
                    <a:p>
                      <a:pPr algn="ctr">
                        <a:spcAft>
                          <a:spcPts val="600"/>
                        </a:spcAft>
                      </a:pPr>
                      <a:r>
                        <a:rPr lang="fr-CA" sz="900" noProof="0" dirty="0">
                          <a:solidFill>
                            <a:schemeClr val="bg1"/>
                          </a:solidFill>
                          <a:latin typeface="Century Gothic" panose="020B0502020202020204" pitchFamily="34" charset="0"/>
                        </a:rPr>
                        <a:t>Guerre froide</a:t>
                      </a: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spcAft>
                          <a:spcPts val="600"/>
                        </a:spcAft>
                      </a:pPr>
                      <a:r>
                        <a:rPr lang="fr-CA" sz="900" noProof="0" dirty="0">
                          <a:solidFill>
                            <a:schemeClr val="bg1"/>
                          </a:solidFill>
                          <a:latin typeface="Century Gothic" panose="020B0502020202020204" pitchFamily="34" charset="0"/>
                        </a:rPr>
                        <a:t>Watergate</a:t>
                      </a:r>
                    </a:p>
                    <a:p>
                      <a:pPr algn="ctr">
                        <a:spcAft>
                          <a:spcPts val="600"/>
                        </a:spcAft>
                      </a:pPr>
                      <a:r>
                        <a:rPr lang="fr-CA" sz="900" noProof="0" dirty="0">
                          <a:solidFill>
                            <a:schemeClr val="bg1"/>
                          </a:solidFill>
                          <a:latin typeface="Century Gothic" panose="020B0502020202020204" pitchFamily="34" charset="0"/>
                        </a:rPr>
                        <a:t>L’arrivée de MTV</a:t>
                      </a: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spcAft>
                          <a:spcPts val="600"/>
                        </a:spcAft>
                      </a:pPr>
                      <a:r>
                        <a:rPr lang="fr-CA" sz="900" noProof="0" dirty="0">
                          <a:solidFill>
                            <a:schemeClr val="bg1"/>
                          </a:solidFill>
                          <a:latin typeface="Century Gothic" panose="020B0502020202020204" pitchFamily="34" charset="0"/>
                        </a:rPr>
                        <a:t>SIDA</a:t>
                      </a:r>
                    </a:p>
                    <a:p>
                      <a:pPr algn="ctr">
                        <a:spcAft>
                          <a:spcPts val="600"/>
                        </a:spcAft>
                      </a:pPr>
                      <a:r>
                        <a:rPr lang="fr-CA" sz="900" noProof="0" dirty="0">
                          <a:solidFill>
                            <a:schemeClr val="bg1"/>
                          </a:solidFill>
                          <a:latin typeface="Century Gothic" panose="020B0502020202020204" pitchFamily="34" charset="0"/>
                        </a:rPr>
                        <a:t>Technologie</a:t>
                      </a: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spcAft>
                          <a:spcPts val="600"/>
                        </a:spcAft>
                      </a:pPr>
                      <a:r>
                        <a:rPr lang="fr-CA" sz="900" noProof="0" dirty="0">
                          <a:solidFill>
                            <a:schemeClr val="bg1"/>
                          </a:solidFill>
                          <a:latin typeface="Century Gothic" panose="020B0502020202020204" pitchFamily="34" charset="0"/>
                        </a:rPr>
                        <a:t>9/11</a:t>
                      </a:r>
                    </a:p>
                    <a:p>
                      <a:pPr algn="ctr">
                        <a:spcAft>
                          <a:spcPts val="600"/>
                        </a:spcAft>
                      </a:pPr>
                      <a:r>
                        <a:rPr lang="fr-CA" sz="900" noProof="0" dirty="0">
                          <a:solidFill>
                            <a:schemeClr val="bg1"/>
                          </a:solidFill>
                          <a:latin typeface="Century Gothic" panose="020B0502020202020204" pitchFamily="34" charset="0"/>
                        </a:rPr>
                        <a:t>Guerres en Irak et en </a:t>
                      </a:r>
                      <a:r>
                        <a:rPr lang="fr-CA" sz="900" baseline="0" noProof="0" dirty="0">
                          <a:solidFill>
                            <a:schemeClr val="bg1"/>
                          </a:solidFill>
                          <a:latin typeface="Century Gothic" panose="020B0502020202020204" pitchFamily="34" charset="0"/>
                        </a:rPr>
                        <a:t>Afghanistan</a:t>
                      </a:r>
                    </a:p>
                    <a:p>
                      <a:pPr algn="ctr">
                        <a:spcAft>
                          <a:spcPts val="600"/>
                        </a:spcAft>
                      </a:pPr>
                      <a:r>
                        <a:rPr lang="fr-CA" sz="900" baseline="0" noProof="0" dirty="0">
                          <a:solidFill>
                            <a:schemeClr val="bg1"/>
                          </a:solidFill>
                          <a:latin typeface="Century Gothic" panose="020B0502020202020204" pitchFamily="34" charset="0"/>
                        </a:rPr>
                        <a:t>Krach boursier</a:t>
                      </a:r>
                      <a:endParaRPr lang="fr-CA" sz="900" noProof="0" dirty="0">
                        <a:solidFill>
                          <a:schemeClr val="bg1"/>
                        </a:solidFill>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10003"/>
                  </a:ext>
                </a:extLst>
              </a:tr>
              <a:tr h="843148">
                <a:tc>
                  <a:txBody>
                    <a:bodyPr/>
                    <a:lstStyle/>
                    <a:p>
                      <a:pPr algn="ctr"/>
                      <a:r>
                        <a:rPr lang="fr-CA" sz="1000" b="1" noProof="0" dirty="0">
                          <a:solidFill>
                            <a:schemeClr val="bg1"/>
                          </a:solidFill>
                          <a:latin typeface="Century Gothic" panose="020B0502020202020204" pitchFamily="34" charset="0"/>
                        </a:rPr>
                        <a:t>Principales caractéristiques</a:t>
                      </a:r>
                    </a:p>
                  </a:txBody>
                  <a:tcPr vert="vert270"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50000"/>
                      </a:schemeClr>
                    </a:solidFill>
                  </a:tcPr>
                </a:tc>
                <a:tc>
                  <a:txBody>
                    <a:bodyPr/>
                    <a:lstStyle/>
                    <a:p>
                      <a:pPr algn="ctr">
                        <a:spcAft>
                          <a:spcPts val="600"/>
                        </a:spcAft>
                      </a:pPr>
                      <a:r>
                        <a:rPr lang="fr-CA" sz="900" noProof="0" dirty="0">
                          <a:solidFill>
                            <a:schemeClr val="bg1"/>
                          </a:solidFill>
                          <a:latin typeface="Century Gothic" panose="020B0502020202020204" pitchFamily="34" charset="0"/>
                        </a:rPr>
                        <a:t>Analystes</a:t>
                      </a:r>
                    </a:p>
                    <a:p>
                      <a:pPr algn="ctr">
                        <a:spcAft>
                          <a:spcPts val="600"/>
                        </a:spcAft>
                      </a:pPr>
                      <a:r>
                        <a:rPr lang="fr-CA" sz="900" noProof="0" dirty="0">
                          <a:solidFill>
                            <a:schemeClr val="bg1"/>
                          </a:solidFill>
                          <a:latin typeface="Century Gothic" panose="020B0502020202020204" pitchFamily="34" charset="0"/>
                        </a:rPr>
                        <a:t>Optimistes</a:t>
                      </a:r>
                    </a:p>
                    <a:p>
                      <a:pPr algn="ctr">
                        <a:spcAft>
                          <a:spcPts val="600"/>
                        </a:spcAft>
                      </a:pPr>
                      <a:r>
                        <a:rPr lang="fr-CA" sz="900" noProof="0" dirty="0">
                          <a:solidFill>
                            <a:schemeClr val="bg1"/>
                          </a:solidFill>
                          <a:latin typeface="Century Gothic" panose="020B0502020202020204" pitchFamily="34" charset="0"/>
                        </a:rPr>
                        <a:t>Axés sur le travail</a:t>
                      </a: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spcAft>
                          <a:spcPts val="600"/>
                        </a:spcAft>
                      </a:pPr>
                      <a:r>
                        <a:rPr lang="fr-CA" sz="900" noProof="0" dirty="0" smtClean="0">
                          <a:solidFill>
                            <a:schemeClr val="bg1"/>
                          </a:solidFill>
                          <a:latin typeface="Century Gothic" panose="020B0502020202020204" pitchFamily="34" charset="0"/>
                        </a:rPr>
                        <a:t>Individualistes</a:t>
                      </a:r>
                      <a:endParaRPr lang="fr-CA" sz="900" noProof="0" dirty="0">
                        <a:solidFill>
                          <a:schemeClr val="bg1"/>
                        </a:solidFill>
                        <a:latin typeface="Century Gothic" panose="020B0502020202020204" pitchFamily="34" charset="0"/>
                      </a:endParaRPr>
                    </a:p>
                    <a:p>
                      <a:pPr algn="ctr">
                        <a:spcAft>
                          <a:spcPts val="600"/>
                        </a:spcAft>
                      </a:pPr>
                      <a:r>
                        <a:rPr lang="fr-CA" sz="900" noProof="0" dirty="0">
                          <a:solidFill>
                            <a:schemeClr val="bg1"/>
                          </a:solidFill>
                          <a:latin typeface="Century Gothic" panose="020B0502020202020204" pitchFamily="34" charset="0"/>
                        </a:rPr>
                        <a:t>Flexibles</a:t>
                      </a:r>
                    </a:p>
                    <a:p>
                      <a:pPr algn="ctr">
                        <a:spcAft>
                          <a:spcPts val="600"/>
                        </a:spcAft>
                      </a:pPr>
                      <a:r>
                        <a:rPr lang="fr-CA" sz="900" noProof="0" dirty="0">
                          <a:solidFill>
                            <a:schemeClr val="bg1"/>
                          </a:solidFill>
                          <a:latin typeface="Century Gothic" panose="020B0502020202020204" pitchFamily="34" charset="0"/>
                        </a:rPr>
                        <a:t>Sceptiques</a:t>
                      </a: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spcAft>
                          <a:spcPts val="600"/>
                        </a:spcAft>
                      </a:pPr>
                      <a:r>
                        <a:rPr lang="fr-CA" sz="900" noProof="0" dirty="0">
                          <a:solidFill>
                            <a:schemeClr val="bg1"/>
                          </a:solidFill>
                          <a:latin typeface="Century Gothic" panose="020B0502020202020204" pitchFamily="34" charset="0"/>
                        </a:rPr>
                        <a:t>Dépendants de la technologie</a:t>
                      </a:r>
                      <a:endParaRPr lang="fr-CA" sz="900" baseline="0" noProof="0" dirty="0">
                        <a:solidFill>
                          <a:schemeClr val="bg1"/>
                        </a:solidFill>
                        <a:latin typeface="Century Gothic" panose="020B0502020202020204" pitchFamily="34" charset="0"/>
                      </a:endParaRPr>
                    </a:p>
                    <a:p>
                      <a:pPr algn="ctr">
                        <a:spcAft>
                          <a:spcPts val="600"/>
                        </a:spcAft>
                      </a:pPr>
                      <a:r>
                        <a:rPr lang="fr-CA" sz="900" baseline="0" noProof="0" dirty="0">
                          <a:solidFill>
                            <a:schemeClr val="bg1"/>
                          </a:solidFill>
                          <a:latin typeface="Century Gothic" panose="020B0502020202020204" pitchFamily="34" charset="0"/>
                        </a:rPr>
                        <a:t>Priorisent la famille</a:t>
                      </a:r>
                    </a:p>
                    <a:p>
                      <a:pPr algn="ctr">
                        <a:spcAft>
                          <a:spcPts val="600"/>
                        </a:spcAft>
                      </a:pPr>
                      <a:r>
                        <a:rPr lang="fr-CA" sz="900" baseline="0" noProof="0" dirty="0">
                          <a:solidFill>
                            <a:schemeClr val="bg1"/>
                          </a:solidFill>
                          <a:latin typeface="Century Gothic" panose="020B0502020202020204" pitchFamily="34" charset="0"/>
                        </a:rPr>
                        <a:t>Optimistes</a:t>
                      </a:r>
                      <a:endParaRPr lang="fr-CA" sz="900" noProof="0" dirty="0">
                        <a:solidFill>
                          <a:schemeClr val="bg1"/>
                        </a:solidFill>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spcAft>
                          <a:spcPts val="600"/>
                        </a:spcAft>
                      </a:pPr>
                      <a:r>
                        <a:rPr lang="fr-CA" sz="900" noProof="0" dirty="0">
                          <a:solidFill>
                            <a:schemeClr val="bg1"/>
                          </a:solidFill>
                          <a:latin typeface="Century Gothic" panose="020B0502020202020204" pitchFamily="34" charset="0"/>
                        </a:rPr>
                        <a:t>Se méfient de la politique</a:t>
                      </a:r>
                    </a:p>
                    <a:p>
                      <a:pPr algn="ctr">
                        <a:spcAft>
                          <a:spcPts val="600"/>
                        </a:spcAft>
                      </a:pPr>
                      <a:r>
                        <a:rPr lang="fr-CA" sz="900" noProof="0" dirty="0">
                          <a:solidFill>
                            <a:schemeClr val="bg1"/>
                          </a:solidFill>
                          <a:latin typeface="Century Gothic" panose="020B0502020202020204" pitchFamily="34" charset="0"/>
                        </a:rPr>
                        <a:t>Toujours branchés</a:t>
                      </a:r>
                    </a:p>
                    <a:p>
                      <a:pPr algn="ctr">
                        <a:spcAft>
                          <a:spcPts val="600"/>
                        </a:spcAft>
                      </a:pPr>
                      <a:r>
                        <a:rPr lang="fr-CA" sz="900" noProof="0" dirty="0">
                          <a:solidFill>
                            <a:schemeClr val="bg1"/>
                          </a:solidFill>
                          <a:latin typeface="Century Gothic" panose="020B0502020202020204" pitchFamily="34" charset="0"/>
                        </a:rPr>
                        <a:t>Multitâches</a:t>
                      </a: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10004"/>
                  </a:ext>
                </a:extLst>
              </a:tr>
              <a:tr h="987689">
                <a:tc>
                  <a:txBody>
                    <a:bodyPr/>
                    <a:lstStyle/>
                    <a:p>
                      <a:pPr algn="ctr"/>
                      <a:r>
                        <a:rPr lang="fr-CA" sz="1000" b="1" noProof="0" dirty="0">
                          <a:solidFill>
                            <a:schemeClr val="bg1"/>
                          </a:solidFill>
                          <a:latin typeface="Century Gothic" panose="020B0502020202020204" pitchFamily="34" charset="0"/>
                        </a:rPr>
                        <a:t>Attitude envers les lunettes</a:t>
                      </a:r>
                    </a:p>
                  </a:txBody>
                  <a:tcPr vert="vert270"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762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ctr">
                        <a:spcAft>
                          <a:spcPts val="600"/>
                        </a:spcAft>
                      </a:pPr>
                      <a:r>
                        <a:rPr lang="fr-CA" sz="900" noProof="0" dirty="0">
                          <a:solidFill>
                            <a:schemeClr val="bg1"/>
                          </a:solidFill>
                          <a:latin typeface="Century Gothic" panose="020B0502020202020204" pitchFamily="34" charset="0"/>
                        </a:rPr>
                        <a:t>77 % portent des lunettes</a:t>
                      </a:r>
                    </a:p>
                    <a:p>
                      <a:pPr algn="ctr">
                        <a:spcAft>
                          <a:spcPts val="600"/>
                        </a:spcAft>
                      </a:pPr>
                      <a:r>
                        <a:rPr lang="fr-CA" sz="900" noProof="0" dirty="0">
                          <a:solidFill>
                            <a:schemeClr val="bg1"/>
                          </a:solidFill>
                          <a:latin typeface="Century Gothic" panose="020B0502020202020204" pitchFamily="34" charset="0"/>
                        </a:rPr>
                        <a:t>Taux de rachat le plus élevé et payeurs privés</a:t>
                      </a:r>
                    </a:p>
                    <a:p>
                      <a:pPr algn="ctr">
                        <a:spcAft>
                          <a:spcPts val="600"/>
                        </a:spcAft>
                      </a:pPr>
                      <a:r>
                        <a:rPr lang="fr-CA" sz="900" noProof="0" dirty="0">
                          <a:solidFill>
                            <a:schemeClr val="bg1"/>
                          </a:solidFill>
                          <a:latin typeface="Century Gothic" panose="020B0502020202020204" pitchFamily="34" charset="0"/>
                        </a:rPr>
                        <a:t>Plus susceptibles d’acheter auprès d’indépendants</a:t>
                      </a: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762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fr-CA" sz="900" noProof="0" dirty="0">
                          <a:solidFill>
                            <a:schemeClr val="bg1"/>
                          </a:solidFill>
                          <a:latin typeface="Century Gothic" panose="020B0502020202020204" pitchFamily="34" charset="0"/>
                        </a:rPr>
                        <a:t>72 % portent des lunettes</a:t>
                      </a:r>
                    </a:p>
                    <a:p>
                      <a:pPr algn="ctr">
                        <a:spcAft>
                          <a:spcPts val="600"/>
                        </a:spcAft>
                      </a:pPr>
                      <a:r>
                        <a:rPr lang="fr-CA" sz="900" noProof="0" dirty="0">
                          <a:solidFill>
                            <a:schemeClr val="bg1"/>
                          </a:solidFill>
                          <a:latin typeface="Century Gothic" panose="020B0502020202020204" pitchFamily="34" charset="0"/>
                        </a:rPr>
                        <a:t>Près de 60 % de toutes les lunettes solaires avec prescription sont vendues à des presbytes</a:t>
                      </a: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762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fr-CA" sz="900" noProof="0" dirty="0">
                          <a:solidFill>
                            <a:schemeClr val="bg1"/>
                          </a:solidFill>
                          <a:latin typeface="Century Gothic" panose="020B0502020202020204" pitchFamily="34" charset="0"/>
                        </a:rPr>
                        <a:t>Sont plus susceptibles de…</a:t>
                      </a:r>
                    </a:p>
                    <a:p>
                      <a:pPr marL="0" marR="0" indent="0" algn="ctr" defTabSz="914400" rtl="0" eaLnBrk="1" fontAlgn="auto" latinLnBrk="0" hangingPunct="1">
                        <a:lnSpc>
                          <a:spcPct val="100000"/>
                        </a:lnSpc>
                        <a:spcBef>
                          <a:spcPts val="0"/>
                        </a:spcBef>
                        <a:spcAft>
                          <a:spcPts val="600"/>
                        </a:spcAft>
                        <a:buClrTx/>
                        <a:buSzTx/>
                        <a:buFontTx/>
                        <a:buNone/>
                        <a:tabLst/>
                        <a:defRPr/>
                      </a:pPr>
                      <a:r>
                        <a:rPr lang="fr-CA" sz="900" noProof="0" dirty="0">
                          <a:solidFill>
                            <a:schemeClr val="bg1"/>
                          </a:solidFill>
                          <a:latin typeface="Century Gothic" panose="020B0502020202020204" pitchFamily="34" charset="0"/>
                        </a:rPr>
                        <a:t>croire que la protection contre la lumière bleue est importante</a:t>
                      </a:r>
                    </a:p>
                    <a:p>
                      <a:pPr marL="0" marR="0" indent="0" algn="ctr" defTabSz="914400" rtl="0" eaLnBrk="1" fontAlgn="auto" latinLnBrk="0" hangingPunct="1">
                        <a:lnSpc>
                          <a:spcPct val="100000"/>
                        </a:lnSpc>
                        <a:spcBef>
                          <a:spcPts val="0"/>
                        </a:spcBef>
                        <a:spcAft>
                          <a:spcPts val="600"/>
                        </a:spcAft>
                        <a:buClrTx/>
                        <a:buSzTx/>
                        <a:buFontTx/>
                        <a:buNone/>
                        <a:tabLst/>
                        <a:defRPr/>
                      </a:pPr>
                      <a:r>
                        <a:rPr lang="fr-CA" sz="900" noProof="0" dirty="0">
                          <a:solidFill>
                            <a:schemeClr val="bg1"/>
                          </a:solidFill>
                          <a:latin typeface="Century Gothic" panose="020B0502020202020204" pitchFamily="34" charset="0"/>
                        </a:rPr>
                        <a:t>préférer le service à la clientèle en ligne ou les messages textes</a:t>
                      </a:r>
                      <a:endParaRPr lang="fr-CA" sz="900" baseline="0" noProof="0" dirty="0">
                        <a:solidFill>
                          <a:schemeClr val="bg1"/>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600"/>
                        </a:spcAft>
                        <a:buClrTx/>
                        <a:buSzTx/>
                        <a:buFontTx/>
                        <a:buNone/>
                        <a:tabLst/>
                        <a:defRPr/>
                      </a:pPr>
                      <a:r>
                        <a:rPr lang="fr-CA" sz="900" baseline="0" noProof="0" dirty="0">
                          <a:solidFill>
                            <a:schemeClr val="bg1"/>
                          </a:solidFill>
                          <a:latin typeface="Century Gothic" panose="020B0502020202020204" pitchFamily="34" charset="0"/>
                        </a:rPr>
                        <a:t>faire des achats auprès d’un détaillant</a:t>
                      </a:r>
                      <a:endParaRPr lang="fr-CA" sz="900" noProof="0" dirty="0">
                        <a:solidFill>
                          <a:schemeClr val="bg1"/>
                        </a:solidFill>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762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Aft>
                          <a:spcPts val="600"/>
                        </a:spcAft>
                      </a:pPr>
                      <a:r>
                        <a:rPr lang="fr-CA" sz="900" noProof="0" dirty="0">
                          <a:solidFill>
                            <a:schemeClr val="bg1"/>
                          </a:solidFill>
                          <a:latin typeface="Century Gothic" panose="020B0502020202020204" pitchFamily="34" charset="0"/>
                        </a:rPr>
                        <a:t>Environ 50 % des enfants de la génération Z portent des lunette</a:t>
                      </a:r>
                      <a:r>
                        <a:rPr lang="fr-CA" sz="900" baseline="0" noProof="0" dirty="0">
                          <a:solidFill>
                            <a:schemeClr val="bg1"/>
                          </a:solidFill>
                          <a:latin typeface="Century Gothic" panose="020B0502020202020204" pitchFamily="34" charset="0"/>
                        </a:rPr>
                        <a:t>s </a:t>
                      </a:r>
                    </a:p>
                    <a:p>
                      <a:pPr algn="ctr">
                        <a:spcAft>
                          <a:spcPts val="600"/>
                        </a:spcAft>
                      </a:pPr>
                      <a:r>
                        <a:rPr lang="fr-CA" sz="900" noProof="0" dirty="0">
                          <a:solidFill>
                            <a:schemeClr val="bg1"/>
                          </a:solidFill>
                          <a:latin typeface="Century Gothic" panose="020B0502020202020204" pitchFamily="34" charset="0"/>
                        </a:rPr>
                        <a:t>Sont plus susceptibles d’acheter des sous-produits optiques</a:t>
                      </a:r>
                      <a:endParaRPr lang="fr-CA" sz="900" baseline="0" noProof="0" dirty="0">
                        <a:solidFill>
                          <a:schemeClr val="bg1"/>
                        </a:solidFill>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762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10005"/>
                  </a:ext>
                </a:extLst>
              </a:tr>
            </a:tbl>
          </a:graphicData>
        </a:graphic>
      </p:graphicFrame>
      <p:sp>
        <p:nvSpPr>
          <p:cNvPr id="5" name="Shape 160"/>
          <p:cNvSpPr txBox="1"/>
          <p:nvPr>
            <p:custDataLst>
              <p:tags r:id="rId4"/>
            </p:custDataLst>
          </p:nvPr>
        </p:nvSpPr>
        <p:spPr>
          <a:xfrm>
            <a:off x="418396" y="4909946"/>
            <a:ext cx="5526224" cy="217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CA" sz="1000" b="0" i="0" u="none" strike="noStrike" cap="none" dirty="0">
                <a:solidFill>
                  <a:schemeClr val="dk1"/>
                </a:solidFill>
                <a:latin typeface="Century Gothic" panose="020B0502020202020204" pitchFamily="34" charset="0"/>
                <a:sym typeface="Arial"/>
              </a:rPr>
              <a:t>Sources :  2017 </a:t>
            </a:r>
            <a:r>
              <a:rPr lang="fr-CA" sz="1000" b="0" i="0" u="none" strike="noStrike" cap="none" dirty="0" err="1">
                <a:solidFill>
                  <a:schemeClr val="dk1"/>
                </a:solidFill>
                <a:latin typeface="Century Gothic" panose="020B0502020202020204" pitchFamily="34" charset="0"/>
                <a:sym typeface="Arial"/>
              </a:rPr>
              <a:t>Wakefied</a:t>
            </a:r>
            <a:r>
              <a:rPr lang="fr-CA" sz="1000" b="0" i="0" u="none" strike="noStrike" cap="none" dirty="0">
                <a:solidFill>
                  <a:schemeClr val="dk1"/>
                </a:solidFill>
                <a:latin typeface="Century Gothic" panose="020B0502020202020204" pitchFamily="34" charset="0"/>
                <a:sym typeface="Arial"/>
              </a:rPr>
              <a:t> </a:t>
            </a:r>
            <a:r>
              <a:rPr lang="fr-CA" sz="1000" b="0" i="0" u="none" strike="noStrike" cap="none" dirty="0" err="1">
                <a:solidFill>
                  <a:schemeClr val="dk1"/>
                </a:solidFill>
                <a:latin typeface="Century Gothic" panose="020B0502020202020204" pitchFamily="34" charset="0"/>
                <a:sym typeface="Arial"/>
              </a:rPr>
              <a:t>Research</a:t>
            </a:r>
            <a:r>
              <a:rPr lang="fr-CA" sz="1000" b="0" i="0" u="none" strike="noStrike" cap="none" dirty="0">
                <a:solidFill>
                  <a:schemeClr val="dk1"/>
                </a:solidFill>
                <a:latin typeface="Century Gothic" panose="020B0502020202020204" pitchFamily="34" charset="0"/>
                <a:sym typeface="Arial"/>
              </a:rPr>
              <a:t> et </a:t>
            </a:r>
            <a:r>
              <a:rPr lang="fr-CA" sz="1000" b="0" i="0" u="none" strike="noStrike" cap="none" dirty="0" err="1">
                <a:solidFill>
                  <a:schemeClr val="dk1"/>
                </a:solidFill>
                <a:latin typeface="Century Gothic" panose="020B0502020202020204" pitchFamily="34" charset="0"/>
                <a:sym typeface="Arial"/>
              </a:rPr>
              <a:t>VisionWatch</a:t>
            </a:r>
            <a:r>
              <a:rPr lang="fr-CA" sz="1000" b="0" i="0" u="none" strike="noStrike" cap="none" dirty="0">
                <a:solidFill>
                  <a:schemeClr val="dk1"/>
                </a:solidFill>
                <a:latin typeface="Century Gothic" panose="020B0502020202020204" pitchFamily="34" charset="0"/>
                <a:sym typeface="Arial"/>
              </a:rPr>
              <a:t>.</a:t>
            </a:r>
          </a:p>
        </p:txBody>
      </p:sp>
    </p:spTree>
    <p:extLst>
      <p:ext uri="{BB962C8B-B14F-4D97-AF65-F5344CB8AC3E}">
        <p14:creationId xmlns:p14="http://schemas.microsoft.com/office/powerpoint/2010/main" val="15949929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custDataLst>
              <p:tags r:id="rId1"/>
            </p:custDataLst>
          </p:nvPr>
        </p:nvSpPr>
        <p:spPr/>
        <p:txBody>
          <a:bodyPr/>
          <a:lstStyle/>
          <a:p>
            <a:pPr lvl="0"/>
            <a:r>
              <a:rPr lang="fr-CA" dirty="0"/>
              <a:t>Les montures et les autres recommandations</a:t>
            </a:r>
            <a:endParaRPr lang="en-US" dirty="0">
              <a:sym typeface="Century Gothic"/>
            </a:endParaRPr>
          </a:p>
        </p:txBody>
      </p:sp>
      <p:sp>
        <p:nvSpPr>
          <p:cNvPr id="435" name="Shape 435"/>
          <p:cNvSpPr txBox="1">
            <a:spLocks noGrp="1"/>
          </p:cNvSpPr>
          <p:nvPr>
            <p:ph type="body" idx="1"/>
            <p:custDataLst>
              <p:tags r:id="rId2"/>
            </p:custDataLst>
          </p:nvPr>
        </p:nvSpPr>
        <p:spPr>
          <a:xfrm>
            <a:off x="450826" y="1214437"/>
            <a:ext cx="6211231" cy="3452811"/>
          </a:xfrm>
        </p:spPr>
        <p:txBody>
          <a:bodyPr/>
          <a:lstStyle/>
          <a:p>
            <a:pPr lvl="0"/>
            <a:r>
              <a:rPr lang="fr-CA" sz="1200" b="1" dirty="0"/>
              <a:t>Mode </a:t>
            </a:r>
            <a:r>
              <a:rPr lang="fr-CA" sz="1200" dirty="0"/>
              <a:t>– Qu’ils portent des lunettes tout le temps ou rarement, les enfants aiment les lunettes </a:t>
            </a:r>
            <a:r>
              <a:rPr lang="fr-CA" sz="1200" i="1" dirty="0"/>
              <a:t>cool</a:t>
            </a:r>
            <a:r>
              <a:rPr lang="fr-CA" sz="1200" dirty="0"/>
              <a:t>. Nous voulons qu’ils portent leurs lunettes. Les couleurs, les motifs et les styles amusants les rendent plus attirantes.</a:t>
            </a:r>
          </a:p>
          <a:p>
            <a:pPr lvl="0"/>
            <a:endParaRPr lang="fr-CA" sz="1200" dirty="0"/>
          </a:p>
          <a:p>
            <a:pPr lvl="0"/>
            <a:r>
              <a:rPr lang="fr-CA" sz="1200" b="1" dirty="0"/>
              <a:t>Plastique ou métal </a:t>
            </a:r>
            <a:r>
              <a:rPr lang="fr-CA" sz="1200" dirty="0"/>
              <a:t>– Auparavant, le plastique était jugé préférable, car il était considéré comme étant plus durable. Grâce aux améliorations des fabricants, ce n’est plus le cas. </a:t>
            </a:r>
          </a:p>
          <a:p>
            <a:pPr lvl="0"/>
            <a:endParaRPr lang="fr-CA" sz="1200" b="1" dirty="0"/>
          </a:p>
          <a:p>
            <a:pPr lvl="0"/>
            <a:r>
              <a:rPr lang="fr-CA" sz="1200" b="1" dirty="0"/>
              <a:t>Pont approprié </a:t>
            </a:r>
            <a:r>
              <a:rPr lang="fr-CA" sz="1200" dirty="0"/>
              <a:t>– Le nez des jeunes enfants n’est pas entièrement développé. Donc, un pont approprié peut faire la différence et permettre aux lunettes de rester en place.</a:t>
            </a:r>
          </a:p>
          <a:p>
            <a:pPr lvl="0"/>
            <a:endParaRPr lang="fr-CA" sz="1200" dirty="0"/>
          </a:p>
          <a:p>
            <a:pPr lvl="0"/>
            <a:r>
              <a:rPr lang="fr-CA" sz="1200" b="1" dirty="0"/>
              <a:t>Branches</a:t>
            </a:r>
            <a:r>
              <a:rPr lang="fr-CA" sz="1200" dirty="0"/>
              <a:t> – Branches en câble, sangles et branches à spatule.</a:t>
            </a:r>
          </a:p>
          <a:p>
            <a:pPr lvl="0"/>
            <a:endParaRPr lang="fr-CA" sz="1200" dirty="0"/>
          </a:p>
          <a:p>
            <a:pPr lvl="0"/>
            <a:r>
              <a:rPr lang="fr-CA" sz="1200" b="1" dirty="0"/>
              <a:t>Charnières à ressort </a:t>
            </a:r>
            <a:r>
              <a:rPr lang="fr-CA" sz="1200" dirty="0"/>
              <a:t>– Elles préviennent le besoin de faire ajuster et réparer les lunettes souvent.</a:t>
            </a:r>
          </a:p>
          <a:p>
            <a:pPr lvl="0"/>
            <a:endParaRPr lang="fr-CA" sz="1200" dirty="0"/>
          </a:p>
        </p:txBody>
      </p:sp>
      <p:sp>
        <p:nvSpPr>
          <p:cNvPr id="436" name="Shape 436"/>
          <p:cNvSpPr txBox="1"/>
          <p:nvPr>
            <p:custDataLst>
              <p:tags r:id="rId3"/>
            </p:custDataLst>
          </p:nvPr>
        </p:nvSpPr>
        <p:spPr>
          <a:xfrm>
            <a:off x="6848102" y="563064"/>
            <a:ext cx="2560320" cy="2560320"/>
          </a:xfrm>
          <a:prstGeom prst="ellipse">
            <a:avLst/>
          </a:prstGeom>
          <a:solidFill>
            <a:schemeClr val="bg2"/>
          </a:solidFill>
          <a:ln>
            <a:noFill/>
          </a:ln>
        </p:spPr>
        <p:txBody>
          <a:bodyPr lIns="91425" tIns="45700" rIns="91425" bIns="45700" anchor="t" anchorCtr="0">
            <a:noAutofit/>
          </a:bodyPr>
          <a:lstStyle/>
          <a:p>
            <a:pPr lvl="0">
              <a:buSzPct val="25000"/>
            </a:pPr>
            <a:r>
              <a:rPr lang="fr-CA" sz="2400" baseline="-25000" dirty="0">
                <a:solidFill>
                  <a:schemeClr val="lt1"/>
                </a:solidFill>
                <a:latin typeface="Century Gothic"/>
                <a:ea typeface="Century Gothic"/>
                <a:cs typeface="Century Gothic"/>
                <a:sym typeface="Century Gothic"/>
              </a:rPr>
              <a:t>Deuxième paire </a:t>
            </a:r>
          </a:p>
          <a:p>
            <a:pPr lvl="0"/>
            <a:endParaRPr lang="fr-CA" dirty="0">
              <a:solidFill>
                <a:schemeClr val="lt1"/>
              </a:solidFill>
            </a:endParaRPr>
          </a:p>
          <a:p>
            <a:pPr marL="285750" lvl="0" indent="-285750">
              <a:buClr>
                <a:schemeClr val="lt1"/>
              </a:buClr>
              <a:buSzPct val="100000"/>
              <a:buFont typeface="Arial"/>
              <a:buChar char="•"/>
            </a:pPr>
            <a:r>
              <a:rPr lang="fr-CA" dirty="0">
                <a:solidFill>
                  <a:schemeClr val="lt1"/>
                </a:solidFill>
                <a:latin typeface="Century Gothic"/>
                <a:ea typeface="Century Gothic"/>
                <a:cs typeface="Century Gothic"/>
                <a:sym typeface="Century Gothic"/>
              </a:rPr>
              <a:t>Paire sport</a:t>
            </a:r>
          </a:p>
          <a:p>
            <a:pPr marL="285750" lvl="0" indent="-285750">
              <a:buClr>
                <a:schemeClr val="lt1"/>
              </a:buClr>
              <a:buSzPct val="100000"/>
              <a:buFont typeface="Arial"/>
              <a:buChar char="•"/>
            </a:pPr>
            <a:r>
              <a:rPr lang="fr-CA" dirty="0">
                <a:solidFill>
                  <a:schemeClr val="lt1"/>
                </a:solidFill>
                <a:latin typeface="Century Gothic"/>
                <a:ea typeface="Century Gothic"/>
                <a:cs typeface="Century Gothic"/>
                <a:sym typeface="Century Gothic"/>
              </a:rPr>
              <a:t>Paire de réserve</a:t>
            </a:r>
          </a:p>
          <a:p>
            <a:pPr marL="285750" lvl="0" indent="-285750">
              <a:buClr>
                <a:schemeClr val="lt1"/>
              </a:buClr>
              <a:buSzPct val="100000"/>
              <a:buFont typeface="Arial"/>
              <a:buChar char="•"/>
            </a:pPr>
            <a:r>
              <a:rPr lang="fr-CA" dirty="0">
                <a:solidFill>
                  <a:schemeClr val="lt1"/>
                </a:solidFill>
                <a:latin typeface="Century Gothic"/>
                <a:ea typeface="Century Gothic"/>
                <a:cs typeface="Century Gothic"/>
                <a:sym typeface="Century Gothic"/>
              </a:rPr>
              <a:t>Paire d’ordinateur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custDataLst>
              <p:tags r:id="rId1"/>
            </p:custDataLst>
          </p:nvPr>
        </p:nvSpPr>
        <p:spPr>
          <a:xfrm>
            <a:off x="456382" y="463962"/>
            <a:ext cx="7264259" cy="369925"/>
          </a:xfrm>
        </p:spPr>
        <p:txBody>
          <a:bodyPr/>
          <a:lstStyle/>
          <a:p>
            <a:pPr lvl="0"/>
            <a:r>
              <a:rPr lang="fr-CA" dirty="0"/>
              <a:t>Qu’est-ce que les enfants pensent des lunettes?</a:t>
            </a:r>
            <a:endParaRPr lang="en-US" dirty="0">
              <a:sym typeface="Century Gothic"/>
            </a:endParaRPr>
          </a:p>
        </p:txBody>
      </p:sp>
      <p:sp>
        <p:nvSpPr>
          <p:cNvPr id="443" name="Shape 443"/>
          <p:cNvSpPr txBox="1">
            <a:spLocks noGrp="1"/>
          </p:cNvSpPr>
          <p:nvPr>
            <p:ph type="body" idx="1"/>
            <p:custDataLst>
              <p:tags r:id="rId2"/>
            </p:custDataLst>
          </p:nvPr>
        </p:nvSpPr>
        <p:spPr/>
        <p:txBody>
          <a:bodyPr/>
          <a:lstStyle/>
          <a:p>
            <a:pPr lvl="0"/>
            <a:r>
              <a:rPr lang="fr-CA" dirty="0"/>
              <a:t>Ils ont l’air intelligents</a:t>
            </a:r>
          </a:p>
          <a:p>
            <a:pPr lvl="0"/>
            <a:endParaRPr lang="fr-CA" dirty="0"/>
          </a:p>
          <a:p>
            <a:pPr lvl="0"/>
            <a:r>
              <a:rPr lang="fr-CA" dirty="0"/>
              <a:t>Ils ont l’air honnêtes</a:t>
            </a:r>
          </a:p>
          <a:p>
            <a:pPr lvl="0"/>
            <a:endParaRPr lang="fr-CA" dirty="0"/>
          </a:p>
          <a:p>
            <a:pPr lvl="0"/>
            <a:r>
              <a:rPr lang="fr-CA" dirty="0"/>
              <a:t>En fait, 90 % des enfants préfèrent les verres </a:t>
            </a:r>
            <a:r>
              <a:rPr lang="fr-CA" dirty="0" err="1"/>
              <a:t>Transitions</a:t>
            </a:r>
            <a:r>
              <a:rPr lang="fr-CA" baseline="30000" dirty="0" err="1"/>
              <a:t>MD</a:t>
            </a:r>
            <a:r>
              <a:rPr lang="fr-CA" dirty="0"/>
              <a:t> aux verres clairs ordinaires</a:t>
            </a:r>
          </a:p>
          <a:p>
            <a:pPr lvl="0"/>
            <a:r>
              <a:rPr lang="fr-CA" dirty="0"/>
              <a:t>  </a:t>
            </a:r>
          </a:p>
          <a:p>
            <a:pPr lvl="0"/>
            <a:r>
              <a:rPr lang="fr-CA" dirty="0"/>
              <a:t>Les lunettes sont de formidables accessoires</a:t>
            </a:r>
          </a:p>
          <a:p>
            <a:pPr lvl="0"/>
            <a:endParaRPr lang="fr-CA" dirty="0"/>
          </a:p>
          <a:p>
            <a:pPr lvl="0"/>
            <a:endParaRPr lang="fr-CA" dirty="0"/>
          </a:p>
          <a:p>
            <a:pPr lvl="0"/>
            <a:endParaRPr lang="fr-CA" dirty="0"/>
          </a:p>
        </p:txBody>
      </p:sp>
      <p:pic>
        <p:nvPicPr>
          <p:cNvPr id="2050" name="Picture 2" descr="Z:\Havas-PR\Pittsburgh Share\SHARE\CLIENTS\Transitions Optical\Images\Lifestyle and Model Images\2016\Kids_VLL Captured Images\07 - Kids\#A012_C012_121172_001.R3D.10_09_54_02.Still002 copy.jpg"/>
          <p:cNvPicPr>
            <a:picLocks noChangeAspect="1" noChangeArrowheads="1"/>
          </p:cNvPicPr>
          <p:nvPr>
            <p:custDataLst>
              <p:tags r:id="rId3"/>
            </p:custDataLst>
          </p:nvPr>
        </p:nvPicPr>
        <p:blipFill rotWithShape="1">
          <a:blip r:embed="rId7" cstate="screen">
            <a:extLst>
              <a:ext uri="{28A0092B-C50C-407E-A947-70E740481C1C}">
                <a14:useLocalDpi xmlns:a14="http://schemas.microsoft.com/office/drawing/2010/main"/>
              </a:ext>
            </a:extLst>
          </a:blip>
          <a:srcRect/>
          <a:stretch/>
        </p:blipFill>
        <p:spPr bwMode="auto">
          <a:xfrm>
            <a:off x="4692770" y="1341438"/>
            <a:ext cx="5589916"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custDataLst>
              <p:tags r:id="rId4"/>
            </p:custDataLst>
          </p:nvPr>
        </p:nvSpPr>
        <p:spPr>
          <a:xfrm>
            <a:off x="396809" y="4764455"/>
            <a:ext cx="8988725" cy="246221"/>
          </a:xfrm>
          <a:prstGeom prst="rect">
            <a:avLst/>
          </a:prstGeom>
        </p:spPr>
        <p:txBody>
          <a:bodyPr wrap="square">
            <a:spAutoFit/>
          </a:bodyPr>
          <a:lstStyle/>
          <a:p>
            <a:pPr>
              <a:buClr>
                <a:schemeClr val="lt1"/>
              </a:buClr>
              <a:buSzPct val="25000"/>
            </a:pPr>
            <a:r>
              <a:rPr lang="fr-CA" sz="1000" dirty="0">
                <a:solidFill>
                  <a:schemeClr val="lt1"/>
                </a:solidFill>
                <a:latin typeface="Century Gothic"/>
                <a:ea typeface="Century Gothic"/>
                <a:cs typeface="Century Gothic"/>
                <a:sym typeface="Century Gothic"/>
              </a:rPr>
              <a:t>Sources : </a:t>
            </a:r>
            <a:r>
              <a:rPr lang="fr-CA" sz="1000" i="1" dirty="0" err="1">
                <a:solidFill>
                  <a:schemeClr val="lt1"/>
                </a:solidFill>
                <a:latin typeface="Century Gothic"/>
                <a:ea typeface="Century Gothic"/>
                <a:cs typeface="Century Gothic"/>
                <a:sym typeface="Century Gothic"/>
              </a:rPr>
              <a:t>Ophthalmic</a:t>
            </a:r>
            <a:r>
              <a:rPr lang="fr-CA" sz="1000" i="1" dirty="0">
                <a:solidFill>
                  <a:schemeClr val="lt1"/>
                </a:solidFill>
                <a:latin typeface="Century Gothic"/>
                <a:ea typeface="Century Gothic"/>
                <a:cs typeface="Century Gothic"/>
                <a:sym typeface="Century Gothic"/>
              </a:rPr>
              <a:t> and </a:t>
            </a:r>
            <a:r>
              <a:rPr lang="fr-CA" sz="1000" i="1" dirty="0" err="1">
                <a:solidFill>
                  <a:schemeClr val="lt1"/>
                </a:solidFill>
                <a:latin typeface="Century Gothic"/>
                <a:ea typeface="Century Gothic"/>
                <a:cs typeface="Century Gothic"/>
                <a:sym typeface="Century Gothic"/>
              </a:rPr>
              <a:t>Physiological</a:t>
            </a:r>
            <a:r>
              <a:rPr lang="fr-CA" sz="1000" i="1" dirty="0">
                <a:solidFill>
                  <a:schemeClr val="lt1"/>
                </a:solidFill>
                <a:latin typeface="Century Gothic"/>
                <a:ea typeface="Century Gothic"/>
                <a:cs typeface="Century Gothic"/>
                <a:sym typeface="Century Gothic"/>
              </a:rPr>
              <a:t> </a:t>
            </a:r>
            <a:r>
              <a:rPr lang="fr-CA" sz="1000" i="1" dirty="0" err="1">
                <a:solidFill>
                  <a:schemeClr val="lt1"/>
                </a:solidFill>
                <a:latin typeface="Century Gothic"/>
                <a:ea typeface="Century Gothic"/>
                <a:cs typeface="Century Gothic"/>
                <a:sym typeface="Century Gothic"/>
              </a:rPr>
              <a:t>Optics</a:t>
            </a:r>
            <a:r>
              <a:rPr lang="fr-CA" sz="1000" i="1" dirty="0">
                <a:solidFill>
                  <a:schemeClr val="lt1"/>
                </a:solidFill>
                <a:latin typeface="Century Gothic"/>
                <a:ea typeface="Century Gothic"/>
                <a:cs typeface="Century Gothic"/>
                <a:sym typeface="Century Gothic"/>
              </a:rPr>
              <a:t>, </a:t>
            </a:r>
            <a:r>
              <a:rPr lang="fr-CA" sz="1000" dirty="0">
                <a:solidFill>
                  <a:schemeClr val="lt1"/>
                </a:solidFill>
                <a:latin typeface="Century Gothic"/>
                <a:ea typeface="Century Gothic"/>
                <a:cs typeface="Century Gothic"/>
                <a:sym typeface="Century Gothic"/>
              </a:rPr>
              <a:t>mai 2008, et M. L. </a:t>
            </a:r>
            <a:r>
              <a:rPr lang="fr-CA" sz="1000" dirty="0" err="1">
                <a:solidFill>
                  <a:schemeClr val="bg1"/>
                </a:solidFill>
                <a:latin typeface="Century Gothic" panose="020B0502020202020204" pitchFamily="34" charset="0"/>
              </a:rPr>
              <a:t>Romeu</a:t>
            </a:r>
            <a:r>
              <a:rPr lang="fr-CA" sz="1000" dirty="0">
                <a:solidFill>
                  <a:schemeClr val="bg1"/>
                </a:solidFill>
                <a:latin typeface="Century Gothic" panose="020B0502020202020204" pitchFamily="34" charset="0"/>
              </a:rPr>
              <a:t>, 2003.</a:t>
            </a:r>
            <a:endParaRPr lang="fr-CA" sz="1000"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custDataLst>
              <p:tags r:id="rId1"/>
            </p:custDataLst>
          </p:nvPr>
        </p:nvSpPr>
        <p:spPr/>
        <p:txBody>
          <a:bodyPr/>
          <a:lstStyle/>
          <a:p>
            <a:pPr lvl="0"/>
            <a:r>
              <a:rPr lang="fr-CA" dirty="0"/>
              <a:t>Les conseils pour réussir</a:t>
            </a:r>
            <a:endParaRPr lang="en-US" dirty="0">
              <a:sym typeface="Century Gothic"/>
            </a:endParaRPr>
          </a:p>
        </p:txBody>
      </p:sp>
      <p:sp>
        <p:nvSpPr>
          <p:cNvPr id="450" name="Shape 450"/>
          <p:cNvSpPr txBox="1">
            <a:spLocks noGrp="1"/>
          </p:cNvSpPr>
          <p:nvPr>
            <p:ph type="body" idx="1"/>
            <p:custDataLst>
              <p:tags r:id="rId2"/>
            </p:custDataLst>
          </p:nvPr>
        </p:nvSpPr>
        <p:spPr>
          <a:xfrm>
            <a:off x="488125" y="1226312"/>
            <a:ext cx="4938898" cy="3452811"/>
          </a:xfrm>
        </p:spPr>
        <p:txBody>
          <a:bodyPr/>
          <a:lstStyle/>
          <a:p>
            <a:r>
              <a:rPr lang="fr-CA" sz="1600" dirty="0"/>
              <a:t>Prescrivez la MEILLEURE solution visuelle selon les besoins de votre patient</a:t>
            </a:r>
          </a:p>
          <a:p>
            <a:pPr marL="285750" indent="-285750">
              <a:buFont typeface="Arial" panose="020B0604020202020204" pitchFamily="34" charset="0"/>
              <a:buChar char="•"/>
            </a:pPr>
            <a:r>
              <a:rPr lang="fr-CA" sz="1600" dirty="0"/>
              <a:t>Simplifiez – trop de renseignements</a:t>
            </a:r>
          </a:p>
          <a:p>
            <a:pPr marL="285750" indent="-285750">
              <a:buFont typeface="Arial" panose="020B0604020202020204" pitchFamily="34" charset="0"/>
              <a:buChar char="•"/>
            </a:pPr>
            <a:r>
              <a:rPr lang="fr-CA" sz="1600" dirty="0"/>
              <a:t>« Vos verres sont offerts avec »</a:t>
            </a:r>
          </a:p>
          <a:p>
            <a:r>
              <a:rPr lang="fr-CA" sz="1600" dirty="0"/>
              <a:t>Discutez avec le parent </a:t>
            </a:r>
            <a:r>
              <a:rPr lang="fr-CA" sz="1600" dirty="0" smtClean="0"/>
              <a:t>ET l’enfant ensemble </a:t>
            </a:r>
            <a:r>
              <a:rPr lang="fr-CA" sz="1600" dirty="0"/>
              <a:t>– la génération Z influence les décisions</a:t>
            </a:r>
          </a:p>
          <a:p>
            <a:pPr lvl="0"/>
            <a:r>
              <a:rPr lang="fr-CA" sz="1600" dirty="0"/>
              <a:t>Utilisez du langage ou des expressions que les enfants comprennent</a:t>
            </a:r>
          </a:p>
          <a:p>
            <a:pPr marL="285750" lvl="0" indent="-285750">
              <a:buFont typeface="Arial" panose="020B0604020202020204" pitchFamily="34" charset="0"/>
              <a:buChar char="•"/>
            </a:pPr>
            <a:r>
              <a:rPr lang="fr-CA" sz="1600" dirty="0"/>
              <a:t>Les verres photochromiques sont magiques ou sont des verres transformateurs</a:t>
            </a:r>
          </a:p>
          <a:p>
            <a:pPr marL="285750" lvl="0" indent="-285750">
              <a:buFont typeface="Arial" panose="020B0604020202020204" pitchFamily="34" charset="0"/>
              <a:buChar char="•"/>
            </a:pPr>
            <a:r>
              <a:rPr lang="fr-CA" sz="1600" dirty="0"/>
              <a:t>Les lunettes d’ordinateur sont parfaites pour la console de jeu Xbox ou les technologies</a:t>
            </a:r>
            <a:endParaRPr lang="en-US" sz="1600" dirty="0"/>
          </a:p>
        </p:txBody>
      </p:sp>
      <p:pic>
        <p:nvPicPr>
          <p:cNvPr id="451" name="Shape 451" descr="boy thumbs up.jpg"/>
          <p:cNvPicPr preferRelativeResize="0"/>
          <p:nvPr>
            <p:custDataLst>
              <p:tags r:id="rId3"/>
            </p:custDataLst>
          </p:nvPr>
        </p:nvPicPr>
        <p:blipFill rotWithShape="1">
          <a:blip r:embed="rId6">
            <a:alphaModFix/>
          </a:blip>
          <a:srcRect/>
          <a:stretch/>
        </p:blipFill>
        <p:spPr>
          <a:xfrm>
            <a:off x="6065307" y="1341438"/>
            <a:ext cx="3078693" cy="2052461"/>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Adaptez-vous aux enfants</a:t>
            </a:r>
          </a:p>
        </p:txBody>
      </p:sp>
      <p:sp>
        <p:nvSpPr>
          <p:cNvPr id="3" name="Text Placeholder 2"/>
          <p:cNvSpPr>
            <a:spLocks noGrp="1"/>
          </p:cNvSpPr>
          <p:nvPr>
            <p:ph type="body" idx="1"/>
            <p:custDataLst>
              <p:tags r:id="rId2"/>
            </p:custDataLst>
          </p:nvPr>
        </p:nvSpPr>
        <p:spPr/>
        <p:txBody>
          <a:bodyPr/>
          <a:lstStyle/>
          <a:p>
            <a:pPr marL="285750" indent="-285750">
              <a:buFont typeface="Arial" panose="020B0604020202020204" pitchFamily="34" charset="0"/>
              <a:buChar char="•"/>
            </a:pPr>
            <a:r>
              <a:rPr lang="fr-CA" dirty="0"/>
              <a:t>Tables et chaises plus petites</a:t>
            </a:r>
          </a:p>
          <a:p>
            <a:pPr marL="285750" indent="-285750">
              <a:buFont typeface="Arial" panose="020B0604020202020204" pitchFamily="34" charset="0"/>
              <a:buChar char="•"/>
            </a:pPr>
            <a:r>
              <a:rPr lang="fr-CA" dirty="0"/>
              <a:t>Miroirs amusants</a:t>
            </a:r>
          </a:p>
          <a:p>
            <a:pPr marL="285750" indent="-285750">
              <a:buFont typeface="Arial" panose="020B0604020202020204" pitchFamily="34" charset="0"/>
              <a:buChar char="•"/>
            </a:pPr>
            <a:r>
              <a:rPr lang="fr-CA" dirty="0"/>
              <a:t>Couleurs vives</a:t>
            </a:r>
          </a:p>
          <a:p>
            <a:pPr marL="285750" indent="-285750">
              <a:buFont typeface="Arial" panose="020B0604020202020204" pitchFamily="34" charset="0"/>
              <a:buChar char="•"/>
            </a:pPr>
            <a:r>
              <a:rPr lang="fr-CA" dirty="0"/>
              <a:t>Choses à faire – salle de jeux où se trouvent des livres à colorier et des crayons, de même que des jouets robustes silencieux</a:t>
            </a:r>
          </a:p>
          <a:p>
            <a:pPr marL="285750" indent="-285750">
              <a:buFont typeface="Arial" panose="020B0604020202020204" pitchFamily="34" charset="0"/>
              <a:buChar char="•"/>
            </a:pPr>
            <a:r>
              <a:rPr lang="fr-CA" dirty="0"/>
              <a:t>Un lecteur DVD et des vidéos adaptées à leur âge pour rendre l’expérience dans la salle d’attente agréable</a:t>
            </a:r>
          </a:p>
        </p:txBody>
      </p:sp>
      <p:pic>
        <p:nvPicPr>
          <p:cNvPr id="1026" name="Picture 2" descr="C:\Users\Courtney Myers\Downloads\ThinkstockPhotos-527234842.jpg"/>
          <p:cNvPicPr>
            <a:picLocks noChangeAspect="1" noChangeArrowheads="1"/>
          </p:cNvPicPr>
          <p:nvPr>
            <p:custDataLst>
              <p:tags r:id="rId3"/>
            </p:custDataLst>
          </p:nvPr>
        </p:nvPicPr>
        <p:blipFill>
          <a:blip r:embed="rId6" cstate="screen">
            <a:extLst>
              <a:ext uri="{28A0092B-C50C-407E-A947-70E740481C1C}">
                <a14:useLocalDpi xmlns:a14="http://schemas.microsoft.com/office/drawing/2010/main"/>
              </a:ext>
            </a:extLst>
          </a:blip>
          <a:srcRect/>
          <a:stretch>
            <a:fillRect/>
          </a:stretch>
        </p:blipFill>
        <p:spPr bwMode="auto">
          <a:xfrm>
            <a:off x="4569175" y="1341438"/>
            <a:ext cx="4574825" cy="305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1399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6383" y="463962"/>
            <a:ext cx="7226952" cy="369925"/>
          </a:xfrm>
        </p:spPr>
        <p:txBody>
          <a:bodyPr/>
          <a:lstStyle/>
          <a:p>
            <a:r>
              <a:rPr lang="fr-CA" dirty="0"/>
              <a:t>La liste de vérification de la communication</a:t>
            </a:r>
          </a:p>
        </p:txBody>
      </p:sp>
      <p:sp>
        <p:nvSpPr>
          <p:cNvPr id="3" name="Text Placeholder 2"/>
          <p:cNvSpPr>
            <a:spLocks noGrp="1"/>
          </p:cNvSpPr>
          <p:nvPr>
            <p:ph type="body" idx="1"/>
            <p:custDataLst>
              <p:tags r:id="rId2"/>
            </p:custDataLst>
          </p:nvPr>
        </p:nvSpPr>
        <p:spPr>
          <a:xfrm>
            <a:off x="450826" y="1214437"/>
            <a:ext cx="7636269" cy="3452811"/>
          </a:xfrm>
        </p:spPr>
        <p:txBody>
          <a:bodyPr/>
          <a:lstStyle/>
          <a:p>
            <a:r>
              <a:rPr lang="fr-CA" dirty="0"/>
              <a:t>Donnez de petites quantités de renseignements – leur capacité d’attention dure environ 8 secondes</a:t>
            </a:r>
          </a:p>
          <a:p>
            <a:endParaRPr lang="fr-CA" dirty="0"/>
          </a:p>
          <a:p>
            <a:r>
              <a:rPr lang="fr-CA" dirty="0"/>
              <a:t>Parlez-leur comme à un adulte</a:t>
            </a:r>
          </a:p>
          <a:p>
            <a:pPr marL="285750" indent="-285750">
              <a:buFont typeface="Arial" panose="020B0604020202020204" pitchFamily="34" charset="0"/>
              <a:buChar char="•"/>
            </a:pPr>
            <a:r>
              <a:rPr lang="fr-CA" dirty="0"/>
              <a:t>Ils ont une opinion et influencent les décisions familiales</a:t>
            </a:r>
          </a:p>
          <a:p>
            <a:pPr marL="285750" indent="-285750">
              <a:buFont typeface="Arial" panose="020B0604020202020204" pitchFamily="34" charset="0"/>
              <a:buChar char="•"/>
            </a:pPr>
            <a:r>
              <a:rPr lang="fr-CA" dirty="0"/>
              <a:t>Soyez humble</a:t>
            </a:r>
          </a:p>
          <a:p>
            <a:pPr marL="285750" indent="-285750">
              <a:buFont typeface="Arial" panose="020B0604020202020204" pitchFamily="34" charset="0"/>
              <a:buChar char="•"/>
            </a:pPr>
            <a:r>
              <a:rPr lang="fr-CA" dirty="0"/>
              <a:t>Parlez-leur de la valeur (ils s’intéressent au prix)</a:t>
            </a:r>
          </a:p>
          <a:p>
            <a:endParaRPr lang="fr-CA" dirty="0"/>
          </a:p>
          <a:p>
            <a:r>
              <a:rPr lang="fr-CA" dirty="0"/>
              <a:t>Nourrissez leur curiosité</a:t>
            </a:r>
          </a:p>
          <a:p>
            <a:pPr marL="285750" indent="-285750">
              <a:buFont typeface="Arial" panose="020B0604020202020204" pitchFamily="34" charset="0"/>
              <a:buChar char="•"/>
            </a:pPr>
            <a:r>
              <a:rPr lang="fr-CA" dirty="0"/>
              <a:t>Laissez-les activer des verres photochromiques à l’aide d’une lampe de poche à rayons ultraviolets ou </a:t>
            </a:r>
            <a:r>
              <a:rPr lang="fr-CA" dirty="0" smtClean="0"/>
              <a:t>d’un démonstrateur</a:t>
            </a:r>
            <a:endParaRPr lang="fr-CA" dirty="0"/>
          </a:p>
        </p:txBody>
      </p:sp>
    </p:spTree>
    <p:extLst>
      <p:ext uri="{BB962C8B-B14F-4D97-AF65-F5344CB8AC3E}">
        <p14:creationId xmlns:p14="http://schemas.microsoft.com/office/powerpoint/2010/main" val="31337854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Les outils que vous pouvez utiliser</a:t>
            </a:r>
          </a:p>
        </p:txBody>
      </p:sp>
      <p:sp>
        <p:nvSpPr>
          <p:cNvPr id="3" name="Text Placeholder 2"/>
          <p:cNvSpPr>
            <a:spLocks noGrp="1"/>
          </p:cNvSpPr>
          <p:nvPr>
            <p:ph type="body" idx="1"/>
            <p:custDataLst>
              <p:tags r:id="rId2"/>
            </p:custDataLst>
          </p:nvPr>
        </p:nvSpPr>
        <p:spPr>
          <a:xfrm>
            <a:off x="450826" y="1214437"/>
            <a:ext cx="4798067" cy="3452811"/>
          </a:xfrm>
        </p:spPr>
        <p:txBody>
          <a:bodyPr/>
          <a:lstStyle/>
          <a:p>
            <a:r>
              <a:rPr lang="fr-CA" dirty="0"/>
              <a:t>Brochure </a:t>
            </a:r>
            <a:r>
              <a:rPr lang="fr-CA" dirty="0" err="1"/>
              <a:t>What</a:t>
            </a:r>
            <a:r>
              <a:rPr lang="fr-CA" dirty="0"/>
              <a:t> to </a:t>
            </a:r>
            <a:r>
              <a:rPr lang="fr-CA" dirty="0" err="1"/>
              <a:t>Expect</a:t>
            </a:r>
            <a:r>
              <a:rPr lang="fr-CA" dirty="0"/>
              <a:t> Kids </a:t>
            </a:r>
          </a:p>
          <a:p>
            <a:r>
              <a:rPr lang="fr-CA" dirty="0"/>
              <a:t>Affichettes de comptoir</a:t>
            </a:r>
          </a:p>
          <a:p>
            <a:r>
              <a:rPr lang="fr-CA" dirty="0"/>
              <a:t>Contenu pour les médias sociaux</a:t>
            </a:r>
          </a:p>
          <a:p>
            <a:r>
              <a:rPr lang="fr-CA" dirty="0"/>
              <a:t>Symptômes à surveiller</a:t>
            </a:r>
          </a:p>
          <a:p>
            <a:r>
              <a:rPr lang="fr-CA" dirty="0"/>
              <a:t>Modèles de référence et de lettre de permission</a:t>
            </a:r>
          </a:p>
        </p:txBody>
      </p:sp>
    </p:spTree>
    <p:extLst>
      <p:ext uri="{BB962C8B-B14F-4D97-AF65-F5344CB8AC3E}">
        <p14:creationId xmlns:p14="http://schemas.microsoft.com/office/powerpoint/2010/main" val="28927748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Offre pour enfants</a:t>
            </a:r>
          </a:p>
        </p:txBody>
      </p:sp>
      <p:sp>
        <p:nvSpPr>
          <p:cNvPr id="3" name="Text Placeholder 2"/>
          <p:cNvSpPr>
            <a:spLocks noGrp="1"/>
          </p:cNvSpPr>
          <p:nvPr>
            <p:ph type="body" idx="1"/>
            <p:custDataLst>
              <p:tags r:id="rId2"/>
            </p:custDataLst>
          </p:nvPr>
        </p:nvSpPr>
        <p:spPr>
          <a:xfrm>
            <a:off x="450827" y="1214437"/>
            <a:ext cx="4299304" cy="3452811"/>
          </a:xfrm>
        </p:spPr>
        <p:txBody>
          <a:bodyPr/>
          <a:lstStyle/>
          <a:p>
            <a:r>
              <a:rPr lang="fr-CA" dirty="0"/>
              <a:t>Matériau sûr et mince</a:t>
            </a:r>
          </a:p>
          <a:p>
            <a:r>
              <a:rPr lang="fr-CA" dirty="0"/>
              <a:t>Verres adaptatifs qui protègent contre les rayons UV et la lumière bleue nocive</a:t>
            </a:r>
          </a:p>
          <a:p>
            <a:r>
              <a:rPr lang="fr-CA" dirty="0"/>
              <a:t>Montures sélectionnées</a:t>
            </a:r>
          </a:p>
          <a:p>
            <a:r>
              <a:rPr lang="fr-CA" dirty="0"/>
              <a:t>249 $</a:t>
            </a:r>
          </a:p>
          <a:p>
            <a:r>
              <a:rPr lang="fr-CA" dirty="0"/>
              <a:t> </a:t>
            </a:r>
          </a:p>
          <a:p>
            <a:r>
              <a:rPr lang="fr-CA" dirty="0"/>
              <a:t>Ajout du traitement antireflet pour réduire les éblouissements à l’intérieur et faciliter le nettoyage et 1 an de garantie </a:t>
            </a:r>
          </a:p>
          <a:p>
            <a:r>
              <a:rPr lang="fr-CA" dirty="0"/>
              <a:t>+95 $</a:t>
            </a:r>
          </a:p>
          <a:p>
            <a:endParaRPr lang="fr-CA" dirty="0"/>
          </a:p>
        </p:txBody>
      </p:sp>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6488" y="212610"/>
            <a:ext cx="3654695" cy="4700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9337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custDataLst>
              <p:tags r:id="rId1"/>
            </p:custDataLst>
          </p:nvPr>
        </p:nvSpPr>
        <p:spPr/>
        <p:txBody>
          <a:bodyPr/>
          <a:lstStyle/>
          <a:p>
            <a:pPr lvl="0"/>
            <a:r>
              <a:rPr lang="fr-CA" sz="2400" dirty="0">
                <a:sym typeface="Century Gothic"/>
              </a:rPr>
              <a:t>Résumons ce que nous avons appris sur les enfants aujourd’hui</a:t>
            </a:r>
          </a:p>
        </p:txBody>
      </p:sp>
      <p:sp>
        <p:nvSpPr>
          <p:cNvPr id="458" name="Shape 458"/>
          <p:cNvSpPr txBox="1">
            <a:spLocks noGrp="1"/>
          </p:cNvSpPr>
          <p:nvPr>
            <p:ph type="body" idx="1"/>
            <p:custDataLst>
              <p:tags r:id="rId2"/>
            </p:custDataLst>
          </p:nvPr>
        </p:nvSpPr>
        <p:spPr>
          <a:xfrm>
            <a:off x="450827" y="1214437"/>
            <a:ext cx="7916796" cy="3452811"/>
          </a:xfrm>
        </p:spPr>
        <p:txBody>
          <a:bodyPr/>
          <a:lstStyle/>
          <a:p>
            <a:pPr lvl="0"/>
            <a:r>
              <a:rPr lang="fr-CA" sz="1600" dirty="0" smtClean="0">
                <a:sym typeface="Century Gothic"/>
              </a:rPr>
              <a:t>Informez e soyez un défenseur des enfants </a:t>
            </a:r>
            <a:r>
              <a:rPr lang="fr-CA" sz="1600" dirty="0">
                <a:sym typeface="Century Gothic"/>
              </a:rPr>
              <a:t>et </a:t>
            </a:r>
            <a:r>
              <a:rPr lang="fr-CA" sz="1600" dirty="0" smtClean="0">
                <a:sym typeface="Century Gothic"/>
              </a:rPr>
              <a:t>de leur vision</a:t>
            </a:r>
            <a:endParaRPr lang="fr-CA" sz="1600" dirty="0">
              <a:sym typeface="Century Gothic"/>
            </a:endParaRPr>
          </a:p>
          <a:p>
            <a:pPr lvl="0"/>
            <a:endParaRPr lang="fr-CA" sz="1600" dirty="0">
              <a:sym typeface="Century Gothic"/>
            </a:endParaRPr>
          </a:p>
          <a:p>
            <a:pPr lvl="0"/>
            <a:r>
              <a:rPr lang="fr-CA" sz="1600" kern="1200" dirty="0">
                <a:solidFill>
                  <a:schemeClr val="bg1"/>
                </a:solidFill>
                <a:latin typeface="Century Gothic" panose="020B0502020202020204" pitchFamily="34" charset="0"/>
                <a:ea typeface="Calibri"/>
                <a:cs typeface="Calibri"/>
                <a:sym typeface="Calibri"/>
              </a:rPr>
              <a:t>La génération Z passe plus de temps sur les appareils numériques et moins de temps à l’extérieur</a:t>
            </a:r>
            <a:r>
              <a:rPr lang="fr-CA" sz="1600" dirty="0">
                <a:sym typeface="Century Gothic"/>
              </a:rPr>
              <a:t> </a:t>
            </a:r>
          </a:p>
          <a:p>
            <a:pPr marL="285750" lvl="0" indent="-285750">
              <a:buFont typeface="Arial" panose="020B0604020202020204" pitchFamily="34" charset="0"/>
              <a:buChar char="•"/>
            </a:pPr>
            <a:r>
              <a:rPr lang="fr-CA" sz="1600" dirty="0"/>
              <a:t>Peut nuire au développement visuel</a:t>
            </a:r>
            <a:endParaRPr lang="fr-CA" sz="1600" dirty="0">
              <a:sym typeface="Century Gothic"/>
            </a:endParaRPr>
          </a:p>
          <a:p>
            <a:pPr marL="285750" lvl="0" indent="-285750">
              <a:buFont typeface="Arial" panose="020B0604020202020204" pitchFamily="34" charset="0"/>
              <a:buChar char="•"/>
            </a:pPr>
            <a:r>
              <a:rPr lang="fr-CA" sz="1600" dirty="0"/>
              <a:t>Discutez de la protection contre la lumière bleue et le soleil</a:t>
            </a:r>
            <a:endParaRPr lang="fr-CA" sz="1600" dirty="0">
              <a:sym typeface="Century Gothic"/>
            </a:endParaRPr>
          </a:p>
          <a:p>
            <a:pPr lvl="0"/>
            <a:endParaRPr lang="fr-CA" sz="1600" dirty="0">
              <a:sym typeface="Century Gothic"/>
            </a:endParaRPr>
          </a:p>
          <a:p>
            <a:pPr lvl="0"/>
            <a:r>
              <a:rPr lang="fr-CA" sz="1600" dirty="0">
                <a:sym typeface="Century Gothic"/>
              </a:rPr>
              <a:t>Protégez les enfants contre les dommages causés par les rayons UV, la lumière bleue nocive, les traumatismes oculaires et les éblouissements </a:t>
            </a:r>
            <a:r>
              <a:rPr lang="fr-CA" sz="1600" dirty="0"/>
              <a:t>grâce à leur prescription</a:t>
            </a:r>
            <a:endParaRPr lang="fr-CA" sz="1600" dirty="0">
              <a:sym typeface="Century Gothic"/>
            </a:endParaRPr>
          </a:p>
          <a:p>
            <a:pPr lvl="0"/>
            <a:endParaRPr lang="fr-CA" sz="1600" dirty="0">
              <a:sym typeface="Century Gothic"/>
            </a:endParaRPr>
          </a:p>
          <a:p>
            <a:pPr lvl="0"/>
            <a:r>
              <a:rPr lang="fr-CA" sz="1600" dirty="0">
                <a:sym typeface="Century Gothic"/>
              </a:rPr>
              <a:t>Prescrivez la meilleure solution visuelle sans hésitation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custDataLst>
              <p:tags r:id="rId1"/>
            </p:custDataLst>
          </p:nvPr>
        </p:nvSpPr>
        <p:spPr>
          <a:xfrm>
            <a:off x="1416895" y="124726"/>
            <a:ext cx="6298130" cy="1428306"/>
          </a:xfrm>
          <a:prstGeom prst="rect">
            <a:avLst/>
          </a:prstGeom>
          <a:noFill/>
          <a:ln>
            <a:noFill/>
          </a:ln>
        </p:spPr>
        <p:txBody>
          <a:bodyPr lIns="0" tIns="45700" rIns="91425" bIns="45700" anchor="ctr" anchorCtr="0">
            <a:noAutofit/>
          </a:bodyPr>
          <a:lstStyle/>
          <a:p>
            <a:pPr lvl="0" algn="ctr">
              <a:buSzPct val="25000"/>
            </a:pPr>
            <a:r>
              <a:rPr lang="fr-CA" dirty="0"/>
              <a:t>Il ne fait aucun doute que les</a:t>
            </a:r>
            <a:br>
              <a:rPr lang="fr-CA" dirty="0"/>
            </a:br>
            <a:r>
              <a:rPr lang="fr-CA" b="1" dirty="0"/>
              <a:t>enfants sont BRILLANTS</a:t>
            </a:r>
            <a:endParaRPr lang="en-US" sz="2800" b="1" i="0" u="none" strike="noStrike" cap="none" dirty="0">
              <a:solidFill>
                <a:schemeClr val="lt1"/>
              </a:solidFill>
              <a:latin typeface="Century Gothic"/>
              <a:ea typeface="Century Gothic"/>
              <a:cs typeface="Century Gothic"/>
              <a:sym typeface="Century Gothic"/>
            </a:endParaRPr>
          </a:p>
        </p:txBody>
      </p:sp>
      <p:sp>
        <p:nvSpPr>
          <p:cNvPr id="466" name="Shape 466"/>
          <p:cNvSpPr txBox="1">
            <a:spLocks noGrp="1"/>
          </p:cNvSpPr>
          <p:nvPr>
            <p:ph type="body" idx="1"/>
            <p:custDataLst>
              <p:tags r:id="rId2"/>
            </p:custDataLst>
          </p:nvPr>
        </p:nvSpPr>
        <p:spPr>
          <a:xfrm>
            <a:off x="791016" y="3601057"/>
            <a:ext cx="7460872" cy="1186661"/>
          </a:xfrm>
          <a:prstGeom prst="rect">
            <a:avLst/>
          </a:prstGeom>
          <a:noFill/>
          <a:ln>
            <a:noFill/>
          </a:ln>
        </p:spPr>
        <p:txBody>
          <a:bodyPr lIns="0"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200" b="0" i="0" u="none" strike="noStrike" cap="none" dirty="0">
                <a:solidFill>
                  <a:schemeClr val="lt1"/>
                </a:solidFill>
                <a:latin typeface="Century Gothic"/>
                <a:ea typeface="Century Gothic"/>
                <a:cs typeface="Century Gothic"/>
                <a:sym typeface="Century Gothic"/>
              </a:rPr>
              <a:t>MERCI!</a:t>
            </a:r>
          </a:p>
        </p:txBody>
      </p:sp>
      <p:pic>
        <p:nvPicPr>
          <p:cNvPr id="467" name="Shape 467" descr="girl peeking out with glasses.jpg"/>
          <p:cNvPicPr preferRelativeResize="0"/>
          <p:nvPr>
            <p:custDataLst>
              <p:tags r:id="rId3"/>
            </p:custDataLst>
          </p:nvPr>
        </p:nvPicPr>
        <p:blipFill rotWithShape="1">
          <a:blip r:embed="rId6" cstate="screen">
            <a:alphaModFix/>
            <a:extLst>
              <a:ext uri="{28A0092B-C50C-407E-A947-70E740481C1C}">
                <a14:useLocalDpi xmlns:a14="http://schemas.microsoft.com/office/drawing/2010/main"/>
              </a:ext>
            </a:extLst>
          </a:blip>
          <a:srcRect/>
          <a:stretch/>
        </p:blipFill>
        <p:spPr>
          <a:xfrm>
            <a:off x="3107324" y="1655443"/>
            <a:ext cx="2520654" cy="166678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Shape 173"/>
          <p:cNvSpPr txBox="1">
            <a:spLocks noGrp="1"/>
          </p:cNvSpPr>
          <p:nvPr>
            <p:ph type="title"/>
            <p:custDataLst>
              <p:tags r:id="rId1"/>
            </p:custDataLst>
          </p:nvPr>
        </p:nvSpPr>
        <p:spPr>
          <a:xfrm>
            <a:off x="5968080" y="4010739"/>
            <a:ext cx="3978220" cy="1009649"/>
          </a:xfrm>
          <a:prstGeom prst="rect">
            <a:avLst/>
          </a:prstGeom>
          <a:noFill/>
          <a:ln>
            <a:noFill/>
          </a:ln>
        </p:spPr>
        <p:txBody>
          <a:bodyPr lIns="0" tIns="45700" rIns="91425" bIns="45700" anchor="ctr" anchorCtr="0">
            <a:noAutofit/>
          </a:bodyPr>
          <a:lstStyle/>
          <a:p>
            <a:pPr marL="0" marR="0" lvl="0" indent="0" algn="l" rtl="0">
              <a:spcBef>
                <a:spcPts val="0"/>
              </a:spcBef>
              <a:buClr>
                <a:schemeClr val="lt1"/>
              </a:buClr>
              <a:buSzPct val="25000"/>
              <a:buFont typeface="Century Gothic"/>
              <a:buNone/>
            </a:pPr>
            <a:r>
              <a:rPr lang="fr-CA" sz="2400" b="0" i="0" u="none" strike="noStrike" cap="none" dirty="0">
                <a:solidFill>
                  <a:schemeClr val="lt1"/>
                </a:solidFill>
                <a:latin typeface="Century Gothic"/>
                <a:ea typeface="Century Gothic"/>
                <a:cs typeface="Century Gothic"/>
                <a:sym typeface="Century Gothic"/>
              </a:rPr>
              <a:t>Les décisions d’achat influencées par la génération Z</a:t>
            </a:r>
          </a:p>
        </p:txBody>
      </p:sp>
      <p:sp>
        <p:nvSpPr>
          <p:cNvPr id="174" name="Shape 174"/>
          <p:cNvSpPr txBox="1"/>
          <p:nvPr>
            <p:custDataLst>
              <p:tags r:id="rId2"/>
            </p:custDataLst>
          </p:nvPr>
        </p:nvSpPr>
        <p:spPr>
          <a:xfrm>
            <a:off x="426525" y="4774168"/>
            <a:ext cx="3729842" cy="24622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indent="0">
              <a:buSzPct val="25000"/>
              <a:defRPr sz="1200">
                <a:solidFill>
                  <a:schemeClr val="dk1"/>
                </a:solidFill>
                <a:latin typeface="Century Gothic" panose="020B0502020202020204" pitchFamily="34" charset="0"/>
              </a:defRPr>
            </a:lvl1pPr>
          </a:lstStyle>
          <a:p>
            <a:endParaRPr lang="en-US" dirty="0"/>
          </a:p>
        </p:txBody>
      </p:sp>
      <p:graphicFrame>
        <p:nvGraphicFramePr>
          <p:cNvPr id="2" name="Chart 1"/>
          <p:cNvGraphicFramePr/>
          <p:nvPr>
            <p:custDataLst>
              <p:tags r:id="rId3"/>
            </p:custDataLst>
            <p:extLst>
              <p:ext uri="{D42A27DB-BD31-4B8C-83A1-F6EECF244321}">
                <p14:modId xmlns:p14="http://schemas.microsoft.com/office/powerpoint/2010/main" val="29833449"/>
              </p:ext>
            </p:extLst>
          </p:nvPr>
        </p:nvGraphicFramePr>
        <p:xfrm>
          <a:off x="330428" y="270782"/>
          <a:ext cx="8479970" cy="3719328"/>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 Placeholder 2"/>
          <p:cNvSpPr>
            <a:spLocks noGrp="1"/>
          </p:cNvSpPr>
          <p:nvPr>
            <p:ph type="body" idx="1"/>
            <p:custDataLst>
              <p:tags r:id="rId4"/>
            </p:custDataLst>
          </p:nvPr>
        </p:nvSpPr>
        <p:spPr/>
        <p:txBody>
          <a:bodyPr/>
          <a:lstStyle/>
          <a:p>
            <a:r>
              <a:rPr lang="fr-CA" dirty="0"/>
              <a:t>Source : </a:t>
            </a:r>
            <a:r>
              <a:rPr lang="fr-CA" dirty="0" err="1"/>
              <a:t>Meet</a:t>
            </a:r>
            <a:r>
              <a:rPr lang="fr-CA" dirty="0"/>
              <a:t> </a:t>
            </a:r>
            <a:r>
              <a:rPr lang="fr-CA" dirty="0" err="1"/>
              <a:t>Generation</a:t>
            </a:r>
            <a:r>
              <a:rPr lang="fr-CA" dirty="0"/>
              <a:t> Z par Sparks &amp; </a:t>
            </a:r>
            <a:r>
              <a:rPr lang="fr-CA" dirty="0" err="1"/>
              <a:t>Honey</a:t>
            </a:r>
            <a:r>
              <a:rPr lang="fr-CA" dirty="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80133" y="344385"/>
            <a:ext cx="7737592" cy="486932"/>
          </a:xfrm>
          <a:prstGeom prst="rect">
            <a:avLst/>
          </a:prstGeom>
          <a:noFill/>
          <a:ln>
            <a:noFill/>
          </a:ln>
        </p:spPr>
        <p:txBody>
          <a:bodyPr lIns="0" tIns="45700" rIns="91425" bIns="45700" anchor="ctr" anchorCtr="0">
            <a:noAutofit/>
          </a:bodyPr>
          <a:lstStyle/>
          <a:p>
            <a:pPr marL="0" marR="0" lvl="0" indent="0" algn="l" rtl="0">
              <a:spcBef>
                <a:spcPts val="0"/>
              </a:spcBef>
              <a:buClr>
                <a:schemeClr val="lt1"/>
              </a:buClr>
              <a:buSzPct val="25000"/>
              <a:buFont typeface="Century Gothic"/>
              <a:buNone/>
            </a:pPr>
            <a:r>
              <a:rPr lang="en-US" sz="2800" b="0" i="0" u="none" strike="noStrike" cap="none" dirty="0" smtClean="0">
                <a:solidFill>
                  <a:schemeClr val="lt1"/>
                </a:solidFill>
                <a:latin typeface="Century Gothic"/>
                <a:ea typeface="Century Gothic"/>
                <a:cs typeface="Century Gothic"/>
                <a:sym typeface="Century Gothic"/>
              </a:rPr>
              <a:t> Un regard de plus </a:t>
            </a:r>
            <a:r>
              <a:rPr lang="en-US" sz="2800" b="0" i="0" u="none" strike="noStrike" cap="none" dirty="0" err="1" smtClean="0">
                <a:solidFill>
                  <a:schemeClr val="lt1"/>
                </a:solidFill>
                <a:latin typeface="Century Gothic"/>
                <a:ea typeface="Century Gothic"/>
                <a:cs typeface="Century Gothic"/>
                <a:sym typeface="Century Gothic"/>
              </a:rPr>
              <a:t>près</a:t>
            </a:r>
            <a:r>
              <a:rPr lang="en-US" sz="2800" b="0" i="0" u="none" strike="noStrike" cap="none" dirty="0" smtClean="0">
                <a:solidFill>
                  <a:schemeClr val="lt1"/>
                </a:solidFill>
                <a:latin typeface="Century Gothic"/>
                <a:ea typeface="Century Gothic"/>
                <a:cs typeface="Century Gothic"/>
                <a:sym typeface="Century Gothic"/>
              </a:rPr>
              <a:t> sur la </a:t>
            </a:r>
            <a:r>
              <a:rPr lang="en-US" sz="2800" b="0" i="0" u="none" strike="noStrike" cap="none" dirty="0" err="1" smtClean="0">
                <a:solidFill>
                  <a:schemeClr val="lt1"/>
                </a:solidFill>
                <a:latin typeface="Century Gothic"/>
                <a:ea typeface="Century Gothic"/>
                <a:cs typeface="Century Gothic"/>
                <a:sym typeface="Century Gothic"/>
              </a:rPr>
              <a:t>génération</a:t>
            </a:r>
            <a:r>
              <a:rPr lang="en-US" sz="2800" b="0" i="0" u="none" strike="noStrike" cap="none" dirty="0" smtClean="0">
                <a:solidFill>
                  <a:schemeClr val="lt1"/>
                </a:solidFill>
                <a:latin typeface="Century Gothic"/>
                <a:ea typeface="Century Gothic"/>
                <a:cs typeface="Century Gothic"/>
                <a:sym typeface="Century Gothic"/>
              </a:rPr>
              <a:t> Z</a:t>
            </a:r>
            <a:endParaRPr lang="en-US" sz="2800" b="0" i="0" u="none" strike="noStrike" cap="none" dirty="0">
              <a:solidFill>
                <a:schemeClr val="lt1"/>
              </a:solidFill>
              <a:latin typeface="Century Gothic"/>
              <a:ea typeface="Century Gothic"/>
              <a:cs typeface="Century Gothic"/>
              <a:sym typeface="Century Gothic"/>
            </a:endParaRPr>
          </a:p>
        </p:txBody>
      </p:sp>
      <p:sp>
        <p:nvSpPr>
          <p:cNvPr id="153" name="Shape 153"/>
          <p:cNvSpPr txBox="1">
            <a:spLocks noGrp="1"/>
          </p:cNvSpPr>
          <p:nvPr>
            <p:ph type="body" idx="1"/>
          </p:nvPr>
        </p:nvSpPr>
        <p:spPr>
          <a:xfrm>
            <a:off x="450827" y="1044084"/>
            <a:ext cx="7287727" cy="3452811"/>
          </a:xfrm>
          <a:prstGeom prst="rect">
            <a:avLst/>
          </a:prstGeom>
          <a:noFill/>
          <a:ln>
            <a:noFill/>
          </a:ln>
        </p:spPr>
        <p:txBody>
          <a:bodyPr lIns="0" tIns="45700" rIns="91425" bIns="45700" anchor="t" anchorCtr="0">
            <a:noAutofit/>
          </a:bodyPr>
          <a:lstStyle/>
          <a:p>
            <a:pPr marL="285750" indent="-285750">
              <a:spcAft>
                <a:spcPts val="0"/>
              </a:spcAft>
              <a:buSzPct val="100000"/>
              <a:buFont typeface="Arial"/>
              <a:buChar char="•"/>
            </a:pPr>
            <a:r>
              <a:rPr lang="fr-FR" dirty="0" smtClean="0"/>
              <a:t>L'enfance de la génération </a:t>
            </a:r>
            <a:r>
              <a:rPr lang="fr-FR" dirty="0"/>
              <a:t>Z est très différente de celle de ses parents et de ses </a:t>
            </a:r>
            <a:r>
              <a:rPr lang="fr-FR" dirty="0" smtClean="0"/>
              <a:t>grands-parents</a:t>
            </a:r>
            <a:endParaRPr lang="en-US" dirty="0" smtClean="0"/>
          </a:p>
          <a:p>
            <a:pPr marR="0" lvl="0" algn="l" rtl="0">
              <a:lnSpc>
                <a:spcPct val="100000"/>
              </a:lnSpc>
              <a:spcBef>
                <a:spcPts val="0"/>
              </a:spcBef>
              <a:spcAft>
                <a:spcPts val="0"/>
              </a:spcAft>
              <a:buClr>
                <a:schemeClr val="lt1"/>
              </a:buClr>
              <a:buSzPct val="100000"/>
            </a:pPr>
            <a:endParaRPr lang="en-US" dirty="0"/>
          </a:p>
          <a:p>
            <a:pPr marL="285750" lvl="0" indent="-285750">
              <a:spcAft>
                <a:spcPts val="0"/>
              </a:spcAft>
              <a:buSzPct val="100000"/>
              <a:buFont typeface="Arial"/>
              <a:buChar char="•"/>
            </a:pPr>
            <a:r>
              <a:rPr lang="fr-FR" dirty="0" smtClean="0"/>
              <a:t>Génération </a:t>
            </a:r>
            <a:r>
              <a:rPr lang="fr-FR" dirty="0"/>
              <a:t>très connectée - véritables "natifs </a:t>
            </a:r>
            <a:r>
              <a:rPr lang="fr-FR" dirty="0" smtClean="0"/>
              <a:t>du numérique"</a:t>
            </a:r>
            <a:endParaRPr lang="en-US" dirty="0" smtClean="0"/>
          </a:p>
          <a:p>
            <a:pPr marL="285750" marR="0" lvl="0" indent="-285750" algn="l" rtl="0">
              <a:lnSpc>
                <a:spcPct val="100000"/>
              </a:lnSpc>
              <a:spcBef>
                <a:spcPts val="0"/>
              </a:spcBef>
              <a:spcAft>
                <a:spcPts val="0"/>
              </a:spcAft>
              <a:buClr>
                <a:schemeClr val="lt1"/>
              </a:buClr>
              <a:buSzPct val="100000"/>
              <a:buFont typeface="Arial"/>
              <a:buChar char="•"/>
            </a:pPr>
            <a:endParaRPr lang="en-US" dirty="0"/>
          </a:p>
          <a:p>
            <a:pPr marL="285750" lvl="0" indent="-285750">
              <a:spcAft>
                <a:spcPts val="0"/>
              </a:spcAft>
              <a:buSzPct val="100000"/>
              <a:buFont typeface="Arial"/>
              <a:buChar char="•"/>
            </a:pPr>
            <a:r>
              <a:rPr lang="en-US" dirty="0" smtClean="0"/>
              <a:t>Elle c</a:t>
            </a:r>
            <a:r>
              <a:rPr lang="fr-FR" dirty="0" err="1" smtClean="0"/>
              <a:t>roit</a:t>
            </a:r>
            <a:r>
              <a:rPr lang="fr-FR" dirty="0" smtClean="0"/>
              <a:t> </a:t>
            </a:r>
            <a:r>
              <a:rPr lang="fr-FR" dirty="0"/>
              <a:t>tout le monde devrait avoir un </a:t>
            </a:r>
            <a:r>
              <a:rPr lang="fr-FR" dirty="0" smtClean="0"/>
              <a:t>téléphone intelligent et </a:t>
            </a:r>
            <a:r>
              <a:rPr lang="fr-FR" dirty="0"/>
              <a:t>estime qu'il est acceptable </a:t>
            </a:r>
            <a:r>
              <a:rPr lang="fr-FR" dirty="0" smtClean="0"/>
              <a:t>de l'utiliser partout</a:t>
            </a:r>
          </a:p>
          <a:p>
            <a:pPr marL="285750" lvl="0" indent="-285750">
              <a:spcAft>
                <a:spcPts val="0"/>
              </a:spcAft>
              <a:buSzPct val="100000"/>
              <a:buFont typeface="Arial"/>
              <a:buChar char="•"/>
            </a:pPr>
            <a:endParaRPr lang="en-US" dirty="0"/>
          </a:p>
          <a:p>
            <a:pPr marL="285750" lvl="0" indent="-285750">
              <a:spcAft>
                <a:spcPts val="0"/>
              </a:spcAft>
              <a:buSzPct val="100000"/>
              <a:buFont typeface="Arial"/>
              <a:buChar char="•"/>
            </a:pPr>
            <a:r>
              <a:rPr lang="en-US" dirty="0" smtClean="0"/>
              <a:t>Le</a:t>
            </a:r>
            <a:r>
              <a:rPr lang="fr-FR" dirty="0" smtClean="0"/>
              <a:t>s </a:t>
            </a:r>
            <a:r>
              <a:rPr lang="fr-FR" dirty="0"/>
              <a:t>adolescents passent près de 9 heures par jour </a:t>
            </a:r>
            <a:r>
              <a:rPr lang="fr-FR" dirty="0" smtClean="0"/>
              <a:t>à  consommer des médias</a:t>
            </a:r>
            <a:endParaRPr lang="en-US" sz="1800" b="0" i="0" u="none" strike="noStrike" cap="none" dirty="0" smtClean="0">
              <a:solidFill>
                <a:schemeClr val="lt1"/>
              </a:solidFill>
              <a:latin typeface="Century Gothic"/>
              <a:ea typeface="Century Gothic"/>
              <a:cs typeface="Century Gothic"/>
              <a:sym typeface="Century Gothic"/>
            </a:endParaRPr>
          </a:p>
        </p:txBody>
      </p:sp>
      <p:sp>
        <p:nvSpPr>
          <p:cNvPr id="4" name="Shape 160"/>
          <p:cNvSpPr txBox="1"/>
          <p:nvPr/>
        </p:nvSpPr>
        <p:spPr>
          <a:xfrm>
            <a:off x="477771" y="4850571"/>
            <a:ext cx="5526224" cy="217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dirty="0" smtClean="0">
                <a:solidFill>
                  <a:schemeClr val="bg1"/>
                </a:solidFill>
                <a:latin typeface="Century Gothic" panose="020B0502020202020204" pitchFamily="34" charset="0"/>
                <a:sym typeface="Arial"/>
              </a:rPr>
              <a:t>Source:  Washington Post</a:t>
            </a:r>
            <a:endParaRPr lang="en-US" sz="1000" b="0" i="0" u="none" strike="noStrike" cap="none" dirty="0">
              <a:solidFill>
                <a:schemeClr val="bg1"/>
              </a:solidFill>
              <a:latin typeface="Century Gothic" panose="020B0502020202020204" pitchFamily="34" charset="0"/>
              <a:sym typeface="Arial"/>
            </a:endParaRPr>
          </a:p>
        </p:txBody>
      </p:sp>
    </p:spTree>
    <p:extLst>
      <p:ext uri="{BB962C8B-B14F-4D97-AF65-F5344CB8AC3E}">
        <p14:creationId xmlns:p14="http://schemas.microsoft.com/office/powerpoint/2010/main" val="1535539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custDataLst>
              <p:tags r:id="rId1"/>
            </p:custDataLst>
          </p:nvPr>
        </p:nvSpPr>
        <p:spPr>
          <a:xfrm>
            <a:off x="468258" y="463962"/>
            <a:ext cx="5630518" cy="369925"/>
          </a:xfrm>
        </p:spPr>
        <p:txBody>
          <a:bodyPr/>
          <a:lstStyle/>
          <a:p>
            <a:pPr lvl="0"/>
            <a:r>
              <a:rPr lang="en-US" dirty="0" err="1">
                <a:sym typeface="Century Gothic"/>
              </a:rPr>
              <a:t>Saviez-vous</a:t>
            </a:r>
            <a:r>
              <a:rPr lang="en-US" dirty="0">
                <a:sym typeface="Century Gothic"/>
              </a:rPr>
              <a:t> </a:t>
            </a:r>
            <a:r>
              <a:rPr lang="en-US" dirty="0" err="1">
                <a:sym typeface="Century Gothic"/>
              </a:rPr>
              <a:t>que</a:t>
            </a:r>
            <a:r>
              <a:rPr lang="mr-IN" dirty="0">
                <a:sym typeface="Century Gothic"/>
              </a:rPr>
              <a:t>…</a:t>
            </a:r>
            <a:endParaRPr lang="en-US" dirty="0">
              <a:sym typeface="Century Gothic"/>
            </a:endParaRPr>
          </a:p>
        </p:txBody>
      </p:sp>
      <p:sp>
        <p:nvSpPr>
          <p:cNvPr id="200" name="Shape 200"/>
          <p:cNvSpPr txBox="1">
            <a:spLocks noGrp="1"/>
          </p:cNvSpPr>
          <p:nvPr>
            <p:ph type="body" idx="1"/>
            <p:custDataLst>
              <p:tags r:id="rId2"/>
            </p:custDataLst>
          </p:nvPr>
        </p:nvSpPr>
        <p:spPr>
          <a:xfrm>
            <a:off x="450826" y="1214437"/>
            <a:ext cx="4085547" cy="3452811"/>
          </a:xfrm>
        </p:spPr>
        <p:txBody>
          <a:bodyPr/>
          <a:lstStyle/>
          <a:p>
            <a:pPr lvl="0"/>
            <a:r>
              <a:rPr lang="mr-IN" sz="1600" dirty="0"/>
              <a:t>…</a:t>
            </a:r>
            <a:r>
              <a:rPr lang="fr-CA" sz="1600" dirty="0"/>
              <a:t> 80 % de ce que les enfants apprennent au cours des 12 premières années de leur vie passe par leurs yeux?</a:t>
            </a:r>
          </a:p>
          <a:p>
            <a:pPr lvl="0"/>
            <a:endParaRPr lang="fr-CA" sz="1600" dirty="0"/>
          </a:p>
          <a:p>
            <a:pPr lvl="0"/>
            <a:r>
              <a:rPr lang="fr-CA" sz="2000" dirty="0"/>
              <a:t>Toutefois…</a:t>
            </a:r>
          </a:p>
          <a:p>
            <a:pPr lvl="0"/>
            <a:r>
              <a:rPr lang="mr-IN" sz="1600" dirty="0"/>
              <a:t>…</a:t>
            </a:r>
            <a:r>
              <a:rPr lang="fr-CA" sz="1600" dirty="0"/>
              <a:t> il semblerait que 60 % des enfants qui éprouvent des difficultés en lecture présentent des problèmes de vision non corrigés ou non détectés</a:t>
            </a:r>
          </a:p>
          <a:p>
            <a:pPr lvl="0"/>
            <a:endParaRPr lang="fr-CA" sz="1600" dirty="0"/>
          </a:p>
          <a:p>
            <a:r>
              <a:rPr lang="fr-CA" sz="1600" dirty="0"/>
              <a:t>Près de 25 % des enfants d’âge scolaire souffrent de problèmes </a:t>
            </a:r>
            <a:r>
              <a:rPr lang="fr-CA" sz="1600" dirty="0" smtClean="0"/>
              <a:t>visuels</a:t>
            </a:r>
            <a:endParaRPr lang="fr-CA" sz="1600" dirty="0"/>
          </a:p>
        </p:txBody>
      </p:sp>
      <p:pic>
        <p:nvPicPr>
          <p:cNvPr id="1026" name="Picture 2" descr="C:\Users\Courtney Myers\Downloads\ThinkstockPhotos-dv1940060.jpg"/>
          <p:cNvPicPr>
            <a:picLocks noChangeAspect="1" noChangeArrowheads="1"/>
          </p:cNvPicPr>
          <p:nvPr>
            <p:custDataLst>
              <p:tags r:id="rId3"/>
            </p:custDataLst>
          </p:nvPr>
        </p:nvPicPr>
        <p:blipFill rotWithShape="1">
          <a:blip r:embed="rId7" cstate="screen">
            <a:extLst>
              <a:ext uri="{28A0092B-C50C-407E-A947-70E740481C1C}">
                <a14:useLocalDpi xmlns:a14="http://schemas.microsoft.com/office/drawing/2010/main"/>
              </a:ext>
            </a:extLst>
          </a:blip>
          <a:srcRect/>
          <a:stretch/>
        </p:blipFill>
        <p:spPr bwMode="auto">
          <a:xfrm>
            <a:off x="4857007" y="306890"/>
            <a:ext cx="4726379" cy="4529720"/>
          </a:xfrm>
          <a:prstGeom prst="rect">
            <a:avLst/>
          </a:prstGeom>
          <a:noFill/>
          <a:extLst>
            <a:ext uri="{909E8E84-426E-40DD-AFC4-6F175D3DCCD1}">
              <a14:hiddenFill xmlns:a14="http://schemas.microsoft.com/office/drawing/2010/main">
                <a:solidFill>
                  <a:srgbClr val="FFFFFF"/>
                </a:solidFill>
              </a14:hiddenFill>
            </a:ext>
          </a:extLst>
        </p:spPr>
      </p:pic>
      <p:sp>
        <p:nvSpPr>
          <p:cNvPr id="5" name="Shape 160"/>
          <p:cNvSpPr txBox="1"/>
          <p:nvPr>
            <p:custDataLst>
              <p:tags r:id="rId4"/>
            </p:custDataLst>
          </p:nvPr>
        </p:nvSpPr>
        <p:spPr>
          <a:xfrm>
            <a:off x="477771" y="4850571"/>
            <a:ext cx="6200120" cy="197227"/>
          </a:xfrm>
          <a:prstGeom prst="rect">
            <a:avLst/>
          </a:prstGeom>
          <a:noFill/>
          <a:ln>
            <a:noFill/>
          </a:ln>
        </p:spPr>
        <p:txBody>
          <a:bodyPr lIns="91425" tIns="45700" rIns="91425" bIns="45700" anchor="t" anchorCtr="0">
            <a:noAutofit/>
          </a:bodyPr>
          <a:lstStyle/>
          <a:p>
            <a:pPr lvl="0">
              <a:buSzPct val="25000"/>
            </a:pPr>
            <a:r>
              <a:rPr lang="fr-CA" sz="1000" dirty="0">
                <a:solidFill>
                  <a:schemeClr val="bg1"/>
                </a:solidFill>
                <a:latin typeface="Century Gothic" panose="020B0502020202020204" pitchFamily="34" charset="0"/>
              </a:rPr>
              <a:t>Sources : Association canadienne des optométristes et Coalition nationale pour la santé visuelle.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custDataLst>
              <p:tags r:id="rId1"/>
            </p:custDataLst>
          </p:nvPr>
        </p:nvSpPr>
        <p:spPr>
          <a:xfrm>
            <a:off x="480133" y="463962"/>
            <a:ext cx="5630518" cy="369925"/>
          </a:xfrm>
        </p:spPr>
        <p:txBody>
          <a:bodyPr/>
          <a:lstStyle/>
          <a:p>
            <a:pPr lvl="0"/>
            <a:r>
              <a:rPr lang="fr-CA" dirty="0">
                <a:sym typeface="Century Gothic"/>
              </a:rPr>
              <a:t>Un besoin criant de défenseurs</a:t>
            </a:r>
          </a:p>
        </p:txBody>
      </p:sp>
      <p:sp>
        <p:nvSpPr>
          <p:cNvPr id="217" name="Shape 217"/>
          <p:cNvSpPr txBox="1">
            <a:spLocks noGrp="1"/>
          </p:cNvSpPr>
          <p:nvPr>
            <p:ph type="body" idx="1"/>
            <p:custDataLst>
              <p:tags r:id="rId2"/>
            </p:custDataLst>
          </p:nvPr>
        </p:nvSpPr>
        <p:spPr>
          <a:xfrm>
            <a:off x="450826" y="1214437"/>
            <a:ext cx="4782001" cy="3452811"/>
          </a:xfrm>
        </p:spPr>
        <p:txBody>
          <a:bodyPr/>
          <a:lstStyle/>
          <a:p>
            <a:pPr lvl="0"/>
            <a:r>
              <a:rPr lang="fr-CA" sz="1600" dirty="0">
                <a:sym typeface="Century Gothic"/>
              </a:rPr>
              <a:t>Les enfants qui souffrent de problèmes de vision non détectés peuvent manquer de confiance en eux, ressentir de la frustration, posséder de faibles compétences en alphabéti</a:t>
            </a:r>
            <a:r>
              <a:rPr lang="fr-CA" sz="1600" dirty="0"/>
              <a:t>sme ou présenter des effets secondaires physiques, comme des maux de tête.</a:t>
            </a:r>
            <a:endParaRPr lang="fr-CA" sz="1600" dirty="0">
              <a:sym typeface="Century Gothic"/>
            </a:endParaRPr>
          </a:p>
          <a:p>
            <a:pPr lvl="0"/>
            <a:endParaRPr lang="fr-CA" sz="1600" dirty="0">
              <a:sym typeface="Century Gothic"/>
            </a:endParaRPr>
          </a:p>
          <a:p>
            <a:pPr lvl="0"/>
            <a:r>
              <a:rPr lang="fr-CA" sz="1600" dirty="0">
                <a:sym typeface="Century Gothic"/>
              </a:rPr>
              <a:t>Ils sont parfois considérés à tort comme des « élèves lents ».</a:t>
            </a:r>
          </a:p>
          <a:p>
            <a:pPr lvl="0"/>
            <a:endParaRPr lang="fr-CA" sz="1600" dirty="0">
              <a:sym typeface="Century Gothic"/>
            </a:endParaRPr>
          </a:p>
          <a:p>
            <a:pPr lvl="0"/>
            <a:r>
              <a:rPr lang="fr-CA" sz="1600" dirty="0">
                <a:sym typeface="Century Gothic"/>
              </a:rPr>
              <a:t>Les problèmes </a:t>
            </a:r>
            <a:r>
              <a:rPr lang="fr-CA" sz="1600" dirty="0" smtClean="0">
                <a:sym typeface="Century Gothic"/>
              </a:rPr>
              <a:t>visuels peuvent </a:t>
            </a:r>
            <a:r>
              <a:rPr lang="fr-CA" sz="1600" dirty="0">
                <a:sym typeface="Century Gothic"/>
              </a:rPr>
              <a:t>limiter l’habileté d’un enfant à apprendre et à interagir avec les autres enfants.</a:t>
            </a:r>
          </a:p>
        </p:txBody>
      </p:sp>
      <p:pic>
        <p:nvPicPr>
          <p:cNvPr id="218" name="Shape 218" descr="headache.jpg"/>
          <p:cNvPicPr preferRelativeResize="0">
            <a:picLocks noChangeAspect="1"/>
          </p:cNvPicPr>
          <p:nvPr>
            <p:custDataLst>
              <p:tags r:id="rId3"/>
            </p:custDataLst>
          </p:nvPr>
        </p:nvPicPr>
        <p:blipFill rotWithShape="1">
          <a:blip r:embed="rId7" cstate="screen">
            <a:alphaModFix/>
            <a:extLst>
              <a:ext uri="{28A0092B-C50C-407E-A947-70E740481C1C}">
                <a14:useLocalDpi xmlns:a14="http://schemas.microsoft.com/office/drawing/2010/main"/>
              </a:ext>
            </a:extLst>
          </a:blip>
          <a:srcRect/>
          <a:stretch/>
        </p:blipFill>
        <p:spPr>
          <a:xfrm>
            <a:off x="6492240" y="989593"/>
            <a:ext cx="2651760" cy="1795458"/>
          </a:xfrm>
          <a:prstGeom prst="rect">
            <a:avLst/>
          </a:prstGeom>
          <a:noFill/>
          <a:ln>
            <a:noFill/>
          </a:ln>
        </p:spPr>
      </p:pic>
      <p:pic>
        <p:nvPicPr>
          <p:cNvPr id="219" name="Shape 219" descr="angryboy.jpg"/>
          <p:cNvPicPr preferRelativeResize="0">
            <a:picLocks noChangeAspect="1"/>
          </p:cNvPicPr>
          <p:nvPr>
            <p:custDataLst>
              <p:tags r:id="rId4"/>
            </p:custDataLst>
          </p:nvPr>
        </p:nvPicPr>
        <p:blipFill rotWithShape="1">
          <a:blip r:embed="rId8" cstate="screen">
            <a:alphaModFix/>
            <a:extLst>
              <a:ext uri="{28A0092B-C50C-407E-A947-70E740481C1C}">
                <a14:useLocalDpi xmlns:a14="http://schemas.microsoft.com/office/drawing/2010/main"/>
              </a:ext>
            </a:extLst>
          </a:blip>
          <a:srcRect/>
          <a:stretch/>
        </p:blipFill>
        <p:spPr>
          <a:xfrm>
            <a:off x="6492240" y="2890954"/>
            <a:ext cx="2651760" cy="1766736"/>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custDataLst>
              <p:tags r:id="rId1"/>
            </p:custDataLst>
          </p:nvPr>
        </p:nvSpPr>
        <p:spPr>
          <a:xfrm>
            <a:off x="480132" y="463962"/>
            <a:ext cx="7915721" cy="369925"/>
          </a:xfrm>
        </p:spPr>
        <p:txBody>
          <a:bodyPr/>
          <a:lstStyle/>
          <a:p>
            <a:pPr lvl="0"/>
            <a:r>
              <a:rPr lang="fr-CA" sz="2400" kern="1200" dirty="0">
                <a:solidFill>
                  <a:schemeClr val="bg1"/>
                </a:solidFill>
                <a:latin typeface="Century Gothic" panose="020B0502020202020204" pitchFamily="34" charset="0"/>
                <a:ea typeface="Calibri"/>
                <a:cs typeface="Calibri"/>
                <a:sym typeface="Calibri"/>
              </a:rPr>
              <a:t>Il faudrait commencer à prendre soin de ses yeux régulièrement et à les protéger pendant l’enfance</a:t>
            </a:r>
            <a:endParaRPr lang="en-US" sz="2400" dirty="0">
              <a:solidFill>
                <a:schemeClr val="bg1"/>
              </a:solidFill>
              <a:sym typeface="Century Gothic"/>
            </a:endParaRPr>
          </a:p>
        </p:txBody>
      </p:sp>
      <p:sp>
        <p:nvSpPr>
          <p:cNvPr id="226" name="Shape 226"/>
          <p:cNvSpPr txBox="1">
            <a:spLocks noGrp="1"/>
          </p:cNvSpPr>
          <p:nvPr>
            <p:ph type="body" idx="1"/>
            <p:custDataLst>
              <p:tags r:id="rId2"/>
            </p:custDataLst>
          </p:nvPr>
        </p:nvSpPr>
        <p:spPr>
          <a:xfrm>
            <a:off x="450826" y="1214437"/>
            <a:ext cx="5486835" cy="3452811"/>
          </a:xfrm>
        </p:spPr>
        <p:txBody>
          <a:bodyPr/>
          <a:lstStyle/>
          <a:p>
            <a:pPr lvl="0"/>
            <a:r>
              <a:rPr lang="fr-CA" sz="1600" dirty="0">
                <a:solidFill>
                  <a:schemeClr val="bg1"/>
                </a:solidFill>
                <a:sym typeface="Century Gothic"/>
              </a:rPr>
              <a:t>Au Canada, 61 % des parents croient à tort qu’ils le sauraient si leur enfant souffrait d’un problème </a:t>
            </a:r>
            <a:r>
              <a:rPr lang="fr-CA" sz="1600" dirty="0" smtClean="0">
                <a:solidFill>
                  <a:schemeClr val="bg1"/>
                </a:solidFill>
                <a:sym typeface="Century Gothic"/>
              </a:rPr>
              <a:t>visuel.</a:t>
            </a:r>
            <a:endParaRPr lang="fr-CA" sz="1600" dirty="0">
              <a:solidFill>
                <a:schemeClr val="bg1"/>
              </a:solidFill>
              <a:sym typeface="Century Gothic"/>
            </a:endParaRPr>
          </a:p>
          <a:p>
            <a:pPr lvl="0"/>
            <a:endParaRPr lang="fr-CA" sz="1600" dirty="0">
              <a:solidFill>
                <a:srgbClr val="FF0000"/>
              </a:solidFill>
              <a:sym typeface="Century Gothic"/>
            </a:endParaRPr>
          </a:p>
          <a:p>
            <a:pPr lvl="0"/>
            <a:r>
              <a:rPr lang="fr-CA" sz="1600" dirty="0">
                <a:solidFill>
                  <a:schemeClr val="bg1"/>
                </a:solidFill>
              </a:rPr>
              <a:t>Les parents canadiens </a:t>
            </a:r>
            <a:r>
              <a:rPr lang="fr-CA" sz="1600" dirty="0" smtClean="0">
                <a:solidFill>
                  <a:schemeClr val="bg1"/>
                </a:solidFill>
              </a:rPr>
              <a:t>rangent </a:t>
            </a:r>
            <a:r>
              <a:rPr lang="fr-CA" sz="1600" dirty="0">
                <a:solidFill>
                  <a:schemeClr val="bg1"/>
                </a:solidFill>
              </a:rPr>
              <a:t>la santé oculaire de leurs enfants dans les priorités de santé auxquelles ils accordent le moins d’importance et seulement 25 % d’entre eux la considèrent comme l’une de leurs trois priorités les plus importantes.</a:t>
            </a:r>
          </a:p>
          <a:p>
            <a:pPr lvl="0"/>
            <a:endParaRPr lang="fr-CA" sz="1600" dirty="0">
              <a:solidFill>
                <a:srgbClr val="FF0000"/>
              </a:solidFill>
              <a:sym typeface="Century Gothic"/>
            </a:endParaRPr>
          </a:p>
          <a:p>
            <a:pPr lvl="0"/>
            <a:r>
              <a:rPr lang="fr-CA" sz="1600" dirty="0">
                <a:solidFill>
                  <a:schemeClr val="bg1"/>
                </a:solidFill>
              </a:rPr>
              <a:t>Moins de 14 % des enfants canadiens âgés de 6 ans et moins ont subi un examen visuel.</a:t>
            </a:r>
            <a:endParaRPr lang="fr-CA" sz="1600" dirty="0">
              <a:sym typeface="Century Gothic"/>
            </a:endParaRPr>
          </a:p>
        </p:txBody>
      </p:sp>
      <p:sp>
        <p:nvSpPr>
          <p:cNvPr id="4" name="Shape 160"/>
          <p:cNvSpPr txBox="1"/>
          <p:nvPr>
            <p:custDataLst>
              <p:tags r:id="rId3"/>
            </p:custDataLst>
          </p:nvPr>
        </p:nvSpPr>
        <p:spPr>
          <a:xfrm>
            <a:off x="477771" y="4850571"/>
            <a:ext cx="6991808" cy="217199"/>
          </a:xfrm>
          <a:prstGeom prst="rect">
            <a:avLst/>
          </a:prstGeom>
          <a:noFill/>
          <a:ln>
            <a:noFill/>
          </a:ln>
        </p:spPr>
        <p:txBody>
          <a:bodyPr lIns="91425" tIns="45700" rIns="91425" bIns="45700" anchor="t" anchorCtr="0">
            <a:noAutofit/>
          </a:bodyPr>
          <a:lstStyle/>
          <a:p>
            <a:pPr lvl="0">
              <a:buSzPct val="25000"/>
            </a:pPr>
            <a:r>
              <a:rPr lang="fr-CA" sz="1000" dirty="0">
                <a:solidFill>
                  <a:schemeClr val="bg1"/>
                </a:solidFill>
                <a:latin typeface="Century Gothic" panose="020B0502020202020204" pitchFamily="34" charset="0"/>
              </a:rPr>
              <a:t>Sources : Association canadienne des optométristes et Coalition nationale pour la santé visuelle.</a:t>
            </a:r>
          </a:p>
        </p:txBody>
      </p:sp>
      <p:pic>
        <p:nvPicPr>
          <p:cNvPr id="1027" name="Picture 3" descr="C:\Users\Courtney Myers\Desktop\_Stock Images_Video\Stock\iStock_000004167358Small.jpg"/>
          <p:cNvPicPr>
            <a:picLocks noChangeAspect="1" noChangeArrowheads="1"/>
          </p:cNvPicPr>
          <p:nvPr>
            <p:custDataLst>
              <p:tags r:id="rId4"/>
            </p:custDataLst>
          </p:nvPr>
        </p:nvPicPr>
        <p:blipFill>
          <a:blip r:embed="rId7">
            <a:extLst>
              <a:ext uri="{28A0092B-C50C-407E-A947-70E740481C1C}">
                <a14:useLocalDpi xmlns:a14="http://schemas.microsoft.com/office/drawing/2010/main"/>
              </a:ext>
            </a:extLst>
          </a:blip>
          <a:srcRect/>
          <a:stretch>
            <a:fillRect/>
          </a:stretch>
        </p:blipFill>
        <p:spPr bwMode="auto">
          <a:xfrm>
            <a:off x="6567054" y="1094509"/>
            <a:ext cx="2576945" cy="40489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5"/>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4"/>
</p:tagLst>
</file>

<file path=ppt/tags/tag114.xml><?xml version="1.0" encoding="utf-8"?>
<p:tagLst xmlns:a="http://schemas.openxmlformats.org/drawingml/2006/main" xmlns:r="http://schemas.openxmlformats.org/officeDocument/2006/relationships" xmlns:p="http://schemas.openxmlformats.org/presentationml/2006/main">
  <p:tag name="NUM" val="5"/>
</p:tagLst>
</file>

<file path=ppt/tags/tag115.xml><?xml version="1.0" encoding="utf-8"?>
<p:tagLst xmlns:a="http://schemas.openxmlformats.org/drawingml/2006/main" xmlns:r="http://schemas.openxmlformats.org/officeDocument/2006/relationships" xmlns:p="http://schemas.openxmlformats.org/presentationml/2006/main">
  <p:tag name="NUM" val="6"/>
</p:tagLst>
</file>

<file path=ppt/tags/tag116.xml><?xml version="1.0" encoding="utf-8"?>
<p:tagLst xmlns:a="http://schemas.openxmlformats.org/drawingml/2006/main" xmlns:r="http://schemas.openxmlformats.org/officeDocument/2006/relationships" xmlns:p="http://schemas.openxmlformats.org/presentationml/2006/main">
  <p:tag name="NUM" val="7"/>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4"/>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4"/>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2"/>
</p:tagLst>
</file>

<file path=ppt/tags/tag159.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4"/>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1"/>
</p:tagLst>
</file>

<file path=ppt/tags/tag177.xml><?xml version="1.0" encoding="utf-8"?>
<p:tagLst xmlns:a="http://schemas.openxmlformats.org/drawingml/2006/main" xmlns:r="http://schemas.openxmlformats.org/officeDocument/2006/relationships" xmlns:p="http://schemas.openxmlformats.org/presentationml/2006/main">
  <p:tag name="NUM" val="2"/>
</p:tagLst>
</file>

<file path=ppt/tags/tag178.xml><?xml version="1.0" encoding="utf-8"?>
<p:tagLst xmlns:a="http://schemas.openxmlformats.org/drawingml/2006/main" xmlns:r="http://schemas.openxmlformats.org/officeDocument/2006/relationships" xmlns:p="http://schemas.openxmlformats.org/presentationml/2006/main">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6"/>
</p:tagLst>
</file>

<file path=ppt/tags/tag79.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6"/>
</p:tagLst>
</file>

<file path=ppt/tags/tag89.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2012 PowerPoint Template 7">
  <a:themeElements>
    <a:clrScheme name="Transitions Optical Updated">
      <a:dk1>
        <a:srgbClr val="000000"/>
      </a:dk1>
      <a:lt1>
        <a:srgbClr val="FFFFFF"/>
      </a:lt1>
      <a:dk2>
        <a:srgbClr val="008CCE"/>
      </a:dk2>
      <a:lt2>
        <a:srgbClr val="4C4C4C"/>
      </a:lt2>
      <a:accent1>
        <a:srgbClr val="E0004D"/>
      </a:accent1>
      <a:accent2>
        <a:srgbClr val="6CC24A"/>
      </a:accent2>
      <a:accent3>
        <a:srgbClr val="FF8200"/>
      </a:accent3>
      <a:accent4>
        <a:srgbClr val="FBDA00"/>
      </a:accent4>
      <a:accent5>
        <a:srgbClr val="828381"/>
      </a:accent5>
      <a:accent6>
        <a:srgbClr val="A5A6A5"/>
      </a:accent6>
      <a:hlink>
        <a:srgbClr val="00B5E2"/>
      </a:hlink>
      <a:folHlink>
        <a:srgbClr val="E0004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10929</TotalTime>
  <Words>6393</Words>
  <Application>Microsoft Office PowerPoint</Application>
  <PresentationFormat>On-screen Show (16:9)</PresentationFormat>
  <Paragraphs>608</Paragraphs>
  <Slides>48</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Century Gothic</vt:lpstr>
      <vt:lpstr>Merriweather Sans</vt:lpstr>
      <vt:lpstr>Calibri</vt:lpstr>
      <vt:lpstr>2012 PowerPoint Template 7</vt:lpstr>
      <vt:lpstr>Ces enfants BRILLANTS</vt:lpstr>
      <vt:lpstr>Les objectifs du jour</vt:lpstr>
      <vt:lpstr>Population canadienne par âge</vt:lpstr>
      <vt:lpstr>PowerPoint Presentation</vt:lpstr>
      <vt:lpstr>Les décisions d’achat influencées par la génération Z</vt:lpstr>
      <vt:lpstr> Un regard de plus près sur la génération Z</vt:lpstr>
      <vt:lpstr>Saviez-vous que…</vt:lpstr>
      <vt:lpstr>Un besoin criant de défenseurs</vt:lpstr>
      <vt:lpstr>Il faudrait commencer à prendre soin de ses yeux régulièrement et à les protéger pendant l’enfance</vt:lpstr>
      <vt:lpstr>Des possibilités s’offrent à vous</vt:lpstr>
      <vt:lpstr>Informer les parents, les enseignants et les proches</vt:lpstr>
      <vt:lpstr>Discuter des symptômes à surveiller avec les parents et les enseignants</vt:lpstr>
      <vt:lpstr>Discuter des symptômes à surveiller avec les parents et les enseignants</vt:lpstr>
      <vt:lpstr>Discuter des symptômes à surveiller avec les parents et les enseignants</vt:lpstr>
      <vt:lpstr>Discuter des symptômes à surveiller avec les parents et les enseignants</vt:lpstr>
      <vt:lpstr>Discuter des symptômes à surveiller avec les parents et les enseignants</vt:lpstr>
      <vt:lpstr>Discuter des symptômes à surveiller avec les parents et les enseignants</vt:lpstr>
      <vt:lpstr>Discuter des symptômes à surveiller avec les parents et les enseignants</vt:lpstr>
      <vt:lpstr>Discuter des symptômes à surveiller avec les parents et les enseignants</vt:lpstr>
      <vt:lpstr>Penser différemment</vt:lpstr>
      <vt:lpstr>Le besoin de protection</vt:lpstr>
      <vt:lpstr>Protéger les animaux…</vt:lpstr>
      <vt:lpstr>La protection du corps et de la peau est en tête de liste des priorités des parents</vt:lpstr>
      <vt:lpstr>Les rayons UV et la lumière bleue</vt:lpstr>
      <vt:lpstr>L’utilisation des appareils numériques</vt:lpstr>
      <vt:lpstr>Pourcentage des enfants âgés de 8 à 12 ans qui utilisent des appareils tous les jours</vt:lpstr>
      <vt:lpstr>Les sources de lumière bleue</vt:lpstr>
      <vt:lpstr>La lumière – un facteur important dans le développement humain</vt:lpstr>
      <vt:lpstr>Le temps passé à l’extérieur et la myopie</vt:lpstr>
      <vt:lpstr>La fatigue visuelle</vt:lpstr>
      <vt:lpstr>Médicaments</vt:lpstr>
      <vt:lpstr>Les problèmes de santé en général</vt:lpstr>
      <vt:lpstr>La prescription de lunettes pour les enfants</vt:lpstr>
      <vt:lpstr>Il faudrait protéger contre :</vt:lpstr>
      <vt:lpstr>Recommandation de l’optométriste</vt:lpstr>
      <vt:lpstr>La protection contre les chocs</vt:lpstr>
      <vt:lpstr>Les verres photochromiques</vt:lpstr>
      <vt:lpstr>PowerPoint Presentation</vt:lpstr>
      <vt:lpstr>Le traitement antireflet</vt:lpstr>
      <vt:lpstr>Les montures et les autres recommandations</vt:lpstr>
      <vt:lpstr>Qu’est-ce que les enfants pensent des lunettes?</vt:lpstr>
      <vt:lpstr>Les conseils pour réussir</vt:lpstr>
      <vt:lpstr>Adaptez-vous aux enfants</vt:lpstr>
      <vt:lpstr>La liste de vérification de la communication</vt:lpstr>
      <vt:lpstr>Les outils que vous pouvez utiliser</vt:lpstr>
      <vt:lpstr>Offre pour enfants</vt:lpstr>
      <vt:lpstr>Résumons ce que nous avons appris sur les enfants aujourd’hui</vt:lpstr>
      <vt:lpstr>Il ne fait aucun doute que les enfants sont BRILLANTS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BRIGHT side of KidZ</dc:title>
  <dc:creator>Courtney.Myers</dc:creator>
  <cp:lastModifiedBy>Julianne Muszynski</cp:lastModifiedBy>
  <cp:revision>359</cp:revision>
  <cp:lastPrinted>2017-06-12T22:32:31Z</cp:lastPrinted>
  <dcterms:modified xsi:type="dcterms:W3CDTF">2017-06-29T20:54:13Z</dcterms:modified>
</cp:coreProperties>
</file>