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3357" r:id="rId2"/>
    <p:sldId id="3414" r:id="rId3"/>
    <p:sldId id="3416" r:id="rId4"/>
    <p:sldId id="3417" r:id="rId5"/>
    <p:sldId id="3418" r:id="rId6"/>
    <p:sldId id="259" r:id="rId7"/>
    <p:sldId id="3424" r:id="rId8"/>
    <p:sldId id="3425" r:id="rId9"/>
    <p:sldId id="3427" r:id="rId10"/>
    <p:sldId id="3428" r:id="rId11"/>
    <p:sldId id="3429" r:id="rId12"/>
    <p:sldId id="3430" r:id="rId13"/>
    <p:sldId id="3432" r:id="rId14"/>
    <p:sldId id="3431" r:id="rId15"/>
    <p:sldId id="3433" r:id="rId16"/>
    <p:sldId id="3434" r:id="rId17"/>
    <p:sldId id="3435" r:id="rId18"/>
    <p:sldId id="3436" r:id="rId19"/>
    <p:sldId id="3437" r:id="rId20"/>
    <p:sldId id="3438" r:id="rId21"/>
    <p:sldId id="3439" r:id="rId22"/>
    <p:sldId id="3441" r:id="rId23"/>
    <p:sldId id="3442" r:id="rId24"/>
    <p:sldId id="3444" r:id="rId25"/>
    <p:sldId id="3445" r:id="rId26"/>
    <p:sldId id="3447" r:id="rId27"/>
    <p:sldId id="3448" r:id="rId28"/>
    <p:sldId id="3483" r:id="rId29"/>
    <p:sldId id="3449" r:id="rId30"/>
    <p:sldId id="3450" r:id="rId31"/>
    <p:sldId id="3451" r:id="rId32"/>
    <p:sldId id="3453" r:id="rId33"/>
    <p:sldId id="3454" r:id="rId34"/>
    <p:sldId id="3456" r:id="rId35"/>
    <p:sldId id="3457" r:id="rId36"/>
    <p:sldId id="3459" r:id="rId37"/>
    <p:sldId id="3460" r:id="rId38"/>
    <p:sldId id="3461" r:id="rId39"/>
    <p:sldId id="3462" r:id="rId40"/>
    <p:sldId id="3463" r:id="rId41"/>
    <p:sldId id="3464" r:id="rId42"/>
    <p:sldId id="3465" r:id="rId43"/>
    <p:sldId id="3466" r:id="rId44"/>
    <p:sldId id="3467" r:id="rId45"/>
    <p:sldId id="3468" r:id="rId46"/>
    <p:sldId id="3470" r:id="rId47"/>
    <p:sldId id="3471" r:id="rId48"/>
    <p:sldId id="3472" r:id="rId49"/>
    <p:sldId id="3474" r:id="rId50"/>
    <p:sldId id="3475" r:id="rId51"/>
    <p:sldId id="3476" r:id="rId52"/>
    <p:sldId id="3478" r:id="rId53"/>
    <p:sldId id="3479" r:id="rId54"/>
    <p:sldId id="3480" r:id="rId55"/>
    <p:sldId id="3481" r:id="rId56"/>
    <p:sldId id="3482" r:id="rId57"/>
  </p:sldIdLst>
  <p:sldSz cx="12192000" cy="6858000"/>
  <p:notesSz cx="7315200" cy="96012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15:guide id="4" orient="horz" pos="3576" userDrawn="1">
          <p15:clr>
            <a:srgbClr val="A4A3A4"/>
          </p15:clr>
        </p15:guide>
        <p15:guide id="5" pos="2208" userDrawn="1">
          <p15:clr>
            <a:srgbClr val="A4A3A4"/>
          </p15:clr>
        </p15:guide>
        <p15:guide id="6" orient="horz" pos="4176" userDrawn="1">
          <p15:clr>
            <a:srgbClr val="A4A3A4"/>
          </p15:clr>
        </p15:guide>
        <p15:guide id="7" orient="horz" pos="1272" userDrawn="1">
          <p15:clr>
            <a:srgbClr val="A4A3A4"/>
          </p15:clr>
        </p15:guide>
        <p15:guide id="8" pos="525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rtney Myers" initials="CM" lastIdx="55" clrIdx="0">
    <p:extLst>
      <p:ext uri="{19B8F6BF-5375-455C-9EA6-DF929625EA0E}">
        <p15:presenceInfo xmlns:p15="http://schemas.microsoft.com/office/powerpoint/2012/main" userId="S::Courtney.Myers@globalservs.com::d7156098-b66d-46c2-9f9f-a34fcd547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C71"/>
    <a:srgbClr val="F36F21"/>
    <a:srgbClr val="0E9D9B"/>
    <a:srgbClr val="00B2E2"/>
    <a:srgbClr val="5AB564"/>
    <a:srgbClr val="E6E6E6"/>
    <a:srgbClr val="BE5108"/>
    <a:srgbClr val="F8DB08"/>
    <a:srgbClr val="4E3D35"/>
    <a:srgbClr val="D75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w="38100" cmpd="sng">
              <a:solidFill>
                <a:schemeClr val="lt1"/>
              </a:solidFill>
            </a:ln>
          </a:top>
        </a:tcBdr>
        <a:fill>
          <a:solidFill>
            <a:schemeClr val="accent1"/>
          </a:solidFill>
        </a:fill>
      </a:tcStyle>
    </a:lastRow>
    <a:firstRow>
      <a:tcTxStyle b="on">
        <a:fontRef idx="minor">
          <a:srgbClr val="000000"/>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9" autoAdjust="0"/>
    <p:restoredTop sz="68844" autoAdjust="0"/>
  </p:normalViewPr>
  <p:slideViewPr>
    <p:cSldViewPr snapToGrid="0">
      <p:cViewPr varScale="1">
        <p:scale>
          <a:sx n="104" d="100"/>
          <a:sy n="104" d="100"/>
        </p:scale>
        <p:origin x="2000" y="192"/>
      </p:cViewPr>
      <p:guideLst>
        <p:guide orient="horz" pos="3576"/>
        <p:guide pos="2208"/>
        <p:guide orient="horz" pos="4176"/>
        <p:guide orient="horz" pos="1272"/>
        <p:guide pos="5256"/>
      </p:guideLst>
    </p:cSldViewPr>
  </p:slideViewPr>
  <p:outlineViewPr>
    <p:cViewPr>
      <p:scale>
        <a:sx n="33" d="100"/>
        <a:sy n="33" d="100"/>
      </p:scale>
      <p:origin x="0" y="0"/>
    </p:cViewPr>
  </p:outlineViewPr>
  <p:notesTextViewPr>
    <p:cViewPr>
      <p:scale>
        <a:sx n="115" d="100"/>
        <a:sy n="115" d="100"/>
      </p:scale>
      <p:origin x="0" y="0"/>
    </p:cViewPr>
  </p:notesTextViewPr>
  <p:sorterViewPr>
    <p:cViewPr varScale="1">
      <p:scale>
        <a:sx n="1" d="1"/>
        <a:sy n="1" d="1"/>
      </p:scale>
      <p:origin x="0" y="0"/>
    </p:cViewPr>
  </p:sorterViewPr>
  <p:notesViewPr>
    <p:cSldViewPr snapToGrid="0" showGuides="1">
      <p:cViewPr varScale="1">
        <p:scale>
          <a:sx n="95" d="100"/>
          <a:sy n="95" d="100"/>
        </p:scale>
        <p:origin x="3528"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00B5E2"/>
            </a:solidFill>
          </c:spPr>
          <c:dPt>
            <c:idx val="0"/>
            <c:bubble3D val="0"/>
            <c:explosion val="7"/>
            <c:spPr>
              <a:solidFill>
                <a:srgbClr val="F36F21"/>
              </a:solidFill>
              <a:ln w="73025">
                <a:noFill/>
              </a:ln>
              <a:effectLst/>
            </c:spPr>
            <c:extLst>
              <c:ext xmlns:c16="http://schemas.microsoft.com/office/drawing/2014/chart" uri="{C3380CC4-5D6E-409C-BE32-E72D297353CC}">
                <c16:uniqueId val="{00000001-E585-47A8-BB55-F2FF7318E94E}"/>
              </c:ext>
            </c:extLst>
          </c:dPt>
          <c:dPt>
            <c:idx val="1"/>
            <c:bubble3D val="0"/>
            <c:spPr>
              <a:solidFill>
                <a:srgbClr val="F8DB08"/>
              </a:solidFill>
              <a:ln w="19050">
                <a:noFill/>
              </a:ln>
              <a:effectLst/>
            </c:spPr>
            <c:extLst>
              <c:ext xmlns:c16="http://schemas.microsoft.com/office/drawing/2014/chart" uri="{C3380CC4-5D6E-409C-BE32-E72D297353CC}">
                <c16:uniqueId val="{00000003-E585-47A8-BB55-F2FF7318E94E}"/>
              </c:ext>
            </c:extLst>
          </c:dPt>
          <c:dPt>
            <c:idx val="2"/>
            <c:bubble3D val="0"/>
            <c:spPr>
              <a:solidFill>
                <a:srgbClr val="0E9D9B"/>
              </a:solidFill>
              <a:ln w="19050">
                <a:solidFill>
                  <a:schemeClr val="lt1"/>
                </a:solidFill>
              </a:ln>
              <a:effectLst/>
            </c:spPr>
            <c:extLst>
              <c:ext xmlns:c16="http://schemas.microsoft.com/office/drawing/2014/chart" uri="{C3380CC4-5D6E-409C-BE32-E72D297353CC}">
                <c16:uniqueId val="{00000005-E585-47A8-BB55-F2FF7318E94E}"/>
              </c:ext>
            </c:extLst>
          </c:dPt>
          <c:dPt>
            <c:idx val="3"/>
            <c:bubble3D val="0"/>
            <c:spPr>
              <a:solidFill>
                <a:srgbClr val="5AB564"/>
              </a:solidFill>
              <a:ln w="19050">
                <a:solidFill>
                  <a:schemeClr val="lt1"/>
                </a:solidFill>
              </a:ln>
              <a:effectLst/>
            </c:spPr>
            <c:extLst>
              <c:ext xmlns:c16="http://schemas.microsoft.com/office/drawing/2014/chart" uri="{C3380CC4-5D6E-409C-BE32-E72D297353CC}">
                <c16:uniqueId val="{00000007-E585-47A8-BB55-F2FF7318E94E}"/>
              </c:ext>
            </c:extLst>
          </c:dPt>
          <c:dPt>
            <c:idx val="4"/>
            <c:bubble3D val="0"/>
            <c:spPr>
              <a:solidFill>
                <a:srgbClr val="00B2E2"/>
              </a:solidFill>
              <a:ln w="19050">
                <a:solidFill>
                  <a:schemeClr val="lt1"/>
                </a:solidFill>
              </a:ln>
              <a:effectLst/>
            </c:spPr>
            <c:extLst>
              <c:ext xmlns:c16="http://schemas.microsoft.com/office/drawing/2014/chart" uri="{C3380CC4-5D6E-409C-BE32-E72D297353CC}">
                <c16:uniqueId val="{00000009-E585-47A8-BB55-F2FF7318E94E}"/>
              </c:ext>
            </c:extLst>
          </c:dPt>
          <c:cat>
            <c:strRef>
              <c:f>Sheet1!$A$2:$A$6</c:f>
              <c:strCache>
                <c:ptCount val="5"/>
                <c:pt idx="0">
                  <c:v>Gen Z 1993 and after</c:v>
                </c:pt>
                <c:pt idx="1">
                  <c:v>Millenials</c:v>
                </c:pt>
                <c:pt idx="2">
                  <c:v>GEN X</c:v>
                </c:pt>
                <c:pt idx="3">
                  <c:v>Boomers</c:v>
                </c:pt>
                <c:pt idx="4">
                  <c:v>Seniors</c:v>
                </c:pt>
              </c:strCache>
            </c:strRef>
          </c:cat>
          <c:val>
            <c:numRef>
              <c:f>Sheet1!$B$2:$B$6</c:f>
              <c:numCache>
                <c:formatCode>General</c:formatCode>
                <c:ptCount val="5"/>
                <c:pt idx="0">
                  <c:v>22</c:v>
                </c:pt>
                <c:pt idx="1">
                  <c:v>29</c:v>
                </c:pt>
                <c:pt idx="2">
                  <c:v>8</c:v>
                </c:pt>
                <c:pt idx="3">
                  <c:v>28</c:v>
                </c:pt>
                <c:pt idx="4">
                  <c:v>13</c:v>
                </c:pt>
              </c:numCache>
            </c:numRef>
          </c:val>
          <c:extLst>
            <c:ext xmlns:c16="http://schemas.microsoft.com/office/drawing/2014/chart" uri="{C3380CC4-5D6E-409C-BE32-E72D297353CC}">
              <c16:uniqueId val="{0000000A-E585-47A8-BB55-F2FF7318E9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a:solidFill>
                      <a:srgbClr val="002C7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Voitures familiales</c:v>
                </c:pt>
                <c:pt idx="1">
                  <c:v>Meubles</c:v>
                </c:pt>
                <c:pt idx="2">
                  <c:v>Ordinateurs</c:v>
                </c:pt>
                <c:pt idx="3">
                  <c:v>Cellulaires</c:v>
                </c:pt>
                <c:pt idx="4">
                  <c:v>Télé</c:v>
                </c:pt>
                <c:pt idx="5">
                  <c:v>Vacances familiales</c:v>
                </c:pt>
                <c:pt idx="6">
                  <c:v>Divertissement</c:v>
                </c:pt>
                <c:pt idx="7">
                  <c:v>Menu du souper</c:v>
                </c:pt>
                <c:pt idx="8">
                  <c:v>Vêtements</c:v>
                </c:pt>
              </c:strCache>
            </c:strRef>
          </c:cat>
          <c:val>
            <c:numRef>
              <c:f>Sheet1!$B$2:$B$10</c:f>
              <c:numCache>
                <c:formatCode>General</c:formatCode>
                <c:ptCount val="9"/>
                <c:pt idx="0">
                  <c:v>29</c:v>
                </c:pt>
                <c:pt idx="1">
                  <c:v>32</c:v>
                </c:pt>
                <c:pt idx="2">
                  <c:v>52</c:v>
                </c:pt>
                <c:pt idx="3">
                  <c:v>55</c:v>
                </c:pt>
                <c:pt idx="4">
                  <c:v>60</c:v>
                </c:pt>
                <c:pt idx="5">
                  <c:v>65</c:v>
                </c:pt>
                <c:pt idx="6">
                  <c:v>69</c:v>
                </c:pt>
                <c:pt idx="7">
                  <c:v>73</c:v>
                </c:pt>
                <c:pt idx="8">
                  <c:v>74</c:v>
                </c:pt>
              </c:numCache>
            </c:numRef>
          </c:val>
          <c:extLst>
            <c:ext xmlns:c16="http://schemas.microsoft.com/office/drawing/2014/chart" uri="{C3380CC4-5D6E-409C-BE32-E72D297353CC}">
              <c16:uniqueId val="{00000000-12D0-42AF-A4D4-674BE7441C7E}"/>
            </c:ext>
          </c:extLst>
        </c:ser>
        <c:dLbls>
          <c:dLblPos val="outEnd"/>
          <c:showLegendKey val="0"/>
          <c:showVal val="1"/>
          <c:showCatName val="0"/>
          <c:showSerName val="0"/>
          <c:showPercent val="0"/>
          <c:showBubbleSize val="0"/>
        </c:dLbls>
        <c:gapWidth val="150"/>
        <c:axId val="105186816"/>
        <c:axId val="105188352"/>
      </c:barChart>
      <c:catAx>
        <c:axId val="105186816"/>
        <c:scaling>
          <c:orientation val="minMax"/>
        </c:scaling>
        <c:delete val="0"/>
        <c:axPos val="l"/>
        <c:numFmt formatCode="General" sourceLinked="0"/>
        <c:majorTickMark val="out"/>
        <c:minorTickMark val="none"/>
        <c:tickLblPos val="nextTo"/>
        <c:txPr>
          <a:bodyPr/>
          <a:lstStyle/>
          <a:p>
            <a:pPr>
              <a:defRPr>
                <a:solidFill>
                  <a:srgbClr val="002C71"/>
                </a:solidFill>
              </a:defRPr>
            </a:pPr>
            <a:endParaRPr lang="en-US"/>
          </a:p>
        </c:txPr>
        <c:crossAx val="105188352"/>
        <c:crosses val="autoZero"/>
        <c:auto val="1"/>
        <c:lblAlgn val="ctr"/>
        <c:lblOffset val="100"/>
        <c:noMultiLvlLbl val="0"/>
      </c:catAx>
      <c:valAx>
        <c:axId val="105188352"/>
        <c:scaling>
          <c:orientation val="minMax"/>
        </c:scaling>
        <c:delete val="0"/>
        <c:axPos val="b"/>
        <c:majorGridlines/>
        <c:numFmt formatCode="General" sourceLinked="1"/>
        <c:majorTickMark val="out"/>
        <c:minorTickMark val="none"/>
        <c:tickLblPos val="nextTo"/>
        <c:txPr>
          <a:bodyPr/>
          <a:lstStyle/>
          <a:p>
            <a:pPr>
              <a:defRPr sz="1100">
                <a:solidFill>
                  <a:schemeClr val="tx2"/>
                </a:solidFill>
              </a:defRPr>
            </a:pPr>
            <a:endParaRPr lang="en-US"/>
          </a:p>
        </c:txPr>
        <c:crossAx val="105186816"/>
        <c:crosses val="autoZero"/>
        <c:crossBetween val="between"/>
      </c:valAx>
    </c:plotArea>
    <c:plotVisOnly val="1"/>
    <c:dispBlanksAs val="gap"/>
    <c:showDLblsOverMax val="0"/>
  </c:chart>
  <c:txPr>
    <a:bodyPr/>
    <a:lstStyle/>
    <a:p>
      <a:pPr>
        <a:defRPr sz="1600">
          <a:latin typeface="Century Gothic" panose="020B0502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20512407726907"/>
          <c:y val="0"/>
          <c:w val="0.82579487592273093"/>
          <c:h val="0.96983285957390475"/>
        </c:manualLayout>
      </c:layout>
      <c:barChart>
        <c:barDir val="bar"/>
        <c:grouping val="clustered"/>
        <c:varyColors val="0"/>
        <c:ser>
          <c:idx val="0"/>
          <c:order val="0"/>
          <c:tx>
            <c:strRef>
              <c:f>Sheet1!$B$1</c:f>
              <c:strCache>
                <c:ptCount val="1"/>
                <c:pt idx="0">
                  <c:v>Series 1</c:v>
                </c:pt>
              </c:strCache>
            </c:strRef>
          </c:tx>
          <c:spPr>
            <a:solidFill>
              <a:srgbClr val="002C7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Gotham Book" pitchFamily="50"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Liseuse</c:v>
                </c:pt>
                <c:pt idx="1">
                  <c:v>Tablette</c:v>
                </c:pt>
                <c:pt idx="2">
                  <c:v>Appareil de jeu</c:v>
                </c:pt>
                <c:pt idx="3">
                  <c:v>Console de jeu</c:v>
                </c:pt>
                <c:pt idx="4">
                  <c:v>Lecteur de musique</c:v>
                </c:pt>
                <c:pt idx="5">
                  <c:v>Ordinateur de bureau</c:v>
                </c:pt>
                <c:pt idx="6">
                  <c:v>Ordinateur portatif</c:v>
                </c:pt>
                <c:pt idx="7">
                  <c:v>Cellulaire</c:v>
                </c:pt>
                <c:pt idx="8">
                  <c:v>Télé</c:v>
                </c:pt>
              </c:strCache>
            </c:strRef>
          </c:cat>
          <c:val>
            <c:numRef>
              <c:f>Sheet1!$B$2:$B$10</c:f>
              <c:numCache>
                <c:formatCode>0%</c:formatCode>
                <c:ptCount val="9"/>
                <c:pt idx="0">
                  <c:v>0.05</c:v>
                </c:pt>
                <c:pt idx="1">
                  <c:v>0.11</c:v>
                </c:pt>
                <c:pt idx="2">
                  <c:v>0.16</c:v>
                </c:pt>
                <c:pt idx="3">
                  <c:v>0.23</c:v>
                </c:pt>
                <c:pt idx="4">
                  <c:v>0.25</c:v>
                </c:pt>
                <c:pt idx="5">
                  <c:v>0.28000000000000003</c:v>
                </c:pt>
                <c:pt idx="6">
                  <c:v>0.28000000000000003</c:v>
                </c:pt>
                <c:pt idx="7">
                  <c:v>0.39</c:v>
                </c:pt>
                <c:pt idx="8">
                  <c:v>0.72</c:v>
                </c:pt>
              </c:numCache>
            </c:numRef>
          </c:val>
          <c:extLst>
            <c:ext xmlns:c16="http://schemas.microsoft.com/office/drawing/2014/chart" uri="{C3380CC4-5D6E-409C-BE32-E72D297353CC}">
              <c16:uniqueId val="{00000000-47AD-4555-8212-ADA6A2E81903}"/>
            </c:ext>
          </c:extLst>
        </c:ser>
        <c:dLbls>
          <c:dLblPos val="outEnd"/>
          <c:showLegendKey val="0"/>
          <c:showVal val="1"/>
          <c:showCatName val="0"/>
          <c:showSerName val="0"/>
          <c:showPercent val="0"/>
          <c:showBubbleSize val="0"/>
        </c:dLbls>
        <c:gapWidth val="21"/>
        <c:overlap val="-5"/>
        <c:axId val="145314176"/>
        <c:axId val="145315712"/>
      </c:barChart>
      <c:catAx>
        <c:axId val="145314176"/>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Gotham Book" pitchFamily="50" charset="0"/>
              </a:defRPr>
            </a:pPr>
            <a:endParaRPr lang="en-US"/>
          </a:p>
        </c:txPr>
        <c:crossAx val="145315712"/>
        <c:crosses val="autoZero"/>
        <c:auto val="1"/>
        <c:lblAlgn val="ctr"/>
        <c:lblOffset val="100"/>
        <c:noMultiLvlLbl val="0"/>
      </c:catAx>
      <c:valAx>
        <c:axId val="145315712"/>
        <c:scaling>
          <c:orientation val="minMax"/>
        </c:scaling>
        <c:delete val="1"/>
        <c:axPos val="b"/>
        <c:numFmt formatCode="0%" sourceLinked="1"/>
        <c:majorTickMark val="out"/>
        <c:minorTickMark val="none"/>
        <c:tickLblPos val="nextTo"/>
        <c:crossAx val="145314176"/>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Century Gothic" panose="020B0502020202020204" pitchFamily="34" charset="0"/>
          <a:cs typeface="Gotham Book" pitchFamily="50"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20512407726907"/>
          <c:y val="0"/>
          <c:w val="0.82579487592273093"/>
          <c:h val="0.96983285957390475"/>
        </c:manualLayout>
      </c:layout>
      <c:barChart>
        <c:barDir val="bar"/>
        <c:grouping val="clustered"/>
        <c:varyColors val="0"/>
        <c:ser>
          <c:idx val="0"/>
          <c:order val="0"/>
          <c:tx>
            <c:strRef>
              <c:f>Sheet1!$B$1</c:f>
              <c:strCache>
                <c:ptCount val="1"/>
                <c:pt idx="0">
                  <c:v>Series 2</c:v>
                </c:pt>
              </c:strCache>
            </c:strRef>
          </c:tx>
          <c:spPr>
            <a:solidFill>
              <a:srgbClr val="002C7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Gotham Book" pitchFamily="50"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9"/>
                <c:pt idx="0">
                  <c:v>Liseuse</c:v>
                </c:pt>
                <c:pt idx="1">
                  <c:v>Tablette</c:v>
                </c:pt>
                <c:pt idx="2">
                  <c:v>Appareil de jeu</c:v>
                </c:pt>
                <c:pt idx="3">
                  <c:v>Console de jeu</c:v>
                </c:pt>
                <c:pt idx="4">
                  <c:v>Lecteur de musique</c:v>
                </c:pt>
                <c:pt idx="5">
                  <c:v>Ordinateur de bureau</c:v>
                </c:pt>
                <c:pt idx="6">
                  <c:v>Ordinateur portatif</c:v>
                </c:pt>
                <c:pt idx="7">
                  <c:v>Cellulaire</c:v>
                </c:pt>
                <c:pt idx="8">
                  <c:v>Télé</c:v>
                </c:pt>
              </c:strCache>
            </c:strRef>
          </c:cat>
          <c:val>
            <c:numRef>
              <c:f>Sheet1!$B$2:$B$11</c:f>
              <c:numCache>
                <c:formatCode>0%</c:formatCode>
                <c:ptCount val="10"/>
                <c:pt idx="0">
                  <c:v>0.04</c:v>
                </c:pt>
                <c:pt idx="1">
                  <c:v>0.13</c:v>
                </c:pt>
                <c:pt idx="2">
                  <c:v>0.17</c:v>
                </c:pt>
                <c:pt idx="3">
                  <c:v>0.25</c:v>
                </c:pt>
                <c:pt idx="4">
                  <c:v>0.36</c:v>
                </c:pt>
                <c:pt idx="5">
                  <c:v>0.38</c:v>
                </c:pt>
                <c:pt idx="6">
                  <c:v>0.5</c:v>
                </c:pt>
                <c:pt idx="7">
                  <c:v>0.76</c:v>
                </c:pt>
                <c:pt idx="8">
                  <c:v>0.72</c:v>
                </c:pt>
              </c:numCache>
            </c:numRef>
          </c:val>
          <c:extLst>
            <c:ext xmlns:c16="http://schemas.microsoft.com/office/drawing/2014/chart" uri="{C3380CC4-5D6E-409C-BE32-E72D297353CC}">
              <c16:uniqueId val="{00000000-47AD-4555-8212-ADA6A2E81903}"/>
            </c:ext>
          </c:extLst>
        </c:ser>
        <c:ser>
          <c:idx val="1"/>
          <c:order val="1"/>
          <c:tx>
            <c:strRef>
              <c:f>Sheet1!$C$1</c:f>
              <c:strCache>
                <c:ptCount val="1"/>
                <c:pt idx="0">
                  <c:v>Series 1</c:v>
                </c:pt>
              </c:strCache>
            </c:strRef>
          </c:tx>
          <c:spPr>
            <a:solidFill>
              <a:srgbClr val="F36F2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Gotham Book" pitchFamily="50"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Sheet1!$A$2:$A$11</c:f>
              <c:strCache>
                <c:ptCount val="9"/>
                <c:pt idx="0">
                  <c:v>Liseuse</c:v>
                </c:pt>
                <c:pt idx="1">
                  <c:v>Tablette</c:v>
                </c:pt>
                <c:pt idx="2">
                  <c:v>Appareil de jeu</c:v>
                </c:pt>
                <c:pt idx="3">
                  <c:v>Console de jeu</c:v>
                </c:pt>
                <c:pt idx="4">
                  <c:v>Lecteur de musique</c:v>
                </c:pt>
                <c:pt idx="5">
                  <c:v>Ordinateur de bureau</c:v>
                </c:pt>
                <c:pt idx="6">
                  <c:v>Ordinateur portatif</c:v>
                </c:pt>
                <c:pt idx="7">
                  <c:v>Cellulaire</c:v>
                </c:pt>
                <c:pt idx="8">
                  <c:v>Télé</c:v>
                </c:pt>
              </c:strCache>
            </c:strRef>
          </c:cat>
          <c:val>
            <c:numRef>
              <c:f>Sheet1!$C$2:$C$11</c:f>
              <c:numCache>
                <c:formatCode>0%</c:formatCode>
                <c:ptCount val="10"/>
                <c:pt idx="0">
                  <c:v>0.05</c:v>
                </c:pt>
                <c:pt idx="1">
                  <c:v>0.11</c:v>
                </c:pt>
                <c:pt idx="2">
                  <c:v>0.16</c:v>
                </c:pt>
                <c:pt idx="3">
                  <c:v>0.23</c:v>
                </c:pt>
                <c:pt idx="4">
                  <c:v>0.25</c:v>
                </c:pt>
                <c:pt idx="5">
                  <c:v>0.28000000000000003</c:v>
                </c:pt>
                <c:pt idx="6">
                  <c:v>0.28000000000000003</c:v>
                </c:pt>
                <c:pt idx="7">
                  <c:v>0.39</c:v>
                </c:pt>
                <c:pt idx="8">
                  <c:v>0.72</c:v>
                </c:pt>
              </c:numCache>
            </c:numRef>
          </c:val>
          <c:extLst>
            <c:ext xmlns:c16="http://schemas.microsoft.com/office/drawing/2014/chart" uri="{C3380CC4-5D6E-409C-BE32-E72D297353CC}">
              <c16:uniqueId val="{00000001-47AD-4555-8212-ADA6A2E81903}"/>
            </c:ext>
          </c:extLst>
        </c:ser>
        <c:dLbls>
          <c:dLblPos val="outEnd"/>
          <c:showLegendKey val="0"/>
          <c:showVal val="1"/>
          <c:showCatName val="0"/>
          <c:showSerName val="0"/>
          <c:showPercent val="0"/>
          <c:showBubbleSize val="0"/>
        </c:dLbls>
        <c:gapWidth val="21"/>
        <c:overlap val="-5"/>
        <c:axId val="145314176"/>
        <c:axId val="145315712"/>
      </c:barChart>
      <c:catAx>
        <c:axId val="145314176"/>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Gotham Book" pitchFamily="50" charset="0"/>
              </a:defRPr>
            </a:pPr>
            <a:endParaRPr lang="en-US"/>
          </a:p>
        </c:txPr>
        <c:crossAx val="145315712"/>
        <c:crosses val="autoZero"/>
        <c:auto val="1"/>
        <c:lblAlgn val="ctr"/>
        <c:lblOffset val="100"/>
        <c:noMultiLvlLbl val="0"/>
      </c:catAx>
      <c:valAx>
        <c:axId val="145315712"/>
        <c:scaling>
          <c:orientation val="minMax"/>
        </c:scaling>
        <c:delete val="1"/>
        <c:axPos val="b"/>
        <c:numFmt formatCode="0%" sourceLinked="1"/>
        <c:majorTickMark val="out"/>
        <c:minorTickMark val="none"/>
        <c:tickLblPos val="nextTo"/>
        <c:crossAx val="145314176"/>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latin typeface="Century Gothic" panose="020B0502020202020204" pitchFamily="34" charset="0"/>
          <a:cs typeface="Gotham Book" pitchFamily="50"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BF74D3-6FDA-433B-BAAB-F9F6E77238D4}"/>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C51119-E70F-4814-BAD8-3C75D7FA3626}"/>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7F35F76C-CCF5-4FC5-B8E8-484F087627AB}" type="datetimeFigureOut">
              <a:rPr lang="en-US" smtClean="0"/>
              <a:t>6/20/19</a:t>
            </a:fld>
            <a:endParaRPr lang="en-US"/>
          </a:p>
        </p:txBody>
      </p:sp>
      <p:sp>
        <p:nvSpPr>
          <p:cNvPr id="4" name="Footer Placeholder 3">
            <a:extLst>
              <a:ext uri="{FF2B5EF4-FFF2-40B4-BE49-F238E27FC236}">
                <a16:creationId xmlns:a16="http://schemas.microsoft.com/office/drawing/2014/main" id="{ED5239F9-80DA-431D-AA55-EF4A9B18F20B}"/>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FEB833-BB5B-4886-AD41-8A1E7F005AB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D89DC1D-CBFD-4AC9-87E7-B8BF0A5B8474}" type="slidenum">
              <a:rPr lang="en-US" smtClean="0"/>
              <a:t>‹#›</a:t>
            </a:fld>
            <a:endParaRPr lang="en-US"/>
          </a:p>
        </p:txBody>
      </p:sp>
    </p:spTree>
    <p:extLst>
      <p:ext uri="{BB962C8B-B14F-4D97-AF65-F5344CB8AC3E}">
        <p14:creationId xmlns:p14="http://schemas.microsoft.com/office/powerpoint/2010/main" val="2450132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uFillTx/>
              </a:defRPr>
            </a:lvl1pPr>
          </a:lstStyle>
          <a:p>
            <a:endParaRPr lang="fr-FR">
              <a:uFillTx/>
            </a:endParaRPr>
          </a:p>
        </p:txBody>
      </p:sp>
      <p:sp>
        <p:nvSpPr>
          <p:cNvPr id="3" name="Espace réservé de la date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uFillTx/>
              </a:defRPr>
            </a:lvl1pPr>
          </a:lstStyle>
          <a:p>
            <a:fld id="{03E3AC84-CF25-5F4E-900F-A979734740BE}" type="datetimeFigureOut">
              <a:rPr lang="fr-FR" smtClean="0">
                <a:uFillTx/>
              </a:rPr>
              <a:t>20/06/2019</a:t>
            </a:fld>
            <a:endParaRPr lang="fr-FR">
              <a:uFillTx/>
            </a:endParaRPr>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srgbClr val="000000"/>
            </a:solidFill>
          </a:ln>
        </p:spPr>
        <p:txBody>
          <a:bodyPr vert="horz" lIns="96661" tIns="48331" rIns="96661" bIns="48331" rtlCol="0" anchor="ctr"/>
          <a:lstStyle/>
          <a:p>
            <a:endParaRPr lang="fr-FR">
              <a:uFillTx/>
            </a:endParaRPr>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uFillTx/>
              </a:defRPr>
            </a:lvl1pPr>
          </a:lstStyle>
          <a:p>
            <a:endParaRPr lang="fr-FR">
              <a:uFillTx/>
            </a:endParaRPr>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uFillTx/>
              </a:defRPr>
            </a:lvl1pPr>
          </a:lstStyle>
          <a:p>
            <a:fld id="{4C469141-75F6-4047-80C9-89187C1C0482}" type="slidenum">
              <a:rPr lang="fr-FR" smtClean="0">
                <a:uFillTx/>
              </a:rPr>
              <a:t>‹#›</a:t>
            </a:fld>
            <a:endParaRPr lang="fr-FR">
              <a:uFillTx/>
            </a:endParaRPr>
          </a:p>
        </p:txBody>
      </p:sp>
      <p:sp>
        <p:nvSpPr>
          <p:cNvPr id="8" name="Notes Placeholder 7">
            <a:extLst>
              <a:ext uri="{FF2B5EF4-FFF2-40B4-BE49-F238E27FC236}">
                <a16:creationId xmlns:a16="http://schemas.microsoft.com/office/drawing/2014/main" id="{F3A46F17-260B-4EB6-8917-524BC1B335A4}"/>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12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dx.doi.org/10.1371/journal.pone.0071398"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ncbi.nlm.nih.gov/pubmed/10845625"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ruesportpur.ca/sites/default/files/content/docs/pdf/ahkc2014reportcardshortfr.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pointsdevue.com/sites/default/files/comment-les-verres-transitions-filtrent-la-lumiere-bleue-nocive-low.pdf?utm_source=Website&amp;utm_medium=PDF&amp;utm_campaign=Transitions&amp;utm_term=F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davidsuzuki.org/media/news/2012/09/majority-of-canadian-youth-spend-an-hour-or-less-outside-each-da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statcan.gc.ca/pub/82-003-x/2014006/article/14032-fra.ht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Ah! les enfants! Leurs beaux grands yeux et leur sourire moqueur peuvent égayer vos journées</a:t>
            </a:r>
            <a:r>
              <a:rPr lang="mr-IN" sz="1200" b="0" i="0" u="none" strike="noStrike" kern="1200" cap="none" dirty="0">
                <a:solidFill>
                  <a:schemeClr val="dk1"/>
                </a:solidFill>
                <a:effectLst/>
                <a:latin typeface="+mn-lt"/>
                <a:ea typeface="Calibri"/>
                <a:cs typeface="Calibri"/>
                <a:sym typeface="Calibri"/>
              </a:rPr>
              <a:t>…</a:t>
            </a:r>
            <a:r>
              <a:rPr lang="fr-CA" sz="1200" b="0" i="0" u="none" strike="noStrike" kern="1200" cap="none" dirty="0">
                <a:solidFill>
                  <a:schemeClr val="dk1"/>
                </a:solidFill>
                <a:effectLst/>
                <a:latin typeface="+mn-lt"/>
                <a:ea typeface="Calibri"/>
                <a:cs typeface="Calibri"/>
                <a:sym typeface="Calibri"/>
              </a:rPr>
              <a:t> ou vous donner quelques cheveux gris. Comme vous le savez, ils grandissent très vite. Vous clignez des yeux et ils sont devenus des adolescents, et le reste est de l’histoire ancienne.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Nous avons tellement entendu parler des enfants de l’après-guerre et du millénaire, des générations aux besoins oculaires et aux comportements uniques. Dans la présentation d’aujourd’hui, nous aimerions nous pencher sur nos enfants, ceux de la génération Z. Ils sont nombreux : deux milliards dans le monde</a:t>
            </a:r>
            <a:r>
              <a:rPr lang="fr-CA" sz="1200" b="0" i="0" u="none" strike="noStrike" kern="1200" cap="none" baseline="0" dirty="0">
                <a:solidFill>
                  <a:schemeClr val="dk1"/>
                </a:solidFill>
                <a:effectLst/>
                <a:latin typeface="+mn-lt"/>
                <a:ea typeface="Calibri"/>
                <a:cs typeface="Calibri"/>
                <a:sym typeface="Calibri"/>
              </a:rPr>
              <a:t> et</a:t>
            </a:r>
            <a:r>
              <a:rPr lang="fr-CA" sz="1200" b="0" i="0" u="none" strike="noStrike" kern="1200" cap="none" dirty="0">
                <a:solidFill>
                  <a:schemeClr val="dk1"/>
                </a:solidFill>
                <a:effectLst/>
                <a:latin typeface="+mn-lt"/>
                <a:ea typeface="Calibri"/>
                <a:cs typeface="Calibri"/>
                <a:sym typeface="Calibri"/>
              </a:rPr>
              <a:t> 25 % de la population de l’Amérique du Nord. Aujourd’hui, nous aimerions mieux comprendre le développement de</a:t>
            </a:r>
            <a:r>
              <a:rPr lang="fr-CA" sz="1200" b="0" i="0" u="none" strike="noStrike" kern="1200" cap="none" baseline="0" dirty="0">
                <a:solidFill>
                  <a:schemeClr val="dk1"/>
                </a:solidFill>
                <a:effectLst/>
                <a:latin typeface="+mn-lt"/>
                <a:ea typeface="Calibri"/>
                <a:cs typeface="Calibri"/>
                <a:sym typeface="Calibri"/>
              </a:rPr>
              <a:t> nos</a:t>
            </a:r>
            <a:r>
              <a:rPr lang="fr-CA" sz="1200" b="0" i="0" u="none" strike="noStrike" kern="1200" cap="none" dirty="0">
                <a:solidFill>
                  <a:schemeClr val="dk1"/>
                </a:solidFill>
                <a:effectLst/>
                <a:latin typeface="+mn-lt"/>
                <a:ea typeface="Calibri"/>
                <a:cs typeface="Calibri"/>
                <a:sym typeface="Calibri"/>
              </a:rPr>
              <a:t> enfants et le marché qu’ils représentent.</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((À moins d’une indication contraire, toutes les photos proviennent de Transitions Optical ou ont été achetées sur </a:t>
            </a:r>
            <a:r>
              <a:rPr lang="fr-CA" sz="1200" b="0" i="0" u="none" strike="noStrike" kern="1200" cap="none" dirty="0" err="1">
                <a:solidFill>
                  <a:schemeClr val="dk1"/>
                </a:solidFill>
                <a:effectLst/>
                <a:latin typeface="+mn-lt"/>
                <a:ea typeface="Calibri"/>
                <a:cs typeface="Calibri"/>
                <a:sym typeface="Calibri"/>
              </a:rPr>
              <a:t>Dreamtimes.com</a:t>
            </a:r>
            <a:r>
              <a:rPr lang="fr-CA" sz="1200" b="0" i="0" u="none" strike="noStrike" kern="1200" cap="none" dirty="0">
                <a:solidFill>
                  <a:schemeClr val="dk1"/>
                </a:solidFill>
                <a:effectLst/>
                <a:latin typeface="+mn-lt"/>
                <a:ea typeface="Calibri"/>
                <a:cs typeface="Calibri"/>
                <a:sym typeface="Calibri"/>
              </a:rPr>
              <a:t> ou </a:t>
            </a:r>
            <a:r>
              <a:rPr lang="fr-CA" sz="1200" b="0" i="0" u="none" strike="noStrike" kern="1200" cap="none" dirty="0" err="1">
                <a:solidFill>
                  <a:schemeClr val="dk1"/>
                </a:solidFill>
                <a:effectLst/>
                <a:latin typeface="+mn-lt"/>
                <a:ea typeface="Calibri"/>
                <a:cs typeface="Calibri"/>
                <a:sym typeface="Calibri"/>
              </a:rPr>
              <a:t>Thinkstock</a:t>
            </a:r>
            <a:r>
              <a:rPr lang="fr-CA" sz="1200" b="0" i="0" u="none" strike="noStrike" kern="1200" cap="none" dirty="0">
                <a:solidFill>
                  <a:schemeClr val="dk1"/>
                </a:solidFill>
                <a:effectLst/>
                <a:latin typeface="+mn-lt"/>
                <a:ea typeface="Calibri"/>
                <a:cs typeface="Calibri"/>
                <a:sym typeface="Calibri"/>
              </a:rPr>
              <a:t>.))</a:t>
            </a:r>
          </a:p>
          <a:p>
            <a:endParaRPr lang="en-US" dirty="0"/>
          </a:p>
        </p:txBody>
      </p:sp>
      <p:sp>
        <p:nvSpPr>
          <p:cNvPr id="4" name="Slide Number Placeholder 3"/>
          <p:cNvSpPr>
            <a:spLocks noGrp="1"/>
          </p:cNvSpPr>
          <p:nvPr>
            <p:ph type="sldNum" sz="quarter" idx="5"/>
          </p:nvPr>
        </p:nvSpPr>
        <p:spPr>
          <a:xfrm>
            <a:off x="4143587" y="9119474"/>
            <a:ext cx="3169920" cy="481726"/>
          </a:xfrm>
        </p:spPr>
        <p:txBody>
          <a:bodyPr/>
          <a:lstStyle/>
          <a:p>
            <a:fld id="{4C469141-75F6-4047-80C9-89187C1C0482}" type="slidenum">
              <a:rPr lang="fr-FR" smtClean="0"/>
              <a:pPr/>
              <a:t>1</a:t>
            </a:fld>
            <a:endParaRPr lang="fr-FR"/>
          </a:p>
        </p:txBody>
      </p:sp>
      <p:sp>
        <p:nvSpPr>
          <p:cNvPr id="6" name="Slide Image Placeholder 5">
            <a:extLst>
              <a:ext uri="{FF2B5EF4-FFF2-40B4-BE49-F238E27FC236}">
                <a16:creationId xmlns:a16="http://schemas.microsoft.com/office/drawing/2014/main" id="{674E20AE-E7C7-4211-8545-2D64605B00B0}"/>
              </a:ext>
            </a:extLst>
          </p:cNvPr>
          <p:cNvSpPr>
            <a:spLocks noGrp="1" noRot="1" noChangeAspect="1"/>
          </p:cNvSpPr>
          <p:nvPr>
            <p:ph type="sldImg"/>
          </p:nvPr>
        </p:nvSpPr>
        <p:spPr/>
      </p:sp>
    </p:spTree>
    <p:extLst>
      <p:ext uri="{BB962C8B-B14F-4D97-AF65-F5344CB8AC3E}">
        <p14:creationId xmlns:p14="http://schemas.microsoft.com/office/powerpoint/2010/main" val="120266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rtl="0">
              <a:lnSpc>
                <a:spcPct val="90000"/>
              </a:lnSpc>
              <a:spcBef>
                <a:spcPts val="0"/>
              </a:spcBef>
              <a:spcAft>
                <a:spcPts val="0"/>
              </a:spcAft>
              <a:buClr>
                <a:schemeClr val="dk1"/>
              </a:buClr>
              <a:buSzPts val="1110"/>
              <a:buFont typeface="Calibri"/>
              <a:buNone/>
            </a:pPr>
            <a:r>
              <a:rPr lang="fr-CA" sz="1110" b="0" i="0" u="none" strike="noStrike" cap="none" noProof="0" dirty="0">
                <a:solidFill>
                  <a:schemeClr val="dk1"/>
                </a:solidFill>
                <a:latin typeface="+mn-lt"/>
                <a:ea typeface="Calibri"/>
                <a:cs typeface="Calibri"/>
                <a:sym typeface="Calibri"/>
              </a:rPr>
              <a:t>L’Organisation mondiale de la Santé a estimé que de 5 % à 15 % des enfants partout dans le monde sont aux prises avec des erreurs réfractives importantes.  </a:t>
            </a:r>
            <a:endParaRPr lang="fr-CA" noProof="0" dirty="0"/>
          </a:p>
          <a:p>
            <a:pPr marL="0" marR="0" lvl="0" indent="0" algn="l" rtl="0">
              <a:lnSpc>
                <a:spcPct val="90000"/>
              </a:lnSpc>
              <a:spcBef>
                <a:spcPts val="0"/>
              </a:spcBef>
              <a:spcAft>
                <a:spcPts val="0"/>
              </a:spcAft>
              <a:buClr>
                <a:schemeClr val="dk1"/>
              </a:buClr>
              <a:buSzPts val="1110"/>
              <a:buFont typeface="Calibri"/>
              <a:buNone/>
            </a:pPr>
            <a:endParaRPr lang="fr-CA" sz="1110" b="0" i="0" u="none" strike="noStrike" cap="none" noProof="0" dirty="0">
              <a:solidFill>
                <a:schemeClr val="dk1"/>
              </a:solidFill>
              <a:latin typeface="+mn-lt"/>
              <a:ea typeface="Calibri"/>
              <a:cs typeface="Calibri"/>
              <a:sym typeface="Calibri"/>
            </a:endParaRPr>
          </a:p>
          <a:p>
            <a:pPr marL="171450" marR="0" lvl="0" indent="-171450" algn="l" rtl="0">
              <a:lnSpc>
                <a:spcPct val="90000"/>
              </a:lnSpc>
              <a:spcBef>
                <a:spcPts val="0"/>
              </a:spcBef>
              <a:spcAft>
                <a:spcPts val="0"/>
              </a:spcAft>
              <a:buClr>
                <a:schemeClr val="dk1"/>
              </a:buClr>
              <a:buSzPts val="1110"/>
              <a:buFont typeface="Arial"/>
              <a:buChar char="•"/>
            </a:pPr>
            <a:r>
              <a:rPr lang="fr-CA" sz="1110" b="0" i="0" u="none" strike="noStrike" cap="none" noProof="0" dirty="0">
                <a:solidFill>
                  <a:schemeClr val="dk1"/>
                </a:solidFill>
                <a:latin typeface="+mn-lt"/>
                <a:ea typeface="Calibri"/>
                <a:cs typeface="Calibri"/>
                <a:sym typeface="Calibri"/>
              </a:rPr>
              <a:t>Myopie – l’incidence de la myopie connaît une hausse.  </a:t>
            </a:r>
          </a:p>
          <a:p>
            <a:pPr marL="628650" marR="0" lvl="1" indent="-171450" algn="l" rtl="0">
              <a:lnSpc>
                <a:spcPct val="90000"/>
              </a:lnSpc>
              <a:spcBef>
                <a:spcPts val="0"/>
              </a:spcBef>
              <a:spcAft>
                <a:spcPts val="0"/>
              </a:spcAft>
              <a:buClr>
                <a:schemeClr val="dk1"/>
              </a:buClr>
              <a:buSzPts val="1110"/>
              <a:buFont typeface="Arial"/>
              <a:buChar char="•"/>
            </a:pPr>
            <a:r>
              <a:rPr lang="fr-CA" sz="1110" b="0" i="0" u="none" strike="noStrike" cap="none" noProof="0" dirty="0">
                <a:solidFill>
                  <a:schemeClr val="dk1"/>
                </a:solidFill>
                <a:latin typeface="+mn-lt"/>
                <a:ea typeface="Calibri"/>
                <a:cs typeface="Calibri"/>
                <a:sym typeface="Calibri"/>
              </a:rPr>
              <a:t>La myopie augmente de 6 % à 28,9 % de l’âge de 6 à 13 ans.</a:t>
            </a:r>
          </a:p>
          <a:p>
            <a:pPr marL="171450" marR="0" lvl="0" indent="-171450" algn="l" rtl="0">
              <a:lnSpc>
                <a:spcPct val="90000"/>
              </a:lnSpc>
              <a:spcBef>
                <a:spcPts val="0"/>
              </a:spcBef>
              <a:spcAft>
                <a:spcPts val="0"/>
              </a:spcAft>
              <a:buClr>
                <a:schemeClr val="dk1"/>
              </a:buClr>
              <a:buSzPts val="1110"/>
              <a:buFont typeface="Arial"/>
              <a:buChar char="•"/>
            </a:pPr>
            <a:r>
              <a:rPr lang="fr-CA" sz="1110" b="0" i="0" u="none" strike="noStrike" cap="none" noProof="0" dirty="0">
                <a:solidFill>
                  <a:schemeClr val="dk1"/>
                </a:solidFill>
                <a:latin typeface="+mn-lt"/>
                <a:ea typeface="Calibri"/>
                <a:cs typeface="Calibri"/>
                <a:sym typeface="Calibri"/>
              </a:rPr>
              <a:t>Hypermétropie – peut entraîner des troubles binoculaires qui peuvent interférer avec l’apprentissage.</a:t>
            </a:r>
            <a:endParaRPr lang="fr-CA" noProof="0" dirty="0"/>
          </a:p>
          <a:p>
            <a:pPr marL="171450" marR="0" lvl="0" indent="-171450" algn="l" rtl="0">
              <a:lnSpc>
                <a:spcPct val="90000"/>
              </a:lnSpc>
              <a:spcBef>
                <a:spcPts val="0"/>
              </a:spcBef>
              <a:spcAft>
                <a:spcPts val="0"/>
              </a:spcAft>
              <a:buClr>
                <a:schemeClr val="dk1"/>
              </a:buClr>
              <a:buSzPts val="1110"/>
              <a:buFont typeface="Arial"/>
              <a:buChar char="•"/>
            </a:pPr>
            <a:r>
              <a:rPr lang="fr-CA" sz="1110" b="0" i="0" u="none" strike="noStrike" cap="none" noProof="0" dirty="0">
                <a:solidFill>
                  <a:schemeClr val="dk1"/>
                </a:solidFill>
                <a:latin typeface="+mn-lt"/>
                <a:ea typeface="Calibri"/>
                <a:cs typeface="Calibri"/>
                <a:sym typeface="Calibri"/>
              </a:rPr>
              <a:t>Astigmatisme – de nombreux cas d’astigmatisme non corrigés peuvent mener à une amblyopie réfractive.</a:t>
            </a:r>
            <a:endParaRPr lang="fr-CA" noProof="0" dirty="0"/>
          </a:p>
          <a:p>
            <a:pPr marL="171450" marR="0" lvl="0" indent="-171450" algn="l" rtl="0">
              <a:lnSpc>
                <a:spcPct val="90000"/>
              </a:lnSpc>
              <a:spcBef>
                <a:spcPts val="0"/>
              </a:spcBef>
              <a:spcAft>
                <a:spcPts val="0"/>
              </a:spcAft>
              <a:buClr>
                <a:schemeClr val="dk1"/>
              </a:buClr>
              <a:buSzPts val="1110"/>
              <a:buFont typeface="Arial"/>
              <a:buChar char="•"/>
            </a:pPr>
            <a:r>
              <a:rPr lang="fr-CA" sz="1110" b="0" i="0" u="none" strike="noStrike" cap="none" noProof="0" dirty="0">
                <a:solidFill>
                  <a:schemeClr val="dk1"/>
                </a:solidFill>
                <a:latin typeface="+mn-lt"/>
                <a:ea typeface="Calibri"/>
                <a:cs typeface="Calibri"/>
                <a:sym typeface="Calibri"/>
              </a:rPr>
              <a:t>L’</a:t>
            </a:r>
            <a:r>
              <a:rPr lang="fr-CA" sz="1110" b="0" i="0" u="none" strike="noStrike" cap="none" noProof="0" dirty="0" err="1">
                <a:solidFill>
                  <a:schemeClr val="dk1"/>
                </a:solidFill>
                <a:latin typeface="+mn-lt"/>
                <a:ea typeface="Calibri"/>
                <a:cs typeface="Calibri"/>
                <a:sym typeface="Calibri"/>
              </a:rPr>
              <a:t>anisométropie</a:t>
            </a:r>
            <a:r>
              <a:rPr lang="fr-CA" sz="1110" b="0" i="0" u="none" strike="noStrike" cap="none" noProof="0" dirty="0">
                <a:solidFill>
                  <a:schemeClr val="dk1"/>
                </a:solidFill>
                <a:latin typeface="+mn-lt"/>
                <a:ea typeface="Calibri"/>
                <a:cs typeface="Calibri"/>
                <a:sym typeface="Calibri"/>
              </a:rPr>
              <a:t> est synonyme de pouvoir de réfraction inégal.</a:t>
            </a:r>
          </a:p>
          <a:p>
            <a:pPr marL="0" marR="0" lvl="0" indent="0" algn="l" rtl="0">
              <a:lnSpc>
                <a:spcPct val="90000"/>
              </a:lnSpc>
              <a:spcBef>
                <a:spcPts val="0"/>
              </a:spcBef>
              <a:spcAft>
                <a:spcPts val="0"/>
              </a:spcAft>
              <a:buClr>
                <a:schemeClr val="dk1"/>
              </a:buClr>
              <a:buSzPts val="1110"/>
              <a:buFont typeface="Calibri"/>
              <a:buNone/>
            </a:pPr>
            <a:endParaRPr lang="fr-CA" sz="1110" b="0" i="0" u="none" strike="noStrike" cap="none" noProof="0" dirty="0">
              <a:solidFill>
                <a:schemeClr val="dk1"/>
              </a:solidFill>
              <a:latin typeface="+mn-lt"/>
              <a:ea typeface="Calibri"/>
              <a:cs typeface="Calibri"/>
              <a:sym typeface="Calibri"/>
            </a:endParaRPr>
          </a:p>
          <a:p>
            <a:pPr marL="0" marR="0" lvl="0" indent="0" algn="l" rtl="0">
              <a:lnSpc>
                <a:spcPct val="90000"/>
              </a:lnSpc>
              <a:spcBef>
                <a:spcPts val="0"/>
              </a:spcBef>
              <a:spcAft>
                <a:spcPts val="0"/>
              </a:spcAft>
              <a:buClr>
                <a:schemeClr val="dk1"/>
              </a:buClr>
              <a:buSzPts val="1110"/>
              <a:buFont typeface="Calibri"/>
              <a:buNone/>
            </a:pPr>
            <a:r>
              <a:rPr lang="fr-CA" sz="1110" b="0" i="0" u="none" strike="noStrike" cap="none" noProof="0" dirty="0">
                <a:solidFill>
                  <a:schemeClr val="dk1"/>
                </a:solidFill>
                <a:latin typeface="+mn-lt"/>
                <a:ea typeface="Calibri"/>
                <a:cs typeface="Calibri"/>
                <a:sym typeface="Calibri"/>
              </a:rPr>
              <a:t>https://</a:t>
            </a:r>
            <a:r>
              <a:rPr lang="fr-CA" sz="1110" b="0" i="0" u="none" strike="noStrike" cap="none" noProof="0" dirty="0" err="1">
                <a:solidFill>
                  <a:schemeClr val="dk1"/>
                </a:solidFill>
                <a:latin typeface="+mn-lt"/>
                <a:ea typeface="Calibri"/>
                <a:cs typeface="Calibri"/>
                <a:sym typeface="Calibri"/>
              </a:rPr>
              <a:t>opto.ca</a:t>
            </a:r>
            <a:r>
              <a:rPr lang="fr-CA" sz="1110" b="0" i="0" u="none" strike="noStrike" cap="none" noProof="0" dirty="0">
                <a:solidFill>
                  <a:schemeClr val="dk1"/>
                </a:solidFill>
                <a:latin typeface="+mn-lt"/>
                <a:ea typeface="Calibri"/>
                <a:cs typeface="Calibri"/>
                <a:sym typeface="Calibri"/>
              </a:rPr>
              <a:t>/news/</a:t>
            </a:r>
            <a:r>
              <a:rPr lang="fr-CA" sz="1110" b="0" i="0" u="none" strike="noStrike" cap="none" noProof="0" dirty="0" err="1">
                <a:solidFill>
                  <a:schemeClr val="dk1"/>
                </a:solidFill>
                <a:latin typeface="+mn-lt"/>
                <a:ea typeface="Calibri"/>
                <a:cs typeface="Calibri"/>
                <a:sym typeface="Calibri"/>
              </a:rPr>
              <a:t>canadian-study-finds-childrens-eyesight-worsening</a:t>
            </a:r>
            <a:endParaRPr lang="fr-CA" sz="1110" b="0" i="0" u="none" strike="noStrike" cap="none" noProof="0" dirty="0">
              <a:solidFill>
                <a:schemeClr val="dk1"/>
              </a:solidFill>
              <a:latin typeface="+mn-lt"/>
              <a:ea typeface="Calibri"/>
              <a:cs typeface="Calibri"/>
              <a:sym typeface="Calibri"/>
            </a:endParaRP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10</a:t>
            </a:fld>
            <a:endParaRPr lang="fr-FR" dirty="0"/>
          </a:p>
        </p:txBody>
      </p:sp>
    </p:spTree>
    <p:extLst>
      <p:ext uri="{BB962C8B-B14F-4D97-AF65-F5344CB8AC3E}">
        <p14:creationId xmlns:p14="http://schemas.microsoft.com/office/powerpoint/2010/main" val="96781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fr-CA" noProof="0" dirty="0"/>
              <a:t>Le monde d’aujourd’hui comporte de nombreux changements et défis, ce qui nous permet de nous pencher sur la génération Z. Nous entendons toujours dire que les enfants sont notre avenir. Oui, ils le sont, et nous pouvons faire une différence. Ces renseignements nous ont permis de constater qu’il est tout aussi important de présenter les lunettes à l’enfant qu’au parent.</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11</a:t>
            </a:fld>
            <a:endParaRPr lang="fr-FR">
              <a:uFillTx/>
            </a:endParaRPr>
          </a:p>
        </p:txBody>
      </p:sp>
    </p:spTree>
    <p:extLst>
      <p:ext uri="{BB962C8B-B14F-4D97-AF65-F5344CB8AC3E}">
        <p14:creationId xmlns:p14="http://schemas.microsoft.com/office/powerpoint/2010/main" val="251130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fr-CA" baseline="0" noProof="0" dirty="0"/>
              <a:t>À titre de défenseur de la génération Z, voici comment éduquer ceux qui peuvent aider. </a:t>
            </a:r>
            <a:endParaRPr lang="fr-CA" noProof="0"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12</a:t>
            </a:fld>
            <a:endParaRPr lang="fr-FR">
              <a:uFillTx/>
            </a:endParaRPr>
          </a:p>
        </p:txBody>
      </p:sp>
    </p:spTree>
    <p:extLst>
      <p:ext uri="{BB962C8B-B14F-4D97-AF65-F5344CB8AC3E}">
        <p14:creationId xmlns:p14="http://schemas.microsoft.com/office/powerpoint/2010/main" val="1336358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fr-CA" noProof="0" dirty="0"/>
              <a:t>Tout d’abord,</a:t>
            </a:r>
            <a:r>
              <a:rPr lang="fr-CA" baseline="0" noProof="0" dirty="0"/>
              <a:t> n</a:t>
            </a:r>
            <a:r>
              <a:rPr lang="fr-CA" noProof="0" dirty="0"/>
              <a:t>ous devons faire réaliser aux parents que leurs enfants doivent subir un examen visuel, et les professionnels de la vue devraient se servir de ce message pour attirer de nouveaux clients potentiels, dans un blogue, les réseaux sociaux ou à l’école.</a:t>
            </a:r>
          </a:p>
          <a:p>
            <a:pPr>
              <a:buSzPct val="25000"/>
            </a:pPr>
            <a:endParaRPr lang="fr-CA" noProof="0" dirty="0"/>
          </a:p>
          <a:p>
            <a:pPr lvl="0"/>
            <a:r>
              <a:rPr lang="fr-CA" sz="1200" b="0" i="0" u="none" strike="noStrike" kern="1200" cap="none" noProof="0" dirty="0">
                <a:solidFill>
                  <a:schemeClr val="dk1"/>
                </a:solidFill>
                <a:effectLst/>
                <a:latin typeface="+mn-lt"/>
                <a:ea typeface="Calibri"/>
                <a:cs typeface="Calibri"/>
                <a:sym typeface="Calibri"/>
              </a:rPr>
              <a:t>1. Bien que ce soit un mythe que de s’asseoir près de la télévision nuira à vos yeux, cette habitude pourrait laisser présager un problème visuel.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13</a:t>
            </a:fld>
            <a:endParaRPr lang="fr-FR">
              <a:uFillTx/>
            </a:endParaRPr>
          </a:p>
        </p:txBody>
      </p:sp>
    </p:spTree>
    <p:extLst>
      <p:ext uri="{BB962C8B-B14F-4D97-AF65-F5344CB8AC3E}">
        <p14:creationId xmlns:p14="http://schemas.microsoft.com/office/powerpoint/2010/main" val="1131261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fr-CA" sz="1200" b="0" i="0" u="none" strike="noStrike" kern="1200" cap="none" dirty="0">
                <a:solidFill>
                  <a:schemeClr val="dk1"/>
                </a:solidFill>
                <a:effectLst/>
                <a:latin typeface="+mn-lt"/>
                <a:ea typeface="Calibri"/>
                <a:cs typeface="Calibri"/>
                <a:sym typeface="Calibri"/>
              </a:rPr>
              <a:t>Oui, les enfants se frottent souvent les yeux quand ils sont fatigués ou contrariés, mais s’ils le font pendant qu’ils tentent de se concentrer ou qu’ils bougent, ils pourraient souffrir de problèmes visuels</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14</a:t>
            </a:fld>
            <a:endParaRPr lang="fr-FR">
              <a:uFillTx/>
            </a:endParaRPr>
          </a:p>
        </p:txBody>
      </p:sp>
    </p:spTree>
    <p:extLst>
      <p:ext uri="{BB962C8B-B14F-4D97-AF65-F5344CB8AC3E}">
        <p14:creationId xmlns:p14="http://schemas.microsoft.com/office/powerpoint/2010/main" val="15815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b="0" i="0" u="none" strike="noStrike" kern="1200" cap="none" dirty="0">
                <a:solidFill>
                  <a:schemeClr val="dk1"/>
                </a:solidFill>
                <a:effectLst/>
                <a:latin typeface="+mn-lt"/>
                <a:ea typeface="Calibri"/>
                <a:cs typeface="Calibri"/>
                <a:sym typeface="Calibri"/>
              </a:rPr>
              <a:t>3. Quand les enfants apprennent à lire et prononcent les mots, ils utilisent souvent leur doigt pour savoir où ils sont rendus, mais </a:t>
            </a:r>
            <a:r>
              <a:rPr lang="fr-CA" sz="1200" b="0" i="0" u="none" strike="noStrike" kern="1200" cap="none" baseline="0" dirty="0">
                <a:solidFill>
                  <a:schemeClr val="dk1"/>
                </a:solidFill>
                <a:effectLst/>
                <a:latin typeface="+mn-lt"/>
                <a:ea typeface="Calibri"/>
                <a:cs typeface="Calibri"/>
                <a:sym typeface="Calibri"/>
              </a:rPr>
              <a:t>à la longue, </a:t>
            </a:r>
            <a:r>
              <a:rPr lang="fr-CA" sz="1200" b="0" i="0" u="none" strike="noStrike" kern="1200" cap="none" dirty="0">
                <a:solidFill>
                  <a:schemeClr val="dk1"/>
                </a:solidFill>
                <a:effectLst/>
                <a:latin typeface="+mn-lt"/>
                <a:ea typeface="Calibri"/>
                <a:cs typeface="Calibri"/>
                <a:sym typeface="Calibri"/>
              </a:rPr>
              <a:t>ils devraient être capables de se concentrer et de ne pas</a:t>
            </a:r>
            <a:r>
              <a:rPr lang="fr-CA" sz="1200" b="0" i="0" u="none" strike="noStrike" kern="1200" cap="none" baseline="0" dirty="0">
                <a:solidFill>
                  <a:schemeClr val="dk1"/>
                </a:solidFill>
                <a:effectLst/>
                <a:latin typeface="+mn-lt"/>
                <a:ea typeface="Calibri"/>
                <a:cs typeface="Calibri"/>
                <a:sym typeface="Calibri"/>
              </a:rPr>
              <a:t> perdre le fil de leur lecture</a:t>
            </a:r>
            <a:r>
              <a:rPr lang="fr-CA" sz="1200" b="0" i="0" u="none" strike="noStrike" kern="1200" cap="none" dirty="0">
                <a:solidFill>
                  <a:schemeClr val="dk1"/>
                </a:solidFill>
                <a:effectLst/>
                <a:latin typeface="+mn-lt"/>
                <a:ea typeface="Calibri"/>
                <a:cs typeface="Calibri"/>
                <a:sym typeface="Calibri"/>
              </a:rPr>
              <a: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15</a:t>
            </a:fld>
            <a:endParaRPr lang="fr-FR">
              <a:uFillTx/>
            </a:endParaRPr>
          </a:p>
        </p:txBody>
      </p:sp>
    </p:spTree>
    <p:extLst>
      <p:ext uri="{BB962C8B-B14F-4D97-AF65-F5344CB8AC3E}">
        <p14:creationId xmlns:p14="http://schemas.microsoft.com/office/powerpoint/2010/main" val="3904226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4</a:t>
            </a:r>
            <a:r>
              <a:rPr lang="fr-CA" sz="1200" b="0" i="0" u="none" strike="noStrike" kern="1200" cap="none" dirty="0">
                <a:solidFill>
                  <a:schemeClr val="dk1"/>
                </a:solidFill>
                <a:effectLst/>
                <a:latin typeface="+mn-lt"/>
                <a:ea typeface="Calibri"/>
                <a:cs typeface="Calibri"/>
                <a:sym typeface="Calibri"/>
              </a:rPr>
              <a:t>. Les yeux de vos enfants sont-ils particulièrement sensibles à l’éclairage intérieur, au soleil ou au flash des appareils</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photo? Les enfants qui souffrent de photophobie, ou qui sont extrêmement sensibles à la lumière, peuvent avoir des maux de tête et des nausées</a:t>
            </a:r>
            <a:r>
              <a:rPr lang="en-US" dirty="0"/>
              <a: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16</a:t>
            </a:fld>
            <a:endParaRPr lang="fr-FR">
              <a:uFillTx/>
            </a:endParaRPr>
          </a:p>
        </p:txBody>
      </p:sp>
    </p:spTree>
    <p:extLst>
      <p:ext uri="{BB962C8B-B14F-4D97-AF65-F5344CB8AC3E}">
        <p14:creationId xmlns:p14="http://schemas.microsoft.com/office/powerpoint/2010/main" val="3640832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fr-CA" sz="1200" b="0" i="0" u="none" strike="noStrike" kern="1200" cap="none" dirty="0">
                <a:solidFill>
                  <a:schemeClr val="dk1"/>
                </a:solidFill>
                <a:effectLst/>
                <a:latin typeface="+mn-lt"/>
                <a:ea typeface="Calibri"/>
                <a:cs typeface="Calibri"/>
                <a:sym typeface="Calibri"/>
              </a:rPr>
              <a:t>5. Si un enfant ferme un œil fréquemment, il pourrait souffrir d’un problème de vision réfractive ou binoculaire qui empêche les deux yeux de travailler aisément en équipe. Bien que ces problèmes ne mettent pas la vie en danger, ils doivent être corrigés tôt pour éviter d’entraîner des conséquences à court et à long terme qui pourraient les suivre à l’âge adulte.</a:t>
            </a:r>
            <a:endParaRPr lang="en-US" dirty="0"/>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17</a:t>
            </a:fld>
            <a:endParaRPr lang="fr-FR">
              <a:uFillTx/>
            </a:endParaRPr>
          </a:p>
        </p:txBody>
      </p:sp>
    </p:spTree>
    <p:extLst>
      <p:ext uri="{BB962C8B-B14F-4D97-AF65-F5344CB8AC3E}">
        <p14:creationId xmlns:p14="http://schemas.microsoft.com/office/powerpoint/2010/main" val="1163099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270" rtl="0" eaLnBrk="1" fontAlgn="auto" latinLnBrk="0" hangingPunct="1">
              <a:lnSpc>
                <a:spcPct val="100000"/>
              </a:lnSpc>
              <a:spcBef>
                <a:spcPts val="0"/>
              </a:spcBef>
              <a:spcAft>
                <a:spcPts val="0"/>
              </a:spcAft>
              <a:buClrTx/>
              <a:buSzPct val="25000"/>
              <a:buFontTx/>
              <a:buNone/>
              <a:tabLst/>
              <a:defRPr/>
            </a:pPr>
            <a:r>
              <a:rPr lang="fr-CA" sz="1200" b="0" i="0" u="none" strike="noStrike" kern="1200" cap="none" dirty="0">
                <a:solidFill>
                  <a:schemeClr val="dk1"/>
                </a:solidFill>
                <a:effectLst/>
                <a:latin typeface="+mn-lt"/>
                <a:ea typeface="Calibri"/>
                <a:cs typeface="Calibri"/>
                <a:sym typeface="Calibri"/>
              </a:rPr>
              <a:t>6. Si un enfant éprouve de la difficulté à voir ce que son enseignant écrit au</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tableau en raison d’une mauvaise vision, il pourrait ne pas vous en parler. Par conséquent, ses notes pourraient en souffrir.</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18</a:t>
            </a:fld>
            <a:endParaRPr lang="fr-FR">
              <a:uFillTx/>
            </a:endParaRPr>
          </a:p>
        </p:txBody>
      </p:sp>
    </p:spTree>
    <p:extLst>
      <p:ext uri="{BB962C8B-B14F-4D97-AF65-F5344CB8AC3E}">
        <p14:creationId xmlns:p14="http://schemas.microsoft.com/office/powerpoint/2010/main" val="2776430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b="0" i="0" u="none" strike="noStrike" kern="1200" cap="none" dirty="0">
                <a:solidFill>
                  <a:schemeClr val="dk1"/>
                </a:solidFill>
                <a:effectLst/>
                <a:latin typeface="+mn-lt"/>
                <a:ea typeface="Calibri"/>
                <a:cs typeface="Calibri"/>
                <a:sym typeface="Calibri"/>
              </a:rPr>
              <a:t>7. La fatigue oculaire numérique est répandue chez les enfants qui utilisent souvent des ordinateurs ou d’autres appareils numériques.</a:t>
            </a:r>
          </a:p>
          <a:p>
            <a:pPr defTabSz="923270">
              <a:buSzPct val="25000"/>
              <a:defRPr/>
            </a:pPr>
            <a:r>
              <a:rPr lang="en-US" dirty="0"/>
              <a: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19</a:t>
            </a:fld>
            <a:endParaRPr lang="fr-FR">
              <a:uFillTx/>
            </a:endParaRPr>
          </a:p>
        </p:txBody>
      </p:sp>
    </p:spTree>
    <p:extLst>
      <p:ext uri="{BB962C8B-B14F-4D97-AF65-F5344CB8AC3E}">
        <p14:creationId xmlns:p14="http://schemas.microsoft.com/office/powerpoint/2010/main" val="102582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fr-CA" sz="1200" b="0" i="0" u="none" strike="noStrike" cap="none" noProof="0" dirty="0">
                <a:solidFill>
                  <a:schemeClr val="dk1"/>
                </a:solidFill>
                <a:latin typeface="+mn-lt"/>
                <a:ea typeface="Calibri"/>
                <a:cs typeface="Calibri"/>
                <a:sym typeface="Calibri"/>
              </a:rPr>
              <a:t>Aujourd’hui, nous découvrirons ce que les différentes générations pensent de leurs yeux.</a:t>
            </a:r>
          </a:p>
          <a:p>
            <a:pPr marL="0" marR="0" lvl="0" indent="0" algn="l" rtl="0">
              <a:spcBef>
                <a:spcPts val="0"/>
              </a:spcBef>
              <a:spcAft>
                <a:spcPts val="0"/>
              </a:spcAft>
              <a:buClr>
                <a:schemeClr val="dk1"/>
              </a:buClr>
              <a:buSzPts val="300"/>
              <a:buFont typeface="Calibri"/>
              <a:buNone/>
            </a:pPr>
            <a:endParaRPr lang="fr-CA" sz="1200" b="0" i="0" u="none" strike="noStrike" cap="none" noProof="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fr-CA" sz="1200" b="0" i="0" u="none" strike="noStrike" cap="none" noProof="0" dirty="0">
                <a:solidFill>
                  <a:schemeClr val="dk1"/>
                </a:solidFill>
                <a:latin typeface="+mn-lt"/>
                <a:ea typeface="Calibri"/>
                <a:cs typeface="Calibri"/>
                <a:sym typeface="Calibri"/>
              </a:rPr>
              <a:t>Nous passerons en revue des faits intéressants sur le développement de l’œil d’un enfant.</a:t>
            </a:r>
          </a:p>
          <a:p>
            <a:pPr marL="0" marR="0" lvl="0" indent="0" algn="l" rtl="0">
              <a:spcBef>
                <a:spcPts val="0"/>
              </a:spcBef>
              <a:spcAft>
                <a:spcPts val="0"/>
              </a:spcAft>
              <a:buClr>
                <a:schemeClr val="dk1"/>
              </a:buClr>
              <a:buSzPts val="300"/>
              <a:buFont typeface="Calibri"/>
              <a:buNone/>
            </a:pPr>
            <a:endParaRPr lang="fr-CA" sz="1200" b="0" i="0" u="none" strike="noStrike" cap="none" noProof="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fr-CA" sz="1200" b="0" i="0" u="none" strike="noStrike" cap="none" noProof="0" dirty="0">
                <a:solidFill>
                  <a:schemeClr val="dk1"/>
                </a:solidFill>
                <a:latin typeface="+mn-lt"/>
                <a:ea typeface="Calibri"/>
                <a:cs typeface="Calibri"/>
                <a:sym typeface="Calibri"/>
              </a:rPr>
              <a:t>Nous porterons également une attention particulière à la nécessité de promouvoir les soins oculaires et la protection des yeux. La sécurité et la protection de nos enfants se sont considérablement améliorées. Par exemple, l’application d’un écran solaire, les sièges d’auto, qui peuvent servir de la petite enfance à l’enfance, et les casques de vélo, mais nous n’avons pas accordé beaucoup d’importance à la sécurité et à la protection des yeux.</a:t>
            </a:r>
          </a:p>
          <a:p>
            <a:pPr marL="0" marR="0" lvl="0" indent="0" algn="l" rtl="0">
              <a:spcBef>
                <a:spcPts val="0"/>
              </a:spcBef>
              <a:spcAft>
                <a:spcPts val="0"/>
              </a:spcAft>
              <a:buClr>
                <a:schemeClr val="dk1"/>
              </a:buClr>
              <a:buSzPts val="300"/>
              <a:buFont typeface="Calibri"/>
              <a:buNone/>
            </a:pPr>
            <a:endParaRPr lang="fr-CA" sz="1200" b="0" i="0" u="none" strike="noStrike" cap="none" noProof="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fr-CA" sz="1200" b="0" i="0" u="none" strike="noStrike" cap="none" noProof="0" dirty="0">
                <a:solidFill>
                  <a:schemeClr val="dk1"/>
                </a:solidFill>
                <a:latin typeface="+mn-lt"/>
                <a:ea typeface="Calibri"/>
                <a:cs typeface="Calibri"/>
                <a:sym typeface="Calibri"/>
              </a:rPr>
              <a:t>Je pourrais continuer longuement</a:t>
            </a:r>
            <a:r>
              <a:rPr lang="fr-CA" sz="1200" b="0" i="0" u="none" strike="noStrike" cap="none" baseline="0" noProof="0" dirty="0">
                <a:solidFill>
                  <a:schemeClr val="dk1"/>
                </a:solidFill>
                <a:latin typeface="+mn-lt"/>
                <a:ea typeface="Calibri"/>
                <a:cs typeface="Calibri"/>
                <a:sym typeface="Calibri"/>
              </a:rPr>
              <a:t> comme ça,</a:t>
            </a:r>
            <a:r>
              <a:rPr lang="fr-CA" sz="1200" b="0" i="0" u="none" strike="noStrike" cap="none" noProof="0" dirty="0">
                <a:solidFill>
                  <a:schemeClr val="dk1"/>
                </a:solidFill>
                <a:latin typeface="+mn-lt"/>
                <a:ea typeface="Calibri"/>
                <a:cs typeface="Calibri"/>
                <a:sym typeface="Calibri"/>
              </a:rPr>
              <a:t> mais aujourd’hui nous nous concentrerons sur le bon côté de la vision de la génération Z et sur le côté moins bon afin de mieux comprendre comment travailler avec la génération Z et d’offrir les meilleurs soins oculaires à nos jeunes patients.</a:t>
            </a:r>
          </a:p>
          <a:p>
            <a:pPr marL="0" marR="0" lvl="0" indent="0" algn="l" rtl="0">
              <a:spcBef>
                <a:spcPts val="0"/>
              </a:spcBef>
              <a:spcAft>
                <a:spcPts val="0"/>
              </a:spcAft>
              <a:buClr>
                <a:schemeClr val="dk1"/>
              </a:buClr>
              <a:buSzPts val="300"/>
              <a:buFont typeface="Calibri"/>
              <a:buNone/>
            </a:pPr>
            <a:endParaRPr lang="en-US" sz="1200" b="0" i="0" u="none" strike="noStrike" cap="none" baseline="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a:t>
            </a:fld>
            <a:endParaRPr lang="fr-FR">
              <a:uFillTx/>
            </a:endParaRPr>
          </a:p>
        </p:txBody>
      </p:sp>
    </p:spTree>
    <p:extLst>
      <p:ext uri="{BB962C8B-B14F-4D97-AF65-F5344CB8AC3E}">
        <p14:creationId xmlns:p14="http://schemas.microsoft.com/office/powerpoint/2010/main" val="629155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270" rtl="0" eaLnBrk="1" fontAlgn="auto" latinLnBrk="0" hangingPunct="1">
              <a:lnSpc>
                <a:spcPct val="100000"/>
              </a:lnSpc>
              <a:spcBef>
                <a:spcPts val="0"/>
              </a:spcBef>
              <a:spcAft>
                <a:spcPts val="0"/>
              </a:spcAft>
              <a:buClrTx/>
              <a:buSzPct val="25000"/>
              <a:buFontTx/>
              <a:buNone/>
              <a:tabLst/>
              <a:defRPr/>
            </a:pPr>
            <a:r>
              <a:rPr lang="fr-CA" sz="1200" b="0" i="0" u="none" strike="noStrike" kern="1200" cap="none" dirty="0">
                <a:solidFill>
                  <a:schemeClr val="dk1"/>
                </a:solidFill>
                <a:effectLst/>
                <a:latin typeface="+mn-lt"/>
                <a:ea typeface="Calibri"/>
                <a:cs typeface="Calibri"/>
                <a:sym typeface="Calibri"/>
              </a:rPr>
              <a:t>8. Les enseignants devraient surveiller les élèves qui plissent les yeux ou louchent ou qui inclinent la tête pour voir le tableau. Avant que l’enfant subisse un examen de la vue, déplacez-le plus près du tableau pour qu’il voit mieux</a:t>
            </a:r>
            <a:r>
              <a:rPr lang="en-US" dirty="0"/>
              <a: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20</a:t>
            </a:fld>
            <a:endParaRPr lang="fr-FR">
              <a:uFillTx/>
            </a:endParaRPr>
          </a:p>
        </p:txBody>
      </p:sp>
    </p:spTree>
    <p:extLst>
      <p:ext uri="{BB962C8B-B14F-4D97-AF65-F5344CB8AC3E}">
        <p14:creationId xmlns:p14="http://schemas.microsoft.com/office/powerpoint/2010/main" val="2000383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Seules quelques organisations autres que celles qui se consacrent aux soins de la vue considèrent la mauvaise vision chez les enfants comme un problème qui nuit à l’alphabétisation. C’est pourquoi nous devons, à titre de professionnels de la vue, aider nos enfants de la génération Z.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a:t>
            </a:r>
            <a:r>
              <a:rPr lang="fr-CA" sz="1200" b="0" i="0" u="none" strike="noStrike" kern="1200" cap="none" dirty="0" err="1">
                <a:solidFill>
                  <a:schemeClr val="dk1"/>
                </a:solidFill>
                <a:effectLst/>
                <a:latin typeface="+mn-lt"/>
                <a:ea typeface="Calibri"/>
                <a:cs typeface="Calibri"/>
                <a:sym typeface="Calibri"/>
              </a:rPr>
              <a:t>Zaba</a:t>
            </a:r>
            <a:r>
              <a:rPr lang="fr-CA" sz="1200" b="0" i="0" u="none" strike="noStrike" kern="1200" cap="none" dirty="0">
                <a:solidFill>
                  <a:schemeClr val="dk1"/>
                </a:solidFill>
                <a:effectLst/>
                <a:latin typeface="+mn-lt"/>
                <a:ea typeface="Calibri"/>
                <a:cs typeface="Calibri"/>
                <a:sym typeface="Calibri"/>
              </a:rPr>
              <a:t>, J. N., R. </a:t>
            </a:r>
            <a:r>
              <a:rPr lang="fr-CA" sz="1200" b="0" i="0" u="none" strike="noStrike" kern="1200" cap="none" dirty="0" err="1">
                <a:solidFill>
                  <a:schemeClr val="dk1"/>
                </a:solidFill>
                <a:effectLst/>
                <a:latin typeface="+mn-lt"/>
                <a:ea typeface="Calibri"/>
                <a:cs typeface="Calibri"/>
                <a:sym typeface="Calibri"/>
              </a:rPr>
              <a:t>Mozlin</a:t>
            </a:r>
            <a:r>
              <a:rPr lang="fr-CA" sz="1200" b="0" i="0" u="none" strike="noStrike" kern="1200" cap="none" dirty="0">
                <a:solidFill>
                  <a:schemeClr val="dk1"/>
                </a:solidFill>
                <a:effectLst/>
                <a:latin typeface="+mn-lt"/>
                <a:ea typeface="Calibri"/>
                <a:cs typeface="Calibri"/>
                <a:sym typeface="Calibri"/>
              </a:rPr>
              <a:t> et W. </a:t>
            </a:r>
            <a:r>
              <a:rPr lang="fr-CA" sz="1200" b="0" i="0" u="none" strike="noStrike" kern="1200" cap="none" dirty="0" err="1">
                <a:solidFill>
                  <a:schemeClr val="dk1"/>
                </a:solidFill>
                <a:effectLst/>
                <a:latin typeface="+mn-lt"/>
                <a:ea typeface="Calibri"/>
                <a:cs typeface="Calibri"/>
                <a:sym typeface="Calibri"/>
              </a:rPr>
              <a:t>T</a:t>
            </a:r>
            <a:r>
              <a:rPr lang="fr-CA" sz="1200" b="0" i="0" u="none" strike="noStrike" kern="1200" cap="none" dirty="0">
                <a:solidFill>
                  <a:schemeClr val="dk1"/>
                </a:solidFill>
                <a:effectLst/>
                <a:latin typeface="+mn-lt"/>
                <a:ea typeface="Calibri"/>
                <a:cs typeface="Calibri"/>
                <a:sym typeface="Calibri"/>
              </a:rPr>
              <a:t>. Reynolds (2003). « Insights on the </a:t>
            </a:r>
            <a:r>
              <a:rPr lang="fr-CA" sz="1200" b="0" i="0" u="none" strike="noStrike" kern="1200" cap="none" dirty="0" err="1">
                <a:solidFill>
                  <a:schemeClr val="dk1"/>
                </a:solidFill>
                <a:effectLst/>
                <a:latin typeface="+mn-lt"/>
                <a:ea typeface="Calibri"/>
                <a:cs typeface="Calibri"/>
                <a:sym typeface="Calibri"/>
              </a:rPr>
              <a:t>efficacy</a:t>
            </a:r>
            <a:r>
              <a:rPr lang="fr-CA" sz="1200" b="0" i="0" u="none" strike="noStrike" kern="1200" cap="none" dirty="0">
                <a:solidFill>
                  <a:schemeClr val="dk1"/>
                </a:solidFill>
                <a:effectLst/>
                <a:latin typeface="+mn-lt"/>
                <a:ea typeface="Calibri"/>
                <a:cs typeface="Calibri"/>
                <a:sym typeface="Calibri"/>
              </a:rPr>
              <a:t> of vision </a:t>
            </a:r>
            <a:r>
              <a:rPr lang="fr-CA" sz="1200" b="0" i="0" u="none" strike="noStrike" kern="1200" cap="none" dirty="0" err="1">
                <a:solidFill>
                  <a:schemeClr val="dk1"/>
                </a:solidFill>
                <a:effectLst/>
                <a:latin typeface="+mn-lt"/>
                <a:ea typeface="Calibri"/>
                <a:cs typeface="Calibri"/>
                <a:sym typeface="Calibri"/>
              </a:rPr>
              <a:t>examinations</a:t>
            </a:r>
            <a:r>
              <a:rPr lang="fr-CA" sz="1200" b="0" i="0" u="none" strike="noStrike" kern="1200" cap="none" dirty="0">
                <a:solidFill>
                  <a:schemeClr val="dk1"/>
                </a:solidFill>
                <a:effectLst/>
                <a:latin typeface="+mn-lt"/>
                <a:ea typeface="Calibri"/>
                <a:cs typeface="Calibri"/>
                <a:sym typeface="Calibri"/>
              </a:rPr>
              <a:t> and vision </a:t>
            </a:r>
            <a:r>
              <a:rPr lang="fr-CA" sz="1200" b="0" i="0" u="none" strike="noStrike" kern="1200" cap="none" dirty="0" err="1">
                <a:solidFill>
                  <a:schemeClr val="dk1"/>
                </a:solidFill>
                <a:effectLst/>
                <a:latin typeface="+mn-lt"/>
                <a:ea typeface="Calibri"/>
                <a:cs typeface="Calibri"/>
                <a:sym typeface="Calibri"/>
              </a:rPr>
              <a:t>screenings</a:t>
            </a:r>
            <a:r>
              <a:rPr lang="fr-CA" sz="1200" b="0" i="0" u="none" strike="noStrike" kern="1200" cap="none" dirty="0">
                <a:solidFill>
                  <a:schemeClr val="dk1"/>
                </a:solidFill>
                <a:effectLst/>
                <a:latin typeface="+mn-lt"/>
                <a:ea typeface="Calibri"/>
                <a:cs typeface="Calibri"/>
                <a:sym typeface="Calibri"/>
              </a:rPr>
              <a:t> for </a:t>
            </a:r>
            <a:r>
              <a:rPr lang="fr-CA" sz="1200" b="0" i="0" u="none" strike="noStrike" kern="1200" cap="none" dirty="0" err="1">
                <a:solidFill>
                  <a:schemeClr val="dk1"/>
                </a:solidFill>
                <a:effectLst/>
                <a:latin typeface="+mn-lt"/>
                <a:ea typeface="Calibri"/>
                <a:cs typeface="Calibri"/>
                <a:sym typeface="Calibri"/>
              </a:rPr>
              <a:t>children</a:t>
            </a:r>
            <a:r>
              <a:rPr lang="fr-CA" sz="1200" b="0" i="0" u="none" strike="noStrike" kern="1200" cap="none" dirty="0">
                <a:solidFill>
                  <a:schemeClr val="dk1"/>
                </a:solidFill>
                <a:effectLst/>
                <a:latin typeface="+mn-lt"/>
                <a:ea typeface="Calibri"/>
                <a:cs typeface="Calibri"/>
                <a:sym typeface="Calibri"/>
              </a:rPr>
              <a:t> first </a:t>
            </a:r>
            <a:r>
              <a:rPr lang="fr-CA" sz="1200" b="0" i="0" u="none" strike="noStrike" kern="1200" cap="none" dirty="0" err="1">
                <a:solidFill>
                  <a:schemeClr val="dk1"/>
                </a:solidFill>
                <a:effectLst/>
                <a:latin typeface="+mn-lt"/>
                <a:ea typeface="Calibri"/>
                <a:cs typeface="Calibri"/>
                <a:sym typeface="Calibri"/>
              </a:rPr>
              <a:t>entering</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school</a:t>
            </a:r>
            <a:r>
              <a:rPr lang="fr-CA" sz="1200" b="0" i="0" u="none" strike="noStrike" kern="1200" cap="none" dirty="0">
                <a:solidFill>
                  <a:schemeClr val="dk1"/>
                </a:solidFill>
                <a:effectLst/>
                <a:latin typeface="+mn-lt"/>
                <a:ea typeface="Calibri"/>
                <a:cs typeface="Calibri"/>
                <a:sym typeface="Calibri"/>
              </a:rPr>
              <a:t> ».</a:t>
            </a:r>
            <a:r>
              <a:rPr lang="fr-CA" sz="1200" b="0" i="1" u="none" strike="noStrike" kern="1200" cap="none" dirty="0">
                <a:solidFill>
                  <a:schemeClr val="dk1"/>
                </a:solidFill>
                <a:effectLst/>
                <a:latin typeface="+mn-lt"/>
                <a:ea typeface="Calibri"/>
                <a:cs typeface="Calibri"/>
                <a:sym typeface="Calibri"/>
              </a:rPr>
              <a:t> J </a:t>
            </a:r>
            <a:r>
              <a:rPr lang="fr-CA" sz="1200" b="0" i="1" u="none" strike="noStrike" kern="1200" cap="none" dirty="0" err="1">
                <a:solidFill>
                  <a:schemeClr val="dk1"/>
                </a:solidFill>
                <a:effectLst/>
                <a:latin typeface="+mn-lt"/>
                <a:ea typeface="Calibri"/>
                <a:cs typeface="Calibri"/>
                <a:sym typeface="Calibri"/>
              </a:rPr>
              <a:t>Behav</a:t>
            </a:r>
            <a:r>
              <a:rPr lang="fr-CA" sz="1200" b="0" i="1" u="none" strike="noStrike" kern="1200" cap="none" dirty="0">
                <a:solidFill>
                  <a:schemeClr val="dk1"/>
                </a:solidFill>
                <a:effectLst/>
                <a:latin typeface="+mn-lt"/>
                <a:ea typeface="Calibri"/>
                <a:cs typeface="Calibri"/>
                <a:sym typeface="Calibri"/>
              </a:rPr>
              <a:t> </a:t>
            </a:r>
            <a:r>
              <a:rPr lang="fr-CA" sz="1200" b="0" i="1" u="none" strike="noStrike" kern="1200" cap="none" dirty="0" err="1">
                <a:solidFill>
                  <a:schemeClr val="dk1"/>
                </a:solidFill>
                <a:effectLst/>
                <a:latin typeface="+mn-lt"/>
                <a:ea typeface="Calibri"/>
                <a:cs typeface="Calibri"/>
                <a:sym typeface="Calibri"/>
              </a:rPr>
              <a:t>Optom</a:t>
            </a:r>
            <a:r>
              <a:rPr lang="fr-CA" sz="1200" b="0" i="0" u="none" strike="noStrike" kern="1200" cap="none" dirty="0">
                <a:solidFill>
                  <a:schemeClr val="dk1"/>
                </a:solidFill>
                <a:effectLst/>
                <a:latin typeface="+mn-lt"/>
                <a:ea typeface="Calibri"/>
                <a:cs typeface="Calibri"/>
                <a:sym typeface="Calibri"/>
              </a:rPr>
              <a:t>,</a:t>
            </a:r>
            <a:r>
              <a:rPr lang="fr-CA" sz="1200" b="0" i="0" u="none" strike="noStrike" kern="1200" cap="none" baseline="0" dirty="0">
                <a:solidFill>
                  <a:schemeClr val="dk1"/>
                </a:solidFill>
                <a:effectLst/>
                <a:latin typeface="+mn-lt"/>
                <a:ea typeface="Calibri"/>
                <a:cs typeface="Calibri"/>
                <a:sym typeface="Calibri"/>
              </a:rPr>
              <a:t> p. </a:t>
            </a:r>
            <a:r>
              <a:rPr lang="fr-CA" sz="1200" b="0" i="0" u="none" strike="noStrike" kern="1200" cap="none" dirty="0">
                <a:solidFill>
                  <a:schemeClr val="dk1"/>
                </a:solidFill>
                <a:effectLst/>
                <a:latin typeface="+mn-lt"/>
                <a:ea typeface="Calibri"/>
                <a:cs typeface="Calibri"/>
                <a:sym typeface="Calibri"/>
              </a:rPr>
              <a:t>123-126.)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Nous pouvons parler aux parents, mais nous pouvons tellement faire plus pour aider les parents et les gens à réaliser l’importance des examens de la vue pendant l’enfance. En tant que professionnels, nous pouvons sensibiliser notre collectivité à l’aide des médias sociaux, des associations parents-enseignants (APE) des écoles, des enseignants, etc. Nous pouvons penser autrement pour transmettre notre message. Des trousses de premiers soins pour les yeux dans toutes les écoles, des séminaires éducatifs donnés en soirée pour les enseignants, sensibiliser les entraîneurs, les équipes sportives communautaires, etc.</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Pinterest offre d’excellentes idées quand vient le temps de créer des invitations pour des événements</a:t>
            </a:r>
            <a:r>
              <a:rPr lang="fr-CA" sz="1200" b="0" i="0" u="none" strike="noStrike" kern="1200" cap="none" baseline="0" dirty="0">
                <a:solidFill>
                  <a:schemeClr val="dk1"/>
                </a:solidFill>
                <a:effectLst/>
                <a:latin typeface="+mn-lt"/>
                <a:ea typeface="Calibri"/>
                <a:cs typeface="Calibri"/>
                <a:sym typeface="Calibri"/>
              </a:rPr>
              <a:t> s’adressant</a:t>
            </a:r>
            <a:r>
              <a:rPr lang="fr-CA" sz="1200" b="0" i="0" u="none" strike="noStrike" kern="1200" cap="none" dirty="0">
                <a:solidFill>
                  <a:schemeClr val="dk1"/>
                </a:solidFill>
                <a:effectLst/>
                <a:latin typeface="+mn-lt"/>
                <a:ea typeface="Calibri"/>
                <a:cs typeface="Calibri"/>
                <a:sym typeface="Calibri"/>
              </a:rPr>
              <a:t> aux enseignants, aux infirmières scolaires, aux pédiatres ou à quiconque à qui</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vous aimeriez mieux faire comprendre la vision des enfants. C’est une belle occasion de « donner en retour » à la collectivité, mais la plupart du temps cela finit par « donner en retour » à la clinique grâce aux nouveaux clients potentiels. </a:t>
            </a:r>
            <a:r>
              <a:rPr lang="fr-CA" sz="1200" b="0" i="0" u="none" strike="noStrike" kern="1200" cap="none" dirty="0" err="1">
                <a:solidFill>
                  <a:schemeClr val="dk1"/>
                </a:solidFill>
                <a:effectLst/>
                <a:latin typeface="+mn-lt"/>
                <a:ea typeface="Calibri"/>
                <a:cs typeface="Calibri"/>
                <a:sym typeface="Calibri"/>
              </a:rPr>
              <a:t>DistinctiveStrategies.com</a:t>
            </a:r>
            <a:r>
              <a:rPr lang="fr-CA" sz="1200" b="0" i="0" u="none" strike="noStrike" kern="1200" cap="none" dirty="0">
                <a:solidFill>
                  <a:schemeClr val="dk1"/>
                </a:solidFill>
                <a:effectLst/>
                <a:latin typeface="+mn-lt"/>
                <a:ea typeface="Calibri"/>
                <a:cs typeface="Calibri"/>
                <a:sym typeface="Calibri"/>
              </a:rPr>
              <a:t> vend des trousses de premiers soins pour les yeux. Vous n’avez qu’à y insérer votre carte professionnelle. Si vous assistez à une réunion d’une APE, présentez-les à l’infirmière scolaire ou au directeur.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La plupart des équipes de sports récréatifs organisent une journée d’inscription : American </a:t>
            </a:r>
            <a:r>
              <a:rPr lang="fr-CA" sz="1200" b="0" i="0" u="none" strike="noStrike" kern="1200" cap="none" dirty="0" err="1">
                <a:solidFill>
                  <a:schemeClr val="dk1"/>
                </a:solidFill>
                <a:effectLst/>
                <a:latin typeface="+mn-lt"/>
                <a:ea typeface="Calibri"/>
                <a:cs typeface="Calibri"/>
                <a:sym typeface="Calibri"/>
              </a:rPr>
              <a:t>Youth</a:t>
            </a:r>
            <a:r>
              <a:rPr lang="fr-CA" sz="1200" b="0" i="0" u="none" strike="noStrike" kern="1200" cap="none" dirty="0">
                <a:solidFill>
                  <a:schemeClr val="dk1"/>
                </a:solidFill>
                <a:effectLst/>
                <a:latin typeface="+mn-lt"/>
                <a:ea typeface="Calibri"/>
                <a:cs typeface="Calibri"/>
                <a:sym typeface="Calibri"/>
              </a:rPr>
              <a:t> Soccer Association (AYSO), football, natation, etc. Demandez au membre du personnel approprié si vous pouvez y assister. Apportez une table et profitez-en pour renseigner les participants sur la sécurité oculaire et pour leur présenter des montures. Apportez du nettoyant et des linges pour lunettes et profitez-en pour faire une démonstration. Puisque nous avons tous peur que les enfants se blessent en faisant du sport, votre présence serait de mise dans de tels événements. </a:t>
            </a:r>
          </a:p>
          <a:p>
            <a:r>
              <a:rPr lang="fr-CA" sz="1200" b="0" i="0" u="none" strike="noStrike" kern="1200" cap="none" dirty="0">
                <a:solidFill>
                  <a:schemeClr val="dk1"/>
                </a:solidFill>
                <a:effectLst/>
                <a:latin typeface="+mn-lt"/>
                <a:ea typeface="Calibri"/>
                <a:cs typeface="Calibri"/>
                <a:sym typeface="Calibri"/>
              </a:rPr>
              <a: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21</a:t>
            </a:fld>
            <a:endParaRPr lang="fr-FR">
              <a:uFillTx/>
            </a:endParaRPr>
          </a:p>
        </p:txBody>
      </p:sp>
    </p:spTree>
    <p:extLst>
      <p:ext uri="{BB962C8B-B14F-4D97-AF65-F5344CB8AC3E}">
        <p14:creationId xmlns:p14="http://schemas.microsoft.com/office/powerpoint/2010/main" val="299269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a:buSzPct val="25000"/>
            </a:pPr>
            <a:r>
              <a:rPr lang="fr-CA" noProof="0" dirty="0"/>
              <a:t>Rien de mieux qu’un enfant qui sourit pour nous remercier de l’aimer et de le protéger. </a:t>
            </a:r>
          </a:p>
          <a:p>
            <a:endParaRPr lang="en-US" dirty="0">
              <a:uFillTx/>
            </a:endParaRP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22</a:t>
            </a:fld>
            <a:endParaRPr lang="fr-FR" dirty="0"/>
          </a:p>
        </p:txBody>
      </p:sp>
    </p:spTree>
    <p:extLst>
      <p:ext uri="{BB962C8B-B14F-4D97-AF65-F5344CB8AC3E}">
        <p14:creationId xmlns:p14="http://schemas.microsoft.com/office/powerpoint/2010/main" val="4231669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fr-CA" noProof="0" dirty="0"/>
              <a:t>(Ces photos n’ont pas été achetées.)</a:t>
            </a:r>
          </a:p>
          <a:p>
            <a:pPr>
              <a:buSzPct val="25000"/>
            </a:pPr>
            <a:endParaRPr lang="fr-CA" noProof="0" dirty="0"/>
          </a:p>
          <a:p>
            <a:pPr>
              <a:buSzPct val="25000"/>
            </a:pPr>
            <a:r>
              <a:rPr lang="fr-CA" noProof="0" dirty="0"/>
              <a:t>Nous pouvons pratiquement rire de la façon dont nous protégeons nos amis à quatre pattes. Nous devons faire la</a:t>
            </a:r>
            <a:r>
              <a:rPr lang="fr-CA" baseline="0" noProof="0" dirty="0"/>
              <a:t> même chose</a:t>
            </a:r>
            <a:r>
              <a:rPr lang="fr-CA" noProof="0" dirty="0"/>
              <a:t> et encore mieux pour nos enfants.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23</a:t>
            </a:fld>
            <a:endParaRPr lang="fr-FR">
              <a:uFillTx/>
            </a:endParaRPr>
          </a:p>
        </p:txBody>
      </p:sp>
    </p:spTree>
    <p:extLst>
      <p:ext uri="{BB962C8B-B14F-4D97-AF65-F5344CB8AC3E}">
        <p14:creationId xmlns:p14="http://schemas.microsoft.com/office/powerpoint/2010/main" val="2905937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Plus nous en avons appris sur les différents besoins des enfants, mieux nous les avons protégés. Nous nous assurons que nos enfants sont protégés quand ils font du sport, en voiture et contre les intempéries.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Nous protégeons également nos enfants d’autres façons. Quand nous apprenons que l’endroit mou sur la tête et les muscles du cou d’un bébé ne sont pas entièrement développés, nous les tenons de façon à les soutenir et</a:t>
            </a:r>
            <a:r>
              <a:rPr lang="fr-CA" sz="1200" b="0" i="0" u="none" strike="noStrike" kern="1200" cap="none" baseline="0" dirty="0">
                <a:solidFill>
                  <a:schemeClr val="dk1"/>
                </a:solidFill>
                <a:effectLst/>
                <a:latin typeface="+mn-lt"/>
                <a:ea typeface="Calibri"/>
                <a:cs typeface="Calibri"/>
                <a:sym typeface="Calibri"/>
              </a:rPr>
              <a:t> à les </a:t>
            </a:r>
            <a:r>
              <a:rPr lang="fr-CA" sz="1200" b="0" i="0" u="none" strike="noStrike" kern="1200" cap="none" dirty="0">
                <a:solidFill>
                  <a:schemeClr val="dk1"/>
                </a:solidFill>
                <a:effectLst/>
                <a:latin typeface="+mn-lt"/>
                <a:ea typeface="Calibri"/>
                <a:cs typeface="Calibri"/>
                <a:sym typeface="Calibri"/>
              </a:rPr>
              <a:t>protéger contre les blessures. Nous avons également appris qu’un enfant en développement qui rampe améliore sa coordination main-œil. Donc, plus nous en savons sur la protection et la sécurité, plus nous apportons d’excellents changements. Maintenant, nous comprenons mieux les yeux en développement d’un enfant et, tout comme les autres parties du corps, nous devons aussi les protéger. Penchons-nous sur l’œil de l’enfant en développement.</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24</a:t>
            </a:fld>
            <a:endParaRPr lang="fr-FR">
              <a:uFillTx/>
            </a:endParaRPr>
          </a:p>
        </p:txBody>
      </p:sp>
    </p:spTree>
    <p:extLst>
      <p:ext uri="{BB962C8B-B14F-4D97-AF65-F5344CB8AC3E}">
        <p14:creationId xmlns:p14="http://schemas.microsoft.com/office/powerpoint/2010/main" val="2115168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cap="none" noProof="0" dirty="0">
                <a:solidFill>
                  <a:schemeClr val="dk1"/>
                </a:solidFill>
                <a:effectLst/>
                <a:latin typeface="+mn-lt"/>
                <a:ea typeface="Calibri"/>
                <a:cs typeface="Calibri"/>
                <a:sym typeface="Calibri"/>
              </a:rPr>
              <a:t>Le cristallin d’un enfant n’est pas entièrement développé et ne filtre pas adéquatement les rayons UV. Par conséquent, il est plus vulnérable qu’un adulte aux rayons UV et à une transmission accrue dans l’œil</a:t>
            </a:r>
            <a:r>
              <a:rPr lang="fr-CA" noProof="0" dirty="0">
                <a:sym typeface="Calibri"/>
              </a:rPr>
              <a:t> (</a:t>
            </a:r>
            <a:r>
              <a:rPr lang="fr-CA" sz="1200" b="0" i="0" u="none" strike="noStrike" kern="1200" cap="none" noProof="0" dirty="0">
                <a:solidFill>
                  <a:schemeClr val="dk1"/>
                </a:solidFill>
                <a:effectLst/>
                <a:latin typeface="+mn-lt"/>
                <a:ea typeface="Calibri"/>
                <a:cs typeface="Calibri"/>
                <a:sym typeface="Calibri"/>
              </a:rPr>
              <a:t>Sanford, B. E. et coll. (1996). </a:t>
            </a:r>
            <a:r>
              <a:rPr lang="fr-CA" sz="1200" b="0" i="1" u="none" strike="noStrike" kern="1200" cap="none" noProof="0" dirty="0">
                <a:solidFill>
                  <a:schemeClr val="dk1"/>
                </a:solidFill>
                <a:effectLst/>
                <a:latin typeface="+mn-lt"/>
                <a:ea typeface="Calibri"/>
                <a:cs typeface="Calibri"/>
                <a:sym typeface="Calibri"/>
              </a:rPr>
              <a:t>Acta </a:t>
            </a:r>
            <a:r>
              <a:rPr lang="fr-CA" sz="1200" b="0" i="1" u="none" strike="noStrike" kern="1200" cap="none" noProof="0" dirty="0" err="1">
                <a:solidFill>
                  <a:schemeClr val="dk1"/>
                </a:solidFill>
                <a:effectLst/>
                <a:latin typeface="+mn-lt"/>
                <a:ea typeface="Calibri"/>
                <a:cs typeface="Calibri"/>
                <a:sym typeface="Calibri"/>
              </a:rPr>
              <a:t>Ophthalmologica</a:t>
            </a:r>
            <a:r>
              <a:rPr lang="fr-CA" sz="1200" b="0" i="1" u="none" strike="noStrike" kern="1200" cap="none" noProof="0" dirty="0">
                <a:solidFill>
                  <a:schemeClr val="dk1"/>
                </a:solidFill>
                <a:effectLst/>
                <a:latin typeface="+mn-lt"/>
                <a:ea typeface="Calibri"/>
                <a:cs typeface="Calibri"/>
                <a:sym typeface="Calibri"/>
              </a:rPr>
              <a:t> </a:t>
            </a:r>
            <a:r>
              <a:rPr lang="fr-CA" sz="1200" b="0" i="1" u="none" strike="noStrike" kern="1200" cap="none" noProof="0" dirty="0" err="1">
                <a:solidFill>
                  <a:schemeClr val="dk1"/>
                </a:solidFill>
                <a:effectLst/>
                <a:latin typeface="+mn-lt"/>
                <a:ea typeface="Calibri"/>
                <a:cs typeface="Calibri"/>
                <a:sym typeface="Calibri"/>
              </a:rPr>
              <a:t>Scandinavica</a:t>
            </a:r>
            <a:r>
              <a:rPr lang="fr-CA" sz="1200" b="0" i="0" u="none" strike="noStrike" kern="1200" cap="none" noProof="0" dirty="0">
                <a:solidFill>
                  <a:schemeClr val="dk1"/>
                </a:solidFill>
                <a:effectLst/>
                <a:latin typeface="+mn-lt"/>
                <a:ea typeface="Calibri"/>
                <a:cs typeface="Calibri"/>
                <a:sym typeface="Calibri"/>
              </a:rPr>
              <a:t>, 74,</a:t>
            </a:r>
            <a:r>
              <a:rPr lang="fr-CA" sz="1200" b="0" i="0" u="none" strike="noStrike" kern="1200" cap="none" baseline="0" noProof="0" dirty="0">
                <a:solidFill>
                  <a:schemeClr val="dk1"/>
                </a:solidFill>
                <a:effectLst/>
                <a:latin typeface="+mn-lt"/>
                <a:ea typeface="Calibri"/>
                <a:cs typeface="Calibri"/>
                <a:sym typeface="Calibri"/>
              </a:rPr>
              <a:t> p. </a:t>
            </a:r>
            <a:r>
              <a:rPr lang="fr-CA" sz="1200" b="0" i="0" u="none" strike="noStrike" kern="1200" cap="none" noProof="0" dirty="0">
                <a:solidFill>
                  <a:schemeClr val="dk1"/>
                </a:solidFill>
                <a:effectLst/>
                <a:latin typeface="+mn-lt"/>
                <a:ea typeface="Calibri"/>
                <a:cs typeface="Calibri"/>
                <a:sym typeface="Calibri"/>
              </a:rPr>
              <a:t>553-557</a:t>
            </a:r>
            <a:r>
              <a:rPr lang="fr-CA" noProof="0" dirty="0">
                <a:sym typeface="Calibri"/>
              </a:rPr>
              <a:t>). </a:t>
            </a:r>
            <a:r>
              <a:rPr lang="fr-CA" sz="1200" b="0" i="0" u="none" strike="noStrike" kern="1200" cap="none" noProof="0" dirty="0">
                <a:solidFill>
                  <a:schemeClr val="dk1"/>
                </a:solidFill>
                <a:effectLst/>
                <a:latin typeface="+mn-lt"/>
                <a:ea typeface="Calibri"/>
                <a:cs typeface="Calibri"/>
                <a:sym typeface="Calibri"/>
              </a:rPr>
              <a:t>En termes simples, les yeux d’un enfant sont plus vulnérables aux rayons UV et à la lumière bleue nocive, car ils ne sont pas entièrement développés</a:t>
            </a:r>
            <a:r>
              <a:rPr lang="fr-CA" noProof="0" dirty="0">
                <a:sym typeface="Calibri"/>
              </a:rPr>
              <a:t>.</a:t>
            </a:r>
          </a:p>
          <a:p>
            <a:endParaRPr lang="fr-CA" noProof="0" dirty="0"/>
          </a:p>
          <a:p>
            <a:r>
              <a:rPr lang="fr-CA" noProof="0" dirty="0">
                <a:sym typeface="Calibri"/>
              </a:rPr>
              <a:t>En raison de son niveau d’énergie plus élevé que les autres longueurs d’onde du spectre visible, la lumière bleue peut nuire à la rétine. L</a:t>
            </a:r>
            <a:r>
              <a:rPr lang="fr-CA" sz="1200" b="0" i="0" u="none" strike="noStrike" kern="1200" cap="none" noProof="0" dirty="0">
                <a:solidFill>
                  <a:schemeClr val="dk1"/>
                </a:solidFill>
                <a:effectLst/>
                <a:latin typeface="+mn-lt"/>
                <a:ea typeface="Calibri"/>
                <a:cs typeface="Calibri"/>
                <a:sym typeface="Calibri"/>
              </a:rPr>
              <a:t>’exposition à long terme à la lumière bleue nocive augmenterait les risques de souffrir de dégénérescence maculaire liée à l’âge (DMLA)</a:t>
            </a:r>
            <a:r>
              <a:rPr lang="fr-CA" noProof="0" dirty="0">
                <a:sym typeface="Calibri"/>
              </a:rPr>
              <a:t> (Arnault, 2013).</a:t>
            </a:r>
          </a:p>
          <a:p>
            <a:pPr lvl="0"/>
            <a:endParaRPr lang="fr-CA" noProof="0" dirty="0">
              <a:sym typeface="Calibri"/>
            </a:endParaRPr>
          </a:p>
          <a:p>
            <a:pPr lvl="0"/>
            <a:r>
              <a:rPr lang="fr-CA" sz="1200" b="0" i="0" u="none" strike="noStrike" kern="1200" cap="none" noProof="0" dirty="0">
                <a:solidFill>
                  <a:schemeClr val="dk1"/>
                </a:solidFill>
                <a:effectLst/>
                <a:latin typeface="+mn-lt"/>
                <a:ea typeface="Calibri"/>
                <a:cs typeface="Calibri"/>
                <a:sym typeface="Calibri"/>
              </a:rPr>
              <a:t>Bien que les rayons UV soient principalement bloqués par la cornée et le cristallin chez les adultes en santé (pas autant chez les enfants), à titre de lumière visible, la lumière bleue passe à travers l’œil et atteint la rétine</a:t>
            </a:r>
            <a:r>
              <a:rPr lang="fr-CA" noProof="0" dirty="0">
                <a:sym typeface="Calibri"/>
              </a:rPr>
              <a:t>. </a:t>
            </a:r>
          </a:p>
          <a:p>
            <a:pPr lvl="0"/>
            <a:endParaRPr lang="fr-CA" noProof="0"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cap="none" noProof="0" dirty="0">
                <a:solidFill>
                  <a:schemeClr val="dk1"/>
                </a:solidFill>
                <a:effectLst/>
                <a:latin typeface="+mn-lt"/>
                <a:ea typeface="Calibri"/>
                <a:cs typeface="Calibri"/>
                <a:sym typeface="Calibri"/>
              </a:rPr>
              <a:t>La quantité de lumière bleue qui atteint la rétine dépend de l’âge de l’œil puisqu’au fil du temps, le cristallin jaunit légèrement, ce qui faciliterait l’absorption de la lumière bleu-violet</a:t>
            </a:r>
            <a:r>
              <a:rPr lang="fr-CA" noProof="0" dirty="0">
                <a:sym typeface="Calibri"/>
              </a:rPr>
              <a:t>.</a:t>
            </a:r>
          </a:p>
          <a:p>
            <a:pPr lvl="0"/>
            <a:endParaRPr lang="fr-CA" noProof="0" dirty="0">
              <a:sym typeface="Calibri"/>
            </a:endParaRPr>
          </a:p>
          <a:p>
            <a:pPr lvl="0"/>
            <a:r>
              <a:rPr lang="fr-CA" noProof="0" dirty="0">
                <a:sym typeface="Calibri"/>
              </a:rPr>
              <a:t>Il est important de comprendre les yeux d’un enfant en développement alors que nous sensibilisons plus de gens à la protection.</a:t>
            </a:r>
          </a:p>
          <a:p>
            <a:pPr lvl="0"/>
            <a:endParaRPr lang="fr-CA" noProof="0" dirty="0">
              <a:sym typeface="Calibri"/>
            </a:endParaRPr>
          </a:p>
          <a:p>
            <a:pPr lvl="0"/>
            <a:r>
              <a:rPr lang="fr-CA" noProof="0" dirty="0">
                <a:sym typeface="Calibri"/>
              </a:rPr>
              <a:t>Sources :</a:t>
            </a:r>
          </a:p>
          <a:p>
            <a:r>
              <a:rPr lang="fr-CA" sz="1200" b="0" i="0" u="none" strike="noStrike" kern="1200" cap="none" dirty="0">
                <a:solidFill>
                  <a:schemeClr val="dk1"/>
                </a:solidFill>
                <a:effectLst/>
                <a:latin typeface="+mn-lt"/>
                <a:ea typeface="Calibri"/>
                <a:cs typeface="Calibri"/>
                <a:sym typeface="Calibri"/>
              </a:rPr>
              <a:t>Sanford, B. E. et coll. (1996)</a:t>
            </a:r>
            <a:r>
              <a:rPr lang="fr-CA" sz="1200" b="0" i="1" u="none" strike="noStrike" kern="1200" cap="none" dirty="0">
                <a:solidFill>
                  <a:schemeClr val="dk1"/>
                </a:solidFill>
                <a:effectLst/>
                <a:latin typeface="+mn-lt"/>
                <a:ea typeface="Calibri"/>
                <a:cs typeface="Calibri"/>
                <a:sym typeface="Calibri"/>
              </a:rPr>
              <a:t>. </a:t>
            </a:r>
            <a:r>
              <a:rPr lang="fr-FR" sz="1200" b="0" i="0" u="none" strike="noStrike" kern="1200" cap="none" dirty="0">
                <a:solidFill>
                  <a:schemeClr val="dk1"/>
                </a:solidFill>
                <a:latin typeface="+mn-lt"/>
                <a:ea typeface="Calibri"/>
                <a:cs typeface="Calibri"/>
                <a:sym typeface="Calibri"/>
              </a:rPr>
              <a:t>« The </a:t>
            </a:r>
            <a:r>
              <a:rPr lang="fr-FR" sz="1200" b="0" i="0" u="none" strike="noStrike" kern="1200" cap="none" dirty="0" err="1">
                <a:solidFill>
                  <a:schemeClr val="dk1"/>
                </a:solidFill>
                <a:latin typeface="+mn-lt"/>
                <a:ea typeface="Calibri"/>
                <a:cs typeface="Calibri"/>
                <a:sym typeface="Calibri"/>
              </a:rPr>
              <a:t>effects</a:t>
            </a:r>
            <a:r>
              <a:rPr lang="fr-FR" sz="1200" b="0" i="0" u="none" strike="noStrike" kern="1200" cap="none" dirty="0">
                <a:solidFill>
                  <a:schemeClr val="dk1"/>
                </a:solidFill>
                <a:latin typeface="+mn-lt"/>
                <a:ea typeface="Calibri"/>
                <a:cs typeface="Calibri"/>
                <a:sym typeface="Calibri"/>
              </a:rPr>
              <a:t> of ultraviolet-A radiation on </a:t>
            </a:r>
            <a:r>
              <a:rPr lang="fr-FR" sz="1200" b="0" i="0" u="none" strike="noStrike" kern="1200" cap="none" dirty="0" err="1">
                <a:solidFill>
                  <a:schemeClr val="dk1"/>
                </a:solidFill>
                <a:latin typeface="+mn-lt"/>
                <a:ea typeface="Calibri"/>
                <a:cs typeface="Calibri"/>
                <a:sym typeface="Calibri"/>
              </a:rPr>
              <a:t>visual</a:t>
            </a:r>
            <a:r>
              <a:rPr lang="fr-FR" sz="1200" b="0" i="0" u="none" strike="noStrike" kern="1200" cap="none" dirty="0">
                <a:solidFill>
                  <a:schemeClr val="dk1"/>
                </a:solidFill>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evoked</a:t>
            </a:r>
            <a:r>
              <a:rPr lang="fr-FR" sz="1200" b="0" i="0" u="none" strike="noStrike" kern="1200" cap="none" dirty="0">
                <a:solidFill>
                  <a:schemeClr val="dk1"/>
                </a:solidFill>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potentials</a:t>
            </a:r>
            <a:r>
              <a:rPr lang="fr-FR" sz="1200" b="0" i="0" u="none" strike="noStrike" kern="1200" cap="none" dirty="0">
                <a:solidFill>
                  <a:schemeClr val="dk1"/>
                </a:solidFill>
                <a:latin typeface="+mn-lt"/>
                <a:ea typeface="Calibri"/>
                <a:cs typeface="Calibri"/>
                <a:sym typeface="Calibri"/>
              </a:rPr>
              <a:t> in the </a:t>
            </a:r>
            <a:r>
              <a:rPr lang="fr-FR" sz="1200" b="0" i="0" u="none" strike="noStrike" kern="1200" cap="none" dirty="0" err="1">
                <a:solidFill>
                  <a:schemeClr val="dk1"/>
                </a:solidFill>
                <a:latin typeface="+mn-lt"/>
                <a:ea typeface="Calibri"/>
                <a:cs typeface="Calibri"/>
                <a:sym typeface="Calibri"/>
              </a:rPr>
              <a:t>young</a:t>
            </a:r>
            <a:r>
              <a:rPr lang="fr-FR" sz="1200" b="0" i="0" u="none" strike="noStrike" kern="1200" cap="none" dirty="0">
                <a:solidFill>
                  <a:schemeClr val="dk1"/>
                </a:solidFill>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human</a:t>
            </a:r>
            <a:r>
              <a:rPr lang="fr-FR" sz="1200" b="0" i="0" u="none" strike="noStrike" kern="1200" cap="none" dirty="0">
                <a:solidFill>
                  <a:schemeClr val="dk1"/>
                </a:solidFill>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eye</a:t>
            </a:r>
            <a:r>
              <a:rPr lang="fr-FR" sz="1200" b="0" i="0" u="none" strike="noStrike" kern="1200" cap="none" dirty="0">
                <a:solidFill>
                  <a:schemeClr val="dk1"/>
                </a:solidFill>
                <a:latin typeface="+mn-lt"/>
                <a:ea typeface="Calibri"/>
                <a:cs typeface="Calibri"/>
                <a:sym typeface="Calibri"/>
              </a:rPr>
              <a:t> », </a:t>
            </a:r>
            <a:r>
              <a:rPr lang="fr-CA" sz="1200" b="0" i="1" u="none" strike="noStrike" kern="1200" cap="none" dirty="0">
                <a:solidFill>
                  <a:schemeClr val="dk1"/>
                </a:solidFill>
                <a:effectLst/>
                <a:latin typeface="+mn-lt"/>
                <a:ea typeface="Calibri"/>
                <a:cs typeface="Calibri"/>
                <a:sym typeface="Calibri"/>
              </a:rPr>
              <a:t>Acta </a:t>
            </a:r>
            <a:r>
              <a:rPr lang="fr-CA" sz="1200" b="0" i="1" u="none" strike="noStrike" kern="1200" cap="none" dirty="0" err="1">
                <a:solidFill>
                  <a:schemeClr val="dk1"/>
                </a:solidFill>
                <a:effectLst/>
                <a:latin typeface="+mn-lt"/>
                <a:ea typeface="Calibri"/>
                <a:cs typeface="Calibri"/>
                <a:sym typeface="Calibri"/>
              </a:rPr>
              <a:t>Ophthalmologica</a:t>
            </a:r>
            <a:r>
              <a:rPr lang="fr-CA" sz="1200" b="0" i="1" u="none" strike="noStrike" kern="1200" cap="none" dirty="0">
                <a:solidFill>
                  <a:schemeClr val="dk1"/>
                </a:solidFill>
                <a:effectLst/>
                <a:latin typeface="+mn-lt"/>
                <a:ea typeface="Calibri"/>
                <a:cs typeface="Calibri"/>
                <a:sym typeface="Calibri"/>
              </a:rPr>
              <a:t> </a:t>
            </a:r>
            <a:r>
              <a:rPr lang="fr-CA" sz="1200" b="0" i="1" u="none" strike="noStrike" kern="1200" cap="none" dirty="0" err="1">
                <a:solidFill>
                  <a:schemeClr val="dk1"/>
                </a:solidFill>
                <a:effectLst/>
                <a:latin typeface="+mn-lt"/>
                <a:ea typeface="Calibri"/>
                <a:cs typeface="Calibri"/>
                <a:sym typeface="Calibri"/>
              </a:rPr>
              <a:t>Scandinavica</a:t>
            </a:r>
            <a:r>
              <a:rPr lang="fr-CA" sz="1200" b="0" i="0" u="none" strike="noStrike" kern="1200" cap="none" dirty="0">
                <a:solidFill>
                  <a:schemeClr val="dk1"/>
                </a:solidFill>
                <a:effectLst/>
                <a:latin typeface="+mn-lt"/>
                <a:ea typeface="Calibri"/>
                <a:cs typeface="Calibri"/>
                <a:sym typeface="Calibri"/>
              </a:rPr>
              <a:t>, 74, p. 553-557.</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Arnault, E., C. </a:t>
            </a:r>
            <a:r>
              <a:rPr lang="fr-CA" sz="1200" b="0" i="0" u="none" strike="noStrike" kern="1200" cap="none" dirty="0" err="1">
                <a:solidFill>
                  <a:schemeClr val="dk1"/>
                </a:solidFill>
                <a:effectLst/>
                <a:latin typeface="+mn-lt"/>
                <a:ea typeface="Calibri"/>
                <a:cs typeface="Calibri"/>
                <a:sym typeface="Calibri"/>
              </a:rPr>
              <a:t>Barrau</a:t>
            </a:r>
            <a:r>
              <a:rPr lang="fr-CA" sz="1200" b="0" i="0" u="none" strike="noStrike" kern="1200" cap="none" dirty="0">
                <a:solidFill>
                  <a:schemeClr val="dk1"/>
                </a:solidFill>
                <a:effectLst/>
                <a:latin typeface="+mn-lt"/>
                <a:ea typeface="Calibri"/>
                <a:cs typeface="Calibri"/>
                <a:sym typeface="Calibri"/>
              </a:rPr>
              <a:t>, C. </a:t>
            </a:r>
            <a:r>
              <a:rPr lang="fr-CA" sz="1200" b="0" i="0" u="none" strike="noStrike" kern="1200" cap="none" dirty="0" err="1">
                <a:solidFill>
                  <a:schemeClr val="dk1"/>
                </a:solidFill>
                <a:effectLst/>
                <a:latin typeface="+mn-lt"/>
                <a:ea typeface="Calibri"/>
                <a:cs typeface="Calibri"/>
                <a:sym typeface="Calibri"/>
              </a:rPr>
              <a:t>Nanteau</a:t>
            </a:r>
            <a:r>
              <a:rPr lang="fr-CA" sz="1200" b="0" i="0" u="none" strike="noStrike" kern="1200" cap="none" dirty="0">
                <a:solidFill>
                  <a:schemeClr val="dk1"/>
                </a:solidFill>
                <a:effectLst/>
                <a:latin typeface="+mn-lt"/>
                <a:ea typeface="Calibri"/>
                <a:cs typeface="Calibri"/>
                <a:sym typeface="Calibri"/>
              </a:rPr>
              <a:t>, P. </a:t>
            </a:r>
            <a:r>
              <a:rPr lang="fr-CA" sz="1200" b="0" i="0" u="none" strike="noStrike" kern="1200" cap="none" dirty="0" err="1">
                <a:solidFill>
                  <a:schemeClr val="dk1"/>
                </a:solidFill>
                <a:effectLst/>
                <a:latin typeface="+mn-lt"/>
                <a:ea typeface="Calibri"/>
                <a:cs typeface="Calibri"/>
                <a:sym typeface="Calibri"/>
              </a:rPr>
              <a:t>Gondouin</a:t>
            </a:r>
            <a:r>
              <a:rPr lang="fr-CA" sz="1200" b="0" i="0" u="none" strike="noStrike" kern="1200" cap="none" dirty="0">
                <a:solidFill>
                  <a:schemeClr val="dk1"/>
                </a:solidFill>
                <a:effectLst/>
                <a:latin typeface="+mn-lt"/>
                <a:ea typeface="Calibri"/>
                <a:cs typeface="Calibri"/>
                <a:sym typeface="Calibri"/>
              </a:rPr>
              <a:t>, K. Bigot et coll. (2013). « </a:t>
            </a:r>
            <a:r>
              <a:rPr lang="fr-CA" sz="1200" b="0" i="0" u="none" strike="noStrike" kern="1200" cap="none" dirty="0" err="1">
                <a:solidFill>
                  <a:schemeClr val="dk1"/>
                </a:solidFill>
                <a:effectLst/>
                <a:latin typeface="+mn-lt"/>
                <a:ea typeface="Calibri"/>
                <a:cs typeface="Calibri"/>
                <a:sym typeface="Calibri"/>
              </a:rPr>
              <a:t>Phototoxic</a:t>
            </a:r>
            <a:r>
              <a:rPr lang="fr-CA" sz="1200" b="0" i="0" u="none" strike="noStrike" kern="1200" cap="none" dirty="0">
                <a:solidFill>
                  <a:schemeClr val="dk1"/>
                </a:solidFill>
                <a:effectLst/>
                <a:latin typeface="+mn-lt"/>
                <a:ea typeface="Calibri"/>
                <a:cs typeface="Calibri"/>
                <a:sym typeface="Calibri"/>
              </a:rPr>
              <a:t> Action Spectrum on a </a:t>
            </a:r>
            <a:r>
              <a:rPr lang="fr-CA" sz="1200" b="0" i="0" u="none" strike="noStrike" kern="1200" cap="none" dirty="0" err="1">
                <a:solidFill>
                  <a:schemeClr val="dk1"/>
                </a:solidFill>
                <a:effectLst/>
                <a:latin typeface="+mn-lt"/>
                <a:ea typeface="Calibri"/>
                <a:cs typeface="Calibri"/>
                <a:sym typeface="Calibri"/>
              </a:rPr>
              <a:t>Retinal</a:t>
            </a:r>
            <a:r>
              <a:rPr lang="fr-CA" sz="1200" b="0" i="0" u="none" strike="noStrike" kern="1200" cap="none" dirty="0">
                <a:solidFill>
                  <a:schemeClr val="dk1"/>
                </a:solidFill>
                <a:effectLst/>
                <a:latin typeface="+mn-lt"/>
                <a:ea typeface="Calibri"/>
                <a:cs typeface="Calibri"/>
                <a:sym typeface="Calibri"/>
              </a:rPr>
              <a:t> Pigment </a:t>
            </a:r>
            <a:r>
              <a:rPr lang="fr-CA" sz="1200" b="0" i="0" u="none" strike="noStrike" kern="1200" cap="none" dirty="0" err="1">
                <a:solidFill>
                  <a:schemeClr val="dk1"/>
                </a:solidFill>
                <a:effectLst/>
                <a:latin typeface="+mn-lt"/>
                <a:ea typeface="Calibri"/>
                <a:cs typeface="Calibri"/>
                <a:sym typeface="Calibri"/>
              </a:rPr>
              <a:t>Epithelium</a:t>
            </a:r>
            <a:r>
              <a:rPr lang="fr-CA" sz="1200" b="0" i="0" u="none" strike="noStrike" kern="1200" cap="none" dirty="0">
                <a:solidFill>
                  <a:schemeClr val="dk1"/>
                </a:solidFill>
                <a:effectLst/>
                <a:latin typeface="+mn-lt"/>
                <a:ea typeface="Calibri"/>
                <a:cs typeface="Calibri"/>
                <a:sym typeface="Calibri"/>
              </a:rPr>
              <a:t> Model of Age-</a:t>
            </a:r>
            <a:r>
              <a:rPr lang="fr-CA" sz="1200" b="0" i="0" u="none" strike="noStrike" kern="1200" cap="none" dirty="0" err="1">
                <a:solidFill>
                  <a:schemeClr val="dk1"/>
                </a:solidFill>
                <a:effectLst/>
                <a:latin typeface="+mn-lt"/>
                <a:ea typeface="Calibri"/>
                <a:cs typeface="Calibri"/>
                <a:sym typeface="Calibri"/>
              </a:rPr>
              <a:t>Related</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Macular</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Degeneration</a:t>
            </a:r>
            <a:r>
              <a:rPr lang="fr-CA" sz="1200" b="0" i="0" u="none" strike="noStrike" kern="1200" cap="none" dirty="0">
                <a:solidFill>
                  <a:schemeClr val="dk1"/>
                </a:solidFill>
                <a:effectLst/>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Exposed</a:t>
            </a:r>
            <a:r>
              <a:rPr lang="fr-FR" sz="1200" b="0" i="0" u="none" strike="noStrike" kern="1200" cap="none" dirty="0">
                <a:solidFill>
                  <a:schemeClr val="dk1"/>
                </a:solidFill>
                <a:latin typeface="+mn-lt"/>
                <a:ea typeface="Calibri"/>
                <a:cs typeface="Calibri"/>
                <a:sym typeface="Calibri"/>
              </a:rPr>
              <a:t> to Sunlight </a:t>
            </a:r>
            <a:r>
              <a:rPr lang="fr-FR" sz="1200" b="0" i="0" u="none" strike="noStrike" kern="1200" cap="none" dirty="0" err="1">
                <a:solidFill>
                  <a:schemeClr val="dk1"/>
                </a:solidFill>
                <a:latin typeface="+mn-lt"/>
                <a:ea typeface="Calibri"/>
                <a:cs typeface="Calibri"/>
                <a:sym typeface="Calibri"/>
              </a:rPr>
              <a:t>Normalized</a:t>
            </a:r>
            <a:r>
              <a:rPr lang="fr-FR" sz="1200" b="0" i="0" u="none" strike="noStrike" kern="1200" cap="none" dirty="0">
                <a:solidFill>
                  <a:schemeClr val="dk1"/>
                </a:solidFill>
                <a:latin typeface="+mn-lt"/>
                <a:ea typeface="Calibri"/>
                <a:cs typeface="Calibri"/>
                <a:sym typeface="Calibri"/>
              </a:rPr>
              <a:t> Conditions </a:t>
            </a:r>
            <a:r>
              <a:rPr lang="fr-CA" sz="1200" b="0" i="0" u="none" strike="noStrike" kern="1200" cap="none" dirty="0">
                <a:solidFill>
                  <a:schemeClr val="dk1"/>
                </a:solidFill>
                <a:effectLst/>
                <a:latin typeface="+mn-lt"/>
                <a:ea typeface="Calibri"/>
                <a:cs typeface="Calibri"/>
                <a:sym typeface="Calibri"/>
              </a:rPr>
              <a:t>», </a:t>
            </a:r>
            <a:r>
              <a:rPr lang="fr-CA" sz="1200" b="0" i="1" u="none" strike="noStrike" kern="1200" cap="none" dirty="0" err="1">
                <a:solidFill>
                  <a:schemeClr val="dk1"/>
                </a:solidFill>
                <a:effectLst/>
                <a:latin typeface="+mn-lt"/>
                <a:ea typeface="Calibri"/>
                <a:cs typeface="Calibri"/>
                <a:sym typeface="Calibri"/>
              </a:rPr>
              <a:t>PlosOne</a:t>
            </a:r>
            <a:r>
              <a:rPr lang="fr-CA" sz="1200" b="0" i="0" u="none" strike="noStrike" kern="1200" cap="none" dirty="0">
                <a:solidFill>
                  <a:schemeClr val="dk1"/>
                </a:solidFill>
                <a:effectLst/>
                <a:latin typeface="+mn-lt"/>
                <a:ea typeface="Calibri"/>
                <a:cs typeface="Calibri"/>
                <a:sym typeface="Calibri"/>
              </a:rPr>
              <a:t>. </a:t>
            </a:r>
            <a:r>
              <a:rPr lang="fr-CA" sz="1200" b="0" i="0" u="sng" strike="noStrike" kern="1200" cap="none" dirty="0">
                <a:solidFill>
                  <a:schemeClr val="dk1"/>
                </a:solidFill>
                <a:effectLst/>
                <a:latin typeface="+mn-lt"/>
                <a:ea typeface="Calibri"/>
                <a:cs typeface="Calibri"/>
                <a:sym typeface="Calibri"/>
                <a:hlinkClick r:id="rId3"/>
              </a:rPr>
              <a:t>http://dx.doi.org/10.1371/journal.pone.0071398</a:t>
            </a:r>
            <a:r>
              <a:rPr lang="fr-CA" sz="1200" b="0" i="0" u="none" strike="noStrike" kern="1200" cap="none" dirty="0">
                <a:solidFill>
                  <a:schemeClr val="dk1"/>
                </a:solidFill>
                <a:effectLst/>
                <a:latin typeface="+mn-lt"/>
                <a:ea typeface="Calibri"/>
                <a:cs typeface="Calibri"/>
                <a:sym typeface="Calibri"/>
              </a:rPr>
              <a:t>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err="1">
                <a:solidFill>
                  <a:schemeClr val="dk1"/>
                </a:solidFill>
                <a:effectLst/>
                <a:latin typeface="+mn-lt"/>
                <a:ea typeface="Calibri"/>
                <a:cs typeface="Calibri"/>
                <a:sym typeface="Calibri"/>
              </a:rPr>
              <a:t>Sparrow</a:t>
            </a:r>
            <a:r>
              <a:rPr lang="fr-CA" sz="1200" b="0" i="0" u="none" strike="noStrike" kern="1200" cap="none" dirty="0">
                <a:solidFill>
                  <a:schemeClr val="dk1"/>
                </a:solidFill>
                <a:effectLst/>
                <a:latin typeface="+mn-lt"/>
                <a:ea typeface="Calibri"/>
                <a:cs typeface="Calibri"/>
                <a:sym typeface="Calibri"/>
              </a:rPr>
              <a:t> J.R., K. </a:t>
            </a:r>
            <a:r>
              <a:rPr lang="fr-CA" sz="1200" b="0" i="0" u="none" strike="noStrike" kern="1200" cap="none" dirty="0" err="1">
                <a:solidFill>
                  <a:schemeClr val="dk1"/>
                </a:solidFill>
                <a:effectLst/>
                <a:latin typeface="+mn-lt"/>
                <a:ea typeface="Calibri"/>
                <a:cs typeface="Calibri"/>
                <a:sym typeface="Calibri"/>
              </a:rPr>
              <a:t>Nakanishi</a:t>
            </a:r>
            <a:r>
              <a:rPr lang="fr-CA" sz="1200" b="0" i="0" u="none" strike="noStrike" kern="1200" cap="none" dirty="0">
                <a:solidFill>
                  <a:schemeClr val="dk1"/>
                </a:solidFill>
                <a:effectLst/>
                <a:latin typeface="+mn-lt"/>
                <a:ea typeface="Calibri"/>
                <a:cs typeface="Calibri"/>
                <a:sym typeface="Calibri"/>
              </a:rPr>
              <a:t> et C.A. Parish (2000). « The </a:t>
            </a:r>
            <a:r>
              <a:rPr lang="fr-CA" sz="1200" b="0" i="0" u="none" strike="noStrike" kern="1200" cap="none" dirty="0" err="1">
                <a:solidFill>
                  <a:schemeClr val="dk1"/>
                </a:solidFill>
                <a:effectLst/>
                <a:latin typeface="+mn-lt"/>
                <a:ea typeface="Calibri"/>
                <a:cs typeface="Calibri"/>
                <a:sym typeface="Calibri"/>
              </a:rPr>
              <a:t>Lipofuscin</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Fluorophore</a:t>
            </a:r>
            <a:r>
              <a:rPr lang="fr-CA" sz="1200" b="0" i="0" u="none" strike="noStrike" kern="1200" cap="none" dirty="0">
                <a:solidFill>
                  <a:schemeClr val="dk1"/>
                </a:solidFill>
                <a:effectLst/>
                <a:latin typeface="+mn-lt"/>
                <a:ea typeface="Calibri"/>
                <a:cs typeface="Calibri"/>
                <a:sym typeface="Calibri"/>
              </a:rPr>
              <a:t> A2E </a:t>
            </a:r>
            <a:r>
              <a:rPr lang="fr-CA" sz="1200" b="0" i="0" u="none" strike="noStrike" kern="1200" cap="none" dirty="0" err="1">
                <a:solidFill>
                  <a:schemeClr val="dk1"/>
                </a:solidFill>
                <a:effectLst/>
                <a:latin typeface="+mn-lt"/>
                <a:ea typeface="Calibri"/>
                <a:cs typeface="Calibri"/>
                <a:sym typeface="Calibri"/>
              </a:rPr>
              <a:t>Mediates</a:t>
            </a:r>
            <a:r>
              <a:rPr lang="fr-CA" sz="1200" b="0" i="0" u="none" strike="noStrike" kern="1200" cap="none" dirty="0">
                <a:solidFill>
                  <a:schemeClr val="dk1"/>
                </a:solidFill>
                <a:effectLst/>
                <a:latin typeface="+mn-lt"/>
                <a:ea typeface="Calibri"/>
                <a:cs typeface="Calibri"/>
                <a:sym typeface="Calibri"/>
              </a:rPr>
              <a:t> Blue Light-</a:t>
            </a:r>
            <a:r>
              <a:rPr lang="fr-CA" sz="1200" b="0" i="0" u="none" strike="noStrike" kern="1200" cap="none" dirty="0" err="1">
                <a:solidFill>
                  <a:schemeClr val="dk1"/>
                </a:solidFill>
                <a:effectLst/>
                <a:latin typeface="+mn-lt"/>
                <a:ea typeface="Calibri"/>
                <a:cs typeface="Calibri"/>
                <a:sym typeface="Calibri"/>
              </a:rPr>
              <a:t>Induced</a:t>
            </a:r>
            <a:r>
              <a:rPr lang="fr-CA" sz="1200" b="0" i="0" u="none" strike="noStrike" kern="1200" cap="none" dirty="0">
                <a:solidFill>
                  <a:schemeClr val="dk1"/>
                </a:solidFill>
                <a:effectLst/>
                <a:latin typeface="+mn-lt"/>
                <a:ea typeface="Calibri"/>
                <a:cs typeface="Calibri"/>
                <a:sym typeface="Calibri"/>
              </a:rPr>
              <a:t> Damage to </a:t>
            </a:r>
            <a:r>
              <a:rPr lang="fr-CA" sz="1200" b="0" i="0" u="none" strike="noStrike" kern="1200" cap="none" dirty="0" err="1">
                <a:solidFill>
                  <a:schemeClr val="dk1"/>
                </a:solidFill>
                <a:effectLst/>
                <a:latin typeface="+mn-lt"/>
                <a:ea typeface="Calibri"/>
                <a:cs typeface="Calibri"/>
                <a:sym typeface="Calibri"/>
              </a:rPr>
              <a:t>Retinal</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Pigmented</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Epithelial</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Cells</a:t>
            </a:r>
            <a:r>
              <a:rPr lang="fr-CA" sz="1200" b="0" i="0" u="none" strike="noStrike" kern="1200" cap="none" dirty="0">
                <a:solidFill>
                  <a:schemeClr val="dk1"/>
                </a:solidFill>
                <a:effectLst/>
                <a:latin typeface="+mn-lt"/>
                <a:ea typeface="Calibri"/>
                <a:cs typeface="Calibri"/>
                <a:sym typeface="Calibri"/>
              </a:rPr>
              <a:t> », </a:t>
            </a:r>
            <a:r>
              <a:rPr lang="fr-CA" sz="1200" b="0" i="1" u="none" strike="noStrike" kern="1200" cap="none" dirty="0">
                <a:solidFill>
                  <a:schemeClr val="dk1"/>
                </a:solidFill>
                <a:effectLst/>
                <a:latin typeface="+mn-lt"/>
                <a:ea typeface="Calibri"/>
                <a:cs typeface="Calibri"/>
                <a:sym typeface="Calibri"/>
              </a:rPr>
              <a:t>Invest. </a:t>
            </a:r>
            <a:r>
              <a:rPr lang="fr-CA" sz="1200" b="0" i="1" u="none" strike="noStrike" kern="1200" cap="none" dirty="0" err="1">
                <a:solidFill>
                  <a:schemeClr val="dk1"/>
                </a:solidFill>
                <a:effectLst/>
                <a:latin typeface="+mn-lt"/>
                <a:ea typeface="Calibri"/>
                <a:cs typeface="Calibri"/>
                <a:sym typeface="Calibri"/>
              </a:rPr>
              <a:t>Ophthalmol</a:t>
            </a:r>
            <a:r>
              <a:rPr lang="fr-CA" sz="1200" b="0" i="1" u="none" strike="noStrike" kern="1200" cap="none" dirty="0">
                <a:solidFill>
                  <a:schemeClr val="dk1"/>
                </a:solidFill>
                <a:effectLst/>
                <a:latin typeface="+mn-lt"/>
                <a:ea typeface="Calibri"/>
                <a:cs typeface="Calibri"/>
                <a:sym typeface="Calibri"/>
              </a:rPr>
              <a:t>. Vis. </a:t>
            </a:r>
            <a:r>
              <a:rPr lang="fr-CA" sz="1200" b="0" i="1" u="none" strike="noStrike" kern="1200" cap="none" dirty="0" err="1">
                <a:solidFill>
                  <a:schemeClr val="dk1"/>
                </a:solidFill>
                <a:effectLst/>
                <a:latin typeface="+mn-lt"/>
                <a:ea typeface="Calibri"/>
                <a:cs typeface="Calibri"/>
                <a:sym typeface="Calibri"/>
              </a:rPr>
              <a:t>Sci</a:t>
            </a:r>
            <a:r>
              <a:rPr lang="fr-CA" sz="1200" b="0" i="0" u="none" strike="noStrike" kern="1200" cap="none" dirty="0">
                <a:solidFill>
                  <a:schemeClr val="dk1"/>
                </a:solidFill>
                <a:effectLst/>
                <a:latin typeface="+mn-lt"/>
                <a:ea typeface="Calibri"/>
                <a:cs typeface="Calibri"/>
                <a:sym typeface="Calibri"/>
              </a:rPr>
              <a:t>., 41(7),</a:t>
            </a:r>
            <a:r>
              <a:rPr lang="fr-CA" sz="1200" b="0" i="0" u="none" strike="noStrike" kern="1200" cap="none" baseline="0" dirty="0">
                <a:solidFill>
                  <a:schemeClr val="dk1"/>
                </a:solidFill>
                <a:effectLst/>
                <a:latin typeface="+mn-lt"/>
                <a:ea typeface="Calibri"/>
                <a:cs typeface="Calibri"/>
                <a:sym typeface="Calibri"/>
              </a:rPr>
              <a:t> p. </a:t>
            </a:r>
            <a:r>
              <a:rPr lang="fr-CA" sz="1200" b="0" i="0" u="none" strike="noStrike" kern="1200" cap="none" dirty="0">
                <a:solidFill>
                  <a:schemeClr val="dk1"/>
                </a:solidFill>
                <a:effectLst/>
                <a:latin typeface="+mn-lt"/>
                <a:ea typeface="Calibri"/>
                <a:cs typeface="Calibri"/>
                <a:sym typeface="Calibri"/>
              </a:rPr>
              <a:t>1981-1989. </a:t>
            </a:r>
            <a:r>
              <a:rPr lang="fr-CA" sz="1200" b="0" i="0" u="sng" strike="noStrike" kern="1200" cap="none" dirty="0">
                <a:solidFill>
                  <a:schemeClr val="dk1"/>
                </a:solidFill>
                <a:effectLst/>
                <a:latin typeface="+mn-lt"/>
                <a:ea typeface="Calibri"/>
                <a:cs typeface="Calibri"/>
                <a:sym typeface="Calibri"/>
                <a:hlinkClick r:id="rId4"/>
              </a:rPr>
              <a:t>http://www.ncbi.nlm.nih.gov/pubmed/10845625</a:t>
            </a:r>
            <a:r>
              <a:rPr lang="fr-CA" sz="1200" b="0" i="0" u="none" strike="noStrike" kern="1200" cap="none" dirty="0">
                <a:solidFill>
                  <a:schemeClr val="dk1"/>
                </a:solidFill>
                <a:effectLst/>
                <a:latin typeface="+mn-lt"/>
                <a:ea typeface="Calibri"/>
                <a:cs typeface="Calibri"/>
                <a:sym typeface="Calibri"/>
              </a:rPr>
              <a:t> </a:t>
            </a:r>
          </a:p>
          <a:p>
            <a:pPr lvl="0"/>
            <a:endParaRPr lang="en-US" dirty="0">
              <a:sym typeface="Calibri"/>
            </a:endParaRP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25</a:t>
            </a:fld>
            <a:endParaRPr lang="fr-FR">
              <a:uFillTx/>
            </a:endParaRPr>
          </a:p>
        </p:txBody>
      </p:sp>
    </p:spTree>
    <p:extLst>
      <p:ext uri="{BB962C8B-B14F-4D97-AF65-F5344CB8AC3E}">
        <p14:creationId xmlns:p14="http://schemas.microsoft.com/office/powerpoint/2010/main" val="2514845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Comme discuté, l’enfance des enfants d’aujourd’hui est différente.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En fait, les enfants canadiens âgés de 3 à 5 ans passent environ la moitié de leur journée à effectuer des activités sédentaires et environ 2 heures par jour devant un écran.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Selon une étude, 61 % des parents canadiens sont d’accord que leurs enfants passent trop de temps à regarder la télévision ou à utiliser un ordinateur.</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Source : Jeunes en forme Canada, bulletin de l’activité physique chez les jeunes, 2014.</a:t>
            </a:r>
          </a:p>
          <a:p>
            <a:endParaRPr lang="fr-CA" sz="1200" b="0" i="0" u="sng" strike="noStrike" kern="1200" cap="none" dirty="0">
              <a:solidFill>
                <a:schemeClr val="dk1"/>
              </a:solidFill>
              <a:effectLst/>
              <a:latin typeface="+mn-lt"/>
              <a:ea typeface="Calibri"/>
              <a:cs typeface="Calibri"/>
              <a:sym typeface="Calibri"/>
              <a:hlinkClick r:id="rId3"/>
            </a:endParaRPr>
          </a:p>
          <a:p>
            <a:r>
              <a:rPr lang="fr-CA" sz="1200" b="0" i="0" u="sng" strike="noStrike" kern="1200" cap="none" dirty="0">
                <a:solidFill>
                  <a:schemeClr val="dk1"/>
                </a:solidFill>
                <a:effectLst/>
                <a:latin typeface="+mn-lt"/>
                <a:ea typeface="Calibri"/>
                <a:cs typeface="Calibri"/>
                <a:sym typeface="Calibri"/>
                <a:hlinkClick r:id="rId3"/>
              </a:rPr>
              <a:t>http://truesportpur.ca/sites/default/files/content/docs/pdf/ahkc2014reportcardshortfr.pdf</a:t>
            </a:r>
            <a:endParaRPr lang="fr-CA" sz="1200" b="0" i="0" u="none" strike="noStrike" kern="1200" cap="none" dirty="0">
              <a:solidFill>
                <a:schemeClr val="dk1"/>
              </a:solidFill>
              <a:effectLst/>
              <a:latin typeface="+mn-lt"/>
              <a:ea typeface="Calibri"/>
              <a:cs typeface="Calibri"/>
              <a:sym typeface="Calibri"/>
            </a:endParaRP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Certains de nos enfants n’entendront jamais le son d’une tonalité, car ils ne possèdent qu’un cellulaire. Les enfants d’aujourd’hui parlent à leurs parents en déplacement par </a:t>
            </a:r>
            <a:r>
              <a:rPr lang="fr-CA" sz="1200" b="0" i="0" u="none" strike="noStrike" kern="1200" cap="none" dirty="0" err="1">
                <a:solidFill>
                  <a:schemeClr val="dk1"/>
                </a:solidFill>
                <a:effectLst/>
                <a:latin typeface="+mn-lt"/>
                <a:ea typeface="Calibri"/>
                <a:cs typeface="Calibri"/>
                <a:sym typeface="Calibri"/>
              </a:rPr>
              <a:t>FaceTime</a:t>
            </a:r>
            <a:r>
              <a:rPr lang="fr-CA" sz="1200" b="0" i="0" u="none" strike="noStrike" kern="1200" cap="none" dirty="0">
                <a:solidFill>
                  <a:schemeClr val="dk1"/>
                </a:solidFill>
                <a:effectLst/>
                <a:latin typeface="+mn-lt"/>
                <a:ea typeface="Calibri"/>
                <a:cs typeface="Calibri"/>
                <a:sym typeface="Calibri"/>
              </a:rPr>
              <a:t>. Le temps passé sur les appareils numériques, en raison de la lumière bleue nocive et de la fatigue oculaire, devrait figurer au cœur de nos préoccupations quant à la vision des enfants. Grâce aux études réalisées chez les enfants de la génération Z et sur la façon dont ils</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utilisent les appareils numériques, nous pouvons leur offrir une meilleure protection.</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26</a:t>
            </a:fld>
            <a:endParaRPr lang="fr-FR">
              <a:uFillTx/>
            </a:endParaRPr>
          </a:p>
        </p:txBody>
      </p:sp>
    </p:spTree>
    <p:extLst>
      <p:ext uri="{BB962C8B-B14F-4D97-AF65-F5344CB8AC3E}">
        <p14:creationId xmlns:p14="http://schemas.microsoft.com/office/powerpoint/2010/main" val="564342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Selon ce graphique, les enfants utilisent toutes sortes d’appareils qui émettent de la lumière bleue. Cette étude indique également que plus les enfants vieillissent (de l’âge de 13 à 17 ans), plus ils utilisent différents appareils, à l’exception de la liseuse. Même sans études, nous pouvons voir de jeunes enfants dans les poussettes et dans les paniers d’épicerie utiliser des appareils. Donc, nous savons que les enfants commencent à utiliser des appareils en bas âge. Penchons-nous sur la lumière bleue nocive.</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27</a:t>
            </a:fld>
            <a:endParaRPr lang="fr-FR">
              <a:uFillTx/>
            </a:endParaRPr>
          </a:p>
        </p:txBody>
      </p:sp>
    </p:spTree>
    <p:extLst>
      <p:ext uri="{BB962C8B-B14F-4D97-AF65-F5344CB8AC3E}">
        <p14:creationId xmlns:p14="http://schemas.microsoft.com/office/powerpoint/2010/main" val="2617458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fr-CA" sz="1200" b="0" i="0" u="none" strike="noStrike" cap="none" noProof="0" dirty="0">
                <a:solidFill>
                  <a:schemeClr val="dk1"/>
                </a:solidFill>
                <a:latin typeface="+mn-lt"/>
                <a:ea typeface="Calibri"/>
                <a:cs typeface="Calibri"/>
                <a:sym typeface="Calibri"/>
              </a:rPr>
              <a:t>Les enfants utilisent eux aussi toutes sortes d’appareils qui projettent de la lumière bleue nocive et l’utilisation de ces derniers s’accroît en grandissant.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28</a:t>
            </a:fld>
            <a:endParaRPr lang="fr-FR">
              <a:uFillTx/>
            </a:endParaRPr>
          </a:p>
        </p:txBody>
      </p:sp>
    </p:spTree>
    <p:extLst>
      <p:ext uri="{BB962C8B-B14F-4D97-AF65-F5344CB8AC3E}">
        <p14:creationId xmlns:p14="http://schemas.microsoft.com/office/powerpoint/2010/main" val="2731076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La plupart des gens ne savent pas que le soleil représente la principale source de lumière bleue nocive, qui est</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100 fois plus intense que celle émise par les appareils électroniques et les écrans.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Avec toutes les activités extérieures (récréation, soccer, baseball, etc.) que</a:t>
            </a:r>
            <a:r>
              <a:rPr lang="fr-CA" sz="1200" b="0" i="0" u="none" strike="noStrike" kern="1200" cap="none" baseline="0" dirty="0">
                <a:solidFill>
                  <a:schemeClr val="dk1"/>
                </a:solidFill>
                <a:effectLst/>
                <a:latin typeface="+mn-lt"/>
                <a:ea typeface="Calibri"/>
                <a:cs typeface="Calibri"/>
                <a:sym typeface="Calibri"/>
              </a:rPr>
              <a:t> les </a:t>
            </a:r>
            <a:r>
              <a:rPr lang="fr-CA" sz="1200" b="0" i="0" u="none" strike="noStrike" kern="1200" cap="none" dirty="0">
                <a:solidFill>
                  <a:schemeClr val="dk1"/>
                </a:solidFill>
                <a:effectLst/>
                <a:latin typeface="+mn-lt"/>
                <a:ea typeface="Calibri"/>
                <a:cs typeface="Calibri"/>
                <a:sym typeface="Calibri"/>
              </a:rPr>
              <a:t>enfants ont, ils peuvent y être exposés.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En combinant le temps passé au soleil à l’extérieur et exposé à des sources de lumière bleue nocive à l’intérieur, il faut offrir un filtre de la lumière bleue aux yeux en développement des enfants. Les verres Transitions constituent une excellente solution puisqu’ils filtrent les rayons UV et la lumière bleue nocive non seulement à l’intérieur, mais surtout à l’extérieur.</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a:t>
            </a:r>
          </a:p>
          <a:p>
            <a:r>
              <a:rPr lang="fr-CA" sz="1200" b="0" i="0" u="none" strike="noStrike" kern="1200" cap="none" dirty="0">
                <a:solidFill>
                  <a:schemeClr val="dk1"/>
                </a:solidFill>
                <a:effectLst/>
                <a:latin typeface="+mn-lt"/>
                <a:ea typeface="Calibri"/>
                <a:cs typeface="Calibri"/>
                <a:sym typeface="Calibri"/>
              </a:rPr>
              <a:t>Source :  Baillet, G., et B. Granger  (2016). « How Transitions® </a:t>
            </a:r>
            <a:r>
              <a:rPr lang="fr-CA" sz="1200" b="0" i="0" u="none" strike="noStrike" kern="1200" cap="none" dirty="0" err="1">
                <a:solidFill>
                  <a:schemeClr val="dk1"/>
                </a:solidFill>
                <a:effectLst/>
                <a:latin typeface="+mn-lt"/>
                <a:ea typeface="Calibri"/>
                <a:cs typeface="Calibri"/>
                <a:sym typeface="Calibri"/>
              </a:rPr>
              <a:t>lenses</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filter</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harmful</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blue</a:t>
            </a:r>
            <a:r>
              <a:rPr lang="fr-CA" sz="1200" b="0" i="0" u="none" strike="noStrike" kern="1200" cap="none" dirty="0">
                <a:solidFill>
                  <a:schemeClr val="dk1"/>
                </a:solidFill>
                <a:effectLst/>
                <a:latin typeface="+mn-lt"/>
                <a:ea typeface="Calibri"/>
                <a:cs typeface="Calibri"/>
                <a:sym typeface="Calibri"/>
              </a:rPr>
              <a:t> light », </a:t>
            </a:r>
            <a:r>
              <a:rPr lang="fr-CA" sz="1200" b="0" i="1" u="none" strike="noStrike" kern="1200" cap="none" dirty="0">
                <a:solidFill>
                  <a:schemeClr val="dk1"/>
                </a:solidFill>
                <a:effectLst/>
                <a:latin typeface="+mn-lt"/>
                <a:ea typeface="Calibri"/>
                <a:cs typeface="Calibri"/>
                <a:sym typeface="Calibri"/>
              </a:rPr>
              <a:t>Points de Vue, International </a:t>
            </a:r>
            <a:r>
              <a:rPr lang="fr-CA" sz="1200" b="0" i="1" u="none" strike="noStrike" kern="1200" cap="none" dirty="0" err="1">
                <a:solidFill>
                  <a:schemeClr val="dk1"/>
                </a:solidFill>
                <a:effectLst/>
                <a:latin typeface="+mn-lt"/>
                <a:ea typeface="Calibri"/>
                <a:cs typeface="Calibri"/>
                <a:sym typeface="Calibri"/>
              </a:rPr>
              <a:t>Review</a:t>
            </a:r>
            <a:r>
              <a:rPr lang="fr-CA" sz="1200" b="0" i="1" u="none" strike="noStrike" kern="1200" cap="none" dirty="0">
                <a:solidFill>
                  <a:schemeClr val="dk1"/>
                </a:solidFill>
                <a:effectLst/>
                <a:latin typeface="+mn-lt"/>
                <a:ea typeface="Calibri"/>
                <a:cs typeface="Calibri"/>
                <a:sym typeface="Calibri"/>
              </a:rPr>
              <a:t> of </a:t>
            </a:r>
            <a:r>
              <a:rPr lang="fr-CA" sz="1200" b="0" i="1" u="none" strike="noStrike" kern="1200" cap="none" dirty="0" err="1">
                <a:solidFill>
                  <a:schemeClr val="dk1"/>
                </a:solidFill>
                <a:effectLst/>
                <a:latin typeface="+mn-lt"/>
                <a:ea typeface="Calibri"/>
                <a:cs typeface="Calibri"/>
                <a:sym typeface="Calibri"/>
              </a:rPr>
              <a:t>Ophthalmic</a:t>
            </a:r>
            <a:r>
              <a:rPr lang="fr-CA" sz="1200" b="0" i="1" u="none" strike="noStrike" kern="1200" cap="none" dirty="0">
                <a:solidFill>
                  <a:schemeClr val="dk1"/>
                </a:solidFill>
                <a:effectLst/>
                <a:latin typeface="+mn-lt"/>
                <a:ea typeface="Calibri"/>
                <a:cs typeface="Calibri"/>
                <a:sym typeface="Calibri"/>
              </a:rPr>
              <a:t> </a:t>
            </a:r>
            <a:r>
              <a:rPr lang="fr-CA" sz="1200" b="0" i="1" u="none" strike="noStrike" kern="1200" cap="none" dirty="0" err="1">
                <a:solidFill>
                  <a:schemeClr val="dk1"/>
                </a:solidFill>
                <a:effectLst/>
                <a:latin typeface="+mn-lt"/>
                <a:ea typeface="Calibri"/>
                <a:cs typeface="Calibri"/>
                <a:sym typeface="Calibri"/>
              </a:rPr>
              <a:t>Optics</a:t>
            </a:r>
            <a:r>
              <a:rPr lang="fr-CA" sz="1200" b="0" i="0" u="none" strike="noStrike" kern="1200" cap="none" dirty="0">
                <a:solidFill>
                  <a:schemeClr val="dk1"/>
                </a:solidFill>
                <a:effectLst/>
                <a:latin typeface="+mn-lt"/>
                <a:ea typeface="Calibri"/>
                <a:cs typeface="Calibri"/>
                <a:sym typeface="Calibri"/>
              </a:rPr>
              <a:t>, publication en ligne.</a:t>
            </a:r>
          </a:p>
          <a:p>
            <a:r>
              <a:rPr lang="fr-CA" sz="1200" b="0" i="0" u="sng" strike="noStrike" kern="1200" cap="none" dirty="0">
                <a:solidFill>
                  <a:schemeClr val="dk1"/>
                </a:solidFill>
                <a:effectLst/>
                <a:latin typeface="+mn-lt"/>
                <a:ea typeface="Calibri"/>
                <a:cs typeface="Calibri"/>
                <a:sym typeface="Calibri"/>
                <a:hlinkClick r:id="rId3"/>
              </a:rPr>
              <a:t>http://www.pointsdevue.com/sites/default/files/comment-les-verres-transitions-filtrent-la-lumiere-bleue-nocive-low.pdf?utm_source=Website&amp;utm_medium=PDF&amp;utm_campaign=Transitions&amp;utm_term=FR</a:t>
            </a:r>
            <a:endParaRPr lang="fr-CA" sz="1200" b="0" i="0" u="none" strike="noStrike" kern="1200" cap="none" dirty="0">
              <a:solidFill>
                <a:schemeClr val="dk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29</a:t>
            </a:fld>
            <a:endParaRPr lang="fr-FR">
              <a:uFillTx/>
            </a:endParaRPr>
          </a:p>
        </p:txBody>
      </p:sp>
    </p:spTree>
    <p:extLst>
      <p:ext uri="{BB962C8B-B14F-4D97-AF65-F5344CB8AC3E}">
        <p14:creationId xmlns:p14="http://schemas.microsoft.com/office/powerpoint/2010/main" val="3636678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fr-CA" noProof="0" dirty="0"/>
              <a:t>Selon Statistique Canada, </a:t>
            </a:r>
            <a:r>
              <a:rPr lang="fr-CA" sz="1200" b="0" i="0" u="none" strike="noStrike" kern="1200" cap="none" noProof="0" dirty="0">
                <a:solidFill>
                  <a:schemeClr val="dk1"/>
                </a:solidFill>
                <a:effectLst/>
                <a:latin typeface="+mn-lt"/>
                <a:ea typeface="Calibri"/>
                <a:cs typeface="Calibri"/>
                <a:sym typeface="Calibri"/>
              </a:rPr>
              <a:t>les enfants de la génération Z représentent 22 % de la population canadienne</a:t>
            </a:r>
            <a:r>
              <a:rPr lang="fr-CA" noProof="0" dirty="0"/>
              <a:t>.</a:t>
            </a:r>
          </a:p>
          <a:p>
            <a:pPr>
              <a:buSzPct val="25000"/>
            </a:pPr>
            <a:endParaRPr lang="fr-CA" noProof="0"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CA" noProof="0" dirty="0"/>
              <a:t>Les milléniaux sont la génération la plus analysée de l’histoire. Toutefois, nous commençons à peine à comprendre l’impact que la génération Z aura sur l’avenir. </a:t>
            </a:r>
          </a:p>
          <a:p>
            <a:endParaRPr lang="fr-CA" noProof="0" dirty="0"/>
          </a:p>
          <a:p>
            <a:r>
              <a:rPr lang="fr-CA" noProof="0" dirty="0"/>
              <a:t>Source : http://www12.statcan.gc.ca/</a:t>
            </a:r>
            <a:r>
              <a:rPr lang="fr-CA" noProof="0" dirty="0" err="1"/>
              <a:t>census</a:t>
            </a:r>
            <a:r>
              <a:rPr lang="fr-CA" noProof="0" dirty="0"/>
              <a:t>-recensement/2011/</a:t>
            </a:r>
            <a:r>
              <a:rPr lang="fr-CA" noProof="0" dirty="0" err="1"/>
              <a:t>as-sa</a:t>
            </a:r>
            <a:r>
              <a:rPr lang="fr-CA" noProof="0" dirty="0"/>
              <a:t>/98-311-x/2011003/</a:t>
            </a:r>
            <a:r>
              <a:rPr lang="fr-CA" noProof="0" dirty="0" err="1"/>
              <a:t>tbl</a:t>
            </a:r>
            <a:r>
              <a:rPr lang="fr-CA" noProof="0" dirty="0"/>
              <a:t>/tbl3_2-1-fra.cfm.</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a:t>
            </a:fld>
            <a:endParaRPr lang="fr-FR">
              <a:uFillTx/>
            </a:endParaRPr>
          </a:p>
        </p:txBody>
      </p:sp>
    </p:spTree>
    <p:extLst>
      <p:ext uri="{BB962C8B-B14F-4D97-AF65-F5344CB8AC3E}">
        <p14:creationId xmlns:p14="http://schemas.microsoft.com/office/powerpoint/2010/main" val="4138220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Nous devons protéger nos enfants contre les rayons UV et la lumière bleue nocive, tant à l’intérieur qu’à l’extérieur. La lumière représente un facteur environnemental important dans le développement humain. Étant donné que l’œil d’un enfant laisse pénétrer six fois plus de rayons UV que celui d’un adulte, il n’est jamais trop tôt pour commencer à protéger les yeux.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Plusieurs expériences de privation ont indiqué que les renseignements visuels régissent la croissance oculaire et le développement de la réfraction. La lumière fait partie intégrante de ces renseignements.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L’American </a:t>
            </a:r>
            <a:r>
              <a:rPr lang="fr-CA" sz="1200" b="0" i="0" u="none" strike="noStrike" kern="1200" cap="none" dirty="0" err="1">
                <a:solidFill>
                  <a:schemeClr val="dk1"/>
                </a:solidFill>
                <a:effectLst/>
                <a:latin typeface="+mn-lt"/>
                <a:ea typeface="Calibri"/>
                <a:cs typeface="Calibri"/>
                <a:sym typeface="Calibri"/>
              </a:rPr>
              <a:t>Academy</a:t>
            </a:r>
            <a:r>
              <a:rPr lang="fr-CA" sz="1200" b="0" i="0" u="none" strike="noStrike" kern="1200" cap="none" dirty="0">
                <a:solidFill>
                  <a:schemeClr val="dk1"/>
                </a:solidFill>
                <a:effectLst/>
                <a:latin typeface="+mn-lt"/>
                <a:ea typeface="Calibri"/>
                <a:cs typeface="Calibri"/>
                <a:sym typeface="Calibri"/>
              </a:rPr>
              <a:t> of </a:t>
            </a:r>
            <a:r>
              <a:rPr lang="fr-CA" sz="1200" b="0" i="0" u="none" strike="noStrike" kern="1200" cap="none" dirty="0" err="1">
                <a:solidFill>
                  <a:schemeClr val="dk1"/>
                </a:solidFill>
                <a:effectLst/>
                <a:latin typeface="+mn-lt"/>
                <a:ea typeface="Calibri"/>
                <a:cs typeface="Calibri"/>
                <a:sym typeface="Calibri"/>
              </a:rPr>
              <a:t>Ophthalmology</a:t>
            </a:r>
            <a:r>
              <a:rPr lang="fr-CA" sz="1200" b="0" i="0" u="none" strike="noStrike" kern="1200" cap="none" dirty="0">
                <a:solidFill>
                  <a:schemeClr val="dk1"/>
                </a:solidFill>
                <a:effectLst/>
                <a:latin typeface="+mn-lt"/>
                <a:ea typeface="Calibri"/>
                <a:cs typeface="Calibri"/>
                <a:sym typeface="Calibri"/>
              </a:rPr>
              <a:t> vient tout juste de signaler cette année (2017) que les études révèlent que le soleil est essentiel à notre santé oculaire. Elle a également mentionné que les yeux et la peau doivent être protégés contre les rayons UV à l’extérieur. </a:t>
            </a:r>
          </a:p>
          <a:p>
            <a:r>
              <a:rPr lang="fr-CA" sz="1200" b="0" i="0" u="none" strike="noStrike" kern="1200" cap="none" dirty="0">
                <a:solidFill>
                  <a:schemeClr val="dk1"/>
                </a:solidFill>
                <a:effectLst/>
                <a:latin typeface="+mn-lt"/>
                <a:ea typeface="Calibri"/>
                <a:cs typeface="Calibri"/>
                <a:sym typeface="Calibri"/>
              </a:rPr>
              <a: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30</a:t>
            </a:fld>
            <a:endParaRPr lang="fr-FR">
              <a:uFillTx/>
            </a:endParaRPr>
          </a:p>
        </p:txBody>
      </p:sp>
    </p:spTree>
    <p:extLst>
      <p:ext uri="{BB962C8B-B14F-4D97-AF65-F5344CB8AC3E}">
        <p14:creationId xmlns:p14="http://schemas.microsoft.com/office/powerpoint/2010/main" val="2050420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Selon un sondage, 70 % des jeunes (âgés de 13 à 20 ans) passent une heure ou moins par jour à l’extérieur. </a:t>
            </a:r>
          </a:p>
          <a:p>
            <a:endParaRPr lang="fr-CA" sz="1200" b="0" i="0" u="none" strike="noStrike" kern="1200" cap="none" dirty="0">
              <a:solidFill>
                <a:schemeClr val="dk1"/>
              </a:solidFill>
              <a:effectLst/>
              <a:latin typeface="+mn-lt"/>
              <a:ea typeface="Calibri"/>
              <a:cs typeface="Calibri"/>
              <a:sym typeface="Calibri"/>
            </a:endParaRPr>
          </a:p>
          <a:p>
            <a:r>
              <a:rPr lang="en-CA" sz="1200" b="0" i="0" u="none" strike="noStrike" kern="1200" cap="none" dirty="0">
                <a:solidFill>
                  <a:schemeClr val="dk1"/>
                </a:solidFill>
                <a:effectLst/>
                <a:latin typeface="+mn-lt"/>
                <a:ea typeface="Calibri"/>
                <a:cs typeface="Calibri"/>
                <a:sym typeface="Calibri"/>
              </a:rPr>
              <a:t>(Source : Youth Survey on Nature and the Outdoors, </a:t>
            </a:r>
            <a:r>
              <a:rPr lang="en-CA" sz="1200" b="0" i="0" u="none" strike="noStrike" kern="1200" cap="none" dirty="0" err="1">
                <a:solidFill>
                  <a:schemeClr val="dk1"/>
                </a:solidFill>
                <a:effectLst/>
                <a:latin typeface="+mn-lt"/>
                <a:ea typeface="Calibri"/>
                <a:cs typeface="Calibri"/>
                <a:sym typeface="Calibri"/>
              </a:rPr>
              <a:t>Fondation</a:t>
            </a:r>
            <a:r>
              <a:rPr lang="en-CA" sz="1200" b="0" i="0" u="none" strike="noStrike" kern="1200" cap="none" dirty="0">
                <a:solidFill>
                  <a:schemeClr val="dk1"/>
                </a:solidFill>
                <a:effectLst/>
                <a:latin typeface="+mn-lt"/>
                <a:ea typeface="Calibri"/>
                <a:cs typeface="Calibri"/>
                <a:sym typeface="Calibri"/>
              </a:rPr>
              <a:t> David Suzuki, 2012. </a:t>
            </a:r>
            <a:endParaRPr lang="fr-CA" sz="1200" b="0" i="0" u="none" strike="noStrike" kern="1200" cap="none" dirty="0">
              <a:solidFill>
                <a:schemeClr val="dk1"/>
              </a:solidFill>
              <a:effectLst/>
              <a:latin typeface="+mn-lt"/>
              <a:ea typeface="Calibri"/>
              <a:cs typeface="Calibri"/>
              <a:sym typeface="Calibri"/>
            </a:endParaRPr>
          </a:p>
          <a:p>
            <a:r>
              <a:rPr lang="fr-CA" sz="1200" b="0" i="0" u="sng" strike="noStrike" kern="1200" cap="none" dirty="0">
                <a:solidFill>
                  <a:schemeClr val="dk1"/>
                </a:solidFill>
                <a:effectLst/>
                <a:latin typeface="+mn-lt"/>
                <a:ea typeface="Calibri"/>
                <a:cs typeface="Calibri"/>
                <a:sym typeface="Calibri"/>
                <a:hlinkClick r:id="rId3"/>
              </a:rPr>
              <a:t>http://www.davidsuzuki.org/media/news/2012/09/majority-of-canadian-youth-spend-an-hour-or-less-outside-each-day/</a:t>
            </a:r>
            <a:r>
              <a:rPr lang="fr-CA" sz="1200" b="0" i="0" u="none" strike="noStrike" kern="1200" cap="none" dirty="0">
                <a:solidFill>
                  <a:schemeClr val="dk1"/>
                </a:solidFill>
                <a:effectLst/>
                <a:latin typeface="+mn-lt"/>
                <a:ea typeface="Calibri"/>
                <a:cs typeface="Calibri"/>
                <a:sym typeface="Calibri"/>
              </a:rPr>
              <a:t>)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Puisque nous passons moins de temps à l’extérieur, les cas de myopie augmentent.</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Il apparaît de plus en plus clairement que les enfants et les adolescents qui passent plus de temps à l’extérieur sont moins susceptibles de souffrir de myopie. L’American </a:t>
            </a:r>
            <a:r>
              <a:rPr lang="fr-CA" sz="1200" b="0" i="0" u="none" strike="noStrike" kern="1200" cap="none" dirty="0" err="1">
                <a:solidFill>
                  <a:schemeClr val="dk1"/>
                </a:solidFill>
                <a:effectLst/>
                <a:latin typeface="+mn-lt"/>
                <a:ea typeface="Calibri"/>
                <a:cs typeface="Calibri"/>
                <a:sym typeface="Calibri"/>
              </a:rPr>
              <a:t>Academy</a:t>
            </a:r>
            <a:r>
              <a:rPr lang="fr-CA" sz="1200" b="0" i="0" u="none" strike="noStrike" kern="1200" cap="none" dirty="0">
                <a:solidFill>
                  <a:schemeClr val="dk1"/>
                </a:solidFill>
                <a:effectLst/>
                <a:latin typeface="+mn-lt"/>
                <a:ea typeface="Calibri"/>
                <a:cs typeface="Calibri"/>
                <a:sym typeface="Calibri"/>
              </a:rPr>
              <a:t> of </a:t>
            </a:r>
            <a:r>
              <a:rPr lang="fr-CA" sz="1200" b="0" i="0" u="none" strike="noStrike" kern="1200" cap="none" dirty="0" err="1">
                <a:solidFill>
                  <a:schemeClr val="dk1"/>
                </a:solidFill>
                <a:effectLst/>
                <a:latin typeface="+mn-lt"/>
                <a:ea typeface="Calibri"/>
                <a:cs typeface="Calibri"/>
                <a:sym typeface="Calibri"/>
              </a:rPr>
              <a:t>Optometry</a:t>
            </a:r>
            <a:r>
              <a:rPr lang="fr-CA" sz="1200" b="0" i="0" u="none" strike="noStrike" kern="1200" cap="none" dirty="0">
                <a:solidFill>
                  <a:schemeClr val="dk1"/>
                </a:solidFill>
                <a:effectLst/>
                <a:latin typeface="+mn-lt"/>
                <a:ea typeface="Calibri"/>
                <a:cs typeface="Calibri"/>
                <a:sym typeface="Calibri"/>
              </a:rPr>
              <a:t> (AAO) a également indiqué que l’incidence de la myopie est plus élevée aujourd’hui aux États-Unis et dans de nombreux autres pays que dans les années 1970. Les résultats révèlent que puisque les enfants passent plus de temps à l’intérieur sur des appareils numériques, plutôt que de jouer à l’extérieur, ils sont plus nombreux à souffrir de myopie.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L’une des études conclut que pour chaque heure additionnelle que les enfants passent à l’extérieur par semaine, ils sont environ 2 % moins susceptibles de souffrir de myopie.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Les enfants myopes de cette étude passaient environ 3,7 heures de moins à l’extérieur par semaine que les enfants ayant une vision normale ou souffrant d’hypermétropie.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Les études ont montré que le temps d’exposition à la lumière du jour nécessaire pendant l’enfance pour ralentir la croissance axiale de l’œil a aussi pour effet de réduire le développement et la progression de la myopie. Nous pouvons déjà constater que les myopes sont de plus en plus nombreux en Chine puisque les Chinois ont été de moins en moins exposés à la lumière du jour au cours des dernières années.</a:t>
            </a:r>
          </a:p>
          <a:p>
            <a:r>
              <a:rPr lang="fr-CA" sz="1200" b="0" i="0" u="none" strike="noStrike" kern="1200" cap="none" dirty="0">
                <a:solidFill>
                  <a:schemeClr val="dk1"/>
                </a:solidFill>
                <a:effectLst/>
                <a:latin typeface="+mn-lt"/>
                <a:ea typeface="Calibri"/>
                <a:cs typeface="Calibri"/>
                <a:sym typeface="Calibri"/>
              </a:rPr>
              <a: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31</a:t>
            </a:fld>
            <a:endParaRPr lang="fr-FR">
              <a:uFillTx/>
            </a:endParaRPr>
          </a:p>
        </p:txBody>
      </p:sp>
    </p:spTree>
    <p:extLst>
      <p:ext uri="{BB962C8B-B14F-4D97-AF65-F5344CB8AC3E}">
        <p14:creationId xmlns:p14="http://schemas.microsoft.com/office/powerpoint/2010/main" val="2175976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Donc, puisque la génération Z passe moins de temps à l’extérieur et plus de temps sur les appareils numériques, cela nous amène à aborder le prochain problème dont nous devons protéger les enfants : la fatigue visuelle. Nous devons rappeler aux patients de tous âges de suivre la nouvelle règle des 20-20-20.</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C’est également l’occasion de régler les problèmes oculaires avec des lunettes afin de protéger les patients contre les symptômes de la fatigue oculaire</a:t>
            </a:r>
            <a:r>
              <a:rPr lang="en-US" dirty="0"/>
              <a:t>.</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32</a:t>
            </a:fld>
            <a:endParaRPr lang="fr-FR">
              <a:uFillTx/>
            </a:endParaRPr>
          </a:p>
        </p:txBody>
      </p:sp>
    </p:spTree>
    <p:extLst>
      <p:ext uri="{BB962C8B-B14F-4D97-AF65-F5344CB8AC3E}">
        <p14:creationId xmlns:p14="http://schemas.microsoft.com/office/powerpoint/2010/main" val="3632105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cap="none" dirty="0">
                <a:solidFill>
                  <a:schemeClr val="dk1"/>
                </a:solidFill>
                <a:effectLst/>
                <a:latin typeface="+mn-lt"/>
                <a:ea typeface="Calibri"/>
                <a:cs typeface="Calibri"/>
                <a:sym typeface="Calibri"/>
              </a:rPr>
              <a:t>Les médicaments que les enfants prennent, comme les antibiotiques, les analgésiques et les médicaments contre les allergies et l’asthme, peuvent entraîner une sensibilité aux rayons UV et une sécheresse oculaire accrues.</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cap="none" dirty="0">
                <a:solidFill>
                  <a:schemeClr val="dk1"/>
                </a:solidFill>
                <a:effectLst/>
                <a:latin typeface="+mn-lt"/>
                <a:ea typeface="Calibri"/>
                <a:cs typeface="Calibri"/>
                <a:sym typeface="Calibri"/>
              </a:rPr>
              <a:t> </a:t>
            </a:r>
          </a:p>
          <a:p>
            <a:r>
              <a:rPr lang="fr-CA" sz="1200" b="0" i="0" u="none" strike="noStrike" kern="1200" cap="none" dirty="0">
                <a:solidFill>
                  <a:schemeClr val="dk1"/>
                </a:solidFill>
                <a:effectLst/>
                <a:latin typeface="+mn-lt"/>
                <a:ea typeface="Calibri"/>
                <a:cs typeface="Calibri"/>
                <a:sym typeface="Calibri"/>
              </a:rPr>
              <a:t>Il faut tenir compte de ce facteur quand nous examinons la protection oculaire pour les enfants.</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Selon les résultats d’une enquête canadienne sur les mesures de la santé réalisée par Statistique Canada de 2007 à 2011, 12 % des enfants âgés de 6 à 14 ans prennent des médicaments prescrits.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(Source : </a:t>
            </a:r>
            <a:r>
              <a:rPr lang="fr-CA" sz="1200" b="0" i="0" u="sng" strike="noStrike" kern="1200" cap="none" dirty="0">
                <a:solidFill>
                  <a:schemeClr val="dk1"/>
                </a:solidFill>
                <a:effectLst/>
                <a:latin typeface="+mn-lt"/>
                <a:ea typeface="Calibri"/>
                <a:cs typeface="Calibri"/>
                <a:sym typeface="Calibri"/>
                <a:hlinkClick r:id="rId3"/>
              </a:rPr>
              <a:t>http://www.statcan.gc.ca/pub/82-003-x/2014006/article/14032-fra.htm</a:t>
            </a:r>
            <a:r>
              <a:rPr lang="fr-CA" sz="1200" b="0" i="0" u="none" strike="noStrike" kern="1200" cap="none" dirty="0">
                <a:solidFill>
                  <a:schemeClr val="dk1"/>
                </a:solidFill>
                <a:effectLst/>
                <a:latin typeface="+mn-lt"/>
                <a:ea typeface="Calibri"/>
                <a:cs typeface="Calibri"/>
                <a:sym typeface="Calibri"/>
              </a:rPr>
              <a:t>) </a:t>
            </a:r>
          </a:p>
          <a:p>
            <a:r>
              <a:rPr lang="fr-CA" sz="1200" b="0" i="0" u="none" strike="noStrike" kern="1200" cap="none" dirty="0">
                <a:solidFill>
                  <a:schemeClr val="dk1"/>
                </a:solidFill>
                <a:effectLst/>
                <a:latin typeface="+mn-lt"/>
                <a:ea typeface="Calibri"/>
                <a:cs typeface="Calibri"/>
                <a:sym typeface="Calibri"/>
              </a:rPr>
              <a:t> </a:t>
            </a:r>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33</a:t>
            </a:fld>
            <a:endParaRPr lang="fr-FR">
              <a:uFillTx/>
            </a:endParaRPr>
          </a:p>
        </p:txBody>
      </p:sp>
    </p:spTree>
    <p:extLst>
      <p:ext uri="{BB962C8B-B14F-4D97-AF65-F5344CB8AC3E}">
        <p14:creationId xmlns:p14="http://schemas.microsoft.com/office/powerpoint/2010/main" val="2438999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fr-CA" noProof="0" dirty="0"/>
              <a:t>Les enfants peuvent ne pas avoir entendu parler du diabète ou le comprendre. La plupart des soignants comprennent qu’une saine alimentation est bénéfique pour les enfants en pleine croissance, mais ne réalisent pas qu’un examen annuel peut également aider à détecter de</a:t>
            </a:r>
            <a:r>
              <a:rPr lang="fr-CA" baseline="0" noProof="0" dirty="0"/>
              <a:t> </a:t>
            </a:r>
            <a:r>
              <a:rPr lang="fr-CA" noProof="0" dirty="0"/>
              <a:t>potentiels problèmes de vision liés au diabète.</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34</a:t>
            </a:fld>
            <a:endParaRPr lang="fr-FR">
              <a:uFillTx/>
            </a:endParaRPr>
          </a:p>
        </p:txBody>
      </p:sp>
    </p:spTree>
    <p:extLst>
      <p:ext uri="{BB962C8B-B14F-4D97-AF65-F5344CB8AC3E}">
        <p14:creationId xmlns:p14="http://schemas.microsoft.com/office/powerpoint/2010/main" val="1401584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rtl="0">
              <a:spcBef>
                <a:spcPts val="0"/>
              </a:spcBef>
              <a:spcAft>
                <a:spcPts val="0"/>
              </a:spcAft>
              <a:buClr>
                <a:schemeClr val="dk1"/>
              </a:buClr>
              <a:buSzPts val="1200"/>
              <a:buFont typeface="Calibri"/>
              <a:buNone/>
            </a:pPr>
            <a:r>
              <a:rPr lang="fr-CA" sz="1200" b="0" i="0" u="none" strike="noStrike" cap="none" noProof="0" dirty="0">
                <a:solidFill>
                  <a:schemeClr val="dk1"/>
                </a:solidFill>
                <a:latin typeface="+mn-lt"/>
                <a:ea typeface="Calibri"/>
                <a:cs typeface="Calibri"/>
                <a:sym typeface="Calibri"/>
              </a:rPr>
              <a:t>Maintenant, examinons certaines des considérations particulières des examens de la vue des enfants.</a:t>
            </a:r>
          </a:p>
          <a:p>
            <a:endParaRPr lang="en-US" dirty="0">
              <a:uFillTx/>
            </a:endParaRP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35</a:t>
            </a:fld>
            <a:endParaRPr lang="fr-FR" dirty="0"/>
          </a:p>
        </p:txBody>
      </p:sp>
    </p:spTree>
    <p:extLst>
      <p:ext uri="{BB962C8B-B14F-4D97-AF65-F5344CB8AC3E}">
        <p14:creationId xmlns:p14="http://schemas.microsoft.com/office/powerpoint/2010/main" val="1153627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ts val="1200"/>
              <a:buFont typeface="Calibri"/>
              <a:buNone/>
            </a:pPr>
            <a:r>
              <a:rPr lang="fr-CA" sz="1200" b="0" i="0" u="none" strike="noStrike" cap="none" noProof="0" dirty="0">
                <a:solidFill>
                  <a:schemeClr val="dk1"/>
                </a:solidFill>
                <a:latin typeface="+mn-lt"/>
                <a:ea typeface="Calibri"/>
                <a:cs typeface="Calibri"/>
                <a:sym typeface="Calibri"/>
              </a:rPr>
              <a:t>L’Association canadienne des optométristes recommande que les enfants subissent un examen de la vue complet selon la fréquence suivante :</a:t>
            </a:r>
            <a:endParaRPr lang="fr-CA" noProof="0" dirty="0"/>
          </a:p>
          <a:p>
            <a:pPr marL="171450" marR="0" lvl="0" indent="-171450" algn="l" rtl="0">
              <a:lnSpc>
                <a:spcPct val="90000"/>
              </a:lnSpc>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Une fois entre 6 et 12 mois;</a:t>
            </a:r>
          </a:p>
          <a:p>
            <a:pPr marL="171450" marR="0" lvl="0" indent="-171450" algn="l" rtl="0">
              <a:lnSpc>
                <a:spcPct val="90000"/>
              </a:lnSpc>
              <a:spcBef>
                <a:spcPts val="0"/>
              </a:spcBef>
              <a:spcAft>
                <a:spcPts val="0"/>
              </a:spcAft>
              <a:buClr>
                <a:schemeClr val="dk1"/>
              </a:buClr>
              <a:buSzPts val="1200"/>
              <a:buFont typeface="Arial"/>
              <a:buChar char="•"/>
            </a:pPr>
            <a:r>
              <a:rPr lang="fr-CA" noProof="0" dirty="0"/>
              <a:t>Une fois entre 2 et 5 ans;</a:t>
            </a:r>
          </a:p>
          <a:p>
            <a:pPr marL="171450" marR="0" lvl="0" indent="-171450" algn="l" rtl="0">
              <a:lnSpc>
                <a:spcPct val="90000"/>
              </a:lnSpc>
              <a:spcBef>
                <a:spcPts val="0"/>
              </a:spcBef>
              <a:spcAft>
                <a:spcPts val="0"/>
              </a:spcAft>
              <a:buClr>
                <a:schemeClr val="dk1"/>
              </a:buClr>
              <a:buSzPts val="1200"/>
              <a:buFont typeface="Arial"/>
              <a:buChar char="•"/>
            </a:pPr>
            <a:r>
              <a:rPr lang="fr-CA" noProof="0" dirty="0"/>
              <a:t>Annuellement entre 6 et 18 ans.</a:t>
            </a:r>
            <a:endParaRPr lang="fr-CA" sz="1200" b="0" i="0" u="none" strike="noStrike" cap="none" noProof="0" dirty="0">
              <a:solidFill>
                <a:schemeClr val="lt1"/>
              </a:solidFill>
              <a:latin typeface="Century Gothic"/>
              <a:ea typeface="Century Gothic"/>
              <a:cs typeface="Century Gothic"/>
              <a:sym typeface="Century Gothic"/>
            </a:endParaRPr>
          </a:p>
          <a:p>
            <a:pPr marL="457200" marR="0" lvl="1" indent="0" algn="l" rtl="0">
              <a:lnSpc>
                <a:spcPct val="90000"/>
              </a:lnSpc>
              <a:spcBef>
                <a:spcPts val="0"/>
              </a:spcBef>
              <a:spcAft>
                <a:spcPts val="0"/>
              </a:spcAft>
              <a:buClr>
                <a:schemeClr val="dk1"/>
              </a:buClr>
              <a:buSzPts val="1200"/>
              <a:buFont typeface="Arial"/>
              <a:buNone/>
            </a:pPr>
            <a:endParaRPr lang="fr-CA" sz="1200" b="0" i="0" u="none" strike="noStrike" cap="none" noProof="0" dirty="0">
              <a:solidFill>
                <a:schemeClr val="dk1"/>
              </a:solidFill>
              <a:latin typeface="+mn-lt"/>
              <a:ea typeface="Calibri"/>
              <a:cs typeface="Calibri"/>
              <a:sym typeface="Calibri"/>
            </a:endParaRPr>
          </a:p>
          <a:p>
            <a:pPr marL="0" marR="0" lvl="0" indent="0" algn="l" rtl="0">
              <a:lnSpc>
                <a:spcPct val="90000"/>
              </a:lnSpc>
              <a:spcBef>
                <a:spcPts val="0"/>
              </a:spcBef>
              <a:spcAft>
                <a:spcPts val="0"/>
              </a:spcAft>
              <a:buClr>
                <a:schemeClr val="dk1"/>
              </a:buClr>
              <a:buSzPts val="1200"/>
              <a:buFont typeface="Calibri"/>
              <a:buNone/>
            </a:pPr>
            <a:r>
              <a:rPr lang="fr-CA" sz="1200" b="0" i="0" u="none" strike="noStrike" cap="none" noProof="0" dirty="0">
                <a:solidFill>
                  <a:schemeClr val="dk1"/>
                </a:solidFill>
                <a:latin typeface="+mn-lt"/>
                <a:ea typeface="Calibri"/>
                <a:cs typeface="Calibri"/>
                <a:sym typeface="Calibri"/>
              </a:rPr>
              <a:t>Le diagnostic et le traitement précoces de la vision ont des résultats plus positifs qu’effectués plus tard.</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36</a:t>
            </a:fld>
            <a:endParaRPr lang="fr-FR">
              <a:uFillTx/>
            </a:endParaRPr>
          </a:p>
        </p:txBody>
      </p:sp>
    </p:spTree>
    <p:extLst>
      <p:ext uri="{BB962C8B-B14F-4D97-AF65-F5344CB8AC3E}">
        <p14:creationId xmlns:p14="http://schemas.microsoft.com/office/powerpoint/2010/main" val="1285958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a:solidFill>
                  <a:schemeClr val="tx1"/>
                </a:solidFill>
                <a:effectLst/>
                <a:uFillTx/>
                <a:latin typeface="+mn-lt"/>
                <a:ea typeface="+mn-ea"/>
                <a:cs typeface="+mn-cs"/>
              </a:rPr>
              <a:t>Les dépistages oculaires peuvent échapper jusqu’à un tiers des enfants ayant des problèmes de vision.</a:t>
            </a:r>
            <a:endParaRPr lang="en-US" sz="1200" kern="1200" dirty="0">
              <a:solidFill>
                <a:schemeClr val="tx1"/>
              </a:solidFill>
              <a:effectLst/>
              <a:uFillTx/>
              <a:latin typeface="+mn-lt"/>
              <a:ea typeface="+mn-ea"/>
              <a:cs typeface="+mn-cs"/>
            </a:endParaRPr>
          </a:p>
          <a:p>
            <a:r>
              <a:rPr lang="fr-CA" sz="1200" kern="1200" dirty="0">
                <a:solidFill>
                  <a:schemeClr val="tx1"/>
                </a:solidFill>
                <a:effectLst/>
                <a:uFillTx/>
                <a:latin typeface="+mn-lt"/>
                <a:ea typeface="+mn-ea"/>
                <a:cs typeface="+mn-cs"/>
              </a:rPr>
              <a:t> </a:t>
            </a:r>
            <a:endParaRPr lang="en-US" sz="1200" kern="1200" dirty="0">
              <a:solidFill>
                <a:schemeClr val="tx1"/>
              </a:solidFill>
              <a:effectLst/>
              <a:uFillTx/>
              <a:latin typeface="+mn-lt"/>
              <a:ea typeface="+mn-ea"/>
              <a:cs typeface="+mn-cs"/>
            </a:endParaRPr>
          </a:p>
          <a:p>
            <a:r>
              <a:rPr lang="fr-CA" sz="1200" kern="1200" dirty="0">
                <a:solidFill>
                  <a:schemeClr val="tx1"/>
                </a:solidFill>
                <a:effectLst/>
                <a:uFillTx/>
                <a:latin typeface="+mn-lt"/>
                <a:ea typeface="+mn-ea"/>
                <a:cs typeface="+mn-cs"/>
              </a:rPr>
              <a:t>Plus de 40% des enfants à qui un problème de vision a été identifié au moment d’un dépistage n’ont pas consulté un professionnel de la vue pour un suivi.</a:t>
            </a:r>
            <a:r>
              <a:rPr lang="en-US">
                <a:effectLst/>
              </a:rPr>
              <a:t> </a:t>
            </a:r>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37</a:t>
            </a:fld>
            <a:endParaRPr lang="fr-FR">
              <a:uFillTx/>
            </a:endParaRPr>
          </a:p>
        </p:txBody>
      </p:sp>
    </p:spTree>
    <p:extLst>
      <p:ext uri="{BB962C8B-B14F-4D97-AF65-F5344CB8AC3E}">
        <p14:creationId xmlns:p14="http://schemas.microsoft.com/office/powerpoint/2010/main" val="4085463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Santé : allergies, rhumes fréquents ou</a:t>
            </a:r>
            <a:r>
              <a:rPr lang="fr-CA" sz="1200" b="0" i="0" u="none" strike="noStrike" cap="none" baseline="0" noProof="0" dirty="0">
                <a:solidFill>
                  <a:schemeClr val="dk1"/>
                </a:solidFill>
                <a:latin typeface="+mn-lt"/>
                <a:ea typeface="Calibri"/>
                <a:cs typeface="Calibri"/>
                <a:sym typeface="Calibri"/>
              </a:rPr>
              <a:t> </a:t>
            </a:r>
            <a:r>
              <a:rPr lang="fr-CA" sz="1200" b="0" i="0" u="none" strike="noStrike" cap="none" noProof="0" dirty="0">
                <a:solidFill>
                  <a:schemeClr val="dk1"/>
                </a:solidFill>
                <a:latin typeface="+mn-lt"/>
                <a:ea typeface="Calibri"/>
                <a:cs typeface="Calibri"/>
                <a:sym typeface="Calibri"/>
              </a:rPr>
              <a:t>otites.</a:t>
            </a:r>
            <a:endParaRPr lang="fr-CA" noProof="0" dirty="0"/>
          </a:p>
          <a:p>
            <a:pPr marL="171450" marR="0" lvl="0"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Activités : sports, lecture, musique, jeux vidéo, télé. Sa</a:t>
            </a:r>
            <a:r>
              <a:rPr lang="fr-CA" sz="1200" b="0" i="0" u="none" strike="noStrike" cap="none" baseline="0" noProof="0" dirty="0">
                <a:solidFill>
                  <a:schemeClr val="dk1"/>
                </a:solidFill>
                <a:latin typeface="+mn-lt"/>
                <a:ea typeface="Calibri"/>
                <a:cs typeface="Calibri"/>
                <a:sym typeface="Calibri"/>
              </a:rPr>
              <a:t> préférence :</a:t>
            </a:r>
            <a:r>
              <a:rPr lang="fr-CA" sz="1200" b="0" i="0" u="none" strike="noStrike" cap="none" noProof="0" dirty="0">
                <a:solidFill>
                  <a:schemeClr val="dk1"/>
                </a:solidFill>
                <a:latin typeface="+mn-lt"/>
                <a:ea typeface="Calibri"/>
                <a:cs typeface="Calibri"/>
                <a:sym typeface="Calibri"/>
              </a:rPr>
              <a:t> aller à l’extérieur ou rester à l’intérieur.</a:t>
            </a:r>
            <a:endParaRPr lang="fr-CA" noProof="0" dirty="0"/>
          </a:p>
          <a:p>
            <a:pPr marL="171450" marR="0" lvl="0"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Médicaments : prescrits, en vente libre ou produits naturels.</a:t>
            </a:r>
            <a:endParaRPr lang="fr-CA" noProof="0" dirty="0"/>
          </a:p>
          <a:p>
            <a:pPr marL="171450" marR="0" lvl="0"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Considérations particulières :</a:t>
            </a:r>
            <a:endParaRPr lang="fr-CA" noProof="0" dirty="0"/>
          </a:p>
          <a:p>
            <a:pPr marL="628650" marR="0" lvl="1"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Blessures à la tête ou aux yeux;</a:t>
            </a:r>
            <a:endParaRPr lang="fr-CA" noProof="0" dirty="0"/>
          </a:p>
          <a:p>
            <a:pPr marL="628650" marR="0" lvl="1"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Complications avant ou après la naissance (prématurité, poids à la naissance, traumatisme, etc.);</a:t>
            </a:r>
            <a:endParaRPr lang="fr-CA" noProof="0" dirty="0"/>
          </a:p>
          <a:p>
            <a:pPr marL="628650" marR="0" lvl="1"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Infections; </a:t>
            </a:r>
          </a:p>
          <a:p>
            <a:pPr marL="628650" marR="0" lvl="1"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Retards développementaux.</a:t>
            </a:r>
            <a:endParaRPr lang="fr-CA" noProof="0" dirty="0"/>
          </a:p>
          <a:p>
            <a:pPr marL="0" marR="0" lvl="0" indent="0" algn="l" rtl="0">
              <a:spcBef>
                <a:spcPts val="0"/>
              </a:spcBef>
              <a:spcAft>
                <a:spcPts val="0"/>
              </a:spcAft>
              <a:buClr>
                <a:schemeClr val="dk1"/>
              </a:buClr>
              <a:buSzPts val="1200"/>
              <a:buFont typeface="Calibri"/>
              <a:buNone/>
            </a:pPr>
            <a:endParaRPr lang="fr-CA" sz="1200" b="0" i="0" u="none" strike="noStrike" cap="none" noProof="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fr-CA" sz="1200" b="0" i="0" u="none" strike="noStrike" kern="1200" cap="none" dirty="0">
                <a:solidFill>
                  <a:schemeClr val="dk1"/>
                </a:solidFill>
                <a:latin typeface="+mn-lt"/>
                <a:ea typeface="Calibri"/>
                <a:cs typeface="Calibri"/>
                <a:sym typeface="Calibri"/>
              </a:rPr>
              <a:t>Reconnaître certaines conditions peut nécessiter des recommandations optiques particulières.</a:t>
            </a:r>
            <a:endParaRPr lang="fr-CA" sz="1200" b="0" i="0" u="none" strike="noStrike" cap="none" noProof="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38</a:t>
            </a:fld>
            <a:endParaRPr lang="fr-FR">
              <a:uFillTx/>
            </a:endParaRPr>
          </a:p>
        </p:txBody>
      </p:sp>
    </p:spTree>
    <p:extLst>
      <p:ext uri="{BB962C8B-B14F-4D97-AF65-F5344CB8AC3E}">
        <p14:creationId xmlns:p14="http://schemas.microsoft.com/office/powerpoint/2010/main" val="579512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200"/>
              <a:buFont typeface="Calibri"/>
              <a:buNone/>
            </a:pPr>
            <a:r>
              <a:rPr lang="fr-CA" sz="1200" b="0" i="0" u="none" strike="noStrike" cap="none" noProof="0" dirty="0">
                <a:solidFill>
                  <a:schemeClr val="dk1"/>
                </a:solidFill>
                <a:latin typeface="+mn-lt"/>
                <a:ea typeface="Calibri"/>
                <a:cs typeface="Calibri"/>
                <a:sym typeface="Calibri"/>
              </a:rPr>
              <a:t>Créez un environnement confortable :</a:t>
            </a:r>
            <a:endParaRPr lang="fr-CA" noProof="0" dirty="0"/>
          </a:p>
          <a:p>
            <a:pPr marL="171450" marR="0" lvl="0"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Affichez des photos au mur;</a:t>
            </a:r>
          </a:p>
          <a:p>
            <a:pPr marL="171450" marR="0" lvl="0"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Affichez les dessins des enfants;</a:t>
            </a:r>
          </a:p>
          <a:p>
            <a:pPr marL="171450" marR="0" lvl="0"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Affichez des photos de famille ou des photos d’animaux qui peuvent vous aider à entamer la conversation et à mettre les enfants en confiance;</a:t>
            </a:r>
            <a:endParaRPr lang="fr-CA" noProof="0" dirty="0"/>
          </a:p>
          <a:p>
            <a:pPr marL="171450" marR="0" lvl="0" indent="-171450" algn="l" rtl="0">
              <a:spcBef>
                <a:spcPts val="0"/>
              </a:spcBef>
              <a:spcAft>
                <a:spcPts val="0"/>
              </a:spcAft>
              <a:buClr>
                <a:schemeClr val="dk1"/>
              </a:buClr>
              <a:buSzPts val="1200"/>
              <a:buFont typeface="Arial"/>
              <a:buChar char="•"/>
            </a:pPr>
            <a:r>
              <a:rPr lang="fr-CA" sz="1200" b="0" i="0" u="none" strike="noStrike" cap="none" noProof="0" dirty="0">
                <a:solidFill>
                  <a:schemeClr val="dk1"/>
                </a:solidFill>
                <a:latin typeface="+mn-lt"/>
                <a:ea typeface="Calibri"/>
                <a:cs typeface="Calibri"/>
                <a:sym typeface="Calibri"/>
              </a:rPr>
              <a:t>Laissez les jeunes patients s’asseoir sur la cuisse de leurs parents.</a:t>
            </a:r>
          </a:p>
          <a:p>
            <a:pPr marL="0" marR="0" lvl="0" indent="0" algn="l" rtl="0">
              <a:spcBef>
                <a:spcPts val="0"/>
              </a:spcBef>
              <a:spcAft>
                <a:spcPts val="0"/>
              </a:spcAft>
              <a:buClr>
                <a:schemeClr val="dk1"/>
              </a:buClr>
              <a:buSzPts val="1200"/>
              <a:buFont typeface="Calibri"/>
              <a:buNone/>
            </a:pPr>
            <a:endParaRPr lang="fr-CA" sz="1200" b="0" i="0" u="none" strike="noStrike" cap="none" noProof="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fr-CA" sz="1200" b="0" i="0" u="none" strike="noStrike" cap="none" noProof="0" dirty="0">
                <a:solidFill>
                  <a:schemeClr val="dk1"/>
                </a:solidFill>
                <a:latin typeface="+mn-lt"/>
                <a:ea typeface="Calibri"/>
                <a:cs typeface="Calibri"/>
                <a:sym typeface="Calibri"/>
              </a:rPr>
              <a:t>Le sarrau blanc peut intimider.</a:t>
            </a:r>
            <a:br>
              <a:rPr lang="fr-CA" sz="1200" b="0" i="0" u="none" strike="noStrike" cap="none" noProof="0" dirty="0">
                <a:solidFill>
                  <a:schemeClr val="dk1"/>
                </a:solidFill>
                <a:latin typeface="+mn-lt"/>
                <a:ea typeface="Calibri"/>
                <a:cs typeface="Calibri"/>
                <a:sym typeface="Calibri"/>
              </a:rPr>
            </a:br>
            <a:endParaRPr lang="fr-CA" sz="1200" b="0" i="0" u="none" strike="noStrike" cap="none" noProof="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fr-CA" sz="1200" b="0" i="0" u="none" strike="noStrike" cap="none" noProof="0" dirty="0">
                <a:solidFill>
                  <a:schemeClr val="dk1"/>
                </a:solidFill>
                <a:latin typeface="+mn-lt"/>
                <a:ea typeface="Calibri"/>
                <a:cs typeface="Calibri"/>
                <a:sym typeface="Calibri"/>
              </a:rPr>
              <a:t>Ne vous attendez pas à suivre toutes les étapes dans le même ordre.</a:t>
            </a:r>
            <a:endParaRPr lang="fr-CA" noProof="0" dirty="0"/>
          </a:p>
          <a:p>
            <a:pPr marL="0" marR="0" lvl="0" indent="0" algn="l" rtl="0">
              <a:spcBef>
                <a:spcPts val="0"/>
              </a:spcBef>
              <a:spcAft>
                <a:spcPts val="0"/>
              </a:spcAft>
              <a:buClr>
                <a:schemeClr val="dk1"/>
              </a:buClr>
              <a:buSzPts val="1200"/>
              <a:buFont typeface="Calibri"/>
              <a:buNone/>
            </a:pPr>
            <a:endParaRPr lang="fr-CA" sz="1200" b="0" i="0" u="none" strike="noStrike" cap="none" noProof="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r>
              <a:rPr lang="fr-CA" sz="1200" b="0" i="0" u="none" strike="noStrike" cap="none" noProof="0" dirty="0">
                <a:solidFill>
                  <a:schemeClr val="dk1"/>
                </a:solidFill>
                <a:latin typeface="+mn-lt"/>
                <a:ea typeface="Calibri"/>
                <a:cs typeface="Calibri"/>
                <a:sym typeface="Calibri"/>
              </a:rPr>
              <a:t>Soyez flexible et rapide.</a:t>
            </a:r>
            <a:endParaRPr lang="fr-CA" noProof="0" dirty="0"/>
          </a:p>
          <a:p>
            <a:pPr marL="171450" marR="0" lvl="0" indent="-95250" algn="l" rtl="0">
              <a:spcBef>
                <a:spcPts val="0"/>
              </a:spcBef>
              <a:spcAft>
                <a:spcPts val="0"/>
              </a:spcAft>
              <a:buClr>
                <a:schemeClr val="dk1"/>
              </a:buClr>
              <a:buSzPts val="1200"/>
              <a:buFont typeface="Arial"/>
              <a:buNone/>
            </a:pPr>
            <a:endParaRPr lang="fr-CA" sz="1200" b="0" i="0" u="none" strike="noStrike" cap="none" noProof="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fr-CA" sz="1200" b="0" i="0" u="none" strike="noStrike" cap="none" noProof="0" dirty="0">
                <a:solidFill>
                  <a:schemeClr val="dk1"/>
                </a:solidFill>
                <a:latin typeface="+mn-lt"/>
                <a:ea typeface="Calibri"/>
                <a:cs typeface="Calibri"/>
                <a:sym typeface="Calibri"/>
              </a:rPr>
              <a:t>Utilisez des personnages connus pendant l’examen.</a:t>
            </a:r>
            <a:endParaRPr lang="fr-CA" noProof="0" dirty="0"/>
          </a:p>
          <a:p>
            <a:pPr marL="0" marR="0" lvl="0" indent="0" algn="l" rtl="0">
              <a:spcBef>
                <a:spcPts val="0"/>
              </a:spcBef>
              <a:spcAft>
                <a:spcPts val="0"/>
              </a:spcAft>
              <a:buClr>
                <a:schemeClr val="dk1"/>
              </a:buClr>
              <a:buSzPts val="1200"/>
              <a:buFont typeface="Arial"/>
              <a:buNone/>
            </a:pPr>
            <a:endParaRPr lang="fr-CA" sz="1200" b="0" i="0" u="none" strike="noStrike" cap="none" noProof="0"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1200"/>
              <a:buFont typeface="Calibri"/>
              <a:buNone/>
            </a:pPr>
            <a:br>
              <a:rPr lang="fr-CA" sz="1200" b="0" i="0" u="none" strike="noStrike" cap="none" noProof="0" dirty="0">
                <a:solidFill>
                  <a:schemeClr val="dk1"/>
                </a:solidFill>
                <a:latin typeface="+mn-lt"/>
                <a:ea typeface="Calibri"/>
                <a:cs typeface="Calibri"/>
                <a:sym typeface="Calibri"/>
              </a:rPr>
            </a:br>
            <a:endParaRPr lang="fr-CA" sz="1200" b="0" i="0" u="none" strike="noStrike" cap="none" noProof="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39</a:t>
            </a:fld>
            <a:endParaRPr lang="fr-FR">
              <a:uFillTx/>
            </a:endParaRPr>
          </a:p>
        </p:txBody>
      </p:sp>
    </p:spTree>
    <p:extLst>
      <p:ext uri="{BB962C8B-B14F-4D97-AF65-F5344CB8AC3E}">
        <p14:creationId xmlns:p14="http://schemas.microsoft.com/office/powerpoint/2010/main" val="376552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Les différences de l’enfance modèlent notre image du monde et même nos attitudes envers les lunettes.</a:t>
            </a:r>
          </a:p>
          <a:p>
            <a:r>
              <a:rPr lang="fr-CA" sz="1200" b="0" i="0" u="none" strike="noStrike" kern="1200" cap="none" dirty="0">
                <a:solidFill>
                  <a:schemeClr val="dk1"/>
                </a:solidFill>
                <a:effectLst/>
                <a:latin typeface="+mn-lt"/>
                <a:ea typeface="Calibri"/>
                <a:cs typeface="Calibri"/>
                <a:sym typeface="Calibri"/>
              </a:rPr>
              <a:t> </a:t>
            </a:r>
          </a:p>
          <a:p>
            <a:r>
              <a:rPr lang="fr-CA" sz="1200" b="0" i="0" u="none" strike="noStrike" kern="1200" cap="none" dirty="0">
                <a:solidFill>
                  <a:schemeClr val="dk1"/>
                </a:solidFill>
                <a:effectLst/>
                <a:latin typeface="+mn-lt"/>
                <a:ea typeface="Calibri"/>
                <a:cs typeface="Calibri"/>
                <a:sym typeface="Calibri"/>
              </a:rPr>
              <a:t>En raison de leur dépendance à la technologie, il n’est pas surprenant que les milléniaux</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soient plus susceptibles de croire qu’il est important que leurs lunettes avec prescription protègent contre la lumière bleue (83 % des milléniaux versus 77 % de la génération X et 75 % des enfants de l’après-guerre). (Source : 2017 Transitions </a:t>
            </a:r>
            <a:r>
              <a:rPr lang="fr-CA" sz="1200" b="0" i="0" u="none" strike="noStrike" kern="1200" cap="none" dirty="0" err="1">
                <a:solidFill>
                  <a:schemeClr val="dk1"/>
                </a:solidFill>
                <a:effectLst/>
                <a:latin typeface="+mn-lt"/>
                <a:ea typeface="Calibri"/>
                <a:cs typeface="Calibri"/>
                <a:sym typeface="Calibri"/>
              </a:rPr>
              <a:t>Employee</a:t>
            </a:r>
            <a:r>
              <a:rPr lang="fr-CA" sz="1200" b="0" i="0" u="none" strike="noStrike" kern="1200" cap="none" dirty="0">
                <a:solidFill>
                  <a:schemeClr val="dk1"/>
                </a:solidFill>
                <a:effectLst/>
                <a:latin typeface="+mn-lt"/>
                <a:ea typeface="Calibri"/>
                <a:cs typeface="Calibri"/>
                <a:sym typeface="Calibri"/>
              </a:rPr>
              <a:t> Perceptions of Vision </a:t>
            </a:r>
            <a:r>
              <a:rPr lang="fr-CA" sz="1200" b="0" i="0" u="none" strike="noStrike" kern="1200" cap="none" dirty="0" err="1">
                <a:solidFill>
                  <a:schemeClr val="dk1"/>
                </a:solidFill>
                <a:effectLst/>
                <a:latin typeface="+mn-lt"/>
                <a:ea typeface="Calibri"/>
                <a:cs typeface="Calibri"/>
                <a:sym typeface="Calibri"/>
              </a:rPr>
              <a:t>Benefits</a:t>
            </a:r>
            <a:r>
              <a:rPr lang="fr-CA" sz="1200" b="0" i="0" u="none" strike="noStrike" kern="1200" cap="none" dirty="0">
                <a:solidFill>
                  <a:schemeClr val="dk1"/>
                </a:solidFill>
                <a:effectLst/>
                <a:latin typeface="+mn-lt"/>
                <a:ea typeface="Calibri"/>
                <a:cs typeface="Calibri"/>
                <a:sym typeface="Calibri"/>
              </a:rPr>
              <a:t>, Wakefield </a:t>
            </a:r>
            <a:r>
              <a:rPr lang="fr-CA" sz="1200" b="0" i="0" u="none" strike="noStrike" kern="1200" cap="none" dirty="0" err="1">
                <a:solidFill>
                  <a:schemeClr val="dk1"/>
                </a:solidFill>
                <a:effectLst/>
                <a:latin typeface="+mn-lt"/>
                <a:ea typeface="Calibri"/>
                <a:cs typeface="Calibri"/>
                <a:sym typeface="Calibri"/>
              </a:rPr>
              <a:t>Research</a:t>
            </a:r>
            <a:r>
              <a:rPr lang="fr-CA" sz="1200" b="0" i="0" u="none" strike="noStrike" kern="1200" cap="none" dirty="0">
                <a:solidFill>
                  <a:schemeClr val="dk1"/>
                </a:solidFill>
                <a:effectLst/>
                <a:latin typeface="+mn-lt"/>
                <a:ea typeface="Calibri"/>
                <a:cs typeface="Calibri"/>
                <a:sym typeface="Calibri"/>
              </a:rPr>
              <a:t>)</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Les milléniaux sont souvent influencés par des parents hyper attentionnés ou « poule ». La génération Z a tendance à avoir des parents qui l’incitent à répondre aux questions et à résoudre les problèmes par elle-même. La génération Z navigue sur le Web depuis son enfance, ce qui lui a permis de s’adapter facilement à la technologie numérique en bas âge. Cet accès procure à la génération Z plus de matière à réfléchir et plus de renseignements sur les produits et services. Ces renseignements indiquent clairement que ces enfants influenceront également leurs parents quand viendra le temps de leur acheter des lunettes.</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 (Les autres données sur les lunettes proviennent de </a:t>
            </a:r>
            <a:r>
              <a:rPr lang="fr-CA" sz="1200" b="0" i="0" u="none" strike="noStrike" kern="1200" cap="none" dirty="0" err="1">
                <a:solidFill>
                  <a:schemeClr val="dk1"/>
                </a:solidFill>
                <a:effectLst/>
                <a:latin typeface="+mn-lt"/>
                <a:ea typeface="Calibri"/>
                <a:cs typeface="Calibri"/>
                <a:sym typeface="Calibri"/>
              </a:rPr>
              <a:t>VisionWatch</a:t>
            </a:r>
            <a:r>
              <a:rPr lang="fr-CA" sz="1200" b="0" i="0" u="none" strike="noStrike" kern="1200" cap="none" dirty="0">
                <a:solidFill>
                  <a:schemeClr val="dk1"/>
                </a:solidFill>
                <a:effectLst/>
                <a:latin typeface="+mn-lt"/>
                <a:ea typeface="Calibri"/>
                <a:cs typeface="Calibri"/>
                <a:sym typeface="Calibri"/>
              </a:rPr>
              <a:t>, un sondage continu des consommateurs du Vision Council.)</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a:t>
            </a:fld>
            <a:endParaRPr lang="fr-FR">
              <a:uFillTx/>
            </a:endParaRPr>
          </a:p>
        </p:txBody>
      </p:sp>
    </p:spTree>
    <p:extLst>
      <p:ext uri="{BB962C8B-B14F-4D97-AF65-F5344CB8AC3E}">
        <p14:creationId xmlns:p14="http://schemas.microsoft.com/office/powerpoint/2010/main" val="1575322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rtl="0">
              <a:lnSpc>
                <a:spcPct val="100000"/>
              </a:lnSpc>
              <a:spcBef>
                <a:spcPts val="0"/>
              </a:spcBef>
              <a:spcAft>
                <a:spcPts val="0"/>
              </a:spcAft>
              <a:buClr>
                <a:schemeClr val="dk1"/>
              </a:buClr>
              <a:buSzPts val="1200"/>
              <a:buFont typeface="Calibri"/>
              <a:buNone/>
            </a:pPr>
            <a:r>
              <a:rPr lang="fr-FR" sz="1200" b="0" i="0" u="none" strike="noStrike" cap="none" dirty="0">
                <a:solidFill>
                  <a:schemeClr val="dk1"/>
                </a:solidFill>
                <a:latin typeface="+mn-lt"/>
                <a:ea typeface="Calibri"/>
                <a:cs typeface="Calibri"/>
                <a:sym typeface="Calibri"/>
              </a:rPr>
              <a:t>Puisque les enfants n’ont pas tous les mêmes besoins visuels, nous devons les traiter différemment quand nous leur recommandons des lunettes.</a:t>
            </a:r>
          </a:p>
          <a:p>
            <a:endParaRPr lang="en-US" dirty="0">
              <a:uFillTx/>
            </a:endParaRP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40</a:t>
            </a:fld>
            <a:endParaRPr lang="fr-FR" dirty="0"/>
          </a:p>
        </p:txBody>
      </p:sp>
    </p:spTree>
    <p:extLst>
      <p:ext uri="{BB962C8B-B14F-4D97-AF65-F5344CB8AC3E}">
        <p14:creationId xmlns:p14="http://schemas.microsoft.com/office/powerpoint/2010/main" val="2464894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fr-CA" noProof="0" dirty="0"/>
              <a:t>Il faut se préoccuper de la vision et de la protection des enfants. Si nous les renseignons bien, les parents et les soignants ne devraient pas hésiter à opter pour nos prescriptions de verres en polycarbonate ou photochromiques (les verres Transitions protègent contre les rayons UV et la lumière bleue nocive), de lunettes d’ordinateur, etc.</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41</a:t>
            </a:fld>
            <a:endParaRPr lang="fr-FR">
              <a:uFillTx/>
            </a:endParaRPr>
          </a:p>
        </p:txBody>
      </p:sp>
    </p:spTree>
    <p:extLst>
      <p:ext uri="{BB962C8B-B14F-4D97-AF65-F5344CB8AC3E}">
        <p14:creationId xmlns:p14="http://schemas.microsoft.com/office/powerpoint/2010/main" val="2164504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200"/>
              <a:buFont typeface="Calibri"/>
              <a:buNone/>
            </a:pPr>
            <a:r>
              <a:rPr lang="fr-CA" sz="1200" b="0" i="0" u="none" strike="noStrike" cap="none" noProof="0" dirty="0">
                <a:solidFill>
                  <a:schemeClr val="dk1"/>
                </a:solidFill>
                <a:latin typeface="+mn-lt"/>
                <a:ea typeface="Calibri"/>
                <a:cs typeface="Calibri"/>
                <a:sym typeface="Calibri"/>
              </a:rPr>
              <a:t>Tout part de la recommandation de l’optométriste, un facteur très important. J’adore les recommandations des optométristes faites sur la chaise puisque le patient peut les considérer comme des besoins médicaux plutôt que des décisions d’achat. À titre d’opticien, je travaillerais avec les patients en faisant des recommandations et en</a:t>
            </a:r>
            <a:r>
              <a:rPr lang="fr-CA" sz="1200" b="0" i="0" u="none" strike="noStrike" cap="none" baseline="0" noProof="0" dirty="0">
                <a:solidFill>
                  <a:schemeClr val="dk1"/>
                </a:solidFill>
                <a:latin typeface="+mn-lt"/>
                <a:ea typeface="Calibri"/>
                <a:cs typeface="Calibri"/>
                <a:sym typeface="Calibri"/>
              </a:rPr>
              <a:t> </a:t>
            </a:r>
            <a:r>
              <a:rPr lang="fr-CA" sz="1200" b="0" i="0" u="none" strike="noStrike" cap="none" noProof="0" dirty="0">
                <a:solidFill>
                  <a:schemeClr val="dk1"/>
                </a:solidFill>
                <a:latin typeface="+mn-lt"/>
                <a:ea typeface="Calibri"/>
                <a:cs typeface="Calibri"/>
                <a:sym typeface="Calibri"/>
              </a:rPr>
              <a:t>répondant aux questions. Si l’optométriste pénétrait dans le bureau et effectuait la même recommandation, le patient n’hésiterait pas à dire que, si l’optométriste le recommande, il suit son conseil. Tout simplement!</a:t>
            </a:r>
            <a:endParaRPr lang="fr-CA" noProof="0"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42</a:t>
            </a:fld>
            <a:endParaRPr lang="fr-FR">
              <a:uFillTx/>
            </a:endParaRPr>
          </a:p>
        </p:txBody>
      </p:sp>
    </p:spTree>
    <p:extLst>
      <p:ext uri="{BB962C8B-B14F-4D97-AF65-F5344CB8AC3E}">
        <p14:creationId xmlns:p14="http://schemas.microsoft.com/office/powerpoint/2010/main" val="549945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300"/>
              <a:buFont typeface="Calibri"/>
              <a:buNone/>
            </a:pPr>
            <a:r>
              <a:rPr lang="fr-CA" sz="1200" b="0" i="0" u="none" strike="noStrike" cap="none" noProof="0" dirty="0">
                <a:solidFill>
                  <a:schemeClr val="dk1"/>
                </a:solidFill>
                <a:latin typeface="+mn-lt"/>
                <a:ea typeface="Calibri"/>
                <a:cs typeface="Calibri"/>
                <a:sym typeface="Calibri"/>
              </a:rPr>
              <a:t>Nous avons déjà abordé la protection contre les impacts. Les</a:t>
            </a:r>
            <a:r>
              <a:rPr lang="fr-CA" sz="1200" b="0" i="0" u="none" strike="noStrike" cap="none" baseline="0" noProof="0" dirty="0">
                <a:solidFill>
                  <a:schemeClr val="dk1"/>
                </a:solidFill>
                <a:latin typeface="+mn-lt"/>
                <a:ea typeface="Calibri"/>
                <a:cs typeface="Calibri"/>
                <a:sym typeface="Calibri"/>
              </a:rPr>
              <a:t> lunettes de </a:t>
            </a:r>
            <a:r>
              <a:rPr lang="fr-CA" sz="1200" b="0" i="0" u="none" strike="noStrike" cap="none" noProof="0" dirty="0">
                <a:solidFill>
                  <a:schemeClr val="dk1"/>
                </a:solidFill>
                <a:latin typeface="+mn-lt"/>
                <a:ea typeface="Calibri"/>
                <a:cs typeface="Calibri"/>
                <a:sym typeface="Calibri"/>
              </a:rPr>
              <a:t>protection devraient être automatiques, tout comme nous obligeons nos enfants à porter un casque, du rembourrage, des protège-tibias et d’autres types d’équipement. La prévention est la clé en matière de blessures oculaires</a:t>
            </a:r>
            <a:r>
              <a:rPr lang="en-US" sz="1200" b="0" i="0" u="none" strike="noStrike" cap="none" dirty="0">
                <a:solidFill>
                  <a:schemeClr val="dk1"/>
                </a:solidFill>
                <a:latin typeface="+mn-lt"/>
                <a:ea typeface="Calibri"/>
                <a:cs typeface="Calibri"/>
                <a:sym typeface="Calibri"/>
              </a:rPr>
              <a:t>.</a:t>
            </a:r>
            <a:r>
              <a:rPr lang="en-US" sz="1200" b="0" i="0" u="none" strike="noStrike" cap="none" baseline="0" dirty="0">
                <a:solidFill>
                  <a:schemeClr val="dk1"/>
                </a:solidFill>
                <a:latin typeface="+mn-lt"/>
                <a:ea typeface="Calibri"/>
                <a:cs typeface="Calibri"/>
                <a:sym typeface="Calibri"/>
              </a:rPr>
              <a:t>  </a:t>
            </a:r>
            <a:endParaRPr lang="en-US" dirty="0"/>
          </a:p>
          <a:p>
            <a:pPr marL="0" marR="0" lvl="0" indent="0" algn="l" rtl="0">
              <a:spcBef>
                <a:spcPts val="0"/>
              </a:spcBef>
              <a:spcAft>
                <a:spcPts val="0"/>
              </a:spcAft>
              <a:buClr>
                <a:schemeClr val="dk1"/>
              </a:buClr>
              <a:buSzPts val="300"/>
              <a:buFont typeface="Calibri"/>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dirty="0">
                <a:solidFill>
                  <a:schemeClr val="dk1"/>
                </a:solidFill>
                <a:latin typeface="+mn-lt"/>
                <a:ea typeface="Calibri"/>
                <a:cs typeface="Calibri"/>
                <a:sym typeface="Calibri"/>
              </a:rPr>
              <a:t>https://</a:t>
            </a:r>
            <a:r>
              <a:rPr lang="en-US" sz="1200" b="0" i="0" u="none" strike="noStrike" cap="none" dirty="0" err="1">
                <a:solidFill>
                  <a:schemeClr val="dk1"/>
                </a:solidFill>
                <a:latin typeface="+mn-lt"/>
                <a:ea typeface="Calibri"/>
                <a:cs typeface="Calibri"/>
                <a:sym typeface="Calibri"/>
              </a:rPr>
              <a:t>www.thevisioncouncil.org</a:t>
            </a:r>
            <a:r>
              <a:rPr lang="en-US" sz="1200" b="0" i="0" u="none" strike="noStrike" cap="none" dirty="0">
                <a:solidFill>
                  <a:schemeClr val="dk1"/>
                </a:solidFill>
                <a:latin typeface="+mn-lt"/>
                <a:ea typeface="Calibri"/>
                <a:cs typeface="Calibri"/>
                <a:sym typeface="Calibri"/>
              </a:rPr>
              <a:t>/content/sports-protection</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43</a:t>
            </a:fld>
            <a:endParaRPr lang="fr-FR">
              <a:uFillTx/>
            </a:endParaRPr>
          </a:p>
        </p:txBody>
      </p:sp>
    </p:spTree>
    <p:extLst>
      <p:ext uri="{BB962C8B-B14F-4D97-AF65-F5344CB8AC3E}">
        <p14:creationId xmlns:p14="http://schemas.microsoft.com/office/powerpoint/2010/main" val="422244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Les verres Transitions bloquent 100 % des rayons UVA et UVB et réduisent également les éblouissements douloureux afin que les enfants voient mieux, peu importe l’intensité de la lumière. Même les enfants dont la vision n’a pas besoin d’être corrigée devraient porter des lunettes solaires qui bloquent les rayons UV à l’extérieur. Puisque les lunettes solaires ne bloquent pas toutes 100 % des rayons UV, assurez-vous que les yeux de votre enfant sont protégés. Il est important de rappeler aux parents que les yeux des enfants sont plus vulnérables aux dommages causés par les rayons UV puisque les yeux ne sont pas complètement développés et ne les filtrent pas.</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Une seule paire de lunettes est</a:t>
            </a:r>
            <a:r>
              <a:rPr lang="fr-CA" sz="1200" b="0" i="0" u="none" strike="noStrike" kern="1200" cap="none" baseline="0" dirty="0">
                <a:solidFill>
                  <a:schemeClr val="dk1"/>
                </a:solidFill>
                <a:effectLst/>
                <a:latin typeface="+mn-lt"/>
                <a:ea typeface="Calibri"/>
                <a:cs typeface="Calibri"/>
                <a:sym typeface="Calibri"/>
              </a:rPr>
              <a:t> plus simple pour les </a:t>
            </a:r>
            <a:r>
              <a:rPr lang="fr-CA" sz="1200" b="0" i="0" u="none" strike="noStrike" kern="1200" cap="none" dirty="0">
                <a:solidFill>
                  <a:schemeClr val="dk1"/>
                </a:solidFill>
                <a:effectLst/>
                <a:latin typeface="+mn-lt"/>
                <a:ea typeface="Calibri"/>
                <a:cs typeface="Calibri"/>
                <a:sym typeface="Calibri"/>
              </a:rPr>
              <a:t>enfants et leur évite de perdre ou d’oublier les lunettes solaires. Avec les verres photochromiques, une seule paire convient à tout!</a:t>
            </a:r>
          </a:p>
          <a:p>
            <a:pPr marL="171450" lvl="0" indent="-171450">
              <a:buFont typeface="Arial" panose="020B0604020202020204" pitchFamily="34" charset="0"/>
              <a:buChar char="•"/>
            </a:pPr>
            <a:r>
              <a:rPr lang="fr-CA" sz="1200" b="0" i="0" u="none" strike="noStrike" kern="1200" cap="none" dirty="0">
                <a:solidFill>
                  <a:schemeClr val="dk1"/>
                </a:solidFill>
                <a:effectLst/>
                <a:latin typeface="+mn-lt"/>
                <a:ea typeface="Calibri"/>
                <a:cs typeface="Calibri"/>
                <a:sym typeface="Calibri"/>
              </a:rPr>
              <a:t>Les verres Transitions sont parfaits pour les enfants, car ils s’adaptent harmonieusement afin d’aider à protéger la vision des enfants contre la lumière bleue nocive et les rayons UV, tant à l’intérieur qu’à l’extérieur.</a:t>
            </a:r>
          </a:p>
          <a:p>
            <a:pPr marL="171450" lvl="0" indent="-171450">
              <a:buFont typeface="Arial" panose="020B0604020202020204" pitchFamily="34" charset="0"/>
              <a:buChar char="•"/>
            </a:pPr>
            <a:r>
              <a:rPr lang="fr-CA" sz="1200" b="0" i="0" u="none" strike="noStrike" kern="1200" cap="none" dirty="0">
                <a:solidFill>
                  <a:schemeClr val="dk1"/>
                </a:solidFill>
                <a:effectLst/>
                <a:latin typeface="+mn-lt"/>
                <a:ea typeface="Calibri"/>
                <a:cs typeface="Calibri"/>
                <a:sym typeface="Calibri"/>
              </a:rPr>
              <a:t>Quant au coût, par rapport aux autres dépenses que les parents font pour les enfants, une vision claire et la protection tout</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en</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un, c’est une aubaine.</a:t>
            </a:r>
          </a:p>
          <a:p>
            <a:r>
              <a:rPr lang="fr-CA" sz="1200" b="0" i="0" u="none" strike="noStrike" kern="1200" cap="none" dirty="0">
                <a:solidFill>
                  <a:schemeClr val="dk1"/>
                </a:solidFill>
                <a:effectLst/>
                <a:latin typeface="+mn-lt"/>
                <a:ea typeface="Calibri"/>
                <a:cs typeface="Calibri"/>
                <a:sym typeface="Calibri"/>
              </a:rPr>
              <a:t>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44</a:t>
            </a:fld>
            <a:endParaRPr lang="fr-FR">
              <a:uFillTx/>
            </a:endParaRPr>
          </a:p>
        </p:txBody>
      </p:sp>
    </p:spTree>
    <p:extLst>
      <p:ext uri="{BB962C8B-B14F-4D97-AF65-F5344CB8AC3E}">
        <p14:creationId xmlns:p14="http://schemas.microsoft.com/office/powerpoint/2010/main" val="968357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Il existe également plusieurs bonnes raisons d’inclure le traitement antireflet dans votre prescription pour enfants. La vision et les améliorations esthétiques du traitement antireflet rendent le port de</a:t>
            </a:r>
            <a:r>
              <a:rPr lang="fr-CA" sz="1200" b="0" i="0" u="none" strike="noStrike" kern="1200" cap="none" baseline="0" dirty="0">
                <a:solidFill>
                  <a:schemeClr val="dk1"/>
                </a:solidFill>
                <a:effectLst/>
                <a:latin typeface="+mn-lt"/>
                <a:ea typeface="Calibri"/>
                <a:cs typeface="Calibri"/>
                <a:sym typeface="Calibri"/>
              </a:rPr>
              <a:t> lunettes prescrites </a:t>
            </a:r>
            <a:r>
              <a:rPr lang="fr-CA" sz="1200" b="0" i="0" u="none" strike="noStrike" kern="1200" cap="none" dirty="0">
                <a:solidFill>
                  <a:schemeClr val="dk1"/>
                </a:solidFill>
                <a:effectLst/>
                <a:latin typeface="+mn-lt"/>
                <a:ea typeface="Calibri"/>
                <a:cs typeface="Calibri"/>
                <a:sym typeface="Calibri"/>
              </a:rPr>
              <a:t>plus positif.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Le polycarbonate a un indice de réfraction plus élevé et un coefficient d’Abbe plus faible par rapport au plastique standard, qui crée plus de reflets.</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Puisque les enfants passent plus de temps en classe exposés à l’éclairage fluorescent qui s’y trouve, devant un écran d’ordinateur ou des appareils numériques, à regarder la télévision ou à jouer à des jeux vidéo, le traitement antireflet améliore considérablement la santé oculaire, la vision claire et le confort.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N’oubliez pas que la vision représente un facteur clé du développement émotionnel et intellectuel d’un enfant. Les enfants devraient avoir hâte et être à l’aise de porter des lunettes. Les jeunes enfants peuvent se décourager s’ils ont l’impression que les gens ne les voient pas clairement. L’enfant peut être rassuré et à l’aise s’il sait que les autres peuvent voir ses yeux facilement.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Remarque : Ajouter un bloqueur de bleu ne protège pas mieux que les verres Transitions.</a:t>
            </a:r>
          </a:p>
          <a:p>
            <a:r>
              <a:rPr lang="fr-CA" sz="1200" b="0" i="0" u="none" strike="noStrike" kern="1200" cap="none" dirty="0">
                <a:solidFill>
                  <a:schemeClr val="dk1"/>
                </a:solidFill>
                <a:effectLst/>
                <a:latin typeface="+mn-lt"/>
                <a:ea typeface="Calibri"/>
                <a:cs typeface="Calibri"/>
                <a:sym typeface="Calibri"/>
              </a:rPr>
              <a:t>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46</a:t>
            </a:fld>
            <a:endParaRPr lang="fr-FR">
              <a:uFillTx/>
            </a:endParaRPr>
          </a:p>
        </p:txBody>
      </p:sp>
    </p:spTree>
    <p:extLst>
      <p:ext uri="{BB962C8B-B14F-4D97-AF65-F5344CB8AC3E}">
        <p14:creationId xmlns:p14="http://schemas.microsoft.com/office/powerpoint/2010/main" val="20169113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fr-CA" sz="1200" b="0" i="0" u="none" strike="noStrike" kern="1200" cap="none" noProof="0" dirty="0">
                <a:solidFill>
                  <a:schemeClr val="dk1"/>
                </a:solidFill>
                <a:effectLst/>
                <a:latin typeface="+mn-lt"/>
                <a:ea typeface="Calibri"/>
                <a:cs typeface="Calibri"/>
                <a:sym typeface="Calibri"/>
              </a:rPr>
              <a:t>Avec les enfants, comme avec les adultes, il faut commencer par les verres.</a:t>
            </a:r>
            <a:r>
              <a:rPr lang="fr-CA" noProof="0" dirty="0"/>
              <a:t> Prescrire la meilleure solution visuelle </a:t>
            </a:r>
            <a:r>
              <a:rPr lang="fr-CA" baseline="0" noProof="0" dirty="0"/>
              <a:t>pour l’enfant est la</a:t>
            </a:r>
            <a:r>
              <a:rPr lang="fr-CA" noProof="0" dirty="0"/>
              <a:t> priorité.</a:t>
            </a:r>
            <a:r>
              <a:rPr lang="fr-CA" sz="1200" b="0" i="0" u="none" strike="noStrike" kern="1200" cap="none" noProof="0" dirty="0">
                <a:solidFill>
                  <a:schemeClr val="dk1"/>
                </a:solidFill>
                <a:effectLst/>
                <a:latin typeface="+mn-lt"/>
                <a:ea typeface="Calibri"/>
                <a:cs typeface="Calibri"/>
                <a:sym typeface="Calibri"/>
              </a:rPr>
              <a:t> La monture vient en deuxième et doit tenir compte du niveau d’activité de l’enfant, de la forme de son visage, du pont et de la taille des yeux (la monture ne doit pas être trop ajustée, car elle ne doit pas être remplacée dès que l’enfant grandit, mais pas trop grande non plus, car le confort est primordial). Pour les sports, les lunettes de protection avec prescription devraient être aussi importantes que de l’équipement de protection. Un enfant peut-il étudier à l’école, faire du vélo, etc., sans ses lunettes? Dans la négative, une paire de réserve est nécessaire. En plus de servir de réserve, cette paire de lunettes peut servir d’accessoire mode. Deux modèles différents qui permettent de faire un peu changement</a:t>
            </a:r>
            <a:r>
              <a:rPr lang="fr-CA" sz="1200" b="0" i="0" u="none" strike="noStrike" kern="1200" cap="none" baseline="0" noProof="0" dirty="0">
                <a:solidFill>
                  <a:schemeClr val="dk1"/>
                </a:solidFill>
                <a:effectLst/>
                <a:latin typeface="+mn-lt"/>
                <a:ea typeface="Calibri"/>
                <a:cs typeface="Calibri"/>
                <a:sym typeface="Calibri"/>
              </a:rPr>
              <a:t> </a:t>
            </a:r>
            <a:r>
              <a:rPr lang="fr-CA" sz="1200" b="0" i="0" u="none" strike="noStrike" kern="1200" cap="none" noProof="0" dirty="0">
                <a:solidFill>
                  <a:schemeClr val="dk1"/>
                </a:solidFill>
                <a:effectLst/>
                <a:latin typeface="+mn-lt"/>
                <a:ea typeface="Calibri"/>
                <a:cs typeface="Calibri"/>
                <a:sym typeface="Calibri"/>
              </a:rPr>
              <a:t>peuvent rendre le port de lunettes plus amusant.</a:t>
            </a:r>
            <a:r>
              <a:rPr lang="fr-CA" sz="1200" b="0" i="0" u="none" strike="noStrike" kern="1200" cap="none" baseline="0" noProof="0" dirty="0">
                <a:solidFill>
                  <a:schemeClr val="dk1"/>
                </a:solidFill>
                <a:effectLst/>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fr-CA" sz="1200" b="0" i="0" u="none" strike="noStrike" kern="1200" cap="none" baseline="0" noProof="0"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fr-CA" sz="1200" b="0" i="0" u="none" strike="noStrike" kern="1200" cap="none" noProof="0" dirty="0">
                <a:solidFill>
                  <a:schemeClr val="dk1"/>
                </a:solidFill>
                <a:effectLst/>
                <a:latin typeface="+mn-lt"/>
                <a:ea typeface="Calibri"/>
                <a:cs typeface="Calibri"/>
                <a:sym typeface="Calibri"/>
              </a:rPr>
              <a:t>Quand vous recommandez des verres photochromiques Transitions, trouvez une monture qui semble aussi parfaite pour être portée à l’intérieur qu’à l’extérieur</a:t>
            </a:r>
            <a:r>
              <a:rPr lang="fr-CA" noProof="0" dirty="0"/>
              <a:t>. Certaines montures d’intérieur ne feraient pas de belles lunettes de soleil et vice versa.</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fr-CA" noProof="0"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47</a:t>
            </a:fld>
            <a:endParaRPr lang="fr-FR">
              <a:uFillTx/>
            </a:endParaRPr>
          </a:p>
        </p:txBody>
      </p:sp>
    </p:spTree>
    <p:extLst>
      <p:ext uri="{BB962C8B-B14F-4D97-AF65-F5344CB8AC3E}">
        <p14:creationId xmlns:p14="http://schemas.microsoft.com/office/powerpoint/2010/main" val="4034963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Aujourd’hui, plus que jamais, les lunettes autrefois purement fonctionnelles sont devenues un accessoire de mode. Avec les verres Transitions, vous obtenez style et fonctionnalité. Ils s’adaptent aux conditions de luminosité changeantes et aident à protéger contre les rayons UV nocifs et la lumière bleue nocive. Les verres permettent également de créer plusieurs looks puisqu'ils changent de couleur.</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Gardez ceci en mémoire et agencez les verres Transitions à des montures audacieuses qui se portent autant à l’intérieur qu’à l’extérieur. Grâce aux couleurs de verres Transitions offertes</a:t>
            </a:r>
            <a:r>
              <a:rPr lang="fr-CA" sz="1200" b="0" i="0" u="none" strike="noStrike" kern="1200" cap="none" baseline="0" dirty="0">
                <a:solidFill>
                  <a:schemeClr val="dk1"/>
                </a:solidFill>
                <a:effectLst/>
                <a:latin typeface="+mn-lt"/>
                <a:ea typeface="Calibri"/>
                <a:cs typeface="Calibri"/>
                <a:sym typeface="Calibri"/>
              </a:rPr>
              <a:t> </a:t>
            </a:r>
            <a:r>
              <a:rPr lang="en-US" sz="1200" b="0" i="0" u="none" strike="noStrike" cap="none" dirty="0">
                <a:solidFill>
                  <a:schemeClr val="dk1"/>
                </a:solidFill>
                <a:latin typeface="+mn-lt"/>
                <a:ea typeface="Calibri"/>
                <a:cs typeface="Calibri"/>
                <a:sym typeface="Calibri"/>
              </a:rPr>
              <a:t>–</a:t>
            </a:r>
            <a:r>
              <a:rPr lang="fr-CA" sz="1200" b="0" i="0" u="none" strike="noStrike" kern="1200" cap="none" dirty="0">
                <a:solidFill>
                  <a:schemeClr val="dk1"/>
                </a:solidFill>
                <a:effectLst/>
                <a:latin typeface="+mn-lt"/>
                <a:ea typeface="Calibri"/>
                <a:cs typeface="Calibri"/>
                <a:sym typeface="Calibri"/>
              </a:rPr>
              <a:t> gris, brun et vert graphite </a:t>
            </a:r>
            <a:r>
              <a:rPr lang="en-US" sz="1200" b="0" i="0" u="none" strike="noStrike" cap="none" dirty="0">
                <a:solidFill>
                  <a:schemeClr val="dk1"/>
                </a:solidFill>
                <a:latin typeface="+mn-lt"/>
                <a:ea typeface="Calibri"/>
                <a:cs typeface="Calibri"/>
                <a:sym typeface="Calibri"/>
              </a:rPr>
              <a:t>–</a:t>
            </a:r>
            <a:r>
              <a:rPr lang="fr-CA" sz="1200" b="0" i="0" u="none" strike="noStrike" kern="1200" cap="none" dirty="0">
                <a:solidFill>
                  <a:schemeClr val="dk1"/>
                </a:solidFill>
                <a:effectLst/>
                <a:latin typeface="+mn-lt"/>
                <a:ea typeface="Calibri"/>
                <a:cs typeface="Calibri"/>
                <a:sym typeface="Calibri"/>
              </a:rPr>
              <a:t>, de plus en plus de gens marient</a:t>
            </a:r>
            <a:r>
              <a:rPr lang="fr-CA" sz="1200" b="0" i="0" u="none" strike="noStrike" kern="1200" cap="none" baseline="0" dirty="0">
                <a:solidFill>
                  <a:schemeClr val="dk1"/>
                </a:solidFill>
                <a:effectLst/>
                <a:latin typeface="+mn-lt"/>
                <a:ea typeface="Calibri"/>
                <a:cs typeface="Calibri"/>
                <a:sym typeface="Calibri"/>
              </a:rPr>
              <a:t> une variété de formes</a:t>
            </a:r>
            <a:r>
              <a:rPr lang="fr-CA" sz="1200" b="0" i="0" u="none" strike="noStrike" kern="1200" cap="none" dirty="0">
                <a:solidFill>
                  <a:schemeClr val="dk1"/>
                </a:solidFill>
                <a:effectLst/>
                <a:latin typeface="+mn-lt"/>
                <a:ea typeface="Calibri"/>
                <a:cs typeface="Calibri"/>
                <a:sym typeface="Calibri"/>
              </a:rPr>
              <a:t>, de couleurs et de textures de montures avec des verres de couleur différente</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pour avoir</a:t>
            </a:r>
            <a:r>
              <a:rPr lang="fr-CA" sz="1200" b="0" i="0" u="none" strike="noStrike" kern="1200" cap="none" baseline="0" dirty="0">
                <a:solidFill>
                  <a:schemeClr val="dk1"/>
                </a:solidFill>
                <a:effectLst/>
                <a:latin typeface="+mn-lt"/>
                <a:ea typeface="Calibri"/>
                <a:cs typeface="Calibri"/>
                <a:sym typeface="Calibri"/>
              </a:rPr>
              <a:t> un look qui en impose</a:t>
            </a:r>
            <a:r>
              <a:rPr lang="fr-CA" sz="1200" b="0" i="0" u="none" strike="noStrike" kern="1200" cap="none" dirty="0">
                <a:solidFill>
                  <a:schemeClr val="dk1"/>
                </a:solidFill>
                <a:effectLst/>
                <a:latin typeface="+mn-lt"/>
                <a:ea typeface="Calibri"/>
                <a:cs typeface="Calibri"/>
                <a:sym typeface="Calibri"/>
              </a:rPr>
              <a:t>.</a:t>
            </a:r>
          </a:p>
          <a:p>
            <a:r>
              <a:rPr lang="fr-CA" sz="1200" b="0" i="0" u="none" strike="noStrike" kern="1200" cap="none" dirty="0">
                <a:solidFill>
                  <a:schemeClr val="dk1"/>
                </a:solidFill>
                <a:effectLst/>
                <a:latin typeface="+mn-lt"/>
                <a:ea typeface="Calibri"/>
                <a:cs typeface="Calibri"/>
                <a:sym typeface="Calibri"/>
              </a:rPr>
              <a:t>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48</a:t>
            </a:fld>
            <a:endParaRPr lang="fr-FR">
              <a:uFillTx/>
            </a:endParaRPr>
          </a:p>
        </p:txBody>
      </p:sp>
    </p:spTree>
    <p:extLst>
      <p:ext uri="{BB962C8B-B14F-4D97-AF65-F5344CB8AC3E}">
        <p14:creationId xmlns:p14="http://schemas.microsoft.com/office/powerpoint/2010/main" val="35499104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u="none" strike="noStrike" kern="1200" cap="none" dirty="0">
                <a:solidFill>
                  <a:schemeClr val="dk1"/>
                </a:solidFill>
                <a:effectLst/>
                <a:latin typeface="+mn-lt"/>
                <a:ea typeface="Calibri"/>
                <a:cs typeface="Calibri"/>
                <a:sym typeface="Calibri"/>
              </a:rPr>
              <a:t>Dans une étude </a:t>
            </a:r>
            <a:r>
              <a:rPr lang="fr-CA" sz="1200" b="0" i="0" u="none" strike="noStrike" kern="1200" cap="none" dirty="0">
                <a:solidFill>
                  <a:schemeClr val="dk1"/>
                </a:solidFill>
                <a:effectLst/>
                <a:latin typeface="+mn-lt"/>
                <a:ea typeface="Calibri"/>
                <a:cs typeface="Calibri"/>
                <a:sym typeface="Calibri"/>
              </a:rPr>
              <a:t>réalisée auprès d’enfants âgés de 6 à 10 ans à la </a:t>
            </a:r>
            <a:r>
              <a:rPr lang="fr-CA" sz="1200" b="0" i="0" u="none" strike="noStrike" kern="1200" cap="none" dirty="0" err="1">
                <a:solidFill>
                  <a:schemeClr val="dk1"/>
                </a:solidFill>
                <a:effectLst/>
                <a:latin typeface="+mn-lt"/>
                <a:ea typeface="Calibri"/>
                <a:cs typeface="Calibri"/>
                <a:sym typeface="Calibri"/>
              </a:rPr>
              <a:t>Ojai</a:t>
            </a:r>
            <a:r>
              <a:rPr lang="fr-CA" sz="1200" b="0" i="0" u="none" strike="noStrike" kern="1200" cap="none" dirty="0">
                <a:solidFill>
                  <a:schemeClr val="dk1"/>
                </a:solidFill>
                <a:effectLst/>
                <a:latin typeface="+mn-lt"/>
                <a:ea typeface="Calibri"/>
                <a:cs typeface="Calibri"/>
                <a:sym typeface="Calibri"/>
              </a:rPr>
              <a:t> State </a:t>
            </a:r>
            <a:r>
              <a:rPr lang="fr-CA" sz="1200" b="0" i="0" u="none" strike="noStrike" kern="1200" cap="none" dirty="0" err="1">
                <a:solidFill>
                  <a:schemeClr val="dk1"/>
                </a:solidFill>
                <a:effectLst/>
                <a:latin typeface="+mn-lt"/>
                <a:ea typeface="Calibri"/>
                <a:cs typeface="Calibri"/>
                <a:sym typeface="Calibri"/>
              </a:rPr>
              <a:t>University</a:t>
            </a:r>
            <a:r>
              <a:rPr lang="fr-CA" sz="1200" b="0" i="0" u="none" strike="noStrike" kern="1200" cap="none" dirty="0">
                <a:solidFill>
                  <a:schemeClr val="dk1"/>
                </a:solidFill>
                <a:effectLst/>
                <a:latin typeface="+mn-lt"/>
                <a:ea typeface="Calibri"/>
                <a:cs typeface="Calibri"/>
                <a:sym typeface="Calibri"/>
              </a:rPr>
              <a:t> et publiée en mai 2008 dans le journal</a:t>
            </a:r>
            <a:r>
              <a:rPr lang="fr-CA" sz="1200" b="0" i="1" u="none" strike="noStrike" kern="1200" cap="none" dirty="0">
                <a:solidFill>
                  <a:schemeClr val="dk1"/>
                </a:solidFill>
                <a:effectLst/>
                <a:latin typeface="+mn-lt"/>
                <a:ea typeface="Calibri"/>
                <a:cs typeface="Calibri"/>
                <a:sym typeface="Calibri"/>
              </a:rPr>
              <a:t> </a:t>
            </a:r>
            <a:r>
              <a:rPr lang="fr-CA" sz="1200" b="0" i="1" u="none" strike="noStrike" kern="1200" cap="none" dirty="0" err="1">
                <a:solidFill>
                  <a:schemeClr val="dk1"/>
                </a:solidFill>
                <a:effectLst/>
                <a:latin typeface="+mn-lt"/>
                <a:ea typeface="Calibri"/>
                <a:cs typeface="Calibri"/>
                <a:sym typeface="Calibri"/>
              </a:rPr>
              <a:t>Ophthalmic</a:t>
            </a:r>
            <a:r>
              <a:rPr lang="fr-CA" sz="1200" b="0" i="1" u="none" strike="noStrike" kern="1200" cap="none" dirty="0">
                <a:solidFill>
                  <a:schemeClr val="dk1"/>
                </a:solidFill>
                <a:effectLst/>
                <a:latin typeface="+mn-lt"/>
                <a:ea typeface="Calibri"/>
                <a:cs typeface="Calibri"/>
                <a:sym typeface="Calibri"/>
              </a:rPr>
              <a:t> and </a:t>
            </a:r>
            <a:r>
              <a:rPr lang="fr-CA" sz="1200" b="0" i="1" u="none" strike="noStrike" kern="1200" cap="none" dirty="0" err="1">
                <a:solidFill>
                  <a:schemeClr val="dk1"/>
                </a:solidFill>
                <a:effectLst/>
                <a:latin typeface="+mn-lt"/>
                <a:ea typeface="Calibri"/>
                <a:cs typeface="Calibri"/>
                <a:sym typeface="Calibri"/>
              </a:rPr>
              <a:t>Physiological</a:t>
            </a:r>
            <a:r>
              <a:rPr lang="fr-CA" sz="1200" b="0" i="1" u="none" strike="noStrike" kern="1200" cap="none" dirty="0">
                <a:solidFill>
                  <a:schemeClr val="dk1"/>
                </a:solidFill>
                <a:effectLst/>
                <a:latin typeface="+mn-lt"/>
                <a:ea typeface="Calibri"/>
                <a:cs typeface="Calibri"/>
                <a:sym typeface="Calibri"/>
              </a:rPr>
              <a:t> </a:t>
            </a:r>
            <a:r>
              <a:rPr lang="fr-CA" sz="1200" b="0" i="1" u="none" strike="noStrike" kern="1200" cap="none" dirty="0" err="1">
                <a:solidFill>
                  <a:schemeClr val="dk1"/>
                </a:solidFill>
                <a:effectLst/>
                <a:latin typeface="+mn-lt"/>
                <a:ea typeface="Calibri"/>
                <a:cs typeface="Calibri"/>
                <a:sym typeface="Calibri"/>
              </a:rPr>
              <a:t>Optics</a:t>
            </a:r>
            <a:r>
              <a:rPr lang="fr-CA" sz="1200" b="0" i="0" u="none" strike="noStrike" kern="1200" cap="none" dirty="0">
                <a:solidFill>
                  <a:schemeClr val="dk1"/>
                </a:solidFill>
                <a:effectLst/>
                <a:latin typeface="+mn-lt"/>
                <a:ea typeface="Calibri"/>
                <a:cs typeface="Calibri"/>
                <a:sym typeface="Calibri"/>
              </a:rPr>
              <a:t>, ces derniers ont indiqué que les lunettes donnaient l’impression d’être </a:t>
            </a:r>
            <a:r>
              <a:rPr lang="fr-CA" sz="1200" b="1" i="0" u="none" strike="noStrike" kern="1200" cap="none" dirty="0">
                <a:solidFill>
                  <a:schemeClr val="dk1"/>
                </a:solidFill>
                <a:effectLst/>
                <a:latin typeface="+mn-lt"/>
                <a:ea typeface="Calibri"/>
                <a:cs typeface="Calibri"/>
                <a:sym typeface="Calibri"/>
              </a:rPr>
              <a:t>intelligents</a:t>
            </a:r>
            <a:r>
              <a:rPr lang="fr-CA" sz="1200" b="0" i="0" u="none" strike="noStrike" kern="1200" cap="none" dirty="0">
                <a:solidFill>
                  <a:schemeClr val="dk1"/>
                </a:solidFill>
                <a:effectLst/>
                <a:latin typeface="+mn-lt"/>
                <a:ea typeface="Calibri"/>
                <a:cs typeface="Calibri"/>
                <a:sym typeface="Calibri"/>
              </a:rPr>
              <a:t> et </a:t>
            </a:r>
            <a:r>
              <a:rPr lang="fr-CA" sz="1200" b="1" i="0" u="none" strike="noStrike" kern="1200" cap="none" dirty="0">
                <a:solidFill>
                  <a:schemeClr val="dk1"/>
                </a:solidFill>
                <a:effectLst/>
                <a:latin typeface="+mn-lt"/>
                <a:ea typeface="Calibri"/>
                <a:cs typeface="Calibri"/>
                <a:sym typeface="Calibri"/>
              </a:rPr>
              <a:t>honnêtes</a:t>
            </a:r>
            <a:r>
              <a:rPr lang="fr-CA" sz="1200" b="0" i="0" u="none" strike="noStrike" kern="1200" cap="none" dirty="0">
                <a:solidFill>
                  <a:schemeClr val="dk1"/>
                </a:solidFill>
                <a:effectLst/>
                <a:latin typeface="+mn-lt"/>
                <a:ea typeface="Calibri"/>
                <a:cs typeface="Calibri"/>
                <a:sym typeface="Calibri"/>
              </a:rPr>
              <a:t>.</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Une étude réalisée aux États-Unis </a:t>
            </a:r>
            <a:r>
              <a:rPr lang="fr-CA" sz="1200" b="0" i="0" u="none" strike="noStrike" kern="1200" cap="none" baseline="0" dirty="0">
                <a:solidFill>
                  <a:schemeClr val="dk1"/>
                </a:solidFill>
                <a:effectLst/>
                <a:latin typeface="+mn-lt"/>
                <a:ea typeface="Calibri"/>
                <a:cs typeface="Calibri"/>
                <a:sym typeface="Calibri"/>
              </a:rPr>
              <a:t>e</a:t>
            </a:r>
            <a:r>
              <a:rPr lang="fr-CA" sz="1200" b="0" i="0" u="none" strike="noStrike" kern="1200" cap="none" dirty="0">
                <a:solidFill>
                  <a:schemeClr val="dk1"/>
                </a:solidFill>
                <a:effectLst/>
                <a:latin typeface="+mn-lt"/>
                <a:ea typeface="Calibri"/>
                <a:cs typeface="Calibri"/>
                <a:sym typeface="Calibri"/>
              </a:rPr>
              <a:t>n 2003 par la D</a:t>
            </a:r>
            <a:r>
              <a:rPr lang="fr-CA" sz="1200" b="0" i="0" u="none" strike="noStrike" kern="1200" cap="none" baseline="30000" dirty="0">
                <a:solidFill>
                  <a:schemeClr val="dk1"/>
                </a:solidFill>
                <a:effectLst/>
                <a:latin typeface="+mn-lt"/>
                <a:ea typeface="Calibri"/>
                <a:cs typeface="Calibri"/>
                <a:sym typeface="Calibri"/>
              </a:rPr>
              <a:t>re</a:t>
            </a:r>
            <a:r>
              <a:rPr lang="fr-CA" sz="1200" b="0" i="0" u="none" strike="noStrike" kern="1200" cap="none" dirty="0">
                <a:solidFill>
                  <a:schemeClr val="dk1"/>
                </a:solidFill>
                <a:effectLst/>
                <a:latin typeface="+mn-lt"/>
                <a:ea typeface="Calibri"/>
                <a:cs typeface="Calibri"/>
                <a:sym typeface="Calibri"/>
              </a:rPr>
              <a:t> Madeline </a:t>
            </a:r>
            <a:r>
              <a:rPr lang="fr-CA" sz="1200" b="0" i="0" u="none" strike="noStrike" kern="1200" cap="none" dirty="0" err="1">
                <a:solidFill>
                  <a:schemeClr val="dk1"/>
                </a:solidFill>
                <a:effectLst/>
                <a:latin typeface="+mn-lt"/>
                <a:ea typeface="Calibri"/>
                <a:cs typeface="Calibri"/>
                <a:sym typeface="Calibri"/>
              </a:rPr>
              <a:t>Romeu</a:t>
            </a:r>
            <a:r>
              <a:rPr lang="fr-CA" sz="1200" b="0" i="0" u="none" strike="noStrike" kern="1200" cap="none" dirty="0">
                <a:solidFill>
                  <a:schemeClr val="dk1"/>
                </a:solidFill>
                <a:effectLst/>
                <a:latin typeface="+mn-lt"/>
                <a:ea typeface="Calibri"/>
                <a:cs typeface="Calibri"/>
                <a:sym typeface="Calibri"/>
              </a:rPr>
              <a:t>, optométriste, et la D</a:t>
            </a:r>
            <a:r>
              <a:rPr lang="fr-CA" sz="1200" b="0" i="0" u="none" strike="noStrike" kern="1200" cap="none" baseline="30000" dirty="0">
                <a:solidFill>
                  <a:schemeClr val="dk1"/>
                </a:solidFill>
                <a:effectLst/>
                <a:latin typeface="+mn-lt"/>
                <a:ea typeface="Calibri"/>
                <a:cs typeface="Calibri"/>
                <a:sym typeface="Calibri"/>
              </a:rPr>
              <a:t>re</a:t>
            </a:r>
            <a:r>
              <a:rPr lang="fr-CA" sz="1200" b="0" i="0" u="none" strike="noStrike" kern="1200" cap="none" dirty="0">
                <a:solidFill>
                  <a:schemeClr val="dk1"/>
                </a:solidFill>
                <a:effectLst/>
                <a:latin typeface="+mn-lt"/>
                <a:ea typeface="Calibri"/>
                <a:cs typeface="Calibri"/>
                <a:sym typeface="Calibri"/>
              </a:rPr>
              <a:t> Susan </a:t>
            </a:r>
            <a:r>
              <a:rPr lang="fr-CA" sz="1200" b="0" i="0" u="none" strike="noStrike" kern="1200" cap="none" dirty="0" err="1">
                <a:solidFill>
                  <a:schemeClr val="dk1"/>
                </a:solidFill>
                <a:effectLst/>
                <a:latin typeface="+mn-lt"/>
                <a:ea typeface="Calibri"/>
                <a:cs typeface="Calibri"/>
                <a:sym typeface="Calibri"/>
              </a:rPr>
              <a:t>Stenson</a:t>
            </a:r>
            <a:r>
              <a:rPr lang="fr-CA" sz="1200" b="0" i="0" u="none" strike="noStrike" kern="1200" cap="none" dirty="0">
                <a:solidFill>
                  <a:schemeClr val="dk1"/>
                </a:solidFill>
                <a:effectLst/>
                <a:latin typeface="+mn-lt"/>
                <a:ea typeface="Calibri"/>
                <a:cs typeface="Calibri"/>
                <a:sym typeface="Calibri"/>
              </a:rPr>
              <a:t>, M. D.,</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a révélé que les enfants aimaient mieux les verres photochromiques que les verres clairs. </a:t>
            </a:r>
            <a:r>
              <a:rPr lang="fr-CA" sz="1200" b="1" i="0" u="none" strike="noStrike" kern="1200" cap="none" dirty="0">
                <a:solidFill>
                  <a:schemeClr val="dk1"/>
                </a:solidFill>
                <a:effectLst/>
                <a:latin typeface="+mn-lt"/>
                <a:ea typeface="Calibri"/>
                <a:cs typeface="Calibri"/>
                <a:sym typeface="Calibri"/>
              </a:rPr>
              <a:t>En fait, 90 % des enfants préfèrent les verres Transitions aux verres clairs ordinaires.</a:t>
            </a:r>
            <a:r>
              <a:rPr lang="fr-CA" sz="1200" b="0" i="0" u="none" strike="noStrike" kern="1200" cap="none" dirty="0">
                <a:solidFill>
                  <a:schemeClr val="dk1"/>
                </a:solidFill>
                <a:effectLst/>
                <a:latin typeface="+mn-lt"/>
                <a:ea typeface="Calibri"/>
                <a:cs typeface="Calibri"/>
                <a:sym typeface="Calibri"/>
              </a:rPr>
              <a:t> </a:t>
            </a:r>
          </a:p>
          <a:p>
            <a:endParaRPr lang="fr-CA" sz="1200" b="1" i="0" u="none" strike="noStrike" kern="1200" cap="none" dirty="0">
              <a:solidFill>
                <a:schemeClr val="dk1"/>
              </a:solidFill>
              <a:effectLst/>
              <a:latin typeface="+mn-lt"/>
              <a:ea typeface="Calibri"/>
              <a:cs typeface="Calibri"/>
              <a:sym typeface="Calibri"/>
            </a:endParaRPr>
          </a:p>
          <a:p>
            <a:r>
              <a:rPr lang="fr-CA" sz="1200" b="1" i="0" u="none" strike="noStrike" kern="1200" cap="none" dirty="0">
                <a:solidFill>
                  <a:schemeClr val="dk1"/>
                </a:solidFill>
                <a:effectLst/>
                <a:latin typeface="+mn-lt"/>
                <a:ea typeface="Calibri"/>
                <a:cs typeface="Calibri"/>
                <a:sym typeface="Calibri"/>
              </a:rPr>
              <a:t>Les lunettes peuvent être</a:t>
            </a:r>
            <a:r>
              <a:rPr lang="fr-CA" sz="1200" b="1" i="0" u="none" strike="noStrike" kern="1200" cap="none" baseline="0" dirty="0">
                <a:solidFill>
                  <a:schemeClr val="dk1"/>
                </a:solidFill>
                <a:effectLst/>
                <a:latin typeface="+mn-lt"/>
                <a:ea typeface="Calibri"/>
                <a:cs typeface="Calibri"/>
                <a:sym typeface="Calibri"/>
              </a:rPr>
              <a:t> un formidable accessoire</a:t>
            </a:r>
            <a:r>
              <a:rPr lang="fr-CA" sz="1200" b="1" i="0" u="none" strike="noStrike" kern="1200" cap="none" dirty="0">
                <a:solidFill>
                  <a:schemeClr val="dk1"/>
                </a:solidFill>
                <a:effectLst/>
                <a:latin typeface="+mn-lt"/>
                <a:ea typeface="Calibri"/>
                <a:cs typeface="Calibri"/>
                <a:sym typeface="Calibri"/>
              </a:rPr>
              <a:t>.</a:t>
            </a:r>
            <a:r>
              <a:rPr lang="fr-CA" sz="1200" b="0" i="0" u="none" strike="noStrike" kern="1200" cap="none" dirty="0">
                <a:solidFill>
                  <a:schemeClr val="dk1"/>
                </a:solidFill>
                <a:effectLst/>
                <a:latin typeface="+mn-lt"/>
                <a:ea typeface="Calibri"/>
                <a:cs typeface="Calibri"/>
                <a:sym typeface="Calibri"/>
              </a:rPr>
              <a:t> Des enfants n’ayant pas besoin de lunettes avec prescription achètent des lunettes sans prescription chez des détaillants comme </a:t>
            </a:r>
            <a:r>
              <a:rPr lang="fr-CA" sz="1200" b="0" i="0" u="none" strike="noStrike" kern="1200" cap="none" dirty="0" err="1">
                <a:solidFill>
                  <a:schemeClr val="dk1"/>
                </a:solidFill>
                <a:effectLst/>
                <a:latin typeface="+mn-lt"/>
                <a:ea typeface="Calibri"/>
                <a:cs typeface="Calibri"/>
                <a:sym typeface="Calibri"/>
              </a:rPr>
              <a:t>Claire’s</a:t>
            </a:r>
            <a:r>
              <a:rPr lang="fr-CA" sz="1200" b="0" i="0" u="none" strike="noStrike" kern="1200" cap="none" dirty="0">
                <a:solidFill>
                  <a:schemeClr val="dk1"/>
                </a:solidFill>
                <a:effectLst/>
                <a:latin typeface="+mn-lt"/>
                <a:ea typeface="Calibri"/>
                <a:cs typeface="Calibri"/>
                <a:sym typeface="Calibri"/>
              </a:rPr>
              <a:t>, car ils aiment en porter.</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49</a:t>
            </a:fld>
            <a:endParaRPr lang="fr-FR">
              <a:uFillTx/>
            </a:endParaRPr>
          </a:p>
        </p:txBody>
      </p:sp>
    </p:spTree>
    <p:extLst>
      <p:ext uri="{BB962C8B-B14F-4D97-AF65-F5344CB8AC3E}">
        <p14:creationId xmlns:p14="http://schemas.microsoft.com/office/powerpoint/2010/main" val="406122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Dans nos conversations, nous devons parler de produits, de connaissances et de prix. De plus, nous devons penser à la façon dont nous présentons ces renseignements à nos patients, aux parents et aux tuteurs. Cessez de penser que les parents ne veulent pas dépenser pour les lunettes de leurs enfants. Si nous croyons qu’ils n’ont pas les moyens d’acheter les meilleurs verres possible ou qu’ils ne veulent pas dépenser pour des lunettes, ils le croiront également. Nous avons tendance à</a:t>
            </a:r>
            <a:r>
              <a:rPr lang="fr-CA" sz="1200" b="0" i="0" u="none" strike="noStrike" kern="1200" cap="none" baseline="0" dirty="0">
                <a:solidFill>
                  <a:schemeClr val="dk1"/>
                </a:solidFill>
                <a:effectLst/>
                <a:latin typeface="+mn-lt"/>
                <a:ea typeface="Calibri"/>
                <a:cs typeface="Calibri"/>
                <a:sym typeface="Calibri"/>
              </a:rPr>
              <a:t> donner des options de bonne, très bonne ou meilleure </a:t>
            </a:r>
            <a:r>
              <a:rPr lang="fr-CA" sz="1200" b="0" i="0" u="none" strike="noStrike" kern="1200" cap="none" dirty="0">
                <a:solidFill>
                  <a:schemeClr val="dk1"/>
                </a:solidFill>
                <a:effectLst/>
                <a:latin typeface="+mn-lt"/>
                <a:ea typeface="Calibri"/>
                <a:cs typeface="Calibri"/>
                <a:sym typeface="Calibri"/>
              </a:rPr>
              <a:t>solution, solutions auxquelles les parents contribuent avec l’aspect prix, alors que nous devrions plutôt tenir compte des besoins de l’enfant. Nous créons de la peur et de l’insécurité en prenant la mauvaise décision avec les parents et possiblement en </a:t>
            </a:r>
            <a:r>
              <a:rPr lang="fr-CA" sz="1200" b="1" i="1" u="none" strike="noStrike" kern="1200" cap="none" dirty="0">
                <a:solidFill>
                  <a:schemeClr val="dk1"/>
                </a:solidFill>
                <a:effectLst/>
                <a:latin typeface="+mn-lt"/>
                <a:ea typeface="Calibri"/>
                <a:cs typeface="Calibri"/>
                <a:sym typeface="Calibri"/>
              </a:rPr>
              <a:t>rejetant</a:t>
            </a:r>
            <a:r>
              <a:rPr lang="fr-CA" sz="1200" b="0" i="1" u="none" strike="noStrike" kern="1200" cap="none"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la meilleure solution pour l’enfant. Nous devons recommander la meilleure solution en toute confiance, notamment une paire de lunettes sport ou de réserve.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Notre rôle consiste tout simplement à protéger l’enfant et à aider le parent à prendre une bonne décision éclairée. N’oubliez pas que la génération Z influence les décisions d’achat. Donc, n’hésitez pas à parler également avec les enfants.</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50</a:t>
            </a:fld>
            <a:endParaRPr lang="fr-FR">
              <a:uFillTx/>
            </a:endParaRPr>
          </a:p>
        </p:txBody>
      </p:sp>
    </p:spTree>
    <p:extLst>
      <p:ext uri="{BB962C8B-B14F-4D97-AF65-F5344CB8AC3E}">
        <p14:creationId xmlns:p14="http://schemas.microsoft.com/office/powerpoint/2010/main" val="327685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Des études indiquent que la génération Z influence déjà les achats du ménage, et ce, plus que n’importe quelle autre génération avant elle (source : JWT Intelligence).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(Une autre étude de l’agence new-yorkaise Sparks &amp; </a:t>
            </a:r>
            <a:r>
              <a:rPr lang="fr-CA" sz="1200" b="0" i="0" u="none" strike="noStrike" kern="1200" cap="none" dirty="0" err="1">
                <a:solidFill>
                  <a:schemeClr val="dk1"/>
                </a:solidFill>
                <a:effectLst/>
                <a:latin typeface="+mn-lt"/>
                <a:ea typeface="Calibri"/>
                <a:cs typeface="Calibri"/>
                <a:sym typeface="Calibri"/>
              </a:rPr>
              <a:t>Honey</a:t>
            </a:r>
            <a:r>
              <a:rPr lang="fr-CA" sz="1200" b="0" i="0" u="none" strike="noStrike" kern="1200" cap="none" dirty="0">
                <a:solidFill>
                  <a:schemeClr val="dk1"/>
                </a:solidFill>
                <a:effectLst/>
                <a:latin typeface="+mn-lt"/>
                <a:ea typeface="Calibri"/>
                <a:cs typeface="Calibri"/>
                <a:sym typeface="Calibri"/>
              </a:rPr>
              <a:t> intitulée </a:t>
            </a:r>
            <a:r>
              <a:rPr lang="fr-CA" sz="1200" b="0" i="0" u="none" strike="noStrike" kern="1200" cap="none" dirty="0" err="1">
                <a:solidFill>
                  <a:schemeClr val="dk1"/>
                </a:solidFill>
                <a:effectLst/>
                <a:latin typeface="+mn-lt"/>
                <a:ea typeface="Calibri"/>
                <a:cs typeface="Calibri"/>
                <a:sym typeface="Calibri"/>
              </a:rPr>
              <a:t>Meet</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Generation</a:t>
            </a:r>
            <a:r>
              <a:rPr lang="fr-CA" sz="1200" b="0" i="0" u="none" strike="noStrike" kern="1200" cap="none" dirty="0">
                <a:solidFill>
                  <a:schemeClr val="dk1"/>
                </a:solidFill>
                <a:effectLst/>
                <a:latin typeface="+mn-lt"/>
                <a:ea typeface="Calibri"/>
                <a:cs typeface="Calibri"/>
                <a:sym typeface="Calibri"/>
              </a:rPr>
              <a:t> Z a montré que la génération Z influence les achats importants selon les mamans.) Leur habileté à influencer les décisions d’achat ne devrait pas être sous-estimée, car elle est très puissante.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err="1">
                <a:solidFill>
                  <a:schemeClr val="dk1"/>
                </a:solidFill>
                <a:effectLst/>
                <a:latin typeface="+mn-lt"/>
                <a:ea typeface="Calibri"/>
                <a:cs typeface="Calibri"/>
                <a:sym typeface="Calibri"/>
              </a:rPr>
              <a:t>Marcie</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Merriman</a:t>
            </a:r>
            <a:r>
              <a:rPr lang="fr-CA" sz="1200" b="0" i="0" u="none" strike="noStrike" kern="1200" cap="none" dirty="0">
                <a:solidFill>
                  <a:schemeClr val="dk1"/>
                </a:solidFill>
                <a:effectLst/>
                <a:latin typeface="+mn-lt"/>
                <a:ea typeface="Calibri"/>
                <a:cs typeface="Calibri"/>
                <a:sym typeface="Calibri"/>
              </a:rPr>
              <a:t>, directrice générale de la stratégie de croissance et de l’innovation en commerce de détail pour Ernst &amp; Young, a révélé à</a:t>
            </a:r>
            <a:r>
              <a:rPr lang="fr-CA" sz="1200" b="0" i="1" u="none" strike="noStrike" kern="1200" cap="none" dirty="0">
                <a:solidFill>
                  <a:schemeClr val="dk1"/>
                </a:solidFill>
                <a:effectLst/>
                <a:latin typeface="+mn-lt"/>
                <a:ea typeface="Calibri"/>
                <a:cs typeface="Calibri"/>
                <a:sym typeface="Calibri"/>
              </a:rPr>
              <a:t> Business </a:t>
            </a:r>
            <a:r>
              <a:rPr lang="fr-CA" sz="1200" b="0" i="1" u="none" strike="noStrike" kern="1200" cap="none" dirty="0" err="1">
                <a:solidFill>
                  <a:schemeClr val="dk1"/>
                </a:solidFill>
                <a:effectLst/>
                <a:latin typeface="+mn-lt"/>
                <a:ea typeface="Calibri"/>
                <a:cs typeface="Calibri"/>
                <a:sym typeface="Calibri"/>
              </a:rPr>
              <a:t>Insider</a:t>
            </a:r>
            <a:r>
              <a:rPr lang="fr-CA" sz="1200" b="0" i="0" u="none" strike="noStrike" kern="1200" cap="none" dirty="0">
                <a:solidFill>
                  <a:schemeClr val="dk1"/>
                </a:solidFill>
                <a:effectLst/>
                <a:latin typeface="+mn-lt"/>
                <a:ea typeface="Calibri"/>
                <a:cs typeface="Calibri"/>
                <a:sym typeface="Calibri"/>
              </a:rPr>
              <a:t> que la génération Z influence la façon dont leurs parents dépensent, plus que les milléniaux ne l’ont fait auparavant. Donc, nous devons sans contredit parler autrement des produits aux patients et aux parents de la génération Z.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a:t>
            </a:fld>
            <a:endParaRPr lang="fr-FR">
              <a:uFillTx/>
            </a:endParaRPr>
          </a:p>
        </p:txBody>
      </p:sp>
    </p:spTree>
    <p:extLst>
      <p:ext uri="{BB962C8B-B14F-4D97-AF65-F5344CB8AC3E}">
        <p14:creationId xmlns:p14="http://schemas.microsoft.com/office/powerpoint/2010/main" val="2420651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Envisagez d’aménager une salle juste pour les enfants si ce n’est pas déjà le cas. Choisissez un thème pour que ce soit plus amusant. Si vous utilisez un endroit particulier dans votre clinique pour la salle pour enfants, vous devriez opter pour un coin à l’avant. Cet endroit pratique et surveillé vous permettra de montrer à toutes les personnes qui entreront dans la clinique que vous offrez des montures pour enfants.</a:t>
            </a:r>
          </a:p>
          <a:p>
            <a:r>
              <a:rPr lang="fr-CA" sz="1200" b="0" i="0" u="none" strike="noStrike" kern="1200" cap="none" dirty="0">
                <a:solidFill>
                  <a:schemeClr val="dk1"/>
                </a:solidFill>
                <a:effectLst/>
                <a:latin typeface="+mn-lt"/>
                <a:ea typeface="Calibri"/>
                <a:cs typeface="Calibri"/>
                <a:sym typeface="Calibri"/>
              </a:rPr>
              <a:t> </a:t>
            </a:r>
          </a:p>
          <a:p>
            <a:r>
              <a:rPr lang="fr-CA" sz="1200" b="0" i="0" u="none" strike="noStrike" kern="1200" cap="none" dirty="0">
                <a:solidFill>
                  <a:schemeClr val="dk1"/>
                </a:solidFill>
                <a:effectLst/>
                <a:latin typeface="+mn-lt"/>
                <a:ea typeface="Calibri"/>
                <a:cs typeface="Calibri"/>
                <a:sym typeface="Calibri"/>
              </a:rPr>
              <a:t>Quant aux meubles pour enfants, les dimensions, la durabilité et la facilité de nettoyage s’avèrent des aspects importants. Vous pouvez ajouter quelques chaises pour adultes ou un banc pour les parents, mais le mobilier pour enfants a priorité. N’oubliez pas que tout ce qui se trouve à cet endroit doit être à l’épreuve des enfants. Si vous y laissez un ordinateur, les enfants pourraient être tentés de vérifier si vous y avez leur jeu préféré dès que vous aurez le dos tourné.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Puisque les enfants sont souvent accompagnés de leurs frères et sœurs ou d’amis, un ordinateur pour eux pourrait régler le problème. Le </a:t>
            </a:r>
            <a:r>
              <a:rPr lang="fr-CA" sz="1200" b="0" i="0" u="none" strike="noStrike" kern="1200" cap="none" dirty="0" err="1">
                <a:solidFill>
                  <a:schemeClr val="dk1"/>
                </a:solidFill>
                <a:effectLst/>
                <a:latin typeface="+mn-lt"/>
                <a:ea typeface="Calibri"/>
                <a:cs typeface="Calibri"/>
                <a:sym typeface="Calibri"/>
              </a:rPr>
              <a:t>cycloplégique</a:t>
            </a:r>
            <a:r>
              <a:rPr lang="fr-CA" sz="1200" b="0" i="0" u="none" strike="noStrike" kern="1200" cap="none" dirty="0">
                <a:solidFill>
                  <a:schemeClr val="dk1"/>
                </a:solidFill>
                <a:effectLst/>
                <a:latin typeface="+mn-lt"/>
                <a:ea typeface="Calibri"/>
                <a:cs typeface="Calibri"/>
                <a:sym typeface="Calibri"/>
              </a:rPr>
              <a:t> est utilisé dans la plupart des réfractions chez les enfants, et l’attente peut être longue avant que la substance fasse effet. Les activités pour les enfants pourraient réduire l’impatience et la frustration. Nettoyez l’endroit souvent pour éviter de propager les germes. Une table à langer dans les</a:t>
            </a:r>
            <a:r>
              <a:rPr lang="fr-CA" sz="1200" b="0" i="0" u="none" strike="noStrike" kern="1200" cap="none" baseline="0" dirty="0">
                <a:solidFill>
                  <a:schemeClr val="dk1"/>
                </a:solidFill>
                <a:effectLst/>
                <a:latin typeface="+mn-lt"/>
                <a:ea typeface="Calibri"/>
                <a:cs typeface="Calibri"/>
                <a:sym typeface="Calibri"/>
              </a:rPr>
              <a:t> toilettes </a:t>
            </a:r>
            <a:r>
              <a:rPr lang="fr-CA" sz="1200" b="0" i="0" u="none" strike="noStrike" kern="1200" cap="none" dirty="0">
                <a:solidFill>
                  <a:schemeClr val="dk1"/>
                </a:solidFill>
                <a:effectLst/>
                <a:latin typeface="+mn-lt"/>
                <a:ea typeface="Calibri"/>
                <a:cs typeface="Calibri"/>
                <a:sym typeface="Calibri"/>
              </a:rPr>
              <a:t>rendrait un fier service aux parents des tout-petits.</a:t>
            </a:r>
          </a:p>
          <a:p>
            <a:r>
              <a:rPr lang="fr-CA" sz="1200" b="0" i="0" u="none" strike="noStrike" kern="1200" cap="none" dirty="0">
                <a:solidFill>
                  <a:schemeClr val="dk1"/>
                </a:solidFill>
                <a:effectLst/>
                <a:latin typeface="+mn-lt"/>
                <a:ea typeface="Calibri"/>
                <a:cs typeface="Calibri"/>
                <a:sym typeface="Calibri"/>
              </a:rPr>
              <a:t>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51</a:t>
            </a:fld>
            <a:endParaRPr lang="fr-FR">
              <a:uFillTx/>
            </a:endParaRPr>
          </a:p>
        </p:txBody>
      </p:sp>
    </p:spTree>
    <p:extLst>
      <p:ext uri="{BB962C8B-B14F-4D97-AF65-F5344CB8AC3E}">
        <p14:creationId xmlns:p14="http://schemas.microsoft.com/office/powerpoint/2010/main" val="509556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Vous devez communiquer un peu différemment avec la génération Z. Des études ont démontré que ces jeunes gens ont une capacité d’attention exceptionnellement courte, soit de huit à quatre secondes. En d’autres mots, en raison de leur utilisation accrue des médias numériques </a:t>
            </a:r>
            <a:r>
              <a:rPr lang="fr-CA" sz="1200" dirty="0">
                <a:solidFill>
                  <a:srgbClr val="FFFFFF"/>
                </a:solidFill>
                <a:latin typeface="+mn-lt"/>
                <a:cs typeface="Calibri"/>
              </a:rPr>
              <a:t>–</a:t>
            </a:r>
            <a:r>
              <a:rPr lang="fr-CA" sz="1200" b="0" i="0" u="none" strike="noStrike" kern="1200" cap="none" dirty="0">
                <a:solidFill>
                  <a:schemeClr val="dk1"/>
                </a:solidFill>
                <a:effectLst/>
                <a:latin typeface="+mn-lt"/>
                <a:ea typeface="Calibri"/>
                <a:cs typeface="Calibri"/>
                <a:sym typeface="Calibri"/>
              </a:rPr>
              <a:t> par exemple, Snapchat et Instagram sont des applications spécialisées pour cette capacité d’attention à la baisse </a:t>
            </a:r>
            <a:r>
              <a:rPr lang="fr-CA" sz="1200" dirty="0">
                <a:solidFill>
                  <a:srgbClr val="FFFFFF"/>
                </a:solidFill>
                <a:latin typeface="+mn-lt"/>
                <a:cs typeface="Calibri"/>
              </a:rPr>
              <a:t>–,</a:t>
            </a:r>
            <a:r>
              <a:rPr lang="fr-CA" sz="1200" b="0" i="0" u="none" strike="noStrike" kern="1200" cap="none" dirty="0">
                <a:solidFill>
                  <a:schemeClr val="dk1"/>
                </a:solidFill>
                <a:effectLst/>
                <a:latin typeface="+mn-lt"/>
                <a:ea typeface="Calibri"/>
                <a:cs typeface="Calibri"/>
                <a:sym typeface="Calibri"/>
              </a:rPr>
              <a:t> adoptez une stratégie courte et directe. Pour communiquer avec la génération Z, vous devez tenir compte de sa capacité d’attention, car son temps est précieux.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La génération Z a plus d’influence sur les parents que n’importe quelle autre génération auparavant. Donc, n’oubliez pas de lui parler directement.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Heureusement, nous disposons d’outils pour piquer leur curiosité. Aidez-les à comprendre l’importance de la protection contre les rayons UV à l’aide d’une lampe de poche à rayons UV. Montrez</a:t>
            </a:r>
            <a:r>
              <a:rPr lang="fr-CA" sz="1200" b="0" i="0" u="none" strike="noStrike" kern="1200" cap="none" baseline="0" dirty="0">
                <a:solidFill>
                  <a:schemeClr val="dk1"/>
                </a:solidFill>
                <a:effectLst/>
                <a:latin typeface="+mn-lt"/>
                <a:ea typeface="Calibri"/>
                <a:cs typeface="Calibri"/>
                <a:sym typeface="Calibri"/>
              </a:rPr>
              <a:t> aux jeunes de la génération Z</a:t>
            </a:r>
            <a:r>
              <a:rPr lang="fr-CA" sz="1200" b="0" i="0" u="none" strike="noStrike" kern="1200" cap="none" dirty="0">
                <a:solidFill>
                  <a:schemeClr val="dk1"/>
                </a:solidFill>
                <a:effectLst/>
                <a:latin typeface="+mn-lt"/>
                <a:ea typeface="Calibri"/>
                <a:cs typeface="Calibri"/>
                <a:sym typeface="Calibri"/>
              </a:rPr>
              <a:t> comment la magie des verres photochromiques Transitions opère avec le démonstrateur. Faites-les participer et demandez-leur de tenir la lampe de poche ou d’insérer les verres dans le démonstrateur. </a:t>
            </a:r>
          </a:p>
          <a:p>
            <a:r>
              <a:rPr lang="fr-CA" sz="1200" b="0" i="0" u="none" strike="noStrike" kern="1200" cap="none" dirty="0">
                <a:solidFill>
                  <a:schemeClr val="dk1"/>
                </a:solidFill>
                <a:effectLst/>
                <a:latin typeface="+mn-lt"/>
                <a:ea typeface="Calibri"/>
                <a:cs typeface="Calibri"/>
                <a:sym typeface="Calibri"/>
              </a:rPr>
              <a:t>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52</a:t>
            </a:fld>
            <a:endParaRPr lang="fr-FR">
              <a:uFillTx/>
            </a:endParaRPr>
          </a:p>
        </p:txBody>
      </p:sp>
    </p:spTree>
    <p:extLst>
      <p:ext uri="{BB962C8B-B14F-4D97-AF65-F5344CB8AC3E}">
        <p14:creationId xmlns:p14="http://schemas.microsoft.com/office/powerpoint/2010/main" val="4092814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270">
              <a:defRPr/>
            </a:pPr>
            <a:r>
              <a:rPr lang="fr-CA" noProof="0" dirty="0"/>
              <a:t>Remarque : Le matériel sera accessible à </a:t>
            </a:r>
            <a:r>
              <a:rPr lang="fr-CA" noProof="0" dirty="0" err="1"/>
              <a:t>Transitions.com</a:t>
            </a:r>
            <a:r>
              <a:rPr lang="fr-CA" noProof="0" dirty="0"/>
              <a:t>/Enfants.</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53</a:t>
            </a:fld>
            <a:endParaRPr lang="fr-FR">
              <a:uFillTx/>
            </a:endParaRPr>
          </a:p>
        </p:txBody>
      </p:sp>
    </p:spTree>
    <p:extLst>
      <p:ext uri="{BB962C8B-B14F-4D97-AF65-F5344CB8AC3E}">
        <p14:creationId xmlns:p14="http://schemas.microsoft.com/office/powerpoint/2010/main" val="3416759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Dans un</a:t>
            </a:r>
            <a:r>
              <a:rPr lang="fr-CA" sz="1200" b="0" i="0" u="none" strike="noStrike" kern="1200" cap="none" baseline="0" dirty="0">
                <a:solidFill>
                  <a:schemeClr val="dk1"/>
                </a:solidFill>
                <a:effectLst/>
                <a:latin typeface="+mn-lt"/>
                <a:ea typeface="Calibri"/>
                <a:cs typeface="Calibri"/>
                <a:sym typeface="Calibri"/>
              </a:rPr>
              <a:t> dispensaire adapté</a:t>
            </a:r>
            <a:r>
              <a:rPr lang="fr-CA" sz="1200" b="0" i="0" u="none" strike="noStrike" kern="1200" cap="none" dirty="0">
                <a:solidFill>
                  <a:schemeClr val="dk1"/>
                </a:solidFill>
                <a:effectLst/>
                <a:latin typeface="+mn-lt"/>
                <a:ea typeface="Calibri"/>
                <a:cs typeface="Calibri"/>
                <a:sym typeface="Calibri"/>
              </a:rPr>
              <a:t> aux enfants, vous devez vous assurer que les jeunes patients obtiennent ce dont ils ont besoin, ce qui revient souvent à recommander différentes options. Les parents peuvent même anticiper ce moment. Ils veulent le bien de leur enfant, mais la liste d’options peut être décourageante. Les offres regroupant verres et montures procurent un confort visuel et permettent à la famille d’économiser. Le principe garde les choses simples, ce qui rend les parents plus à l’aise, l’enfant dispose de moins</a:t>
            </a:r>
            <a:r>
              <a:rPr lang="fr-CA" sz="1200" b="0" i="0" u="none" strike="noStrike" kern="1200" cap="none" baseline="0" dirty="0">
                <a:solidFill>
                  <a:schemeClr val="dk1"/>
                </a:solidFill>
                <a:effectLst/>
                <a:latin typeface="+mn-lt"/>
                <a:ea typeface="Calibri"/>
                <a:cs typeface="Calibri"/>
                <a:sym typeface="Calibri"/>
              </a:rPr>
              <a:t> de temps pour être</a:t>
            </a:r>
            <a:r>
              <a:rPr lang="fr-CA" sz="1200" b="0" i="0" u="none" strike="noStrike" kern="1200" cap="none" dirty="0">
                <a:solidFill>
                  <a:schemeClr val="dk1"/>
                </a:solidFill>
                <a:effectLst/>
                <a:latin typeface="+mn-lt"/>
                <a:ea typeface="Calibri"/>
                <a:cs typeface="Calibri"/>
                <a:sym typeface="Calibri"/>
              </a:rPr>
              <a:t> distrait et vous pouvez recommander des verres de qualité sans hésitation.</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Offrez des garanties, mais limitez-les puisque les prescriptions sont valides un an pour les enfants contrairement à deux ans pour les adultes. Puisque les garanties représentent une valeur ajoutée, assurez-vous d’en parler, même de celles du fabricant, car ils considèrent qu’elles viennent de vous. C’est très bénéfique pour l’image professionnelle de la clinique. </a:t>
            </a:r>
          </a:p>
          <a:p>
            <a:r>
              <a:rPr lang="fr-CA" sz="1200" b="0" i="0" u="none" strike="noStrike" kern="1200" cap="none" dirty="0">
                <a:solidFill>
                  <a:schemeClr val="dk1"/>
                </a:solidFill>
                <a:effectLst/>
                <a:latin typeface="+mn-lt"/>
                <a:ea typeface="Calibri"/>
                <a:cs typeface="Calibri"/>
                <a:sym typeface="Calibri"/>
              </a:rPr>
              <a:t> </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54</a:t>
            </a:fld>
            <a:endParaRPr lang="fr-FR">
              <a:uFillTx/>
            </a:endParaRPr>
          </a:p>
        </p:txBody>
      </p:sp>
    </p:spTree>
    <p:extLst>
      <p:ext uri="{BB962C8B-B14F-4D97-AF65-F5344CB8AC3E}">
        <p14:creationId xmlns:p14="http://schemas.microsoft.com/office/powerpoint/2010/main" val="3087902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Nous avons appris que 80 % de ce que les enfants apprennent au cours des 12 premières années de leur vie passe par leurs yeux. Nous pouvons devenir un défenseur et aider à informer</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notre collectivité.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La génération Z passe moins de temps à l’extérieur et plus de temps sur les appareils numériques, ce qui peut nuire à son développement visuel. Enseignez aux jeunes de cette génération les saines habitudes oculaires (la règle des 20-20-20) et parlez aux parents de la nécessité de protéger les yeux contre la lumière bleue nocive et le soleil (la principale source de lumière bleue).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La génération Z grandit et représente une belle occasion d’affaires pour les professionnels de la vue. Nous en avons également appris beaucoup sur le développement de l’œil des enfants et sur l’importance de la protection. Les possibilités de changer l’avenir et la façon dont on</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perçoit les enfants et leur vision sont considérables.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55</a:t>
            </a:fld>
            <a:endParaRPr lang="fr-FR">
              <a:uFillTx/>
            </a:endParaRPr>
          </a:p>
        </p:txBody>
      </p:sp>
    </p:spTree>
    <p:extLst>
      <p:ext uri="{BB962C8B-B14F-4D97-AF65-F5344CB8AC3E}">
        <p14:creationId xmlns:p14="http://schemas.microsoft.com/office/powerpoint/2010/main" val="26426593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noProof="0" dirty="0"/>
              <a:t>Nous vous souhaitons beaucoup de succès dans vos interactions avec les enfants de la génération Z.</a:t>
            </a:r>
          </a:p>
          <a:p>
            <a:endParaRPr lang="fr-CA" sz="1200" b="0" i="0" u="none" strike="noStrike" kern="1200" cap="none">
              <a:solidFill>
                <a:schemeClr val="dk1"/>
              </a:solidFill>
              <a:effectLst/>
              <a:latin typeface="+mn-lt"/>
              <a:ea typeface="Calibri"/>
              <a:cs typeface="Calibri"/>
              <a:sym typeface="Calibri"/>
            </a:endParaRPr>
          </a:p>
          <a:p>
            <a:endParaRPr lang="fr-CA" sz="1200" b="0" i="0"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5"/>
          </p:nvPr>
        </p:nvSpPr>
        <p:spPr>
          <a:xfrm>
            <a:off x="4143587" y="9119474"/>
            <a:ext cx="3169920" cy="481726"/>
          </a:xfrm>
        </p:spPr>
        <p:txBody>
          <a:bodyPr/>
          <a:lstStyle/>
          <a:p>
            <a:fld id="{4C469141-75F6-4047-80C9-89187C1C0482}" type="slidenum">
              <a:rPr lang="fr-FR" smtClean="0"/>
              <a:pPr/>
              <a:t>56</a:t>
            </a:fld>
            <a:endParaRPr lang="fr-FR"/>
          </a:p>
        </p:txBody>
      </p:sp>
      <p:sp>
        <p:nvSpPr>
          <p:cNvPr id="6" name="Slide Image Placeholder 5">
            <a:extLst>
              <a:ext uri="{FF2B5EF4-FFF2-40B4-BE49-F238E27FC236}">
                <a16:creationId xmlns:a16="http://schemas.microsoft.com/office/drawing/2014/main" id="{674E20AE-E7C7-4211-8545-2D64605B00B0}"/>
              </a:ext>
            </a:extLst>
          </p:cNvPr>
          <p:cNvSpPr>
            <a:spLocks noGrp="1" noRot="1" noChangeAspect="1"/>
          </p:cNvSpPr>
          <p:nvPr>
            <p:ph type="sldImg"/>
          </p:nvPr>
        </p:nvSpPr>
        <p:spPr/>
      </p:sp>
    </p:spTree>
    <p:extLst>
      <p:ext uri="{BB962C8B-B14F-4D97-AF65-F5344CB8AC3E}">
        <p14:creationId xmlns:p14="http://schemas.microsoft.com/office/powerpoint/2010/main" val="1803094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fr-CA" sz="1200" b="0" i="0" u="none" strike="noStrike" kern="1200" cap="none" dirty="0">
                <a:solidFill>
                  <a:schemeClr val="dk1"/>
                </a:solidFill>
                <a:effectLst/>
                <a:latin typeface="+mn-lt"/>
                <a:ea typeface="Calibri"/>
                <a:cs typeface="Calibri"/>
                <a:sym typeface="Calibri"/>
              </a:rPr>
              <a:t>Les études révèlent que nous devons porter une attention particulière à la vision des enfants.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L’Association canadienne des optométristes révèle que 80 % de ce que les enfants apprennent au cours des 12 premières années de leur vie passe par leurs yeux. Ce seul chiffre nous indique à quel point la vision est importante en début de vie.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La Coalition nationale pour la santé visuelle estime que 60 % des enfants canadiens qui éprouvent des difficultés en lecture présentent des problèmes de vision non corrigés ou non détectés et que près de 25 % des enfants d’âge scolaire souffrent de problèmes visuels.</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Malheureusement, les enfants ne réalisent pas toujours qu’ils souffrent de problèmes de vision. À titre de professionnels, nous reconnaissons facilement les symptômes, mais nous pourrions mieux informer les parents, les enseignants, les tuteurs et leurs proches sur les symptômes à surveiller chez les enfants. Nous reviendrons sur les symptômes plus en détail plus tard dans la présentation.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Il existe plusieurs raisons pour lesquelles les enfants qui ont besoin de lunettes n’en portent pas. Nous espérons que ce chiffre diminuera à mesure que nous accroîtrons la sensibilisation sur la vision et le développement des enfants. </a:t>
            </a: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6</a:t>
            </a:fld>
            <a:endParaRPr lang="fr-FR" dirty="0"/>
          </a:p>
        </p:txBody>
      </p:sp>
    </p:spTree>
    <p:extLst>
      <p:ext uri="{BB962C8B-B14F-4D97-AF65-F5344CB8AC3E}">
        <p14:creationId xmlns:p14="http://schemas.microsoft.com/office/powerpoint/2010/main" val="312290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fr-CA" sz="1200" b="0" i="0" u="none" strike="noStrike" kern="1200" cap="none" dirty="0">
                <a:solidFill>
                  <a:schemeClr val="dk1"/>
                </a:solidFill>
                <a:effectLst/>
                <a:latin typeface="+mn-lt"/>
                <a:ea typeface="Calibri"/>
                <a:cs typeface="Calibri"/>
                <a:sym typeface="Calibri"/>
              </a:rPr>
              <a:t>Un parent ne veut surtout pas se faire dire que son enfant éprouve des difficultés d’apprentissage. Malheureusement, plusieurs enseignants et parents ne savent pas quoi surveiller. Donc, les problèmes de vision demeurent facilement non détectés. Selon l’American </a:t>
            </a:r>
            <a:r>
              <a:rPr lang="fr-CA" sz="1200" b="0" i="0" u="none" strike="noStrike" kern="1200" cap="none" dirty="0" err="1">
                <a:solidFill>
                  <a:schemeClr val="dk1"/>
                </a:solidFill>
                <a:effectLst/>
                <a:latin typeface="+mn-lt"/>
                <a:ea typeface="Calibri"/>
                <a:cs typeface="Calibri"/>
                <a:sym typeface="Calibri"/>
              </a:rPr>
              <a:t>Optometric</a:t>
            </a:r>
            <a:r>
              <a:rPr lang="fr-CA" sz="1200" b="0" i="0" u="none" strike="noStrike" kern="1200" cap="none" dirty="0">
                <a:solidFill>
                  <a:schemeClr val="dk1"/>
                </a:solidFill>
                <a:effectLst/>
                <a:latin typeface="+mn-lt"/>
                <a:ea typeface="Calibri"/>
                <a:cs typeface="Calibri"/>
                <a:sym typeface="Calibri"/>
              </a:rPr>
              <a:t> Association, parfois, les enfants sont non seulement considérés comme des « élèves lents », mais comme des « enfants à problèmes » (60 % des élèves considérés comme des « élèves problématiques » présentent des problèmes de vision non détectés).</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Selon la National Parent Teacher Association, </a:t>
            </a:r>
            <a:r>
              <a:rPr lang="fr-CA" sz="1200" b="1" i="0" u="none" strike="noStrike" kern="1200" cap="none" dirty="0">
                <a:solidFill>
                  <a:schemeClr val="dk1"/>
                </a:solidFill>
                <a:effectLst/>
                <a:latin typeface="+mn-lt"/>
                <a:ea typeface="Calibri"/>
                <a:cs typeface="Calibri"/>
                <a:sym typeface="Calibri"/>
              </a:rPr>
              <a:t>plus de 10 millions d’enfants canadiens </a:t>
            </a:r>
            <a:r>
              <a:rPr lang="fr-CA" sz="1200" b="0" i="0" u="none" strike="noStrike" kern="1200" cap="none" dirty="0">
                <a:solidFill>
                  <a:schemeClr val="dk1"/>
                </a:solidFill>
                <a:effectLst/>
                <a:latin typeface="+mn-lt"/>
                <a:ea typeface="Calibri"/>
                <a:cs typeface="Calibri"/>
                <a:sym typeface="Calibri"/>
              </a:rPr>
              <a:t>souffrent de problèmes visuels qui nuisent à leur rendement scolaire.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Quand nous pensons à la vision, nous faisons souvent référence à l’acuité visuelle, mais nous pouvons facilement oublier à quel point la vision peut nuire au développement social des enfants. Les simples activités du quotidien, comme jouer et interagir avec les autres, peuvent s’avérer problématiques pour les enfants ayant des problèmes visuels. Parfois, certains jeunes joueurs de soccer semblent dans leur propre monde. Ils n’éprouvent pas nécessairement de problèmes de vision, mais ce pourrait être le cas. Les enseignants croient souvent qu’ils souffrent de troubles de déficit de l’attention (TDA) quand, en fait, des problèmes visuels sont peut-être en cause. Il est particulièrement important que les personnes qui travaillent avec les enfants connaissent les symptômes liés à des problèmes de vision.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Nous pouvons nous porter à la défense des enfants en sensibilisant plus de gens.</a:t>
            </a:r>
          </a:p>
          <a:p>
            <a:r>
              <a:rPr lang="fr-CA" sz="1200" b="0" i="0" u="none" strike="noStrike" kern="1200" cap="none" dirty="0">
                <a:solidFill>
                  <a:schemeClr val="dk1"/>
                </a:solidFill>
                <a:effectLst/>
                <a:latin typeface="+mn-lt"/>
                <a:ea typeface="Calibri"/>
                <a:cs typeface="Calibri"/>
                <a:sym typeface="Calibri"/>
              </a:rPr>
              <a:t> </a:t>
            </a:r>
            <a:endParaRPr lang="en-US" dirty="0"/>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7</a:t>
            </a:fld>
            <a:endParaRPr lang="fr-FR" dirty="0"/>
          </a:p>
        </p:txBody>
      </p:sp>
    </p:spTree>
    <p:extLst>
      <p:ext uri="{BB962C8B-B14F-4D97-AF65-F5344CB8AC3E}">
        <p14:creationId xmlns:p14="http://schemas.microsoft.com/office/powerpoint/2010/main" val="25916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noProof="0" dirty="0">
                <a:solidFill>
                  <a:schemeClr val="dk1"/>
                </a:solidFill>
                <a:effectLst/>
                <a:latin typeface="+mn-lt"/>
                <a:ea typeface="Calibri"/>
                <a:cs typeface="Calibri"/>
                <a:sym typeface="Calibri"/>
              </a:rPr>
              <a:t>Une vision saine et de saines habitudes oculaires sont plus importantes pour les enfants que pour les adultes, car la prévention est la clé. </a:t>
            </a:r>
            <a:r>
              <a:rPr lang="fr-CA" sz="1200" b="1" i="0" u="none" strike="noStrike" kern="1200" cap="none" noProof="0" dirty="0">
                <a:solidFill>
                  <a:schemeClr val="dk1"/>
                </a:solidFill>
                <a:effectLst/>
                <a:latin typeface="+mn-lt"/>
                <a:ea typeface="Calibri"/>
                <a:cs typeface="Calibri"/>
                <a:sym typeface="Calibri"/>
              </a:rPr>
              <a:t>Puisque l’enfance représente une période critique du développement de l’œil </a:t>
            </a:r>
            <a:r>
              <a:rPr lang="fr-CA" sz="1200" b="0" i="0" u="none" strike="noStrike" kern="1200" cap="none" noProof="0" dirty="0">
                <a:solidFill>
                  <a:schemeClr val="dk1"/>
                </a:solidFill>
                <a:effectLst/>
                <a:latin typeface="+mn-lt"/>
                <a:ea typeface="Calibri"/>
                <a:cs typeface="Calibri"/>
                <a:sym typeface="Calibri"/>
              </a:rPr>
              <a:t>et</a:t>
            </a:r>
            <a:r>
              <a:rPr lang="fr-CA" sz="1200" b="0" i="0" u="none" strike="noStrike" kern="1200" cap="none" baseline="0" noProof="0" dirty="0">
                <a:solidFill>
                  <a:schemeClr val="dk1"/>
                </a:solidFill>
                <a:effectLst/>
                <a:latin typeface="+mn-lt"/>
                <a:ea typeface="Calibri"/>
                <a:cs typeface="Calibri"/>
                <a:sym typeface="Calibri"/>
              </a:rPr>
              <a:t> une période </a:t>
            </a:r>
            <a:r>
              <a:rPr lang="fr-CA" sz="1200" b="0" i="0" u="none" strike="noStrike" kern="1200" cap="none" noProof="0" dirty="0">
                <a:solidFill>
                  <a:schemeClr val="dk1"/>
                </a:solidFill>
                <a:effectLst/>
                <a:latin typeface="+mn-lt"/>
                <a:ea typeface="Calibri"/>
                <a:cs typeface="Calibri"/>
                <a:sym typeface="Calibri"/>
              </a:rPr>
              <a:t>où de bonnes et de mauvaises habitudes sont prises, les soins oculaires réguliers et les habitudes de protection devraient commencer en bas âge. Nous enseignons très tôt à nos enfants qu’ils doivent brosser leurs dents, passer la soie dentaire et aller régulièrement chez le dentiste pour un nettoyage ou des examens. Imaginez si les parents faisaient la même chose pour les examens de la vue de routine.</a:t>
            </a:r>
          </a:p>
          <a:p>
            <a:endParaRPr lang="fr-CA" sz="1200" b="0" i="0" u="none" strike="noStrike" kern="1200" cap="none" noProof="0" dirty="0">
              <a:solidFill>
                <a:schemeClr val="dk1"/>
              </a:solidFill>
              <a:effectLst/>
              <a:latin typeface="+mn-lt"/>
              <a:ea typeface="Calibri"/>
              <a:cs typeface="Calibri"/>
              <a:sym typeface="Calibri"/>
            </a:endParaRPr>
          </a:p>
          <a:p>
            <a:r>
              <a:rPr lang="fr-CA" sz="1200" b="0" i="0" u="none" strike="noStrike" kern="1200" cap="none" noProof="0" dirty="0">
                <a:solidFill>
                  <a:schemeClr val="dk1"/>
                </a:solidFill>
                <a:effectLst/>
                <a:latin typeface="+mn-lt"/>
                <a:ea typeface="Calibri"/>
                <a:cs typeface="Calibri"/>
                <a:sym typeface="Calibri"/>
              </a:rPr>
              <a:t>En fait, 37 % des parents qui ont des enfants à la maison signalent que ces derniers n’ont jamais subi un examen de la vue.</a:t>
            </a:r>
          </a:p>
          <a:p>
            <a:r>
              <a:rPr lang="fr-CA" sz="1200" b="0" i="0" u="none" strike="noStrike" kern="1200" cap="none" noProof="0" dirty="0">
                <a:solidFill>
                  <a:schemeClr val="dk1"/>
                </a:solidFill>
                <a:effectLst/>
                <a:latin typeface="+mn-lt"/>
                <a:ea typeface="Calibri"/>
                <a:cs typeface="Calibri"/>
                <a:sym typeface="Calibri"/>
              </a:rPr>
              <a:t>Au total, 58 % des parents affirment que leurs enfants n’ont pas encore subi d’examen de la vue, parce qu’ils N’EN ONT PAS BESOIN. Je ne peux pas blâmer les parents ou les tuteurs. Non pas qu’ils ne s’en préoccupent pas, ils ne sont tout simplement pas au courant. C’est la raison pour laquelle nous sommes ici aujourd’hui, pour en parler. Exemple du neveu.</a:t>
            </a:r>
          </a:p>
          <a:p>
            <a:endParaRPr lang="fr-CA" sz="1200" b="0" i="0" u="none" strike="noStrike" kern="1200" cap="none" noProof="0" dirty="0">
              <a:solidFill>
                <a:schemeClr val="dk1"/>
              </a:solidFill>
              <a:effectLst/>
              <a:latin typeface="+mn-lt"/>
              <a:ea typeface="Calibri"/>
              <a:cs typeface="Calibri"/>
              <a:sym typeface="Calibri"/>
            </a:endParaRPr>
          </a:p>
          <a:p>
            <a:r>
              <a:rPr lang="fr-CA" sz="1200" b="0" i="0" u="none" strike="noStrike" kern="1200" cap="none" noProof="0" dirty="0">
                <a:solidFill>
                  <a:schemeClr val="dk1"/>
                </a:solidFill>
                <a:effectLst/>
                <a:latin typeface="+mn-lt"/>
                <a:ea typeface="Calibri"/>
                <a:cs typeface="Calibri"/>
                <a:sym typeface="Calibri"/>
              </a:rPr>
              <a:t>Selon une étude, 38 % des parents croient que leurs enfants sont trop jeunes pour éprouver des problèmes de vision.</a:t>
            </a:r>
          </a:p>
          <a:p>
            <a:endParaRPr lang="fr-CA" sz="1200" b="0" i="0" u="none" strike="noStrike" kern="1200" cap="none" noProof="0" dirty="0">
              <a:solidFill>
                <a:schemeClr val="dk1"/>
              </a:solidFill>
              <a:effectLst/>
              <a:latin typeface="+mn-lt"/>
              <a:ea typeface="Calibri"/>
              <a:cs typeface="Calibri"/>
              <a:sym typeface="Calibri"/>
            </a:endParaRPr>
          </a:p>
          <a:p>
            <a:r>
              <a:rPr lang="fr-CA" sz="1200" b="0" i="0" u="none" strike="noStrike" kern="1200" cap="none" noProof="0" dirty="0">
                <a:solidFill>
                  <a:schemeClr val="dk1"/>
                </a:solidFill>
                <a:effectLst/>
                <a:latin typeface="+mn-lt"/>
                <a:ea typeface="Calibri"/>
                <a:cs typeface="Calibri"/>
                <a:sym typeface="Calibri"/>
              </a:rPr>
              <a:t>Malheureusement, la couverture d’assurance, peu importe son type, n’a que peu ou aucune influence sur la fréquence ou l’historique des examens de la vue. Les parents ne reconnaissent pas le besoin de subir des examens de la vue en bas âge et l’impact sur leur capacité à apprendre et à agir.</a:t>
            </a:r>
          </a:p>
          <a:p>
            <a:endParaRPr lang="fr-CA" sz="1200" b="0" i="0" u="none" strike="noStrike" kern="1200" cap="none" noProof="0" dirty="0">
              <a:solidFill>
                <a:schemeClr val="dk1"/>
              </a:solidFill>
              <a:effectLst/>
              <a:latin typeface="+mn-lt"/>
              <a:ea typeface="Calibri"/>
              <a:cs typeface="Calibri"/>
              <a:sym typeface="Calibri"/>
            </a:endParaRPr>
          </a:p>
          <a:p>
            <a:r>
              <a:rPr lang="fr-CA" sz="1200" b="0" i="0" u="none" strike="noStrike" kern="1200" cap="none" noProof="0" dirty="0">
                <a:solidFill>
                  <a:schemeClr val="dk1"/>
                </a:solidFill>
                <a:effectLst/>
                <a:latin typeface="+mn-lt"/>
                <a:ea typeface="Calibri"/>
                <a:cs typeface="Calibri"/>
                <a:sym typeface="Calibri"/>
              </a:rPr>
              <a:t>(Source : </a:t>
            </a:r>
            <a:r>
              <a:rPr lang="fr-CA" sz="1200" b="0" i="0" u="none" strike="noStrike" kern="1200" cap="none" noProof="0" dirty="0" err="1">
                <a:solidFill>
                  <a:schemeClr val="dk1"/>
                </a:solidFill>
                <a:effectLst/>
                <a:latin typeface="+mn-lt"/>
                <a:ea typeface="Calibri"/>
                <a:cs typeface="Calibri"/>
                <a:sym typeface="Calibri"/>
              </a:rPr>
              <a:t>Visionwatch</a:t>
            </a:r>
            <a:r>
              <a:rPr lang="fr-CA" sz="1200" b="0" i="0" u="none" strike="noStrike" kern="1200" cap="none" noProof="0" dirty="0">
                <a:solidFill>
                  <a:schemeClr val="dk1"/>
                </a:solidFill>
                <a:effectLst/>
                <a:latin typeface="+mn-lt"/>
                <a:ea typeface="Calibri"/>
                <a:cs typeface="Calibri"/>
                <a:sym typeface="Calibri"/>
              </a:rPr>
              <a:t> Parent Child Vision Care Report</a:t>
            </a:r>
            <a:r>
              <a:rPr lang="fr-CA" sz="1200" b="0" i="0" u="none" strike="noStrike" kern="1200" cap="none" baseline="0" noProof="0" dirty="0">
                <a:solidFill>
                  <a:schemeClr val="dk1"/>
                </a:solidFill>
                <a:effectLst/>
                <a:latin typeface="+mn-lt"/>
                <a:ea typeface="Calibri"/>
                <a:cs typeface="Calibri"/>
                <a:sym typeface="Calibri"/>
              </a:rPr>
              <a:t> du </a:t>
            </a:r>
            <a:r>
              <a:rPr lang="fr-CA" sz="1200" b="0" i="0" u="none" strike="noStrike" kern="1200" cap="none" noProof="0" dirty="0">
                <a:solidFill>
                  <a:schemeClr val="dk1"/>
                </a:solidFill>
                <a:effectLst/>
                <a:latin typeface="+mn-lt"/>
                <a:ea typeface="Calibri"/>
                <a:cs typeface="Calibri"/>
                <a:sym typeface="Calibri"/>
              </a:rPr>
              <a:t>Vision Council, janvier 2016) </a:t>
            </a:r>
          </a:p>
          <a:p>
            <a:endParaRPr lang="fr-CA" sz="1200" b="0" i="0" u="none" strike="noStrike" kern="1200" cap="none" noProof="0" dirty="0">
              <a:solidFill>
                <a:schemeClr val="dk1"/>
              </a:solidFill>
              <a:effectLst/>
              <a:latin typeface="+mn-lt"/>
              <a:ea typeface="Calibri"/>
              <a:cs typeface="Calibri"/>
              <a:sym typeface="Calibri"/>
            </a:endParaRPr>
          </a:p>
          <a:p>
            <a:r>
              <a:rPr lang="fr-CA" sz="1200" b="0" i="0" u="none" strike="noStrike" kern="1200" cap="none" noProof="0" dirty="0">
                <a:solidFill>
                  <a:schemeClr val="dk1"/>
                </a:solidFill>
                <a:effectLst/>
                <a:latin typeface="+mn-lt"/>
                <a:ea typeface="Calibri"/>
                <a:cs typeface="Calibri"/>
                <a:sym typeface="Calibri"/>
              </a:rPr>
              <a:t>Nous espérons mettre un terme à ce problème afin qu’il cesse de nuire à la vie des enfants rendus à l’âge adulte.</a:t>
            </a:r>
          </a:p>
          <a:p>
            <a:endParaRPr lang="en-US"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8</a:t>
            </a:fld>
            <a:endParaRPr lang="fr-FR">
              <a:uFillTx/>
            </a:endParaRPr>
          </a:p>
        </p:txBody>
      </p:sp>
    </p:spTree>
    <p:extLst>
      <p:ext uri="{BB962C8B-B14F-4D97-AF65-F5344CB8AC3E}">
        <p14:creationId xmlns:p14="http://schemas.microsoft.com/office/powerpoint/2010/main" val="256765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marR="0" lvl="0" indent="-171450" algn="l" rtl="0">
              <a:spcBef>
                <a:spcPts val="0"/>
              </a:spcBef>
              <a:spcAft>
                <a:spcPts val="0"/>
              </a:spcAft>
              <a:buClr>
                <a:schemeClr val="dk1"/>
              </a:buClr>
              <a:buSzPts val="1200"/>
              <a:buFont typeface="Arial" panose="020B0604020202020204" pitchFamily="34" charset="0"/>
              <a:buChar char="•"/>
            </a:pPr>
            <a:r>
              <a:rPr lang="fr-CA" sz="1200" b="0" i="0" u="none" strike="noStrike" cap="none" noProof="0" dirty="0">
                <a:solidFill>
                  <a:schemeClr val="dk1"/>
                </a:solidFill>
                <a:latin typeface="+mn-lt"/>
                <a:ea typeface="Calibri"/>
                <a:cs typeface="Calibri"/>
                <a:sym typeface="Calibri"/>
              </a:rPr>
              <a:t>La détection et le traitement précoces de graves anomalies oculaires sont importants. </a:t>
            </a:r>
            <a:endParaRPr lang="fr-CA" sz="1200" b="0" i="0" u="none" strike="noStrike" cap="none" baseline="0" noProof="0" dirty="0">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panose="020B0604020202020204" pitchFamily="34" charset="0"/>
              <a:buChar char="•"/>
            </a:pPr>
            <a:r>
              <a:rPr lang="fr-CA" sz="1200" b="0" i="0" u="none" strike="noStrike" cap="none" noProof="0" dirty="0">
                <a:solidFill>
                  <a:schemeClr val="dk1"/>
                </a:solidFill>
                <a:latin typeface="+mn-lt"/>
                <a:ea typeface="Calibri"/>
                <a:cs typeface="Calibri"/>
                <a:sym typeface="Calibri"/>
              </a:rPr>
              <a:t>L’amélioration de la qualité des verres afin de maximiser la quantité et la qualité de la vision est essentielle.</a:t>
            </a:r>
          </a:p>
          <a:p>
            <a:pPr marL="171450" marR="0" lvl="0" indent="-171450" algn="l" rtl="0">
              <a:spcBef>
                <a:spcPts val="0"/>
              </a:spcBef>
              <a:spcAft>
                <a:spcPts val="0"/>
              </a:spcAft>
              <a:buClr>
                <a:schemeClr val="dk1"/>
              </a:buClr>
              <a:buSzPts val="1200"/>
              <a:buFont typeface="Arial" panose="020B0604020202020204" pitchFamily="34" charset="0"/>
              <a:buChar char="•"/>
            </a:pPr>
            <a:r>
              <a:rPr lang="fr-CA" sz="1200" b="0" i="0" u="none" strike="noStrike" cap="none" noProof="0" dirty="0">
                <a:solidFill>
                  <a:schemeClr val="dk1"/>
                </a:solidFill>
                <a:latin typeface="+mn-lt"/>
                <a:ea typeface="Calibri"/>
                <a:cs typeface="Calibri"/>
                <a:sym typeface="Calibri"/>
              </a:rPr>
              <a:t>Nous pouvons tous jouer un rôle crucial dans le développement (ophtalmique, éducatif, fonctionnel et social).</a:t>
            </a:r>
            <a:endParaRPr lang="fr-CA" noProof="0" dirty="0"/>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9</a:t>
            </a:fld>
            <a:endParaRPr lang="fr-FR" dirty="0"/>
          </a:p>
        </p:txBody>
      </p:sp>
    </p:spTree>
    <p:extLst>
      <p:ext uri="{BB962C8B-B14F-4D97-AF65-F5344CB8AC3E}">
        <p14:creationId xmlns:p14="http://schemas.microsoft.com/office/powerpoint/2010/main" val="262603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uFillTx/>
              </a:defRPr>
            </a:lvl1pPr>
          </a:lstStyle>
          <a:p>
            <a:r>
              <a:rPr lang="en-US">
                <a:uFillTx/>
              </a:rPr>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n-US">
                <a:uFillTx/>
              </a:rPr>
              <a:t>Click to edit Master subtitle style</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0E2EF11-4973-4FAE-9350-C0AB138D0DF5}"/>
              </a:ext>
            </a:extLst>
          </p:cNvPr>
          <p:cNvSpPr>
            <a:spLocks noGrp="1"/>
          </p:cNvSpPr>
          <p:nvPr>
            <p:ph type="title"/>
          </p:nvPr>
        </p:nvSpPr>
        <p:spPr>
          <a:xfrm>
            <a:off x="7430566" y="365125"/>
            <a:ext cx="3923233" cy="1325563"/>
          </a:xfrm>
        </p:spPr>
        <p:txBody>
          <a:bodyPr/>
          <a:lstStyle>
            <a:lvl1pPr>
              <a:defRPr b="1">
                <a:solidFill>
                  <a:srgbClr val="002C71"/>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F6119A97-9BD5-46D2-A892-09E3298CAACC}"/>
              </a:ext>
            </a:extLst>
          </p:cNvPr>
          <p:cNvSpPr>
            <a:spLocks noGrp="1"/>
          </p:cNvSpPr>
          <p:nvPr>
            <p:ph idx="1"/>
          </p:nvPr>
        </p:nvSpPr>
        <p:spPr>
          <a:xfrm>
            <a:off x="7430566" y="1825625"/>
            <a:ext cx="3923233" cy="4351338"/>
          </a:xfrm>
        </p:spPr>
        <p:txBody>
          <a:bodyPr/>
          <a:lstStyle>
            <a:lvl1pPr>
              <a:defRPr>
                <a:solidFill>
                  <a:srgbClr val="002C71"/>
                </a:solidFill>
              </a:defRPr>
            </a:lvl1pPr>
            <a:lvl2pPr>
              <a:defRPr>
                <a:solidFill>
                  <a:srgbClr val="002C71"/>
                </a:solidFill>
              </a:defRPr>
            </a:lvl2pPr>
            <a:lvl3pPr>
              <a:defRPr>
                <a:solidFill>
                  <a:srgbClr val="002C71"/>
                </a:solidFill>
              </a:defRPr>
            </a:lvl3pPr>
            <a:lvl4pPr>
              <a:defRPr>
                <a:solidFill>
                  <a:srgbClr val="002C71"/>
                </a:solidFill>
              </a:defRPr>
            </a:lvl4pPr>
            <a:lvl5pPr>
              <a:defRPr>
                <a:solidFill>
                  <a:srgbClr val="002C7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00C3DAF9-9597-45F3-AE31-8786931E5F12}"/>
              </a:ext>
            </a:extLst>
          </p:cNvPr>
          <p:cNvSpPr>
            <a:spLocks noGrp="1"/>
          </p:cNvSpPr>
          <p:nvPr>
            <p:ph type="sldNum" sz="quarter" idx="12"/>
          </p:nvPr>
        </p:nvSpPr>
        <p:spPr>
          <a:xfrm>
            <a:off x="10150990" y="6356350"/>
            <a:ext cx="1202810" cy="365125"/>
          </a:xfrm>
        </p:spPr>
        <p:txBody>
          <a:bodyPr/>
          <a:lstStyle/>
          <a:p>
            <a:fld id="{96F968EE-372B-406E-9100-073B5D102728}" type="slidenum">
              <a:rPr lang="en-US" smtClean="0"/>
              <a:pPr/>
              <a:t>‹#›</a:t>
            </a:fld>
            <a:endParaRPr lang="en-US" dirty="0"/>
          </a:p>
        </p:txBody>
      </p:sp>
      <p:sp>
        <p:nvSpPr>
          <p:cNvPr id="15" name="Text Placeholder 13">
            <a:extLst>
              <a:ext uri="{FF2B5EF4-FFF2-40B4-BE49-F238E27FC236}">
                <a16:creationId xmlns:a16="http://schemas.microsoft.com/office/drawing/2014/main" id="{F0DBFF62-31A7-4EA3-AE36-E7187165FD54}"/>
              </a:ext>
            </a:extLst>
          </p:cNvPr>
          <p:cNvSpPr>
            <a:spLocks noGrp="1"/>
          </p:cNvSpPr>
          <p:nvPr>
            <p:ph type="body" sz="quarter" idx="13"/>
          </p:nvPr>
        </p:nvSpPr>
        <p:spPr>
          <a:xfrm>
            <a:off x="7430566" y="6334914"/>
            <a:ext cx="2720243" cy="365125"/>
          </a:xfrm>
        </p:spPr>
        <p:txBody>
          <a:bodyPr>
            <a:noAutofit/>
          </a:bodyPr>
          <a:lstStyle>
            <a:lvl1pPr marL="0" indent="0" algn="l" defTabSz="1219170" rtl="0" eaLnBrk="1" fontAlgn="base" latinLnBrk="0" hangingPunct="1">
              <a:spcBef>
                <a:spcPct val="0"/>
              </a:spcBef>
              <a:spcAft>
                <a:spcPct val="0"/>
              </a:spcAft>
              <a:buNone/>
              <a:defRPr lang="en-US" sz="800" kern="1200" dirty="0" smtClean="0">
                <a:solidFill>
                  <a:schemeClr val="tx1">
                    <a:lumMod val="50000"/>
                    <a:lumOff val="50000"/>
                  </a:schemeClr>
                </a:solidFill>
                <a:uFillTx/>
                <a:latin typeface="Century Gothic" panose="020B0502020202020204" pitchFamily="34" charset="0"/>
                <a:ea typeface="+mn-ea"/>
                <a:cs typeface="+mn-cs"/>
              </a:defRPr>
            </a:lvl1pPr>
            <a:lvl2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2pPr>
            <a:lvl3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3pPr>
            <a:lvl4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4pPr>
            <a:lvl5pPr marL="0" algn="l" defTabSz="1219170" rtl="0" eaLnBrk="1" fontAlgn="base" latinLnBrk="0" hangingPunct="1">
              <a:spcBef>
                <a:spcPct val="0"/>
              </a:spcBef>
              <a:spcAft>
                <a:spcPct val="0"/>
              </a:spcAft>
              <a:defRPr lang="en-US" sz="800" kern="1200" dirty="0">
                <a:solidFill>
                  <a:schemeClr val="tx1">
                    <a:lumMod val="50000"/>
                    <a:lumOff val="50000"/>
                  </a:schemeClr>
                </a:solidFill>
                <a:uFillTx/>
                <a:latin typeface="Century Gothic" panose="020B05020202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2440963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06240" y="365125"/>
            <a:ext cx="8947560" cy="1325563"/>
          </a:xfrm>
        </p:spPr>
        <p:txBody>
          <a:bodyPr/>
          <a:lstStyle>
            <a:lvl1pPr>
              <a:defRPr b="1">
                <a:solidFill>
                  <a:srgbClr val="002C71"/>
                </a:solidFill>
              </a:defRPr>
            </a:lvl1pPr>
          </a:lstStyle>
          <a:p>
            <a:r>
              <a:rPr lang="en-US" dirty="0"/>
              <a:t>Click to edit Master title style</a:t>
            </a:r>
          </a:p>
        </p:txBody>
      </p:sp>
      <p:sp>
        <p:nvSpPr>
          <p:cNvPr id="3" name="Content Placeholder 2"/>
          <p:cNvSpPr>
            <a:spLocks noGrp="1"/>
          </p:cNvSpPr>
          <p:nvPr>
            <p:ph idx="1"/>
          </p:nvPr>
        </p:nvSpPr>
        <p:spPr>
          <a:xfrm>
            <a:off x="2406240" y="1825625"/>
            <a:ext cx="8947560" cy="4351338"/>
          </a:xfrm>
        </p:spPr>
        <p:txBody>
          <a:bodyPr/>
          <a:lstStyle>
            <a:lvl1pPr>
              <a:defRPr>
                <a:solidFill>
                  <a:srgbClr val="002C71"/>
                </a:solidFill>
              </a:defRPr>
            </a:lvl1pPr>
            <a:lvl2pPr>
              <a:defRPr>
                <a:solidFill>
                  <a:srgbClr val="002C71"/>
                </a:solidFill>
              </a:defRPr>
            </a:lvl2pPr>
            <a:lvl3pPr>
              <a:defRPr>
                <a:solidFill>
                  <a:srgbClr val="002C71"/>
                </a:solidFill>
              </a:defRPr>
            </a:lvl3pPr>
            <a:lvl4pPr>
              <a:defRPr>
                <a:solidFill>
                  <a:srgbClr val="002C71"/>
                </a:solidFill>
              </a:defRPr>
            </a:lvl4pPr>
            <a:lvl5pPr>
              <a:defRPr>
                <a:solidFill>
                  <a:srgbClr val="002C7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6F968EE-372B-406E-9100-073B5D102728}" type="slidenum">
              <a:rPr lang="en-US" smtClean="0"/>
              <a:pPr/>
              <a:t>‹#›</a:t>
            </a:fld>
            <a:endParaRPr lang="en-US" dirty="0"/>
          </a:p>
        </p:txBody>
      </p:sp>
      <p:sp>
        <p:nvSpPr>
          <p:cNvPr id="7" name="Parallelogram 6">
            <a:extLst>
              <a:ext uri="{FF2B5EF4-FFF2-40B4-BE49-F238E27FC236}">
                <a16:creationId xmlns:a16="http://schemas.microsoft.com/office/drawing/2014/main" id="{5406C16F-3FB5-4B5F-B7E1-6A0325F1C5C5}"/>
              </a:ext>
            </a:extLst>
          </p:cNvPr>
          <p:cNvSpPr/>
          <p:nvPr userDrawn="1"/>
        </p:nvSpPr>
        <p:spPr>
          <a:xfrm>
            <a:off x="-3071745" y="0"/>
            <a:ext cx="5102854" cy="6858000"/>
          </a:xfrm>
          <a:prstGeom prst="parallelogram">
            <a:avLst>
              <a:gd name="adj" fmla="val 33181"/>
            </a:avLst>
          </a:prstGeom>
          <a:solidFill>
            <a:srgbClr val="002C7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nvGrpSpPr>
          <p:cNvPr id="8" name="Groupe 12">
            <a:extLst>
              <a:ext uri="{FF2B5EF4-FFF2-40B4-BE49-F238E27FC236}">
                <a16:creationId xmlns:a16="http://schemas.microsoft.com/office/drawing/2014/main" id="{85230CCC-2299-413B-9AF0-96A75BDEC3BC}"/>
              </a:ext>
            </a:extLst>
          </p:cNvPr>
          <p:cNvGrpSpPr/>
          <p:nvPr userDrawn="1"/>
        </p:nvGrpSpPr>
        <p:grpSpPr>
          <a:xfrm>
            <a:off x="53050" y="-1563251"/>
            <a:ext cx="2397627" cy="9972266"/>
            <a:chOff x="3616981" y="-1304142"/>
            <a:chExt cx="2120275" cy="8818695"/>
          </a:xfrm>
        </p:grpSpPr>
        <p:pic>
          <p:nvPicPr>
            <p:cNvPr id="9" name="Image 16">
              <a:extLst>
                <a:ext uri="{FF2B5EF4-FFF2-40B4-BE49-F238E27FC236}">
                  <a16:creationId xmlns:a16="http://schemas.microsoft.com/office/drawing/2014/main" id="{684D7795-5455-4422-80E4-05B4F6B179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10" name="Connecteur droit 7">
              <a:extLst>
                <a:ext uri="{FF2B5EF4-FFF2-40B4-BE49-F238E27FC236}">
                  <a16:creationId xmlns:a16="http://schemas.microsoft.com/office/drawing/2014/main" id="{AA169405-9E15-4256-8C30-EB41153E93A0}"/>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14" name="Text Placeholder 13">
            <a:extLst>
              <a:ext uri="{FF2B5EF4-FFF2-40B4-BE49-F238E27FC236}">
                <a16:creationId xmlns:a16="http://schemas.microsoft.com/office/drawing/2014/main" id="{AC32121C-F023-4403-ABFC-11328985C0DF}"/>
              </a:ext>
            </a:extLst>
          </p:cNvPr>
          <p:cNvSpPr>
            <a:spLocks noGrp="1"/>
          </p:cNvSpPr>
          <p:nvPr>
            <p:ph type="body" sz="quarter" idx="13"/>
          </p:nvPr>
        </p:nvSpPr>
        <p:spPr>
          <a:xfrm>
            <a:off x="2406650" y="6356350"/>
            <a:ext cx="6203950" cy="365125"/>
          </a:xfrm>
        </p:spPr>
        <p:txBody>
          <a:bodyPr>
            <a:noAutofit/>
          </a:bodyPr>
          <a:lstStyle>
            <a:lvl1pPr marL="0" indent="0" algn="l" defTabSz="1219170" rtl="0" eaLnBrk="1" fontAlgn="base" latinLnBrk="0" hangingPunct="1">
              <a:spcBef>
                <a:spcPct val="0"/>
              </a:spcBef>
              <a:spcAft>
                <a:spcPct val="0"/>
              </a:spcAft>
              <a:buNone/>
              <a:defRPr lang="en-US" sz="800" kern="1200" dirty="0" smtClean="0">
                <a:solidFill>
                  <a:schemeClr val="tx1">
                    <a:lumMod val="50000"/>
                    <a:lumOff val="50000"/>
                  </a:schemeClr>
                </a:solidFill>
                <a:uFillTx/>
                <a:latin typeface="Century Gothic" panose="020B0502020202020204" pitchFamily="34" charset="0"/>
                <a:ea typeface="+mn-ea"/>
                <a:cs typeface="+mn-cs"/>
              </a:defRPr>
            </a:lvl1pPr>
            <a:lvl2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2pPr>
            <a:lvl3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3pPr>
            <a:lvl4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4pPr>
            <a:lvl5pPr marL="0" algn="l" defTabSz="1219170" rtl="0" eaLnBrk="1" fontAlgn="base" latinLnBrk="0" hangingPunct="1">
              <a:spcBef>
                <a:spcPct val="0"/>
              </a:spcBef>
              <a:spcAft>
                <a:spcPct val="0"/>
              </a:spcAft>
              <a:defRPr lang="en-US" sz="800" kern="1200" dirty="0">
                <a:solidFill>
                  <a:schemeClr val="tx1">
                    <a:lumMod val="50000"/>
                    <a:lumOff val="50000"/>
                  </a:schemeClr>
                </a:solidFill>
                <a:uFillTx/>
                <a:latin typeface="Century Gothic" panose="020B05020202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392165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7"/>
          <p:cNvSpPr>
            <a:spLocks noGrp="1"/>
          </p:cNvSpPr>
          <p:nvPr>
            <p:ph sz="quarter" idx="13"/>
          </p:nvPr>
        </p:nvSpPr>
        <p:spPr>
          <a:xfrm>
            <a:off x="457200" y="1111636"/>
            <a:ext cx="11279717" cy="549368"/>
          </a:xfrm>
        </p:spPr>
        <p:txBody>
          <a:bodyPr/>
          <a:lstStyle>
            <a:lvl1pPr>
              <a:defRPr sz="2667">
                <a:solidFill>
                  <a:srgbClr val="1AABA0"/>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8" name="Slide Number Placeholder 5"/>
          <p:cNvSpPr>
            <a:spLocks noGrp="1"/>
          </p:cNvSpPr>
          <p:nvPr>
            <p:ph type="sldNum" sz="quarter" idx="12"/>
          </p:nvPr>
        </p:nvSpPr>
        <p:spPr>
          <a:xfrm>
            <a:off x="397056" y="6307122"/>
            <a:ext cx="508483" cy="400220"/>
          </a:xfrm>
          <a:prstGeom prst="rect">
            <a:avLst/>
          </a:prstGeom>
        </p:spPr>
        <p:txBody>
          <a:bodyPr anchor="ctr"/>
          <a:lstStyle>
            <a:lvl1pPr algn="ctr">
              <a:defRPr sz="1333"/>
            </a:lvl1pPr>
          </a:lstStyle>
          <a:p>
            <a:fld id="{70965ADD-AF1A-4141-95C5-3B84BF451928}" type="slidenum">
              <a:rPr lang="en-US" smtClean="0"/>
              <a:pPr/>
              <a:t>‹#›</a:t>
            </a:fld>
            <a:endParaRPr lang="en-US" dirty="0"/>
          </a:p>
        </p:txBody>
      </p:sp>
    </p:spTree>
    <p:extLst>
      <p:ext uri="{BB962C8B-B14F-4D97-AF65-F5344CB8AC3E}">
        <p14:creationId xmlns:p14="http://schemas.microsoft.com/office/powerpoint/2010/main" val="356458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uFillTx/>
              </a:defRPr>
            </a:lvl1pPr>
          </a:lstStyle>
          <a:p>
            <a:r>
              <a:rPr lang="en-US">
                <a:uFillTx/>
              </a:rPr>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uFillTx/>
              </a:defRPr>
            </a:lvl1pPr>
            <a:lvl2pPr marL="457200" indent="0">
              <a:buNone/>
              <a:defRPr sz="2000">
                <a:solidFill>
                  <a:schemeClr val="tx1">
                    <a:tint val="75000"/>
                  </a:schemeClr>
                </a:solidFill>
                <a:uFillTx/>
              </a:defRPr>
            </a:lvl2pPr>
            <a:lvl3pPr marL="914400" indent="0">
              <a:buNone/>
              <a:defRPr sz="1800">
                <a:solidFill>
                  <a:schemeClr val="tx1">
                    <a:tint val="75000"/>
                  </a:schemeClr>
                </a:solidFill>
                <a:uFillTx/>
              </a:defRPr>
            </a:lvl3pPr>
            <a:lvl4pPr marL="1371600" indent="0">
              <a:buNone/>
              <a:defRPr sz="1600">
                <a:solidFill>
                  <a:schemeClr val="tx1">
                    <a:tint val="75000"/>
                  </a:schemeClr>
                </a:solidFill>
                <a:uFillTx/>
              </a:defRPr>
            </a:lvl4pPr>
            <a:lvl5pPr marL="1828800" indent="0">
              <a:buNone/>
              <a:defRPr sz="1600">
                <a:solidFill>
                  <a:schemeClr val="tx1">
                    <a:tint val="75000"/>
                  </a:schemeClr>
                </a:solidFill>
                <a:uFillTx/>
              </a:defRPr>
            </a:lvl5pPr>
            <a:lvl6pPr marL="2286000" indent="0">
              <a:buNone/>
              <a:defRPr sz="1600">
                <a:solidFill>
                  <a:schemeClr val="tx1">
                    <a:tint val="75000"/>
                  </a:schemeClr>
                </a:solidFill>
                <a:uFillTx/>
              </a:defRPr>
            </a:lvl6pPr>
            <a:lvl7pPr marL="2743200" indent="0">
              <a:buNone/>
              <a:defRPr sz="1600">
                <a:solidFill>
                  <a:schemeClr val="tx1">
                    <a:tint val="75000"/>
                  </a:schemeClr>
                </a:solidFill>
                <a:uFillTx/>
              </a:defRPr>
            </a:lvl7pPr>
            <a:lvl8pPr marL="3200400" indent="0">
              <a:buNone/>
              <a:defRPr sz="1600">
                <a:solidFill>
                  <a:schemeClr val="tx1">
                    <a:tint val="75000"/>
                  </a:schemeClr>
                </a:solidFill>
                <a:uFillTx/>
              </a:defRPr>
            </a:lvl8pPr>
            <a:lvl9pPr marL="3657600" indent="0">
              <a:buNone/>
              <a:defRPr sz="1600">
                <a:solidFill>
                  <a:schemeClr val="tx1">
                    <a:tint val="75000"/>
                  </a:schemeClr>
                </a:solidFill>
                <a:uFillTx/>
              </a:defRPr>
            </a:lvl9pPr>
          </a:lstStyle>
          <a:p>
            <a:pPr lvl="0"/>
            <a:r>
              <a:rPr lang="en-US">
                <a:uFillTx/>
              </a:rPr>
              <a:t>Edit Master text styles</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uFillTx/>
              </a:rPr>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8" name="Footer Placeholder 7"/>
          <p:cNvSpPr>
            <a:spLocks noGrp="1"/>
          </p:cNvSpPr>
          <p:nvPr>
            <p:ph type="ftr" sz="quarter" idx="11"/>
          </p:nvPr>
        </p:nvSpPr>
        <p:spPr/>
        <p:txBody>
          <a:bodyPr/>
          <a:lstStyle/>
          <a:p>
            <a:endParaRPr lang="en-US" dirty="0">
              <a:uFillTx/>
            </a:endParaRPr>
          </a:p>
        </p:txBody>
      </p:sp>
      <p:sp>
        <p:nvSpPr>
          <p:cNvPr id="9" name="Slide Number Placeholder 8"/>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4" name="Footer Placeholder 3"/>
          <p:cNvSpPr>
            <a:spLocks noGrp="1"/>
          </p:cNvSpPr>
          <p:nvPr>
            <p:ph type="ftr" sz="quarter" idx="11"/>
          </p:nvPr>
        </p:nvSpPr>
        <p:spPr/>
        <p:txBody>
          <a:bodyPr/>
          <a:lstStyle/>
          <a:p>
            <a:endParaRPr lang="en-US" dirty="0">
              <a:uFillTx/>
            </a:endParaRPr>
          </a:p>
        </p:txBody>
      </p:sp>
      <p:sp>
        <p:nvSpPr>
          <p:cNvPr id="5" name="Slide Number Placeholder 4"/>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3" name="Footer Placeholder 2"/>
          <p:cNvSpPr>
            <a:spLocks noGrp="1"/>
          </p:cNvSpPr>
          <p:nvPr>
            <p:ph type="ftr" sz="quarter" idx="11"/>
          </p:nvPr>
        </p:nvSpPr>
        <p:spPr/>
        <p:txBody>
          <a:bodyPr/>
          <a:lstStyle/>
          <a:p>
            <a:endParaRPr lang="en-US" dirty="0">
              <a:uFillTx/>
            </a:endParaRPr>
          </a:p>
        </p:txBody>
      </p:sp>
      <p:sp>
        <p:nvSpPr>
          <p:cNvPr id="4" name="Slide Number Placeholder 3"/>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8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sp>
        <p:nvSpPr>
          <p:cNvPr id="5" name="Date Placeholder 4"/>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n-US" dirty="0">
              <a:uFillTx/>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sp>
        <p:nvSpPr>
          <p:cNvPr id="5" name="Date Placeholder 4"/>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uFillTx/>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en-US" dirty="0">
              <a:uFillTx/>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687C10BD-33D2-48D2-B229-25C1EF0FEDEC}" type="slidenum">
              <a:rPr lang="en-US" smtClean="0">
                <a:uFillTx/>
              </a:rPr>
              <a:t>‹#›</a:t>
            </a:fld>
            <a:endParaRPr lang="en-US" dirty="0">
              <a:uFillTx/>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97" r:id="rId7"/>
    <p:sldLayoutId id="2147483668" r:id="rId8"/>
    <p:sldLayoutId id="2147483669" r:id="rId9"/>
    <p:sldLayoutId id="2147483670" r:id="rId10"/>
    <p:sldLayoutId id="2147483671" r:id="rId11"/>
    <p:sldLayoutId id="2147483704" r:id="rId12"/>
    <p:sldLayoutId id="2147483696" r:id="rId13"/>
    <p:sldLayoutId id="2147483703" r:id="rId14"/>
  </p:sldLayoutIdLst>
  <p:txStyles>
    <p:titleStyle>
      <a:lvl1pPr algn="l" defTabSz="914400" rtl="0" eaLnBrk="1" latinLnBrk="0" hangingPunct="1">
        <a:lnSpc>
          <a:spcPct val="90000"/>
        </a:lnSpc>
        <a:spcBef>
          <a:spcPct val="0"/>
        </a:spcBef>
        <a:buNone/>
        <a:defRPr sz="4400" kern="1200">
          <a:solidFill>
            <a:schemeClr val="tx1"/>
          </a:solidFill>
          <a:uFillTx/>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2" Type="http://schemas.openxmlformats.org/officeDocument/2006/relationships/hyperlink" Target="https://drive.google.com/drive/folders/0B8jvqvV77pcJejF2LUQwbmtGVUU?usp=sharing"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2613B1-7CCA-4C09-8FBC-C2B7314BFC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599744" y="-35299"/>
            <a:ext cx="10228077" cy="7001584"/>
          </a:xfrm>
          <a:prstGeom prst="rect">
            <a:avLst/>
          </a:prstGeom>
        </p:spPr>
      </p:pic>
      <p:sp>
        <p:nvSpPr>
          <p:cNvPr id="6" name="Parallélogramme 137">
            <a:extLst>
              <a:ext uri="{FF2B5EF4-FFF2-40B4-BE49-F238E27FC236}">
                <a16:creationId xmlns:a16="http://schemas.microsoft.com/office/drawing/2014/main" id="{E015DC14-4690-49AF-B701-F1B24E3AC0E1}"/>
              </a:ext>
            </a:extLst>
          </p:cNvPr>
          <p:cNvSpPr/>
          <p:nvPr/>
        </p:nvSpPr>
        <p:spPr>
          <a:xfrm>
            <a:off x="4621597" y="0"/>
            <a:ext cx="8042622" cy="6858000"/>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7" name="Groupe 138">
            <a:extLst>
              <a:ext uri="{FF2B5EF4-FFF2-40B4-BE49-F238E27FC236}">
                <a16:creationId xmlns:a16="http://schemas.microsoft.com/office/drawing/2014/main" id="{FADB7ED5-C8FA-40B7-B607-BF5C4E3566D6}"/>
              </a:ext>
            </a:extLst>
          </p:cNvPr>
          <p:cNvGrpSpPr/>
          <p:nvPr/>
        </p:nvGrpSpPr>
        <p:grpSpPr>
          <a:xfrm>
            <a:off x="4385236" y="-1502291"/>
            <a:ext cx="2397627" cy="9972266"/>
            <a:chOff x="3616981" y="-1304142"/>
            <a:chExt cx="2120275" cy="8818695"/>
          </a:xfrm>
        </p:grpSpPr>
        <p:pic>
          <p:nvPicPr>
            <p:cNvPr id="8" name="Image 139">
              <a:extLst>
                <a:ext uri="{FF2B5EF4-FFF2-40B4-BE49-F238E27FC236}">
                  <a16:creationId xmlns:a16="http://schemas.microsoft.com/office/drawing/2014/main" id="{9C2AAE0A-7B9F-472F-92DA-088DFAA87A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9" name="Connecteur droit 7">
              <a:extLst>
                <a:ext uri="{FF2B5EF4-FFF2-40B4-BE49-F238E27FC236}">
                  <a16:creationId xmlns:a16="http://schemas.microsoft.com/office/drawing/2014/main" id="{CB224989-C516-40CD-9F6E-4FE5585EB4A6}"/>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10" name="Connecteur droit 7">
            <a:extLst>
              <a:ext uri="{FF2B5EF4-FFF2-40B4-BE49-F238E27FC236}">
                <a16:creationId xmlns:a16="http://schemas.microsoft.com/office/drawing/2014/main" id="{3C08B39A-B669-43C9-9E7C-520807DD1881}"/>
              </a:ext>
            </a:extLst>
          </p:cNvPr>
          <p:cNvSpPr/>
          <p:nvPr/>
        </p:nvSpPr>
        <p:spPr>
          <a:xfrm flipH="1">
            <a:off x="5857990" y="-1770470"/>
            <a:ext cx="814770" cy="3365204"/>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pic>
        <p:nvPicPr>
          <p:cNvPr id="2050" name="Picture 2" descr="Image result for abo approved">
            <a:extLst>
              <a:ext uri="{FF2B5EF4-FFF2-40B4-BE49-F238E27FC236}">
                <a16:creationId xmlns:a16="http://schemas.microsoft.com/office/drawing/2014/main" id="{655AC203-1CAF-481F-A73F-CE41114795C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22849" y="4366794"/>
            <a:ext cx="1666536" cy="1904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bo approved">
            <a:extLst>
              <a:ext uri="{FF2B5EF4-FFF2-40B4-BE49-F238E27FC236}">
                <a16:creationId xmlns:a16="http://schemas.microsoft.com/office/drawing/2014/main" id="{B0C4490A-5EF8-490F-BEC4-81C7EDE1101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672914" y="4288879"/>
            <a:ext cx="1945975" cy="206044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6A738EF-7A2C-45A7-B62A-AB1C84BAB188}"/>
              </a:ext>
            </a:extLst>
          </p:cNvPr>
          <p:cNvGrpSpPr/>
          <p:nvPr/>
        </p:nvGrpSpPr>
        <p:grpSpPr>
          <a:xfrm>
            <a:off x="6390903" y="2448244"/>
            <a:ext cx="5874105" cy="781749"/>
            <a:chOff x="5385774" y="4012282"/>
            <a:chExt cx="12515365" cy="1856742"/>
          </a:xfrm>
        </p:grpSpPr>
        <p:sp>
          <p:nvSpPr>
            <p:cNvPr id="19" name="Shape 718">
              <a:extLst>
                <a:ext uri="{FF2B5EF4-FFF2-40B4-BE49-F238E27FC236}">
                  <a16:creationId xmlns:a16="http://schemas.microsoft.com/office/drawing/2014/main" id="{06555C8C-C17E-49B5-A9FC-40DDA42A8680}"/>
                </a:ext>
              </a:extLst>
            </p:cNvPr>
            <p:cNvSpPr txBox="1"/>
            <p:nvPr/>
          </p:nvSpPr>
          <p:spPr>
            <a:xfrm>
              <a:off x="5385774" y="5090583"/>
              <a:ext cx="10528303" cy="778441"/>
            </a:xfrm>
            <a:prstGeom prst="rect">
              <a:avLst/>
            </a:prstGeom>
            <a:noFill/>
            <a:ln>
              <a:noFill/>
            </a:ln>
          </p:spPr>
          <p:txBody>
            <a:bodyPr lIns="45713" tIns="22850" rIns="45713" bIns="22850" anchor="ctr" anchorCtr="0">
              <a:noAutofit/>
            </a:bodyPr>
            <a:lstStyle/>
            <a:p>
              <a:pPr>
                <a:lnSpc>
                  <a:spcPct val="85000"/>
                </a:lnSpc>
                <a:buSzPct val="25000"/>
                <a:defRPr/>
              </a:pPr>
              <a:r>
                <a:rPr lang="en-US" sz="6600" b="1" kern="0" dirty="0">
                  <a:solidFill>
                    <a:srgbClr val="002C71"/>
                  </a:solidFill>
                  <a:latin typeface="Century Gothic" panose="020B0502020202020204" pitchFamily="34" charset="0"/>
                  <a:sym typeface="Arial"/>
                </a:rPr>
                <a:t>BRILLANTS</a:t>
              </a:r>
            </a:p>
          </p:txBody>
        </p:sp>
        <p:sp>
          <p:nvSpPr>
            <p:cNvPr id="20" name="Shape 718">
              <a:extLst>
                <a:ext uri="{FF2B5EF4-FFF2-40B4-BE49-F238E27FC236}">
                  <a16:creationId xmlns:a16="http://schemas.microsoft.com/office/drawing/2014/main" id="{A715FA25-4BA8-415F-9753-F7E01317734D}"/>
                </a:ext>
              </a:extLst>
            </p:cNvPr>
            <p:cNvSpPr txBox="1"/>
            <p:nvPr/>
          </p:nvSpPr>
          <p:spPr>
            <a:xfrm>
              <a:off x="5456112" y="4012282"/>
              <a:ext cx="12445027" cy="370684"/>
            </a:xfrm>
            <a:prstGeom prst="rect">
              <a:avLst/>
            </a:prstGeom>
            <a:noFill/>
            <a:ln>
              <a:noFill/>
            </a:ln>
          </p:spPr>
          <p:txBody>
            <a:bodyPr lIns="45713" tIns="22850" rIns="45713" bIns="22850" anchor="ctr" anchorCtr="0">
              <a:noAutofit/>
            </a:bodyPr>
            <a:lstStyle/>
            <a:p>
              <a:pPr>
                <a:lnSpc>
                  <a:spcPct val="85000"/>
                </a:lnSpc>
                <a:buSzPct val="25000"/>
                <a:defRPr/>
              </a:pPr>
              <a:r>
                <a:rPr lang="en-US" sz="5400" b="1" kern="0" dirty="0">
                  <a:solidFill>
                    <a:srgbClr val="F36F21"/>
                  </a:solidFill>
                  <a:latin typeface="Century Gothic" panose="020B0502020202020204" pitchFamily="34" charset="0"/>
                  <a:sym typeface="Arial"/>
                </a:rPr>
                <a:t>CES ENFANTS</a:t>
              </a:r>
            </a:p>
          </p:txBody>
        </p:sp>
      </p:grpSp>
    </p:spTree>
    <p:extLst>
      <p:ext uri="{BB962C8B-B14F-4D97-AF65-F5344CB8AC3E}">
        <p14:creationId xmlns:p14="http://schemas.microsoft.com/office/powerpoint/2010/main" val="4021915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table&#10;&#10;Description automatically generated">
            <a:extLst>
              <a:ext uri="{FF2B5EF4-FFF2-40B4-BE49-F238E27FC236}">
                <a16:creationId xmlns:a16="http://schemas.microsoft.com/office/drawing/2014/main" id="{AE359CCE-0A91-4D7D-8E28-18296C644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259" r="27433"/>
          <a:stretch/>
        </p:blipFill>
        <p:spPr>
          <a:xfrm>
            <a:off x="-127591" y="-70702"/>
            <a:ext cx="6356672" cy="6928702"/>
          </a:xfrm>
          <a:prstGeom prst="rect">
            <a:avLst/>
          </a:prstGeom>
        </p:spPr>
      </p:pic>
      <p:grpSp>
        <p:nvGrpSpPr>
          <p:cNvPr id="7" name="Group 6">
            <a:extLst>
              <a:ext uri="{FF2B5EF4-FFF2-40B4-BE49-F238E27FC236}">
                <a16:creationId xmlns:a16="http://schemas.microsoft.com/office/drawing/2014/main" id="{8A167E15-B064-4A5F-A5D2-2628D828F87F}"/>
              </a:ext>
            </a:extLst>
          </p:cNvPr>
          <p:cNvGrpSpPr/>
          <p:nvPr/>
        </p:nvGrpSpPr>
        <p:grpSpPr>
          <a:xfrm>
            <a:off x="3875890" y="-2102650"/>
            <a:ext cx="7891735" cy="10511665"/>
            <a:chOff x="3184773"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3184773"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3" name="Title 2">
            <a:extLst>
              <a:ext uri="{FF2B5EF4-FFF2-40B4-BE49-F238E27FC236}">
                <a16:creationId xmlns:a16="http://schemas.microsoft.com/office/drawing/2014/main" id="{8C2EDBDF-3672-46E6-A075-6110B3232C5F}"/>
              </a:ext>
            </a:extLst>
          </p:cNvPr>
          <p:cNvSpPr>
            <a:spLocks noGrp="1"/>
          </p:cNvSpPr>
          <p:nvPr>
            <p:ph type="title"/>
          </p:nvPr>
        </p:nvSpPr>
        <p:spPr>
          <a:xfrm>
            <a:off x="6121084" y="365125"/>
            <a:ext cx="5595994" cy="1325563"/>
          </a:xfrm>
        </p:spPr>
        <p:txBody>
          <a:bodyPr>
            <a:normAutofit fontScale="90000"/>
          </a:bodyPr>
          <a:lstStyle/>
          <a:p>
            <a:r>
              <a:rPr lang="en-US" dirty="0"/>
              <a:t>DES SOINS OCULAIRES RÉGULIERS SONT ESSENTIELS</a:t>
            </a:r>
          </a:p>
        </p:txBody>
      </p:sp>
      <p:sp>
        <p:nvSpPr>
          <p:cNvPr id="4" name="Content Placeholder 3">
            <a:extLst>
              <a:ext uri="{FF2B5EF4-FFF2-40B4-BE49-F238E27FC236}">
                <a16:creationId xmlns:a16="http://schemas.microsoft.com/office/drawing/2014/main" id="{9A292CDD-D5CC-48B2-BBE9-5E29ACAF4007}"/>
              </a:ext>
            </a:extLst>
          </p:cNvPr>
          <p:cNvSpPr>
            <a:spLocks noGrp="1"/>
          </p:cNvSpPr>
          <p:nvPr>
            <p:ph idx="1"/>
          </p:nvPr>
        </p:nvSpPr>
        <p:spPr>
          <a:xfrm>
            <a:off x="6096000" y="1969599"/>
            <a:ext cx="5257800" cy="4207363"/>
          </a:xfrm>
        </p:spPr>
        <p:txBody>
          <a:bodyPr>
            <a:normAutofit/>
          </a:bodyPr>
          <a:lstStyle/>
          <a:p>
            <a:pPr marL="7938" lvl="1" indent="0">
              <a:spcBef>
                <a:spcPts val="0"/>
              </a:spcBef>
              <a:buNone/>
            </a:pPr>
            <a:r>
              <a:rPr lang="en-US" b="1" dirty="0"/>
              <a:t>De 5 % </a:t>
            </a:r>
            <a:r>
              <a:rPr lang="en-US" b="1" dirty="0" err="1"/>
              <a:t>à</a:t>
            </a:r>
            <a:r>
              <a:rPr lang="en-US" b="1" dirty="0"/>
              <a:t> 15 % des enfants </a:t>
            </a:r>
            <a:r>
              <a:rPr lang="en-US" b="1" dirty="0" err="1"/>
              <a:t>partout</a:t>
            </a:r>
            <a:r>
              <a:rPr lang="en-US" b="1" dirty="0"/>
              <a:t> dans le monde </a:t>
            </a:r>
            <a:r>
              <a:rPr lang="en-US" b="1" dirty="0" err="1"/>
              <a:t>sont</a:t>
            </a:r>
            <a:r>
              <a:rPr lang="en-US" b="1" dirty="0"/>
              <a:t> aux </a:t>
            </a:r>
            <a:r>
              <a:rPr lang="en-US" b="1" dirty="0" err="1"/>
              <a:t>prises</a:t>
            </a:r>
            <a:r>
              <a:rPr lang="en-US" b="1" dirty="0"/>
              <a:t> avec des </a:t>
            </a:r>
            <a:r>
              <a:rPr lang="en-US" b="1" dirty="0" err="1"/>
              <a:t>erreurs</a:t>
            </a:r>
            <a:r>
              <a:rPr lang="en-US" b="1" dirty="0"/>
              <a:t> </a:t>
            </a:r>
            <a:r>
              <a:rPr lang="en-US" b="1" dirty="0" err="1"/>
              <a:t>réfractives</a:t>
            </a:r>
            <a:r>
              <a:rPr lang="en-US" b="1" dirty="0"/>
              <a:t> </a:t>
            </a:r>
            <a:r>
              <a:rPr lang="en-US" b="1" dirty="0" err="1"/>
              <a:t>importantes</a:t>
            </a:r>
            <a:r>
              <a:rPr lang="en-US" b="1" dirty="0"/>
              <a:t> et non </a:t>
            </a:r>
            <a:r>
              <a:rPr lang="en-US" b="1" dirty="0" err="1"/>
              <a:t>détectées</a:t>
            </a:r>
            <a:endParaRPr lang="en-US" b="1" dirty="0"/>
          </a:p>
          <a:p>
            <a:pPr marL="7938" lvl="1" indent="0">
              <a:spcBef>
                <a:spcPts val="0"/>
              </a:spcBef>
              <a:buNone/>
            </a:pPr>
            <a:endParaRPr lang="en-US" b="1" dirty="0"/>
          </a:p>
          <a:p>
            <a:pPr marL="293688" lvl="1" indent="-285750">
              <a:spcBef>
                <a:spcPts val="0"/>
              </a:spcBef>
            </a:pPr>
            <a:r>
              <a:rPr lang="en-US" dirty="0" err="1"/>
              <a:t>Myopie</a:t>
            </a:r>
            <a:endParaRPr lang="en-US" dirty="0"/>
          </a:p>
          <a:p>
            <a:pPr marL="293688" lvl="1" indent="-285750">
              <a:spcBef>
                <a:spcPts val="0"/>
              </a:spcBef>
            </a:pPr>
            <a:r>
              <a:rPr lang="en-US" dirty="0" err="1"/>
              <a:t>Hypermétropie</a:t>
            </a:r>
            <a:endParaRPr lang="en-US" dirty="0"/>
          </a:p>
          <a:p>
            <a:pPr marL="293688" lvl="1" indent="-285750">
              <a:spcBef>
                <a:spcPts val="0"/>
              </a:spcBef>
            </a:pPr>
            <a:r>
              <a:rPr lang="en-US" dirty="0" err="1"/>
              <a:t>Astigmatisme</a:t>
            </a:r>
            <a:endParaRPr lang="en-US" dirty="0"/>
          </a:p>
          <a:p>
            <a:pPr marL="293688" lvl="1" indent="-285750">
              <a:spcBef>
                <a:spcPts val="0"/>
              </a:spcBef>
            </a:pPr>
            <a:r>
              <a:rPr lang="en-US" dirty="0" err="1"/>
              <a:t>Anisométropie</a:t>
            </a:r>
            <a:endParaRPr lang="en-US" dirty="0"/>
          </a:p>
          <a:p>
            <a:pPr marL="293688" lvl="1" indent="-285750">
              <a:spcBef>
                <a:spcPts val="0"/>
              </a:spcBef>
            </a:pPr>
            <a:endParaRPr lang="en-US" dirty="0"/>
          </a:p>
        </p:txBody>
      </p:sp>
      <p:sp>
        <p:nvSpPr>
          <p:cNvPr id="5" name="Text Placeholder 4">
            <a:extLst>
              <a:ext uri="{FF2B5EF4-FFF2-40B4-BE49-F238E27FC236}">
                <a16:creationId xmlns:a16="http://schemas.microsoft.com/office/drawing/2014/main" id="{81D3DAE0-B3D2-4BC7-9078-507C42CD15AC}"/>
              </a:ext>
            </a:extLst>
          </p:cNvPr>
          <p:cNvSpPr>
            <a:spLocks noGrp="1"/>
          </p:cNvSpPr>
          <p:nvPr>
            <p:ph type="body" sz="quarter" idx="13"/>
          </p:nvPr>
        </p:nvSpPr>
        <p:spPr>
          <a:xfrm>
            <a:off x="6121084" y="6334914"/>
            <a:ext cx="4029726" cy="365125"/>
          </a:xfrm>
        </p:spPr>
        <p:txBody>
          <a:bodyPr/>
          <a:lstStyle/>
          <a:p>
            <a:r>
              <a:rPr lang="en-US" dirty="0"/>
              <a:t>Source :  </a:t>
            </a:r>
            <a:r>
              <a:rPr lang="en-US" dirty="0" err="1"/>
              <a:t>Organisation</a:t>
            </a:r>
            <a:r>
              <a:rPr lang="en-US" dirty="0"/>
              <a:t> </a:t>
            </a:r>
            <a:r>
              <a:rPr lang="en-US" dirty="0" err="1"/>
              <a:t>mondiale</a:t>
            </a:r>
            <a:r>
              <a:rPr lang="en-US" dirty="0"/>
              <a:t> de la Santé</a:t>
            </a:r>
          </a:p>
        </p:txBody>
      </p:sp>
    </p:spTree>
    <p:extLst>
      <p:ext uri="{BB962C8B-B14F-4D97-AF65-F5344CB8AC3E}">
        <p14:creationId xmlns:p14="http://schemas.microsoft.com/office/powerpoint/2010/main" val="41570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Courtney Myers\Desktop\_Stock Images_Video\Stock\ThinkstockPhotos-488600674.jpg">
            <a:extLst>
              <a:ext uri="{FF2B5EF4-FFF2-40B4-BE49-F238E27FC236}">
                <a16:creationId xmlns:a16="http://schemas.microsoft.com/office/drawing/2014/main" id="{00021198-4C9D-4C5C-B3BA-A2BF7750389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64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hape 191">
            <a:extLst>
              <a:ext uri="{FF2B5EF4-FFF2-40B4-BE49-F238E27FC236}">
                <a16:creationId xmlns:a16="http://schemas.microsoft.com/office/drawing/2014/main" id="{3E672D0D-D70C-4B87-93F0-832DC1494422}"/>
              </a:ext>
            </a:extLst>
          </p:cNvPr>
          <p:cNvSpPr txBox="1">
            <a:spLocks/>
          </p:cNvSpPr>
          <p:nvPr/>
        </p:nvSpPr>
        <p:spPr>
          <a:xfrm>
            <a:off x="1640370" y="2529672"/>
            <a:ext cx="8911260" cy="708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uFillTx/>
                <a:latin typeface="Century Gothic" panose="020B0502020202020204" pitchFamily="34" charset="0"/>
                <a:ea typeface="+mj-ea"/>
                <a:cs typeface="+mj-cs"/>
              </a:defRPr>
            </a:lvl1pPr>
          </a:lstStyle>
          <a:p>
            <a:pPr algn="ctr"/>
            <a:r>
              <a:rPr lang="en-US" sz="4200" b="1" dirty="0">
                <a:solidFill>
                  <a:schemeClr val="bg1"/>
                </a:solidFill>
              </a:rPr>
              <a:t>Des </a:t>
            </a:r>
            <a:r>
              <a:rPr lang="en-US" sz="4200" b="1" dirty="0" err="1">
                <a:solidFill>
                  <a:schemeClr val="bg1"/>
                </a:solidFill>
              </a:rPr>
              <a:t>possibilités</a:t>
            </a:r>
            <a:r>
              <a:rPr lang="en-US" sz="4200" b="1" dirty="0">
                <a:solidFill>
                  <a:schemeClr val="bg1"/>
                </a:solidFill>
              </a:rPr>
              <a:t> </a:t>
            </a:r>
            <a:r>
              <a:rPr lang="en-US" sz="4200" b="1" dirty="0" err="1">
                <a:solidFill>
                  <a:schemeClr val="bg1"/>
                </a:solidFill>
              </a:rPr>
              <a:t>s’offrent</a:t>
            </a:r>
            <a:r>
              <a:rPr lang="en-US" sz="4200" b="1" dirty="0">
                <a:solidFill>
                  <a:schemeClr val="bg1"/>
                </a:solidFill>
              </a:rPr>
              <a:t> </a:t>
            </a:r>
            <a:r>
              <a:rPr lang="en-US" sz="4200" b="1" dirty="0" err="1">
                <a:solidFill>
                  <a:schemeClr val="bg1"/>
                </a:solidFill>
              </a:rPr>
              <a:t>à</a:t>
            </a:r>
            <a:r>
              <a:rPr lang="en-US" sz="4200" b="1" dirty="0">
                <a:solidFill>
                  <a:schemeClr val="bg1"/>
                </a:solidFill>
              </a:rPr>
              <a:t> </a:t>
            </a:r>
            <a:r>
              <a:rPr lang="en-US" sz="4200" b="1" dirty="0" err="1">
                <a:solidFill>
                  <a:schemeClr val="bg1"/>
                </a:solidFill>
              </a:rPr>
              <a:t>vous</a:t>
            </a:r>
            <a:endParaRPr lang="en-US" sz="4200" b="1" dirty="0">
              <a:solidFill>
                <a:schemeClr val="bg1"/>
              </a:solidFill>
              <a:sym typeface="Century Gothic"/>
            </a:endParaRPr>
          </a:p>
        </p:txBody>
      </p:sp>
      <p:sp>
        <p:nvSpPr>
          <p:cNvPr id="7" name="Text Placeholder 4">
            <a:extLst>
              <a:ext uri="{FF2B5EF4-FFF2-40B4-BE49-F238E27FC236}">
                <a16:creationId xmlns:a16="http://schemas.microsoft.com/office/drawing/2014/main" id="{4E8DE154-4B35-4967-AF7F-73503203663C}"/>
              </a:ext>
            </a:extLst>
          </p:cNvPr>
          <p:cNvSpPr txBox="1">
            <a:spLocks/>
          </p:cNvSpPr>
          <p:nvPr/>
        </p:nvSpPr>
        <p:spPr>
          <a:xfrm>
            <a:off x="1135376" y="3619757"/>
            <a:ext cx="9921247" cy="34528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algn="ctr">
              <a:spcAft>
                <a:spcPts val="1200"/>
              </a:spcAft>
            </a:pPr>
            <a:r>
              <a:rPr lang="fr-CA" dirty="0">
                <a:solidFill>
                  <a:schemeClr val="bg1"/>
                </a:solidFill>
              </a:rPr>
              <a:t>Informer les parents, les enseignants et les proches</a:t>
            </a:r>
          </a:p>
          <a:p>
            <a:pPr algn="ctr">
              <a:spcAft>
                <a:spcPts val="1200"/>
              </a:spcAft>
            </a:pPr>
            <a:r>
              <a:rPr lang="fr-CA" dirty="0">
                <a:solidFill>
                  <a:schemeClr val="bg1"/>
                </a:solidFill>
              </a:rPr>
              <a:t>Comprendre les différences en matière de santé visuelle de la génération Z et les possibilités de croissance de votre clinique</a:t>
            </a:r>
          </a:p>
          <a:p>
            <a:pPr algn="ctr">
              <a:spcAft>
                <a:spcPts val="1200"/>
              </a:spcAft>
            </a:pPr>
            <a:r>
              <a:rPr lang="fr-CA" dirty="0">
                <a:solidFill>
                  <a:schemeClr val="bg1"/>
                </a:solidFill>
              </a:rPr>
              <a:t>Influencer la vie des enfants afin d’influencer leur avenir et le nôtre</a:t>
            </a:r>
          </a:p>
          <a:p>
            <a:pPr algn="ctr">
              <a:spcAft>
                <a:spcPts val="1200"/>
              </a:spcAft>
            </a:pPr>
            <a:endParaRPr lang="en-US" dirty="0">
              <a:solidFill>
                <a:schemeClr val="bg1"/>
              </a:solidFill>
            </a:endParaRPr>
          </a:p>
        </p:txBody>
      </p:sp>
    </p:spTree>
    <p:extLst>
      <p:ext uri="{BB962C8B-B14F-4D97-AF65-F5344CB8AC3E}">
        <p14:creationId xmlns:p14="http://schemas.microsoft.com/office/powerpoint/2010/main" val="233494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EBB635-AB61-4EF7-B580-D785688D15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7310" y="8311"/>
            <a:ext cx="9912347" cy="6858000"/>
          </a:xfrm>
          <a:prstGeom prst="rect">
            <a:avLst/>
          </a:prstGeom>
        </p:spPr>
      </p:pic>
      <p:pic>
        <p:nvPicPr>
          <p:cNvPr id="7" name="Picture 6">
            <a:extLst>
              <a:ext uri="{FF2B5EF4-FFF2-40B4-BE49-F238E27FC236}">
                <a16:creationId xmlns:a16="http://schemas.microsoft.com/office/drawing/2014/main" id="{825ABFFA-E591-4D3B-ABC8-5633B79E9C80}"/>
              </a:ext>
            </a:extLst>
          </p:cNvPr>
          <p:cNvPicPr>
            <a:picLocks noChangeAspect="1"/>
          </p:cNvPicPr>
          <p:nvPr/>
        </p:nvPicPr>
        <p:blipFill>
          <a:blip r:embed="rId4"/>
          <a:stretch>
            <a:fillRect/>
          </a:stretch>
        </p:blipFill>
        <p:spPr>
          <a:xfrm>
            <a:off x="-1216785" y="-1"/>
            <a:ext cx="9944055" cy="6879937"/>
          </a:xfrm>
          <a:prstGeom prst="rect">
            <a:avLst/>
          </a:prstGeom>
        </p:spPr>
      </p:pic>
      <p:sp>
        <p:nvSpPr>
          <p:cNvPr id="8" name="Parallelogram 7">
            <a:extLst>
              <a:ext uri="{FF2B5EF4-FFF2-40B4-BE49-F238E27FC236}">
                <a16:creationId xmlns:a16="http://schemas.microsoft.com/office/drawing/2014/main" id="{271C2374-6BDD-4F4E-8556-6112B279C08A}"/>
              </a:ext>
            </a:extLst>
          </p:cNvPr>
          <p:cNvSpPr/>
          <p:nvPr/>
        </p:nvSpPr>
        <p:spPr>
          <a:xfrm>
            <a:off x="-136107" y="5583956"/>
            <a:ext cx="7121698" cy="1167723"/>
          </a:xfrm>
          <a:prstGeom prst="parallelogram">
            <a:avLst>
              <a:gd name="adj" fmla="val 45794"/>
            </a:avLst>
          </a:prstGeom>
          <a:solidFill>
            <a:srgbClr val="002C7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 tIns="11430" rIns="22860" bIns="11430" numCol="1" spcCol="0" rtlCol="0" fromWordArt="0" anchor="ctr" anchorCtr="0" forceAA="0" compatLnSpc="1">
            <a:prstTxWarp prst="textNoShape">
              <a:avLst/>
            </a:prstTxWarp>
            <a:noAutofit/>
          </a:bodyPr>
          <a:lstStyle/>
          <a:p>
            <a:pPr algn="ctr"/>
            <a:endParaRPr lang="en-US" sz="450" dirty="0"/>
          </a:p>
        </p:txBody>
      </p:sp>
      <p:sp>
        <p:nvSpPr>
          <p:cNvPr id="9" name="Shape 718">
            <a:extLst>
              <a:ext uri="{FF2B5EF4-FFF2-40B4-BE49-F238E27FC236}">
                <a16:creationId xmlns:a16="http://schemas.microsoft.com/office/drawing/2014/main" id="{CA011FEA-8A05-4BB5-BCD0-50086721E0AE}"/>
              </a:ext>
            </a:extLst>
          </p:cNvPr>
          <p:cNvSpPr txBox="1"/>
          <p:nvPr/>
        </p:nvSpPr>
        <p:spPr>
          <a:xfrm>
            <a:off x="1153429" y="5583956"/>
            <a:ext cx="5226105" cy="804049"/>
          </a:xfrm>
          <a:prstGeom prst="rect">
            <a:avLst/>
          </a:prstGeom>
          <a:noFill/>
          <a:ln>
            <a:noFill/>
          </a:ln>
        </p:spPr>
        <p:txBody>
          <a:bodyPr lIns="22857" tIns="11425" rIns="22857" bIns="11425" anchor="ctr" anchorCtr="0">
            <a:noAutofit/>
          </a:bodyPr>
          <a:lstStyle/>
          <a:p>
            <a:pPr>
              <a:lnSpc>
                <a:spcPct val="85000"/>
              </a:lnSpc>
              <a:buSzPct val="25000"/>
              <a:defRPr/>
            </a:pPr>
            <a:r>
              <a:rPr lang="en-US" sz="4975" b="1" dirty="0">
                <a:solidFill>
                  <a:srgbClr val="FFFFFF"/>
                </a:solidFill>
                <a:latin typeface="Century Gothic" panose="020B0502020202020204" pitchFamily="34" charset="0"/>
              </a:rPr>
              <a:t>INFORMER</a:t>
            </a:r>
            <a:r>
              <a:rPr lang="en-US" sz="4975" b="1" dirty="0">
                <a:solidFill>
                  <a:schemeClr val="bg1"/>
                </a:solidFill>
                <a:latin typeface="Century Gothic" panose="020B0502020202020204" pitchFamily="34" charset="0"/>
              </a:rPr>
              <a:t> </a:t>
            </a:r>
          </a:p>
        </p:txBody>
      </p:sp>
      <p:sp>
        <p:nvSpPr>
          <p:cNvPr id="10" name="Shape 718">
            <a:extLst>
              <a:ext uri="{FF2B5EF4-FFF2-40B4-BE49-F238E27FC236}">
                <a16:creationId xmlns:a16="http://schemas.microsoft.com/office/drawing/2014/main" id="{4F2E0637-3E57-465B-BC98-EA301AFFD04C}"/>
              </a:ext>
            </a:extLst>
          </p:cNvPr>
          <p:cNvSpPr txBox="1"/>
          <p:nvPr/>
        </p:nvSpPr>
        <p:spPr>
          <a:xfrm>
            <a:off x="1194285" y="6060479"/>
            <a:ext cx="5366003" cy="965503"/>
          </a:xfrm>
          <a:prstGeom prst="rect">
            <a:avLst/>
          </a:prstGeom>
          <a:noFill/>
          <a:ln>
            <a:noFill/>
          </a:ln>
        </p:spPr>
        <p:txBody>
          <a:bodyPr lIns="22857" tIns="11425" rIns="22857" bIns="11425" anchor="ctr" anchorCtr="0">
            <a:noAutofit/>
          </a:bodyPr>
          <a:lstStyle/>
          <a:p>
            <a:pPr lvl="0">
              <a:lnSpc>
                <a:spcPct val="85000"/>
              </a:lnSpc>
              <a:buSzPct val="25000"/>
              <a:defRPr/>
            </a:pPr>
            <a:r>
              <a:rPr lang="fr-FR" sz="2000" b="1" dirty="0">
                <a:solidFill>
                  <a:srgbClr val="FFFFFF"/>
                </a:solidFill>
                <a:latin typeface="Century Gothic" panose="020B0502020202020204" pitchFamily="34" charset="0"/>
              </a:rPr>
              <a:t>les parents, les enseignants et les proches</a:t>
            </a:r>
            <a:endParaRPr lang="en-US" sz="2000" b="1" kern="0" dirty="0">
              <a:solidFill>
                <a:srgbClr val="FFFFFF"/>
              </a:solidFill>
              <a:latin typeface="Century Gothic" panose="020B0502020202020204" pitchFamily="34" charset="0"/>
              <a:cs typeface="Arial"/>
              <a:sym typeface="Arial"/>
            </a:endParaRPr>
          </a:p>
        </p:txBody>
      </p:sp>
      <p:sp>
        <p:nvSpPr>
          <p:cNvPr id="2" name="Parallelogram 1">
            <a:extLst>
              <a:ext uri="{FF2B5EF4-FFF2-40B4-BE49-F238E27FC236}">
                <a16:creationId xmlns:a16="http://schemas.microsoft.com/office/drawing/2014/main" id="{A688B774-01C6-46F5-B234-73FF6E137646}"/>
              </a:ext>
            </a:extLst>
          </p:cNvPr>
          <p:cNvSpPr/>
          <p:nvPr/>
        </p:nvSpPr>
        <p:spPr>
          <a:xfrm>
            <a:off x="-3071745" y="0"/>
            <a:ext cx="5102854" cy="6858000"/>
          </a:xfrm>
          <a:prstGeom prst="parallelogram">
            <a:avLst>
              <a:gd name="adj" fmla="val 33181"/>
            </a:avLst>
          </a:prstGeom>
          <a:solidFill>
            <a:srgbClr val="002C7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nvGrpSpPr>
          <p:cNvPr id="3" name="Groupe 12">
            <a:extLst>
              <a:ext uri="{FF2B5EF4-FFF2-40B4-BE49-F238E27FC236}">
                <a16:creationId xmlns:a16="http://schemas.microsoft.com/office/drawing/2014/main" id="{5F4F7FD4-68AC-41B1-9199-1AA4F42BC69F}"/>
              </a:ext>
            </a:extLst>
          </p:cNvPr>
          <p:cNvGrpSpPr/>
          <p:nvPr/>
        </p:nvGrpSpPr>
        <p:grpSpPr>
          <a:xfrm>
            <a:off x="53050" y="-1563251"/>
            <a:ext cx="2397627" cy="9972266"/>
            <a:chOff x="3616981" y="-1304142"/>
            <a:chExt cx="2120275" cy="8818695"/>
          </a:xfrm>
        </p:grpSpPr>
        <p:pic>
          <p:nvPicPr>
            <p:cNvPr id="4" name="Image 16">
              <a:extLst>
                <a:ext uri="{FF2B5EF4-FFF2-40B4-BE49-F238E27FC236}">
                  <a16:creationId xmlns:a16="http://schemas.microsoft.com/office/drawing/2014/main" id="{61DE64DE-304F-4F48-952B-D238A5610E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5" name="Connecteur droit 7">
              <a:extLst>
                <a:ext uri="{FF2B5EF4-FFF2-40B4-BE49-F238E27FC236}">
                  <a16:creationId xmlns:a16="http://schemas.microsoft.com/office/drawing/2014/main" id="{9AA0982E-47A0-48D9-A4E0-1D21C5E70016}"/>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Tree>
    <p:extLst>
      <p:ext uri="{BB962C8B-B14F-4D97-AF65-F5344CB8AC3E}">
        <p14:creationId xmlns:p14="http://schemas.microsoft.com/office/powerpoint/2010/main" val="103443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DISCUTER DES SYMPTÔMES </a:t>
            </a:r>
            <a:r>
              <a:rPr lang="en-US" dirty="0" err="1"/>
              <a:t>À</a:t>
            </a:r>
            <a:r>
              <a:rPr lang="en-US" dirty="0"/>
              <a:t> SURVEILLER AVEC LES PARENTS ET LES ENSEIGNANTS</a:t>
            </a:r>
          </a:p>
        </p:txBody>
      </p:sp>
      <p:pic>
        <p:nvPicPr>
          <p:cNvPr id="5" name="Shape 234" descr="closetobook.jpg">
            <a:extLst>
              <a:ext uri="{FF2B5EF4-FFF2-40B4-BE49-F238E27FC236}">
                <a16:creationId xmlns:a16="http://schemas.microsoft.com/office/drawing/2014/main" id="{87B5F23D-63C8-4FE3-A8E1-8569F6C074C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15263" y="2674797"/>
            <a:ext cx="2057400" cy="2057400"/>
          </a:xfrm>
          <a:prstGeom prst="rect">
            <a:avLst/>
          </a:prstGeom>
          <a:noFill/>
          <a:ln w="38100">
            <a:solidFill>
              <a:srgbClr val="002C71"/>
            </a:solidFill>
          </a:ln>
        </p:spPr>
      </p:pic>
      <p:graphicFrame>
        <p:nvGraphicFramePr>
          <p:cNvPr id="6" name="Table 5">
            <a:extLst>
              <a:ext uri="{FF2B5EF4-FFF2-40B4-BE49-F238E27FC236}">
                <a16:creationId xmlns:a16="http://schemas.microsoft.com/office/drawing/2014/main" id="{D19F1528-CEC9-43D6-B1FC-74349E246204}"/>
              </a:ext>
            </a:extLst>
          </p:cNvPr>
          <p:cNvGraphicFramePr>
            <a:graphicFrameLocks noGrp="1"/>
          </p:cNvGraphicFramePr>
          <p:nvPr>
            <p:extLst>
              <p:ext uri="{D42A27DB-BD31-4B8C-83A1-F6EECF244321}">
                <p14:modId xmlns:p14="http://schemas.microsoft.com/office/powerpoint/2010/main" val="3189681751"/>
              </p:ext>
            </p:extLst>
          </p:nvPr>
        </p:nvGraphicFramePr>
        <p:xfrm>
          <a:off x="2504443" y="3631532"/>
          <a:ext cx="2078853" cy="1546524"/>
        </p:xfrm>
        <a:graphic>
          <a:graphicData uri="http://schemas.openxmlformats.org/drawingml/2006/table">
            <a:tbl>
              <a:tblPr firstRow="1" bandRow="1">
                <a:tableStyleId>{2D5ABB26-0587-4C30-8999-92F81FD0307C}</a:tableStyleId>
              </a:tblPr>
              <a:tblGrid>
                <a:gridCol w="2078853">
                  <a:extLst>
                    <a:ext uri="{9D8B030D-6E8A-4147-A177-3AD203B41FA5}">
                      <a16:colId xmlns:a16="http://schemas.microsoft.com/office/drawing/2014/main" val="20000"/>
                    </a:ext>
                  </a:extLst>
                </a:gridCol>
              </a:tblGrid>
              <a:tr h="1546524">
                <a:tc>
                  <a:txBody>
                    <a:bodyPr/>
                    <a:lstStyle/>
                    <a:p>
                      <a:pPr marL="225425" indent="-225425">
                        <a:buFont typeface="+mj-lt"/>
                        <a:buAutoNum type="arabicPeriod"/>
                      </a:pPr>
                      <a:r>
                        <a:rPr lang="fr-CA" sz="1600" b="0" noProof="0" dirty="0">
                          <a:solidFill>
                            <a:schemeClr val="bg1"/>
                          </a:solidFill>
                          <a:latin typeface="Century Gothic" panose="020B0502020202020204" pitchFamily="34" charset="0"/>
                          <a:sym typeface="Arial"/>
                        </a:rPr>
                        <a:t>S’asseoir près du téléviseur ou lire de près constamment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extLst>
                  <a:ext uri="{0D108BD9-81ED-4DB2-BD59-A6C34878D82A}">
                    <a16:rowId xmlns:a16="http://schemas.microsoft.com/office/drawing/2014/main" val="10000"/>
                  </a:ext>
                </a:extLst>
              </a:tr>
            </a:tbl>
          </a:graphicData>
        </a:graphic>
      </p:graphicFrame>
      <p:sp>
        <p:nvSpPr>
          <p:cNvPr id="7" name="Oval 6">
            <a:extLst>
              <a:ext uri="{FF2B5EF4-FFF2-40B4-BE49-F238E27FC236}">
                <a16:creationId xmlns:a16="http://schemas.microsoft.com/office/drawing/2014/main" id="{D730A4CB-CD19-4354-AA80-85A21A37F02D}"/>
              </a:ext>
            </a:extLst>
          </p:cNvPr>
          <p:cNvSpPr/>
          <p:nvPr/>
        </p:nvSpPr>
        <p:spPr>
          <a:xfrm>
            <a:off x="8138462" y="2323285"/>
            <a:ext cx="3313215" cy="3313215"/>
          </a:xfrm>
          <a:prstGeom prst="ellipse">
            <a:avLst/>
          </a:prstGeom>
          <a:solidFill>
            <a:srgbClr val="002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defRPr/>
            </a:pPr>
            <a:r>
              <a:rPr lang="fr-CA" b="1" dirty="0">
                <a:latin typeface="Century Gothic"/>
                <a:ea typeface="Century Gothic"/>
                <a:cs typeface="Century Gothic"/>
                <a:sym typeface="Century Gothic"/>
              </a:rPr>
              <a:t>En fait, 44 % des parents ne savent pas que des troubles de comportement peuvent indiquer que la vue d’un enfant est compromise</a:t>
            </a:r>
          </a:p>
        </p:txBody>
      </p:sp>
    </p:spTree>
    <p:extLst>
      <p:ext uri="{BB962C8B-B14F-4D97-AF65-F5344CB8AC3E}">
        <p14:creationId xmlns:p14="http://schemas.microsoft.com/office/powerpoint/2010/main" val="2941987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236" descr="rubbing.jpg">
            <a:extLst>
              <a:ext uri="{FF2B5EF4-FFF2-40B4-BE49-F238E27FC236}">
                <a16:creationId xmlns:a16="http://schemas.microsoft.com/office/drawing/2014/main" id="{31113AD7-6DB3-4589-8EB8-E838A62118B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11" name="Shape 234" descr="closetobook.jpg">
            <a:extLst>
              <a:ext uri="{FF2B5EF4-FFF2-40B4-BE49-F238E27FC236}">
                <a16:creationId xmlns:a16="http://schemas.microsoft.com/office/drawing/2014/main" id="{9236D2EF-01C9-4E5F-9DC8-3FFB275A2A1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graphicFrame>
        <p:nvGraphicFramePr>
          <p:cNvPr id="13" name="Table 12">
            <a:extLst>
              <a:ext uri="{FF2B5EF4-FFF2-40B4-BE49-F238E27FC236}">
                <a16:creationId xmlns:a16="http://schemas.microsoft.com/office/drawing/2014/main" id="{9D6A4E22-1A56-4E83-BD6C-7E6D6429F063}"/>
              </a:ext>
            </a:extLst>
          </p:cNvPr>
          <p:cNvGraphicFramePr>
            <a:graphicFrameLocks noGrp="1"/>
          </p:cNvGraphicFramePr>
          <p:nvPr>
            <p:extLst>
              <p:ext uri="{D42A27DB-BD31-4B8C-83A1-F6EECF244321}">
                <p14:modId xmlns:p14="http://schemas.microsoft.com/office/powerpoint/2010/main" val="1291012662"/>
              </p:ext>
            </p:extLst>
          </p:nvPr>
        </p:nvGraphicFramePr>
        <p:xfrm>
          <a:off x="2507864" y="3631532"/>
          <a:ext cx="4172130" cy="155448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tblGrid>
              <a:tr h="1167038">
                <a:tc>
                  <a:txBody>
                    <a:bodyPr/>
                    <a:lstStyle/>
                    <a:p>
                      <a:pPr marL="225425" indent="-225425">
                        <a:buFont typeface="+mj-lt"/>
                        <a:buAutoNum type="arabicPeriod"/>
                      </a:pPr>
                      <a:r>
                        <a:rPr lang="fr-CA" sz="1600" b="0" noProof="0" dirty="0">
                          <a:solidFill>
                            <a:schemeClr val="bg1"/>
                          </a:solidFill>
                          <a:latin typeface="Century Gothic" panose="020B0502020202020204" pitchFamily="34" charset="0"/>
                          <a:sym typeface="Arial"/>
                        </a:rPr>
                        <a:t>S’asseoir près du téléviseur ou lire de près constamment</a:t>
                      </a:r>
                    </a:p>
                    <a:p>
                      <a:pPr marL="225425" indent="-225425">
                        <a:buFont typeface="+mj-lt"/>
                        <a:buAutoNum type="arabicPeriod"/>
                      </a:pPr>
                      <a:endParaRPr lang="fr-CA" sz="1600" b="0" noProof="0" dirty="0">
                        <a:solidFill>
                          <a:schemeClr val="bg1"/>
                        </a:solidFill>
                        <a:latin typeface="Century Gothic" panose="020B0502020202020204" pitchFamily="34" charset="0"/>
                      </a:endParaRPr>
                    </a:p>
                    <a:p>
                      <a:pPr marL="225425" indent="-225425">
                        <a:buFont typeface="+mj-lt"/>
                        <a:buAutoNum type="arabicPeriod"/>
                      </a:pPr>
                      <a:endParaRPr lang="fr-CA" sz="1600" b="0" noProof="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fr-CA" sz="1600" b="0" i="0" u="none" strike="noStrike" cap="none" noProof="0" dirty="0">
                          <a:solidFill>
                            <a:schemeClr val="bg1"/>
                          </a:solidFill>
                          <a:latin typeface="Century Gothic" panose="020B0502020202020204" pitchFamily="34" charset="0"/>
                          <a:ea typeface="+mn-ea"/>
                          <a:cs typeface="+mn-cs"/>
                          <a:sym typeface="Arial"/>
                        </a:rPr>
                        <a:t>Se frotter les yeux fréquemment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DISCUTER DES SYMPTÔMES </a:t>
            </a:r>
            <a:r>
              <a:rPr lang="en-US" dirty="0" err="1"/>
              <a:t>À</a:t>
            </a:r>
            <a:r>
              <a:rPr lang="en-US" dirty="0"/>
              <a:t> SURVEILLER AVEC LES PARENTS ET LES ENSEIGNANTS</a:t>
            </a:r>
          </a:p>
        </p:txBody>
      </p:sp>
    </p:spTree>
    <p:extLst>
      <p:ext uri="{BB962C8B-B14F-4D97-AF65-F5344CB8AC3E}">
        <p14:creationId xmlns:p14="http://schemas.microsoft.com/office/powerpoint/2010/main" val="551971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43" descr="sunsensitive.jpg">
            <a:extLst>
              <a:ext uri="{FF2B5EF4-FFF2-40B4-BE49-F238E27FC236}">
                <a16:creationId xmlns:a16="http://schemas.microsoft.com/office/drawing/2014/main" id="{C2A08794-3666-4EBC-AD0C-2F105847E8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74194" y="2674798"/>
            <a:ext cx="2060071" cy="1473706"/>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DISCUTER DES SYMPTÔMES </a:t>
            </a:r>
            <a:r>
              <a:rPr lang="en-US" dirty="0" err="1"/>
              <a:t>À</a:t>
            </a:r>
            <a:r>
              <a:rPr lang="en-US" dirty="0"/>
              <a:t> SURVEILLER AVEC LES PARENTS ET LES ENSEIGNANTS</a:t>
            </a:r>
          </a:p>
        </p:txBody>
      </p:sp>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graphicFrame>
        <p:nvGraphicFramePr>
          <p:cNvPr id="9" name="Table 8">
            <a:extLst>
              <a:ext uri="{FF2B5EF4-FFF2-40B4-BE49-F238E27FC236}">
                <a16:creationId xmlns:a16="http://schemas.microsoft.com/office/drawing/2014/main" id="{52D759BE-AABE-41C4-AA14-3F521B606E6F}"/>
              </a:ext>
            </a:extLst>
          </p:cNvPr>
          <p:cNvGraphicFramePr>
            <a:graphicFrameLocks noGrp="1"/>
          </p:cNvGraphicFramePr>
          <p:nvPr>
            <p:extLst>
              <p:ext uri="{D42A27DB-BD31-4B8C-83A1-F6EECF244321}">
                <p14:modId xmlns:p14="http://schemas.microsoft.com/office/powerpoint/2010/main" val="3192469160"/>
              </p:ext>
            </p:extLst>
          </p:nvPr>
        </p:nvGraphicFramePr>
        <p:xfrm>
          <a:off x="2507864" y="3631532"/>
          <a:ext cx="6258195" cy="155448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tblGrid>
              <a:tr h="1108924">
                <a:tc>
                  <a:txBody>
                    <a:bodyPr/>
                    <a:lstStyle/>
                    <a:p>
                      <a:pPr marL="225425" indent="-225425">
                        <a:buFont typeface="+mj-lt"/>
                        <a:buAutoNum type="arabicPeriod"/>
                      </a:pPr>
                      <a:r>
                        <a:rPr lang="fr-CA" sz="1600" b="0" noProof="0" dirty="0">
                          <a:solidFill>
                            <a:schemeClr val="bg1"/>
                          </a:solidFill>
                          <a:latin typeface="Century Gothic" panose="020B0502020202020204" pitchFamily="34" charset="0"/>
                          <a:sym typeface="Arial"/>
                        </a:rPr>
                        <a:t>S’asseoir près du téléviseur ou lire de près constamment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fr-CA" sz="1600" b="0" i="0" u="none" strike="noStrike" cap="none" noProof="0" dirty="0">
                          <a:solidFill>
                            <a:schemeClr val="bg1"/>
                          </a:solidFill>
                          <a:latin typeface="Century Gothic" panose="020B0502020202020204" pitchFamily="34" charset="0"/>
                          <a:ea typeface="+mn-ea"/>
                          <a:cs typeface="+mn-cs"/>
                          <a:sym typeface="Arial"/>
                        </a:rPr>
                        <a:t>Se frotter les yeux fréquemment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Sauter des lignes ou utiliser un doigt pour guider les yeux pendant la lecture</a:t>
                      </a:r>
                    </a:p>
                  </a:txBody>
                  <a:tcPr>
                    <a:lnL w="5715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1307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243" descr="sunsensitive.jpg">
            <a:extLst>
              <a:ext uri="{FF2B5EF4-FFF2-40B4-BE49-F238E27FC236}">
                <a16:creationId xmlns:a16="http://schemas.microsoft.com/office/drawing/2014/main" id="{BAB640BB-63E0-4D26-A87A-1E51B31EE0B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b="-42697"/>
          <a:stretch/>
        </p:blipFill>
        <p:spPr>
          <a:xfrm>
            <a:off x="6674194" y="2664247"/>
            <a:ext cx="4177930"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DISCUTER DES SYMPTÔMES </a:t>
            </a:r>
            <a:r>
              <a:rPr lang="en-US" dirty="0" err="1"/>
              <a:t>À</a:t>
            </a:r>
            <a:r>
              <a:rPr lang="en-US" dirty="0"/>
              <a:t> SURVEILLER AVEC LES PARENTS ET LES ENSEIGNANTS</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3723317884"/>
              </p:ext>
            </p:extLst>
          </p:nvPr>
        </p:nvGraphicFramePr>
        <p:xfrm>
          <a:off x="2507864" y="3633338"/>
          <a:ext cx="8344260" cy="155448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fr-CA" sz="1600" b="0" noProof="0" dirty="0">
                          <a:solidFill>
                            <a:schemeClr val="bg1"/>
                          </a:solidFill>
                          <a:latin typeface="Century Gothic" panose="020B0502020202020204" pitchFamily="34" charset="0"/>
                          <a:sym typeface="Arial"/>
                        </a:rPr>
                        <a:t>S’asseoir près du téléviseur ou lire de près constamment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fr-CA" sz="1600" b="0" i="0" u="none" strike="noStrike" cap="none" noProof="0" dirty="0">
                          <a:solidFill>
                            <a:schemeClr val="bg1"/>
                          </a:solidFill>
                          <a:latin typeface="Century Gothic" panose="020B0502020202020204" pitchFamily="34" charset="0"/>
                          <a:ea typeface="+mn-ea"/>
                          <a:cs typeface="+mn-cs"/>
                          <a:sym typeface="Arial"/>
                        </a:rPr>
                        <a:t>Se frotter les yeux fréquemment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Sauter des lignes ou utiliser un doigt pour guider les yeux pendant la lecture</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Être sensible à la lumière ou produire beaucoup de larmes</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97481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243" descr="sunsensitive.jpg">
            <a:extLst>
              <a:ext uri="{FF2B5EF4-FFF2-40B4-BE49-F238E27FC236}">
                <a16:creationId xmlns:a16="http://schemas.microsoft.com/office/drawing/2014/main" id="{9E01038E-3BF1-8F4C-9FDE-95CA3DFCFC7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b="-42697"/>
          <a:stretch/>
        </p:blipFill>
        <p:spPr>
          <a:xfrm>
            <a:off x="6674194" y="2664247"/>
            <a:ext cx="4177930"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DISCUTER DES SYMPTÔMES </a:t>
            </a:r>
            <a:r>
              <a:rPr lang="en-US" dirty="0" err="1"/>
              <a:t>À</a:t>
            </a:r>
            <a:r>
              <a:rPr lang="en-US" dirty="0"/>
              <a:t> SURVEILLER AVEC LES PARENTS ET LES ENSEIGNANTS</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3751491320"/>
              </p:ext>
            </p:extLst>
          </p:nvPr>
        </p:nvGraphicFramePr>
        <p:xfrm>
          <a:off x="2507864" y="3633338"/>
          <a:ext cx="8344260" cy="310896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fr-CA" sz="1600" b="0" noProof="0" dirty="0">
                          <a:solidFill>
                            <a:schemeClr val="bg1"/>
                          </a:solidFill>
                          <a:latin typeface="Century Gothic" panose="020B0502020202020204" pitchFamily="34" charset="0"/>
                          <a:sym typeface="Arial"/>
                        </a:rPr>
                        <a:t>S’asseoir près du téléviseur ou lire de près constamment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fr-CA" sz="1600" b="0" i="0" u="none" strike="noStrike" cap="none" noProof="0" dirty="0">
                          <a:solidFill>
                            <a:schemeClr val="bg1"/>
                          </a:solidFill>
                          <a:latin typeface="Century Gothic" panose="020B0502020202020204" pitchFamily="34" charset="0"/>
                          <a:ea typeface="+mn-ea"/>
                          <a:cs typeface="+mn-cs"/>
                          <a:sym typeface="Arial"/>
                        </a:rPr>
                        <a:t>Se frotter les yeux fréquemment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Sauter des lignes ou utiliser un doigt pour guider les yeux pendant la lecture</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Être sensible à la lumière ou produire beaucoup de larmes</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r h="1108924">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5"/>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Fermer un œil pour lire ou pour regarder la télévision</a:t>
                      </a:r>
                      <a:endParaRPr lang="en-US" sz="1600" b="0" dirty="0">
                        <a:solidFill>
                          <a:schemeClr val="bg1"/>
                        </a:solidFill>
                        <a:latin typeface="Century Gothic" panose="020B0502020202020204" pitchFamily="34" charset="0"/>
                      </a:endParaRPr>
                    </a:p>
                    <a:p>
                      <a:pPr marL="225425" indent="-225425">
                        <a:buFont typeface="+mj-lt"/>
                        <a:buAutoNum type="arabicPeriod" startAt="5"/>
                      </a:pPr>
                      <a:endParaRPr lang="en-US" sz="1600" b="0" dirty="0">
                        <a:solidFill>
                          <a:schemeClr val="bg1"/>
                        </a:solidFill>
                        <a:latin typeface="Century Gothic" panose="020B0502020202020204" pitchFamily="34" charset="0"/>
                      </a:endParaRPr>
                    </a:p>
                    <a:p>
                      <a:pPr marL="225425" indent="-225425">
                        <a:buFont typeface="+mj-lt"/>
                        <a:buAutoNum type="arabicPeriod" startAt="5"/>
                      </a:pPr>
                      <a:endParaRPr lang="en-US" sz="1600" b="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rtl="0">
                        <a:lnSpc>
                          <a:spcPct val="100000"/>
                        </a:lnSpc>
                        <a:spcBef>
                          <a:spcPts val="0"/>
                        </a:spcBef>
                        <a:spcAft>
                          <a:spcPts val="0"/>
                        </a:spcAft>
                        <a:buFont typeface="+mj-lt"/>
                        <a:buNone/>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endParaRPr lang="en-US" sz="1600" b="0" i="0" u="none" strike="noStrike" cap="none" dirty="0">
                        <a:solidFill>
                          <a:schemeClr val="bg1"/>
                        </a:solidFill>
                        <a:latin typeface="Century Gothic" panose="020B0502020202020204" pitchFamily="34" charset="0"/>
                        <a:ea typeface="+mn-ea"/>
                        <a:cs typeface="+mn-cs"/>
                        <a:sym typeface="Century Gothic"/>
                      </a:endParaRPr>
                    </a:p>
                  </a:txBody>
                  <a:tcP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711547"/>
                  </a:ext>
                </a:extLst>
              </a:tr>
            </a:tbl>
          </a:graphicData>
        </a:graphic>
      </p:graphicFrame>
    </p:spTree>
    <p:extLst>
      <p:ext uri="{BB962C8B-B14F-4D97-AF65-F5344CB8AC3E}">
        <p14:creationId xmlns:p14="http://schemas.microsoft.com/office/powerpoint/2010/main" val="50925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243" descr="sunsensitive.jpg">
            <a:extLst>
              <a:ext uri="{FF2B5EF4-FFF2-40B4-BE49-F238E27FC236}">
                <a16:creationId xmlns:a16="http://schemas.microsoft.com/office/drawing/2014/main" id="{F90405D6-C02A-6D4D-B9CB-508068D518D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b="-42697"/>
          <a:stretch/>
        </p:blipFill>
        <p:spPr>
          <a:xfrm>
            <a:off x="6674194" y="2664247"/>
            <a:ext cx="4177930"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DISCUTER DES SYMPTÔMES </a:t>
            </a:r>
            <a:r>
              <a:rPr lang="en-US" dirty="0" err="1"/>
              <a:t>À</a:t>
            </a:r>
            <a:r>
              <a:rPr lang="en-US" dirty="0"/>
              <a:t> SURVEILLER AVEC LES PARENTS ET LES ENSEIGNANTS</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1134605629"/>
              </p:ext>
            </p:extLst>
          </p:nvPr>
        </p:nvGraphicFramePr>
        <p:xfrm>
          <a:off x="2507864" y="3633338"/>
          <a:ext cx="8344260" cy="310896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fr-CA" sz="1600" b="0" noProof="0" dirty="0">
                          <a:solidFill>
                            <a:schemeClr val="bg1"/>
                          </a:solidFill>
                          <a:latin typeface="Century Gothic" panose="020B0502020202020204" pitchFamily="34" charset="0"/>
                          <a:sym typeface="Arial"/>
                        </a:rPr>
                        <a:t>S’asseoir près du téléviseur ou lire de près constamment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fr-CA" sz="1600" b="0" i="0" u="none" strike="noStrike" cap="none" noProof="0" dirty="0">
                          <a:solidFill>
                            <a:schemeClr val="bg1"/>
                          </a:solidFill>
                          <a:latin typeface="Century Gothic" panose="020B0502020202020204" pitchFamily="34" charset="0"/>
                          <a:ea typeface="+mn-ea"/>
                          <a:cs typeface="+mn-cs"/>
                          <a:sym typeface="Arial"/>
                        </a:rPr>
                        <a:t>Se frotter les yeux fréquemment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Sauter des lignes ou utiliser un doigt pour guider les yeux pendant la lecture</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Être sensible à la lumière ou produire beaucoup de larmes</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r h="1108924">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5"/>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Fermer un œil pour lire ou pour regarder la télévision</a:t>
                      </a:r>
                    </a:p>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5"/>
                        <a:tabLst/>
                        <a:defRPr/>
                      </a:pPr>
                      <a:endParaRPr lang="fr-CA" sz="1600" b="0" i="0" u="none" strike="noStrike" cap="none" noProof="0" dirty="0">
                        <a:solidFill>
                          <a:schemeClr val="bg1"/>
                        </a:solidFill>
                        <a:latin typeface="Century Gothic" panose="020B0502020202020204" pitchFamily="34" charset="0"/>
                        <a:ea typeface="+mn-ea"/>
                        <a:cs typeface="+mn-cs"/>
                        <a:sym typeface="Century Gothic"/>
                      </a:endParaRPr>
                    </a:p>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5"/>
                        <a:tabLst/>
                        <a:defRPr/>
                      </a:pPr>
                      <a:endParaRPr lang="fr-CA" sz="1600" b="0" i="0" u="none" strike="noStrike" cap="none" noProof="0" dirty="0">
                        <a:solidFill>
                          <a:schemeClr val="bg1"/>
                        </a:solidFill>
                        <a:latin typeface="Century Gothic" panose="020B0502020202020204" pitchFamily="34" charset="0"/>
                        <a:ea typeface="+mn-ea"/>
                        <a:cs typeface="+mn-cs"/>
                        <a:sym typeface="Century Gothic"/>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6"/>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Obtenir des notes plus basses qu’à l’habitude</a:t>
                      </a:r>
                      <a:endParaRPr lang="fr-CA" sz="1600" b="0" i="0" u="none" strike="noStrike" cap="none" noProof="0"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0" marR="0" indent="0" algn="l" rtl="0">
                        <a:lnSpc>
                          <a:spcPct val="100000"/>
                        </a:lnSpc>
                        <a:spcBef>
                          <a:spcPts val="0"/>
                        </a:spcBef>
                        <a:spcAft>
                          <a:spcPts val="0"/>
                        </a:spcAft>
                        <a:buFont typeface="+mj-lt"/>
                        <a:buNone/>
                      </a:pPr>
                      <a:endParaRPr lang="en-US" sz="1600" b="0" i="0" u="none" strike="noStrike" cap="none"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endParaRPr lang="en-US" sz="1600" b="0" i="0" u="none" strike="noStrike" cap="none" dirty="0">
                        <a:solidFill>
                          <a:schemeClr val="bg1"/>
                        </a:solidFill>
                        <a:latin typeface="Century Gothic" panose="020B0502020202020204" pitchFamily="34" charset="0"/>
                        <a:ea typeface="+mn-ea"/>
                        <a:cs typeface="+mn-cs"/>
                        <a:sym typeface="Century Gothic"/>
                      </a:endParaRPr>
                    </a:p>
                  </a:txBody>
                  <a:tcP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711547"/>
                  </a:ext>
                </a:extLst>
              </a:tr>
            </a:tbl>
          </a:graphicData>
        </a:graphic>
      </p:graphicFrame>
    </p:spTree>
    <p:extLst>
      <p:ext uri="{BB962C8B-B14F-4D97-AF65-F5344CB8AC3E}">
        <p14:creationId xmlns:p14="http://schemas.microsoft.com/office/powerpoint/2010/main" val="507980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243" descr="sunsensitive.jpg">
            <a:extLst>
              <a:ext uri="{FF2B5EF4-FFF2-40B4-BE49-F238E27FC236}">
                <a16:creationId xmlns:a16="http://schemas.microsoft.com/office/drawing/2014/main" id="{CAF00D2F-D80C-9B40-BD01-B5FABC6AAA0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b="-42697"/>
          <a:stretch/>
        </p:blipFill>
        <p:spPr>
          <a:xfrm>
            <a:off x="6674194" y="2664247"/>
            <a:ext cx="4177930"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DISCUTER DES SYMPTÔMES </a:t>
            </a:r>
            <a:r>
              <a:rPr lang="en-US" dirty="0" err="1"/>
              <a:t>À</a:t>
            </a:r>
            <a:r>
              <a:rPr lang="en-US" dirty="0"/>
              <a:t> SURVEILLER AVEC LES PARENTS ET LES ENSEIGNANTS</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3377690282"/>
              </p:ext>
            </p:extLst>
          </p:nvPr>
        </p:nvGraphicFramePr>
        <p:xfrm>
          <a:off x="2507864" y="3633338"/>
          <a:ext cx="8344260" cy="310896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fr-CA" sz="1600" b="0" noProof="0" dirty="0">
                          <a:solidFill>
                            <a:schemeClr val="bg1"/>
                          </a:solidFill>
                          <a:latin typeface="Century Gothic" panose="020B0502020202020204" pitchFamily="34" charset="0"/>
                          <a:sym typeface="Arial"/>
                        </a:rPr>
                        <a:t>S’asseoir près du téléviseur ou lire de près constamment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fr-CA" sz="1600" b="0" i="0" u="none" strike="noStrike" cap="none" noProof="0" dirty="0">
                          <a:solidFill>
                            <a:schemeClr val="bg1"/>
                          </a:solidFill>
                          <a:latin typeface="Century Gothic" panose="020B0502020202020204" pitchFamily="34" charset="0"/>
                          <a:ea typeface="+mn-ea"/>
                          <a:cs typeface="+mn-cs"/>
                          <a:sym typeface="Arial"/>
                        </a:rPr>
                        <a:t>Se frotter les yeux fréquemment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Sauter des lignes ou utiliser un doigt pour guider les yeux pendant la lecture</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Être sensible à la lumière ou produire beaucoup de larmes</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r h="1108924">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5"/>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Fermer un œil pour lire ou pour regarder la télévision</a:t>
                      </a:r>
                    </a:p>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5"/>
                        <a:tabLst/>
                        <a:defRPr/>
                      </a:pPr>
                      <a:endParaRPr lang="fr-CA" sz="1600" b="0" i="0" u="none" strike="noStrike" cap="none" noProof="0" dirty="0">
                        <a:solidFill>
                          <a:schemeClr val="bg1"/>
                        </a:solidFill>
                        <a:latin typeface="Century Gothic" panose="020B0502020202020204" pitchFamily="34" charset="0"/>
                        <a:ea typeface="+mn-ea"/>
                        <a:cs typeface="+mn-cs"/>
                        <a:sym typeface="Century Gothic"/>
                      </a:endParaRPr>
                    </a:p>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5"/>
                        <a:tabLst/>
                        <a:defRPr/>
                      </a:pPr>
                      <a:endParaRPr lang="fr-CA" sz="1600" b="0" i="0" u="none" strike="noStrike" cap="none" noProof="0" dirty="0">
                        <a:solidFill>
                          <a:schemeClr val="bg1"/>
                        </a:solidFill>
                        <a:latin typeface="Century Gothic" panose="020B0502020202020204" pitchFamily="34" charset="0"/>
                        <a:ea typeface="+mn-ea"/>
                        <a:cs typeface="+mn-cs"/>
                        <a:sym typeface="Century Gothic"/>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6"/>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Obtenir des notes plus basses qu’à l’habitude</a:t>
                      </a:r>
                      <a:endParaRPr lang="fr-CA" sz="1600" b="0" i="0" u="none" strike="noStrike" cap="none" noProof="0"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7"/>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Éviter d’utiliser un ordinateur, car « ça me fait mal aux yeux »</a:t>
                      </a:r>
                      <a:endParaRPr lang="fr-CA" sz="1600" b="0" i="0" u="none" strike="noStrike" cap="none" noProof="0"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endParaRPr lang="en-US" sz="1600" b="0" i="0" u="none" strike="noStrike" cap="none" dirty="0">
                        <a:solidFill>
                          <a:schemeClr val="bg1"/>
                        </a:solidFill>
                        <a:latin typeface="Century Gothic" panose="020B0502020202020204" pitchFamily="34" charset="0"/>
                        <a:ea typeface="+mn-ea"/>
                        <a:cs typeface="+mn-cs"/>
                        <a:sym typeface="Century Gothic"/>
                      </a:endParaRPr>
                    </a:p>
                  </a:txBody>
                  <a:tcPr>
                    <a:lnL w="57150" cap="flat" cmpd="sng" algn="ctr">
                      <a:solidFill>
                        <a:srgbClr val="002060"/>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711547"/>
                  </a:ext>
                </a:extLst>
              </a:tr>
            </a:tbl>
          </a:graphicData>
        </a:graphic>
      </p:graphicFrame>
    </p:spTree>
    <p:extLst>
      <p:ext uri="{BB962C8B-B14F-4D97-AF65-F5344CB8AC3E}">
        <p14:creationId xmlns:p14="http://schemas.microsoft.com/office/powerpoint/2010/main" val="3191784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B3B9-44ED-40B4-B61E-4F5072F929B0}"/>
              </a:ext>
            </a:extLst>
          </p:cNvPr>
          <p:cNvSpPr>
            <a:spLocks noGrp="1"/>
          </p:cNvSpPr>
          <p:nvPr>
            <p:ph type="title"/>
          </p:nvPr>
        </p:nvSpPr>
        <p:spPr/>
        <p:txBody>
          <a:bodyPr/>
          <a:lstStyle/>
          <a:p>
            <a:pPr lvl="0">
              <a:defRPr/>
            </a:pPr>
            <a:r>
              <a:rPr lang="en-US" dirty="0"/>
              <a:t>LES OBJECTIFS DU JOUR</a:t>
            </a:r>
            <a:endParaRPr lang="en-US" sz="8000" kern="0" dirty="0">
              <a:cs typeface="Arial"/>
              <a:sym typeface="Arial"/>
            </a:endParaRPr>
          </a:p>
        </p:txBody>
      </p:sp>
      <p:sp>
        <p:nvSpPr>
          <p:cNvPr id="3" name="Content Placeholder 2">
            <a:extLst>
              <a:ext uri="{FF2B5EF4-FFF2-40B4-BE49-F238E27FC236}">
                <a16:creationId xmlns:a16="http://schemas.microsoft.com/office/drawing/2014/main" id="{86114C64-CF17-4BD3-B2A0-787FC6CA3244}"/>
              </a:ext>
            </a:extLst>
          </p:cNvPr>
          <p:cNvSpPr>
            <a:spLocks noGrp="1"/>
          </p:cNvSpPr>
          <p:nvPr>
            <p:ph idx="1"/>
          </p:nvPr>
        </p:nvSpPr>
        <p:spPr/>
        <p:txBody>
          <a:bodyPr>
            <a:normAutofit fontScale="92500" lnSpcReduction="10000"/>
          </a:bodyPr>
          <a:lstStyle/>
          <a:p>
            <a:pPr marL="0" lvl="0" indent="0" defTabSz="1371600">
              <a:spcBef>
                <a:spcPts val="1500"/>
              </a:spcBef>
              <a:buNone/>
              <a:defRPr/>
            </a:pPr>
            <a:r>
              <a:rPr lang="en-US" b="1" kern="0" dirty="0">
                <a:solidFill>
                  <a:srgbClr val="F36F21"/>
                </a:solidFill>
                <a:sym typeface="Century Gothic"/>
              </a:rPr>
              <a:t>ANALYSER</a:t>
            </a:r>
          </a:p>
          <a:p>
            <a:pPr marL="0" lvl="0" indent="0" defTabSz="1371600">
              <a:spcBef>
                <a:spcPts val="1500"/>
              </a:spcBef>
              <a:buNone/>
              <a:defRPr/>
            </a:pPr>
            <a:r>
              <a:rPr lang="en-US" sz="2400" kern="0" dirty="0">
                <a:solidFill>
                  <a:srgbClr val="012051"/>
                </a:solidFill>
                <a:sym typeface="Century Gothic"/>
              </a:rPr>
              <a:t>Comment les </a:t>
            </a:r>
            <a:r>
              <a:rPr lang="en-US" sz="2400" kern="0" dirty="0" err="1">
                <a:solidFill>
                  <a:srgbClr val="012051"/>
                </a:solidFill>
                <a:sym typeface="Century Gothic"/>
              </a:rPr>
              <a:t>différentes</a:t>
            </a:r>
            <a:r>
              <a:rPr lang="en-US" sz="2400" kern="0" dirty="0">
                <a:solidFill>
                  <a:srgbClr val="012051"/>
                </a:solidFill>
                <a:sym typeface="Century Gothic"/>
              </a:rPr>
              <a:t> </a:t>
            </a:r>
            <a:r>
              <a:rPr lang="en-US" sz="2400" kern="0" dirty="0" err="1">
                <a:solidFill>
                  <a:srgbClr val="012051"/>
                </a:solidFill>
                <a:sym typeface="Century Gothic"/>
              </a:rPr>
              <a:t>générations</a:t>
            </a:r>
            <a:r>
              <a:rPr lang="en-US" sz="2400" kern="0" dirty="0">
                <a:solidFill>
                  <a:srgbClr val="012051"/>
                </a:solidFill>
                <a:sym typeface="Century Gothic"/>
              </a:rPr>
              <a:t> </a:t>
            </a:r>
            <a:r>
              <a:rPr lang="en-US" sz="2400" kern="0" dirty="0" err="1">
                <a:solidFill>
                  <a:srgbClr val="012051"/>
                </a:solidFill>
                <a:sym typeface="Century Gothic"/>
              </a:rPr>
              <a:t>considèrent</a:t>
            </a:r>
            <a:r>
              <a:rPr lang="en-US" sz="2400" kern="0" dirty="0">
                <a:solidFill>
                  <a:srgbClr val="012051"/>
                </a:solidFill>
                <a:sym typeface="Century Gothic"/>
              </a:rPr>
              <a:t> </a:t>
            </a:r>
            <a:r>
              <a:rPr lang="en-US" sz="2400" kern="0" dirty="0" err="1">
                <a:solidFill>
                  <a:srgbClr val="012051"/>
                </a:solidFill>
                <a:sym typeface="Century Gothic"/>
              </a:rPr>
              <a:t>leurs</a:t>
            </a:r>
            <a:r>
              <a:rPr lang="en-US" sz="2400" kern="0" dirty="0">
                <a:solidFill>
                  <a:srgbClr val="012051"/>
                </a:solidFill>
                <a:sym typeface="Century Gothic"/>
              </a:rPr>
              <a:t> </a:t>
            </a:r>
            <a:r>
              <a:rPr lang="en-US" sz="2400" kern="0" dirty="0" err="1">
                <a:solidFill>
                  <a:srgbClr val="012051"/>
                </a:solidFill>
                <a:sym typeface="Century Gothic"/>
              </a:rPr>
              <a:t>yeux</a:t>
            </a:r>
            <a:r>
              <a:rPr lang="en-US" sz="2400" kern="0" dirty="0">
                <a:solidFill>
                  <a:srgbClr val="012051"/>
                </a:solidFill>
                <a:sym typeface="Century Gothic"/>
              </a:rPr>
              <a:t> et les </a:t>
            </a:r>
            <a:r>
              <a:rPr lang="en-US" sz="2400" kern="0" dirty="0" err="1">
                <a:solidFill>
                  <a:srgbClr val="012051"/>
                </a:solidFill>
                <a:sym typeface="Century Gothic"/>
              </a:rPr>
              <a:t>utilisent</a:t>
            </a:r>
            <a:r>
              <a:rPr lang="en-US" sz="2400" kern="0" dirty="0">
                <a:solidFill>
                  <a:srgbClr val="012051"/>
                </a:solidFill>
                <a:sym typeface="Century Gothic"/>
              </a:rPr>
              <a:t> – et </a:t>
            </a:r>
            <a:r>
              <a:rPr lang="en-US" sz="2400" kern="0" dirty="0" err="1">
                <a:solidFill>
                  <a:srgbClr val="012051"/>
                </a:solidFill>
                <a:sym typeface="Century Gothic"/>
              </a:rPr>
              <a:t>ce</a:t>
            </a:r>
            <a:r>
              <a:rPr lang="en-US" sz="2400" kern="0" dirty="0">
                <a:solidFill>
                  <a:srgbClr val="012051"/>
                </a:solidFill>
                <a:sym typeface="Century Gothic"/>
              </a:rPr>
              <a:t> que </a:t>
            </a:r>
            <a:r>
              <a:rPr lang="en-US" sz="2400" kern="0" dirty="0" err="1">
                <a:solidFill>
                  <a:srgbClr val="012051"/>
                </a:solidFill>
                <a:sym typeface="Century Gothic"/>
              </a:rPr>
              <a:t>cela</a:t>
            </a:r>
            <a:r>
              <a:rPr lang="en-US" sz="2400" kern="0" dirty="0">
                <a:solidFill>
                  <a:srgbClr val="012051"/>
                </a:solidFill>
                <a:sym typeface="Century Gothic"/>
              </a:rPr>
              <a:t> </a:t>
            </a:r>
            <a:r>
              <a:rPr lang="en-US" sz="2400" kern="0" dirty="0" err="1">
                <a:solidFill>
                  <a:srgbClr val="012051"/>
                </a:solidFill>
                <a:sym typeface="Century Gothic"/>
              </a:rPr>
              <a:t>signifie</a:t>
            </a:r>
            <a:r>
              <a:rPr lang="en-US" sz="2400" kern="0" dirty="0">
                <a:solidFill>
                  <a:srgbClr val="012051"/>
                </a:solidFill>
                <a:sym typeface="Century Gothic"/>
              </a:rPr>
              <a:t> pour la </a:t>
            </a:r>
            <a:r>
              <a:rPr lang="en-US" sz="2400" kern="0" dirty="0" err="1">
                <a:solidFill>
                  <a:srgbClr val="012051"/>
                </a:solidFill>
                <a:sym typeface="Century Gothic"/>
              </a:rPr>
              <a:t>génération</a:t>
            </a:r>
            <a:r>
              <a:rPr lang="en-US" sz="2400" kern="0" dirty="0">
                <a:solidFill>
                  <a:srgbClr val="012051"/>
                </a:solidFill>
                <a:sym typeface="Century Gothic"/>
              </a:rPr>
              <a:t> Z.</a:t>
            </a:r>
          </a:p>
          <a:p>
            <a:pPr marL="0" lvl="0" indent="0" defTabSz="1371600">
              <a:spcBef>
                <a:spcPts val="1500"/>
              </a:spcBef>
              <a:buNone/>
              <a:defRPr/>
            </a:pPr>
            <a:r>
              <a:rPr lang="en-US" b="1" dirty="0">
                <a:solidFill>
                  <a:srgbClr val="F36F21"/>
                </a:solidFill>
                <a:sym typeface="Century Gothic"/>
              </a:rPr>
              <a:t>L’IMPORTANCE</a:t>
            </a:r>
          </a:p>
          <a:p>
            <a:pPr marL="0" lvl="1" indent="0" defTabSz="979885" eaLnBrk="0" fontAlgn="base" hangingPunct="0">
              <a:lnSpc>
                <a:spcPct val="95000"/>
              </a:lnSpc>
              <a:spcBef>
                <a:spcPts val="0"/>
              </a:spcBef>
              <a:spcAft>
                <a:spcPct val="0"/>
              </a:spcAft>
              <a:buClr>
                <a:srgbClr val="00B5E2"/>
              </a:buClr>
              <a:buSzPct val="100000"/>
              <a:buNone/>
              <a:tabLst>
                <a:tab pos="135453" algn="l"/>
              </a:tabLst>
              <a:defRPr/>
            </a:pPr>
            <a:r>
              <a:rPr lang="en-US" kern="0" dirty="0">
                <a:solidFill>
                  <a:srgbClr val="012051"/>
                </a:solidFill>
                <a:sym typeface="Century Gothic"/>
              </a:rPr>
              <a:t>De la vision dans le </a:t>
            </a:r>
            <a:r>
              <a:rPr lang="en-US" kern="0" dirty="0" err="1">
                <a:solidFill>
                  <a:srgbClr val="012051"/>
                </a:solidFill>
                <a:sym typeface="Century Gothic"/>
              </a:rPr>
              <a:t>développement</a:t>
            </a:r>
            <a:r>
              <a:rPr lang="en-US" kern="0" dirty="0">
                <a:solidFill>
                  <a:srgbClr val="012051"/>
                </a:solidFill>
                <a:sym typeface="Century Gothic"/>
              </a:rPr>
              <a:t> des enfants.</a:t>
            </a:r>
          </a:p>
          <a:p>
            <a:pPr marL="0" lvl="0" indent="0" defTabSz="1371600">
              <a:spcBef>
                <a:spcPts val="1500"/>
              </a:spcBef>
              <a:buNone/>
              <a:defRPr/>
            </a:pPr>
            <a:r>
              <a:rPr lang="en-US" b="1" dirty="0">
                <a:solidFill>
                  <a:srgbClr val="F36F21"/>
                </a:solidFill>
                <a:sym typeface="Century Gothic"/>
              </a:rPr>
              <a:t>LE BESOIN</a:t>
            </a:r>
          </a:p>
          <a:p>
            <a:pPr marL="0" lvl="1" indent="0" defTabSz="979885" eaLnBrk="0" fontAlgn="base" hangingPunct="0">
              <a:lnSpc>
                <a:spcPct val="95000"/>
              </a:lnSpc>
              <a:spcBef>
                <a:spcPts val="0"/>
              </a:spcBef>
              <a:spcAft>
                <a:spcPct val="0"/>
              </a:spcAft>
              <a:buClr>
                <a:srgbClr val="00B5E2"/>
              </a:buClr>
              <a:buSzPct val="100000"/>
              <a:buNone/>
              <a:tabLst>
                <a:tab pos="135453" algn="l"/>
              </a:tabLst>
              <a:defRPr/>
            </a:pPr>
            <a:r>
              <a:rPr lang="en-US" kern="0" dirty="0">
                <a:solidFill>
                  <a:srgbClr val="012051"/>
                </a:solidFill>
                <a:sym typeface="Century Gothic"/>
              </a:rPr>
              <a:t>Chez les enfants de </a:t>
            </a:r>
            <a:r>
              <a:rPr lang="en-US" kern="0" dirty="0" err="1">
                <a:solidFill>
                  <a:srgbClr val="012051"/>
                </a:solidFill>
                <a:sym typeface="Century Gothic"/>
              </a:rPr>
              <a:t>soins</a:t>
            </a:r>
            <a:r>
              <a:rPr lang="en-US" kern="0" dirty="0">
                <a:solidFill>
                  <a:srgbClr val="012051"/>
                </a:solidFill>
                <a:sym typeface="Century Gothic"/>
              </a:rPr>
              <a:t> de la </a:t>
            </a:r>
            <a:r>
              <a:rPr lang="en-US" kern="0" dirty="0" err="1">
                <a:solidFill>
                  <a:srgbClr val="012051"/>
                </a:solidFill>
                <a:sym typeface="Century Gothic"/>
              </a:rPr>
              <a:t>vue</a:t>
            </a:r>
            <a:r>
              <a:rPr lang="en-US" kern="0" dirty="0">
                <a:solidFill>
                  <a:srgbClr val="012051"/>
                </a:solidFill>
                <a:sym typeface="Century Gothic"/>
              </a:rPr>
              <a:t> et de protection </a:t>
            </a:r>
            <a:r>
              <a:rPr lang="en-US" kern="0" dirty="0" err="1">
                <a:solidFill>
                  <a:srgbClr val="012051"/>
                </a:solidFill>
                <a:sym typeface="Century Gothic"/>
              </a:rPr>
              <a:t>oculaire</a:t>
            </a:r>
            <a:r>
              <a:rPr lang="en-US" kern="0" dirty="0">
                <a:solidFill>
                  <a:srgbClr val="012051"/>
                </a:solidFill>
                <a:sym typeface="Century Gothic"/>
              </a:rPr>
              <a:t> </a:t>
            </a:r>
            <a:r>
              <a:rPr lang="en-US" kern="0" dirty="0" err="1">
                <a:solidFill>
                  <a:srgbClr val="012051"/>
                </a:solidFill>
                <a:sym typeface="Century Gothic"/>
              </a:rPr>
              <a:t>contre</a:t>
            </a:r>
            <a:r>
              <a:rPr lang="en-US" kern="0" dirty="0">
                <a:solidFill>
                  <a:srgbClr val="012051"/>
                </a:solidFill>
                <a:sym typeface="Century Gothic"/>
              </a:rPr>
              <a:t> les </a:t>
            </a:r>
            <a:r>
              <a:rPr lang="en-US" kern="0" dirty="0" err="1">
                <a:solidFill>
                  <a:srgbClr val="012051"/>
                </a:solidFill>
                <a:sym typeface="Century Gothic"/>
              </a:rPr>
              <a:t>rayons</a:t>
            </a:r>
            <a:r>
              <a:rPr lang="en-US" kern="0" dirty="0">
                <a:solidFill>
                  <a:srgbClr val="012051"/>
                </a:solidFill>
                <a:sym typeface="Century Gothic"/>
              </a:rPr>
              <a:t> UV et la lumière </a:t>
            </a:r>
            <a:r>
              <a:rPr lang="en-US" kern="0" dirty="0" err="1">
                <a:solidFill>
                  <a:srgbClr val="012051"/>
                </a:solidFill>
                <a:sym typeface="Century Gothic"/>
              </a:rPr>
              <a:t>bleue</a:t>
            </a:r>
            <a:r>
              <a:rPr lang="en-US" kern="0" dirty="0">
                <a:solidFill>
                  <a:srgbClr val="012051"/>
                </a:solidFill>
                <a:sym typeface="Century Gothic"/>
              </a:rPr>
              <a:t> </a:t>
            </a:r>
            <a:r>
              <a:rPr lang="en-US" kern="0" dirty="0" err="1">
                <a:solidFill>
                  <a:srgbClr val="012051"/>
                </a:solidFill>
                <a:sym typeface="Century Gothic"/>
              </a:rPr>
              <a:t>nocive</a:t>
            </a:r>
            <a:r>
              <a:rPr lang="en-US" kern="0" dirty="0">
                <a:solidFill>
                  <a:srgbClr val="012051"/>
                </a:solidFill>
                <a:sym typeface="Century Gothic"/>
              </a:rPr>
              <a:t>.</a:t>
            </a:r>
          </a:p>
          <a:p>
            <a:pPr marL="0" lvl="0" indent="0" defTabSz="1371600">
              <a:spcBef>
                <a:spcPts val="1500"/>
              </a:spcBef>
              <a:buNone/>
              <a:defRPr/>
            </a:pPr>
            <a:r>
              <a:rPr lang="en-US" b="1" dirty="0">
                <a:solidFill>
                  <a:srgbClr val="F36F21"/>
                </a:solidFill>
                <a:sym typeface="Century Gothic"/>
              </a:rPr>
              <a:t>COMMENT</a:t>
            </a:r>
          </a:p>
          <a:p>
            <a:pPr marL="0" lvl="1" indent="0" defTabSz="979885" eaLnBrk="0" fontAlgn="base" hangingPunct="0">
              <a:lnSpc>
                <a:spcPct val="95000"/>
              </a:lnSpc>
              <a:spcBef>
                <a:spcPts val="0"/>
              </a:spcBef>
              <a:spcAft>
                <a:spcPct val="0"/>
              </a:spcAft>
              <a:buClr>
                <a:srgbClr val="00B5E2"/>
              </a:buClr>
              <a:buSzPct val="100000"/>
              <a:buNone/>
              <a:tabLst>
                <a:tab pos="135453" algn="l"/>
              </a:tabLst>
              <a:defRPr/>
            </a:pPr>
            <a:r>
              <a:rPr lang="en-US" kern="0" dirty="0">
                <a:solidFill>
                  <a:srgbClr val="012051"/>
                </a:solidFill>
                <a:sym typeface="Century Gothic"/>
              </a:rPr>
              <a:t>Nous, </a:t>
            </a:r>
            <a:r>
              <a:rPr lang="en-US" kern="0" dirty="0" err="1">
                <a:solidFill>
                  <a:srgbClr val="012051"/>
                </a:solidFill>
                <a:sym typeface="Century Gothic"/>
              </a:rPr>
              <a:t>à</a:t>
            </a:r>
            <a:r>
              <a:rPr lang="en-US" kern="0" dirty="0">
                <a:solidFill>
                  <a:srgbClr val="012051"/>
                </a:solidFill>
                <a:sym typeface="Century Gothic"/>
              </a:rPr>
              <a:t> </a:t>
            </a:r>
            <a:r>
              <a:rPr lang="en-US" kern="0" dirty="0" err="1">
                <a:solidFill>
                  <a:srgbClr val="012051"/>
                </a:solidFill>
                <a:sym typeface="Century Gothic"/>
              </a:rPr>
              <a:t>titre</a:t>
            </a:r>
            <a:r>
              <a:rPr lang="en-US" kern="0" dirty="0">
                <a:solidFill>
                  <a:srgbClr val="012051"/>
                </a:solidFill>
                <a:sym typeface="Century Gothic"/>
              </a:rPr>
              <a:t> </a:t>
            </a:r>
            <a:r>
              <a:rPr lang="en-US" kern="0" dirty="0" err="1">
                <a:solidFill>
                  <a:srgbClr val="012051"/>
                </a:solidFill>
                <a:sym typeface="Century Gothic"/>
              </a:rPr>
              <a:t>d’opticiens</a:t>
            </a:r>
            <a:r>
              <a:rPr lang="en-US" kern="0" dirty="0">
                <a:solidFill>
                  <a:srgbClr val="012051"/>
                </a:solidFill>
                <a:sym typeface="Century Gothic"/>
              </a:rPr>
              <a:t> et de </a:t>
            </a:r>
            <a:r>
              <a:rPr lang="en-US" kern="0" dirty="0" err="1">
                <a:solidFill>
                  <a:srgbClr val="012051"/>
                </a:solidFill>
                <a:sym typeface="Century Gothic"/>
              </a:rPr>
              <a:t>membres</a:t>
            </a:r>
            <a:r>
              <a:rPr lang="en-US" kern="0" dirty="0">
                <a:solidFill>
                  <a:srgbClr val="012051"/>
                </a:solidFill>
                <a:sym typeface="Century Gothic"/>
              </a:rPr>
              <a:t> du personnel, </a:t>
            </a:r>
            <a:r>
              <a:rPr lang="en-US" kern="0" dirty="0" err="1">
                <a:solidFill>
                  <a:srgbClr val="012051"/>
                </a:solidFill>
                <a:sym typeface="Century Gothic"/>
              </a:rPr>
              <a:t>pouvons</a:t>
            </a:r>
            <a:r>
              <a:rPr lang="en-US" kern="0" dirty="0">
                <a:solidFill>
                  <a:srgbClr val="012051"/>
                </a:solidFill>
                <a:sym typeface="Century Gothic"/>
              </a:rPr>
              <a:t> </a:t>
            </a:r>
            <a:r>
              <a:rPr lang="en-US" kern="0" dirty="0" err="1">
                <a:solidFill>
                  <a:srgbClr val="012051"/>
                </a:solidFill>
                <a:sym typeface="Century Gothic"/>
              </a:rPr>
              <a:t>offrir</a:t>
            </a:r>
            <a:r>
              <a:rPr lang="en-US" kern="0" dirty="0">
                <a:solidFill>
                  <a:srgbClr val="012051"/>
                </a:solidFill>
                <a:sym typeface="Century Gothic"/>
              </a:rPr>
              <a:t> les </a:t>
            </a:r>
            <a:r>
              <a:rPr lang="en-US" kern="0" dirty="0" err="1">
                <a:solidFill>
                  <a:srgbClr val="012051"/>
                </a:solidFill>
                <a:sym typeface="Century Gothic"/>
              </a:rPr>
              <a:t>meilleurs</a:t>
            </a:r>
            <a:r>
              <a:rPr lang="en-US" kern="0" dirty="0">
                <a:solidFill>
                  <a:srgbClr val="012051"/>
                </a:solidFill>
                <a:sym typeface="Century Gothic"/>
              </a:rPr>
              <a:t> </a:t>
            </a:r>
            <a:r>
              <a:rPr lang="en-US" kern="0" dirty="0" err="1">
                <a:solidFill>
                  <a:srgbClr val="012051"/>
                </a:solidFill>
                <a:sym typeface="Century Gothic"/>
              </a:rPr>
              <a:t>soins</a:t>
            </a:r>
            <a:r>
              <a:rPr lang="en-US" kern="0" dirty="0">
                <a:solidFill>
                  <a:srgbClr val="012051"/>
                </a:solidFill>
                <a:sym typeface="Century Gothic"/>
              </a:rPr>
              <a:t> de la </a:t>
            </a:r>
            <a:r>
              <a:rPr lang="en-US" kern="0" dirty="0" err="1">
                <a:solidFill>
                  <a:srgbClr val="012051"/>
                </a:solidFill>
                <a:sym typeface="Century Gothic"/>
              </a:rPr>
              <a:t>vue</a:t>
            </a:r>
            <a:r>
              <a:rPr lang="en-US" kern="0" dirty="0">
                <a:solidFill>
                  <a:srgbClr val="012051"/>
                </a:solidFill>
                <a:sym typeface="Century Gothic"/>
              </a:rPr>
              <a:t> possible </a:t>
            </a:r>
            <a:r>
              <a:rPr lang="en-US" kern="0" dirty="0" err="1">
                <a:solidFill>
                  <a:srgbClr val="012051"/>
                </a:solidFill>
                <a:sym typeface="Century Gothic"/>
              </a:rPr>
              <a:t>à</a:t>
            </a:r>
            <a:r>
              <a:rPr lang="en-US" kern="0" dirty="0">
                <a:solidFill>
                  <a:srgbClr val="012051"/>
                </a:solidFill>
                <a:sym typeface="Century Gothic"/>
              </a:rPr>
              <a:t> </a:t>
            </a:r>
            <a:r>
              <a:rPr lang="en-US" kern="0" dirty="0" err="1">
                <a:solidFill>
                  <a:srgbClr val="012051"/>
                </a:solidFill>
                <a:sym typeface="Century Gothic"/>
              </a:rPr>
              <a:t>nos</a:t>
            </a:r>
            <a:r>
              <a:rPr lang="en-US" kern="0" dirty="0">
                <a:solidFill>
                  <a:srgbClr val="012051"/>
                </a:solidFill>
                <a:sym typeface="Century Gothic"/>
              </a:rPr>
              <a:t> </a:t>
            </a:r>
            <a:r>
              <a:rPr lang="en-US" kern="0" dirty="0" err="1">
                <a:solidFill>
                  <a:srgbClr val="012051"/>
                </a:solidFill>
                <a:sym typeface="Century Gothic"/>
              </a:rPr>
              <a:t>jeunes</a:t>
            </a:r>
            <a:r>
              <a:rPr lang="en-US" kern="0" dirty="0">
                <a:solidFill>
                  <a:srgbClr val="012051"/>
                </a:solidFill>
                <a:sym typeface="Century Gothic"/>
              </a:rPr>
              <a:t> patients.</a:t>
            </a:r>
          </a:p>
        </p:txBody>
      </p:sp>
    </p:spTree>
    <p:extLst>
      <p:ext uri="{BB962C8B-B14F-4D97-AF65-F5344CB8AC3E}">
        <p14:creationId xmlns:p14="http://schemas.microsoft.com/office/powerpoint/2010/main" val="847394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243" descr="sunsensitive.jpg">
            <a:extLst>
              <a:ext uri="{FF2B5EF4-FFF2-40B4-BE49-F238E27FC236}">
                <a16:creationId xmlns:a16="http://schemas.microsoft.com/office/drawing/2014/main" id="{7A48BEB4-86EE-4142-81D0-54C0B59BEF0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b="-42697"/>
          <a:stretch/>
        </p:blipFill>
        <p:spPr>
          <a:xfrm>
            <a:off x="6674194" y="2664247"/>
            <a:ext cx="4177930"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DISCUTER DES SYMPTÔMES </a:t>
            </a:r>
            <a:r>
              <a:rPr lang="en-US" dirty="0" err="1"/>
              <a:t>À</a:t>
            </a:r>
            <a:r>
              <a:rPr lang="en-US" dirty="0"/>
              <a:t> SURVEILLER AVEC LES PARENTS ET LES ENSEIGNANTS</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3053928168"/>
              </p:ext>
            </p:extLst>
          </p:nvPr>
        </p:nvGraphicFramePr>
        <p:xfrm>
          <a:off x="2507864" y="3633338"/>
          <a:ext cx="8344260" cy="310896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fr-CA" sz="1600" b="0" noProof="0" dirty="0">
                          <a:solidFill>
                            <a:schemeClr val="bg1"/>
                          </a:solidFill>
                          <a:latin typeface="Century Gothic" panose="020B0502020202020204" pitchFamily="34" charset="0"/>
                          <a:sym typeface="Arial"/>
                        </a:rPr>
                        <a:t>S’asseoir près du téléviseur ou lire de près constamment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fr-CA" sz="1600" b="0" i="0" u="none" strike="noStrike" cap="none" noProof="0" dirty="0">
                          <a:solidFill>
                            <a:schemeClr val="bg1"/>
                          </a:solidFill>
                          <a:latin typeface="Century Gothic" panose="020B0502020202020204" pitchFamily="34" charset="0"/>
                          <a:ea typeface="+mn-ea"/>
                          <a:cs typeface="+mn-cs"/>
                          <a:sym typeface="Arial"/>
                        </a:rPr>
                        <a:t>Se frotter les yeux fréquemment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Sauter des lignes ou utiliser un doigt pour guider les yeux pendant la lecture</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Être sensible à la lumière ou produire beaucoup de larmes</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19050" cap="flat" cmpd="sng" algn="ctr">
                      <a:solidFill>
                        <a:srgbClr val="002C71"/>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r h="1108924">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5"/>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Fermer un œil pour lire ou pour regarder la télévision</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6"/>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Obtenir des notes plus basses qu’à l’habitude</a:t>
                      </a:r>
                      <a:endParaRPr lang="fr-CA" sz="1600" b="0" i="0" u="none" strike="noStrike" cap="none" noProof="0"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7"/>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Éviter d’utiliser un ordinateur, car « ça me fait mal aux yeux »</a:t>
                      </a:r>
                      <a:endParaRPr lang="fr-CA" sz="1600" b="0" i="0" u="none" strike="noStrike" cap="none" noProof="0"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8"/>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Plisser les yeux ou loucher ou incliner la tête pour voir le tableau dans la salle de classe</a:t>
                      </a:r>
                      <a:endParaRPr lang="fr-CA" sz="1600" b="0" i="0" u="none" strike="noStrike" cap="none" noProof="0"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extLst>
                  <a:ext uri="{0D108BD9-81ED-4DB2-BD59-A6C34878D82A}">
                    <a16:rowId xmlns:a16="http://schemas.microsoft.com/office/drawing/2014/main" val="2832711547"/>
                  </a:ext>
                </a:extLst>
              </a:tr>
            </a:tbl>
          </a:graphicData>
        </a:graphic>
      </p:graphicFrame>
    </p:spTree>
    <p:extLst>
      <p:ext uri="{BB962C8B-B14F-4D97-AF65-F5344CB8AC3E}">
        <p14:creationId xmlns:p14="http://schemas.microsoft.com/office/powerpoint/2010/main" val="3082775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F145E-15A5-48A7-A3C8-F7DEBFF0E899}"/>
              </a:ext>
            </a:extLst>
          </p:cNvPr>
          <p:cNvSpPr>
            <a:spLocks noGrp="1"/>
          </p:cNvSpPr>
          <p:nvPr>
            <p:ph type="title"/>
          </p:nvPr>
        </p:nvSpPr>
        <p:spPr/>
        <p:txBody>
          <a:bodyPr/>
          <a:lstStyle/>
          <a:p>
            <a:r>
              <a:rPr lang="en-US" dirty="0"/>
              <a:t>PENSER DIFFÉREMMENT</a:t>
            </a:r>
          </a:p>
        </p:txBody>
      </p:sp>
      <p:sp>
        <p:nvSpPr>
          <p:cNvPr id="3" name="Content Placeholder 2">
            <a:extLst>
              <a:ext uri="{FF2B5EF4-FFF2-40B4-BE49-F238E27FC236}">
                <a16:creationId xmlns:a16="http://schemas.microsoft.com/office/drawing/2014/main" id="{D153DA4A-F544-45E7-86B4-3AD8890F0855}"/>
              </a:ext>
            </a:extLst>
          </p:cNvPr>
          <p:cNvSpPr>
            <a:spLocks noGrp="1"/>
          </p:cNvSpPr>
          <p:nvPr>
            <p:ph idx="1"/>
          </p:nvPr>
        </p:nvSpPr>
        <p:spPr>
          <a:xfrm>
            <a:off x="2406240" y="1825625"/>
            <a:ext cx="5258086" cy="4351338"/>
          </a:xfrm>
        </p:spPr>
        <p:txBody>
          <a:bodyPr>
            <a:normAutofit fontScale="92500" lnSpcReduction="20000"/>
          </a:bodyPr>
          <a:lstStyle/>
          <a:p>
            <a:pPr marL="0" indent="0">
              <a:buNone/>
            </a:pPr>
            <a:r>
              <a:rPr lang="en-US" dirty="0" err="1"/>
              <a:t>Transmettez</a:t>
            </a:r>
            <a:r>
              <a:rPr lang="en-US" dirty="0"/>
              <a:t> le message </a:t>
            </a:r>
            <a:r>
              <a:rPr lang="en-US" dirty="0" err="1"/>
              <a:t>comme</a:t>
            </a:r>
            <a:r>
              <a:rPr lang="en-US" dirty="0"/>
              <a:t> suit…</a:t>
            </a:r>
          </a:p>
          <a:p>
            <a:r>
              <a:rPr lang="en-US" dirty="0" err="1"/>
              <a:t>Médias</a:t>
            </a:r>
            <a:r>
              <a:rPr lang="en-US" dirty="0"/>
              <a:t> </a:t>
            </a:r>
            <a:r>
              <a:rPr lang="en-US" dirty="0" err="1"/>
              <a:t>sociaux</a:t>
            </a:r>
            <a:endParaRPr lang="en-US" dirty="0"/>
          </a:p>
          <a:p>
            <a:r>
              <a:rPr lang="en-US" dirty="0"/>
              <a:t>Écoles et associations parents-</a:t>
            </a:r>
            <a:r>
              <a:rPr lang="en-US" dirty="0" err="1"/>
              <a:t>enseignants</a:t>
            </a:r>
            <a:r>
              <a:rPr lang="en-US" dirty="0"/>
              <a:t> (APE)</a:t>
            </a:r>
          </a:p>
          <a:p>
            <a:r>
              <a:rPr lang="en-US" dirty="0" err="1"/>
              <a:t>Enseignants</a:t>
            </a:r>
            <a:r>
              <a:rPr lang="en-US" dirty="0"/>
              <a:t> et </a:t>
            </a:r>
            <a:r>
              <a:rPr lang="en-US" dirty="0" err="1"/>
              <a:t>visites</a:t>
            </a:r>
            <a:r>
              <a:rPr lang="en-US" dirty="0"/>
              <a:t> dans les </a:t>
            </a:r>
          </a:p>
          <a:p>
            <a:pPr marL="0" indent="0">
              <a:buNone/>
            </a:pPr>
            <a:r>
              <a:rPr lang="en-US" dirty="0"/>
              <a:t>écoles</a:t>
            </a:r>
          </a:p>
          <a:p>
            <a:r>
              <a:rPr lang="en-US" dirty="0" err="1"/>
              <a:t>Infirmières</a:t>
            </a:r>
            <a:r>
              <a:rPr lang="en-US" dirty="0"/>
              <a:t> et </a:t>
            </a:r>
            <a:r>
              <a:rPr lang="en-US" dirty="0" err="1"/>
              <a:t>trousses</a:t>
            </a:r>
            <a:r>
              <a:rPr lang="en-US" dirty="0"/>
              <a:t> de premiers </a:t>
            </a:r>
            <a:r>
              <a:rPr lang="en-US" dirty="0" err="1"/>
              <a:t>soins</a:t>
            </a:r>
            <a:r>
              <a:rPr lang="en-US" dirty="0"/>
              <a:t> pour les </a:t>
            </a:r>
            <a:r>
              <a:rPr lang="en-US" dirty="0" err="1"/>
              <a:t>yeux</a:t>
            </a:r>
            <a:r>
              <a:rPr lang="en-US" dirty="0"/>
              <a:t> (</a:t>
            </a:r>
            <a:r>
              <a:rPr lang="en-US" dirty="0" err="1"/>
              <a:t>DistinctiveStrategies.com</a:t>
            </a:r>
            <a:r>
              <a:rPr lang="en-US" dirty="0"/>
              <a:t>)</a:t>
            </a:r>
          </a:p>
          <a:p>
            <a:r>
              <a:rPr lang="en-US" dirty="0" err="1"/>
              <a:t>Entraîneurs</a:t>
            </a:r>
            <a:r>
              <a:rPr lang="en-US" dirty="0"/>
              <a:t> et </a:t>
            </a:r>
            <a:r>
              <a:rPr lang="en-US" dirty="0" err="1"/>
              <a:t>équipes</a:t>
            </a:r>
            <a:r>
              <a:rPr lang="en-US" dirty="0"/>
              <a:t> de sports </a:t>
            </a:r>
            <a:r>
              <a:rPr lang="en-US" dirty="0" err="1"/>
              <a:t>récréatifs</a:t>
            </a:r>
            <a:endParaRPr lang="en-US" dirty="0"/>
          </a:p>
        </p:txBody>
      </p:sp>
      <p:sp>
        <p:nvSpPr>
          <p:cNvPr id="4" name="Text Placeholder 3">
            <a:extLst>
              <a:ext uri="{FF2B5EF4-FFF2-40B4-BE49-F238E27FC236}">
                <a16:creationId xmlns:a16="http://schemas.microsoft.com/office/drawing/2014/main" id="{6D4460B6-0E74-4B2C-9BE2-1B8065743068}"/>
              </a:ext>
            </a:extLst>
          </p:cNvPr>
          <p:cNvSpPr>
            <a:spLocks noGrp="1"/>
          </p:cNvSpPr>
          <p:nvPr>
            <p:ph type="body" sz="quarter" idx="13"/>
          </p:nvPr>
        </p:nvSpPr>
        <p:spPr/>
        <p:txBody>
          <a:bodyPr/>
          <a:lstStyle/>
          <a:p>
            <a:endParaRPr lang="en-US"/>
          </a:p>
        </p:txBody>
      </p:sp>
      <p:pic>
        <p:nvPicPr>
          <p:cNvPr id="6" name="Picture 5" descr="C:\Users\Courtney Myers\Downloads\IMG_0166.PNG">
            <a:extLst>
              <a:ext uri="{FF2B5EF4-FFF2-40B4-BE49-F238E27FC236}">
                <a16:creationId xmlns:a16="http://schemas.microsoft.com/office/drawing/2014/main" id="{3E801075-2867-40B8-B37F-B1C7DA239F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45850" y="2944114"/>
            <a:ext cx="2087477" cy="18589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Courtney Myers\Downloads\IMG_0162.PNG">
            <a:extLst>
              <a:ext uri="{FF2B5EF4-FFF2-40B4-BE49-F238E27FC236}">
                <a16:creationId xmlns:a16="http://schemas.microsoft.com/office/drawing/2014/main" id="{5C9245DE-B11E-4188-8DFC-55E06F9B6D6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194814" y="1618551"/>
            <a:ext cx="2919969" cy="1496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Courtney Myers\Downloads\IMG_0168.PNG">
            <a:extLst>
              <a:ext uri="{FF2B5EF4-FFF2-40B4-BE49-F238E27FC236}">
                <a16:creationId xmlns:a16="http://schemas.microsoft.com/office/drawing/2014/main" id="{D014772D-A929-4BE7-A2BD-A7E4149FD4A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933327" y="2464725"/>
            <a:ext cx="2189977" cy="26501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Courtney Myers\Downloads\IMG_0158.PNG">
            <a:extLst>
              <a:ext uri="{FF2B5EF4-FFF2-40B4-BE49-F238E27FC236}">
                <a16:creationId xmlns:a16="http://schemas.microsoft.com/office/drawing/2014/main" id="{FD9082B0-8F83-43B6-A86B-7E788123E55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405519" y="4691207"/>
            <a:ext cx="1539009" cy="1909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Courtney Myers\Downloads\IMG_0161.PNG">
            <a:extLst>
              <a:ext uri="{FF2B5EF4-FFF2-40B4-BE49-F238E27FC236}">
                <a16:creationId xmlns:a16="http://schemas.microsoft.com/office/drawing/2014/main" id="{6F38AB6C-0A85-40CA-A90A-B74C1275B8C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664326" y="4723067"/>
            <a:ext cx="2919969" cy="1287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241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10;&#10;Description automatically generated">
            <a:extLst>
              <a:ext uri="{FF2B5EF4-FFF2-40B4-BE49-F238E27FC236}">
                <a16:creationId xmlns:a16="http://schemas.microsoft.com/office/drawing/2014/main" id="{D59F401A-5F68-4723-ACA2-4D352EB157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24" r="7888"/>
          <a:stretch/>
        </p:blipFill>
        <p:spPr>
          <a:xfrm flipH="1">
            <a:off x="-83128" y="0"/>
            <a:ext cx="8094518" cy="6858000"/>
          </a:xfrm>
          <a:prstGeom prst="rect">
            <a:avLst/>
          </a:prstGeom>
        </p:spPr>
      </p:pic>
      <p:grpSp>
        <p:nvGrpSpPr>
          <p:cNvPr id="3" name="Group 2">
            <a:extLst>
              <a:ext uri="{FF2B5EF4-FFF2-40B4-BE49-F238E27FC236}">
                <a16:creationId xmlns:a16="http://schemas.microsoft.com/office/drawing/2014/main" id="{8BAD52CE-271A-4DF7-8607-9957166221CD}"/>
              </a:ext>
            </a:extLst>
          </p:cNvPr>
          <p:cNvGrpSpPr/>
          <p:nvPr/>
        </p:nvGrpSpPr>
        <p:grpSpPr>
          <a:xfrm>
            <a:off x="5523950" y="-2081385"/>
            <a:ext cx="7891735" cy="10511665"/>
            <a:chOff x="5077377"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5077377"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2" name="Shape 718">
            <a:extLst>
              <a:ext uri="{FF2B5EF4-FFF2-40B4-BE49-F238E27FC236}">
                <a16:creationId xmlns:a16="http://schemas.microsoft.com/office/drawing/2014/main" id="{7263F5E4-CAD0-4057-93A4-E2C75571BC6B}"/>
              </a:ext>
            </a:extLst>
          </p:cNvPr>
          <p:cNvSpPr txBox="1"/>
          <p:nvPr/>
        </p:nvSpPr>
        <p:spPr>
          <a:xfrm>
            <a:off x="6964803" y="3564816"/>
            <a:ext cx="4644338" cy="654323"/>
          </a:xfrm>
          <a:prstGeom prst="rect">
            <a:avLst/>
          </a:prstGeom>
          <a:noFill/>
          <a:ln>
            <a:noFill/>
          </a:ln>
        </p:spPr>
        <p:txBody>
          <a:bodyPr lIns="45713" tIns="22850" rIns="45713" bIns="22850" anchor="ctr" anchorCtr="0">
            <a:noAutofit/>
          </a:bodyPr>
          <a:lstStyle/>
          <a:p>
            <a:pPr>
              <a:lnSpc>
                <a:spcPct val="85000"/>
              </a:lnSpc>
              <a:buSzPct val="25000"/>
              <a:defRPr/>
            </a:pPr>
            <a:r>
              <a:rPr lang="en-US" sz="3200" b="1" kern="0" dirty="0">
                <a:solidFill>
                  <a:srgbClr val="002C71"/>
                </a:solidFill>
                <a:latin typeface="Century Gothic" panose="020B0502020202020204" pitchFamily="34" charset="0"/>
                <a:sym typeface="Arial"/>
              </a:rPr>
              <a:t>DE PROTECTION</a:t>
            </a:r>
          </a:p>
        </p:txBody>
      </p:sp>
      <p:sp>
        <p:nvSpPr>
          <p:cNvPr id="23" name="Shape 718">
            <a:extLst>
              <a:ext uri="{FF2B5EF4-FFF2-40B4-BE49-F238E27FC236}">
                <a16:creationId xmlns:a16="http://schemas.microsoft.com/office/drawing/2014/main" id="{36C13C67-F4C4-4769-BFC5-364A5EAB9940}"/>
              </a:ext>
            </a:extLst>
          </p:cNvPr>
          <p:cNvSpPr txBox="1"/>
          <p:nvPr/>
        </p:nvSpPr>
        <p:spPr>
          <a:xfrm>
            <a:off x="5358808" y="2714152"/>
            <a:ext cx="5284383" cy="1127151"/>
          </a:xfrm>
          <a:prstGeom prst="rect">
            <a:avLst/>
          </a:prstGeom>
          <a:noFill/>
          <a:ln>
            <a:noFill/>
          </a:ln>
        </p:spPr>
        <p:txBody>
          <a:bodyPr lIns="45713" tIns="22850" rIns="45713" bIns="22850" anchor="ctr" anchorCtr="0">
            <a:noAutofit/>
          </a:bodyPr>
          <a:lstStyle/>
          <a:p>
            <a:pPr>
              <a:lnSpc>
                <a:spcPct val="85000"/>
              </a:lnSpc>
              <a:buSzPct val="25000"/>
              <a:defRPr/>
            </a:pPr>
            <a:r>
              <a:rPr lang="en-US" sz="8000" b="1" kern="0" dirty="0">
                <a:solidFill>
                  <a:schemeClr val="bg1"/>
                </a:solidFill>
                <a:latin typeface="Century Gothic" panose="020B0502020202020204" pitchFamily="34" charset="0"/>
                <a:sym typeface="Arial"/>
              </a:rPr>
              <a:t>LE  </a:t>
            </a:r>
            <a:r>
              <a:rPr lang="en-US" sz="8000" b="1" kern="0" dirty="0">
                <a:solidFill>
                  <a:srgbClr val="002C71"/>
                </a:solidFill>
                <a:latin typeface="Century Gothic" panose="020B0502020202020204" pitchFamily="34" charset="0"/>
                <a:sym typeface="Arial"/>
              </a:rPr>
              <a:t>BESOIN</a:t>
            </a:r>
          </a:p>
        </p:txBody>
      </p:sp>
    </p:spTree>
    <p:extLst>
      <p:ext uri="{BB962C8B-B14F-4D97-AF65-F5344CB8AC3E}">
        <p14:creationId xmlns:p14="http://schemas.microsoft.com/office/powerpoint/2010/main" val="244883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B93F-CB10-4F41-9EFF-B046CE551668}"/>
              </a:ext>
            </a:extLst>
          </p:cNvPr>
          <p:cNvSpPr>
            <a:spLocks noGrp="1"/>
          </p:cNvSpPr>
          <p:nvPr>
            <p:ph type="title"/>
          </p:nvPr>
        </p:nvSpPr>
        <p:spPr/>
        <p:txBody>
          <a:bodyPr/>
          <a:lstStyle/>
          <a:p>
            <a:r>
              <a:rPr lang="en-US" dirty="0"/>
              <a:t>PROTÉGER LES ANIMAUX…</a:t>
            </a:r>
          </a:p>
        </p:txBody>
      </p:sp>
      <p:sp>
        <p:nvSpPr>
          <p:cNvPr id="4" name="Text Placeholder 3">
            <a:extLst>
              <a:ext uri="{FF2B5EF4-FFF2-40B4-BE49-F238E27FC236}">
                <a16:creationId xmlns:a16="http://schemas.microsoft.com/office/drawing/2014/main" id="{2C08941D-BCE3-43ED-A161-AC5259BB7646}"/>
              </a:ext>
            </a:extLst>
          </p:cNvPr>
          <p:cNvSpPr>
            <a:spLocks noGrp="1"/>
          </p:cNvSpPr>
          <p:nvPr>
            <p:ph type="body" sz="quarter" idx="13"/>
          </p:nvPr>
        </p:nvSpPr>
        <p:spPr/>
        <p:txBody>
          <a:bodyPr/>
          <a:lstStyle/>
          <a:p>
            <a:endParaRPr lang="en-US"/>
          </a:p>
        </p:txBody>
      </p:sp>
      <p:grpSp>
        <p:nvGrpSpPr>
          <p:cNvPr id="6" name="Group 5">
            <a:extLst>
              <a:ext uri="{FF2B5EF4-FFF2-40B4-BE49-F238E27FC236}">
                <a16:creationId xmlns:a16="http://schemas.microsoft.com/office/drawing/2014/main" id="{E0EE562F-1B6B-4FBE-80B1-4E28D423BAE8}"/>
              </a:ext>
            </a:extLst>
          </p:cNvPr>
          <p:cNvGrpSpPr>
            <a:grpSpLocks/>
          </p:cNvGrpSpPr>
          <p:nvPr/>
        </p:nvGrpSpPr>
        <p:grpSpPr bwMode="auto">
          <a:xfrm>
            <a:off x="2798919" y="2052683"/>
            <a:ext cx="1870075" cy="1870075"/>
            <a:chOff x="1649711" y="1801091"/>
            <a:chExt cx="5547864" cy="5551598"/>
          </a:xfrm>
        </p:grpSpPr>
        <p:sp>
          <p:nvSpPr>
            <p:cNvPr id="7" name="Shape 714">
              <a:extLst>
                <a:ext uri="{FF2B5EF4-FFF2-40B4-BE49-F238E27FC236}">
                  <a16:creationId xmlns:a16="http://schemas.microsoft.com/office/drawing/2014/main" id="{EF7DF798-F975-4BAC-9199-78452AB9989F}"/>
                </a:ext>
              </a:extLst>
            </p:cNvPr>
            <p:cNvSpPr/>
            <p:nvPr/>
          </p:nvSpPr>
          <p:spPr>
            <a:xfrm>
              <a:off x="1885189" y="2036728"/>
              <a:ext cx="5076908" cy="5080325"/>
            </a:xfrm>
            <a:prstGeom prst="ellipse">
              <a:avLst/>
            </a:prstGeom>
            <a:noFill/>
            <a:ln w="38100">
              <a:solidFill>
                <a:srgbClr val="F2992D"/>
              </a:solidFill>
            </a:ln>
          </p:spPr>
          <p:txBody>
            <a:bodyPr lIns="91425" tIns="45700" rIns="91425" bIns="45700" anchor="ctr"/>
            <a:lstStyle/>
            <a:p>
              <a:pPr algn="ctr" defTabSz="914400" eaLnBrk="1" fontAlgn="auto" hangingPunct="1">
                <a:spcBef>
                  <a:spcPts val="0"/>
                </a:spcBef>
                <a:spcAft>
                  <a:spcPts val="0"/>
                </a:spcAft>
                <a:defRPr/>
              </a:pPr>
              <a:endParaRPr sz="2400" kern="0">
                <a:solidFill>
                  <a:srgbClr val="FFFFFF"/>
                </a:solidFill>
                <a:latin typeface="Calibri"/>
                <a:ea typeface="Calibri"/>
                <a:cs typeface="Calibri"/>
                <a:sym typeface="Calibri"/>
              </a:endParaRPr>
            </a:p>
          </p:txBody>
        </p:sp>
        <p:sp>
          <p:nvSpPr>
            <p:cNvPr id="8" name="Shape 714">
              <a:extLst>
                <a:ext uri="{FF2B5EF4-FFF2-40B4-BE49-F238E27FC236}">
                  <a16:creationId xmlns:a16="http://schemas.microsoft.com/office/drawing/2014/main" id="{4D25E2BE-6472-405C-B617-AD79702AE386}"/>
                </a:ext>
              </a:extLst>
            </p:cNvPr>
            <p:cNvSpPr/>
            <p:nvPr/>
          </p:nvSpPr>
          <p:spPr>
            <a:xfrm>
              <a:off x="1649711" y="1801091"/>
              <a:ext cx="5547864" cy="5551598"/>
            </a:xfrm>
            <a:prstGeom prst="ellipse">
              <a:avLst/>
            </a:prstGeom>
            <a:noFill/>
            <a:ln w="25400">
              <a:solidFill>
                <a:srgbClr val="00B2E2"/>
              </a:solidFill>
            </a:ln>
          </p:spPr>
          <p:txBody>
            <a:bodyPr lIns="91425" tIns="45700" rIns="91425" bIns="45700" anchor="ctr"/>
            <a:lstStyle/>
            <a:p>
              <a:pPr algn="ctr" defTabSz="914400" eaLnBrk="1" fontAlgn="auto" hangingPunct="1">
                <a:spcBef>
                  <a:spcPts val="0"/>
                </a:spcBef>
                <a:spcAft>
                  <a:spcPts val="0"/>
                </a:spcAft>
                <a:defRPr/>
              </a:pPr>
              <a:endParaRPr sz="2400" kern="0">
                <a:solidFill>
                  <a:srgbClr val="FFFFFF"/>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id="{A59C6460-2312-44E4-9612-D033371FC459}"/>
              </a:ext>
            </a:extLst>
          </p:cNvPr>
          <p:cNvGrpSpPr>
            <a:grpSpLocks/>
          </p:cNvGrpSpPr>
          <p:nvPr/>
        </p:nvGrpSpPr>
        <p:grpSpPr bwMode="auto">
          <a:xfrm>
            <a:off x="5151280" y="2096944"/>
            <a:ext cx="1870075" cy="1870075"/>
            <a:chOff x="8358006" y="1801091"/>
            <a:chExt cx="5547864" cy="5551598"/>
          </a:xfrm>
        </p:grpSpPr>
        <p:sp>
          <p:nvSpPr>
            <p:cNvPr id="10" name="Shape 714">
              <a:extLst>
                <a:ext uri="{FF2B5EF4-FFF2-40B4-BE49-F238E27FC236}">
                  <a16:creationId xmlns:a16="http://schemas.microsoft.com/office/drawing/2014/main" id="{7B5380A5-4C87-4BF9-AE23-7805F55BB6D9}"/>
                </a:ext>
              </a:extLst>
            </p:cNvPr>
            <p:cNvSpPr/>
            <p:nvPr/>
          </p:nvSpPr>
          <p:spPr>
            <a:xfrm>
              <a:off x="8593484" y="2036728"/>
              <a:ext cx="5076908" cy="5080325"/>
            </a:xfrm>
            <a:prstGeom prst="ellipse">
              <a:avLst/>
            </a:prstGeom>
            <a:noFill/>
            <a:ln w="38100">
              <a:solidFill>
                <a:srgbClr val="BBD129"/>
              </a:solidFill>
            </a:ln>
          </p:spPr>
          <p:txBody>
            <a:bodyPr lIns="91425" tIns="45700" rIns="91425" bIns="45700" anchor="ctr"/>
            <a:lstStyle/>
            <a:p>
              <a:pPr algn="ctr" defTabSz="914400" eaLnBrk="1" fontAlgn="auto" hangingPunct="1">
                <a:spcBef>
                  <a:spcPts val="0"/>
                </a:spcBef>
                <a:spcAft>
                  <a:spcPts val="0"/>
                </a:spcAft>
                <a:defRPr/>
              </a:pPr>
              <a:endParaRPr sz="2400" kern="0" dirty="0">
                <a:solidFill>
                  <a:srgbClr val="FFFFFF"/>
                </a:solidFill>
                <a:latin typeface="Calibri"/>
                <a:ea typeface="Calibri"/>
                <a:cs typeface="Calibri"/>
                <a:sym typeface="Calibri"/>
              </a:endParaRPr>
            </a:p>
          </p:txBody>
        </p:sp>
        <p:sp>
          <p:nvSpPr>
            <p:cNvPr id="11" name="Shape 714">
              <a:extLst>
                <a:ext uri="{FF2B5EF4-FFF2-40B4-BE49-F238E27FC236}">
                  <a16:creationId xmlns:a16="http://schemas.microsoft.com/office/drawing/2014/main" id="{AAB6FE38-4CC7-441B-8699-B4154DE83E9E}"/>
                </a:ext>
              </a:extLst>
            </p:cNvPr>
            <p:cNvSpPr/>
            <p:nvPr/>
          </p:nvSpPr>
          <p:spPr>
            <a:xfrm>
              <a:off x="8358006" y="1801091"/>
              <a:ext cx="5547864" cy="5551598"/>
            </a:xfrm>
            <a:prstGeom prst="ellipse">
              <a:avLst/>
            </a:prstGeom>
            <a:noFill/>
            <a:ln w="25400">
              <a:solidFill>
                <a:srgbClr val="00B2E2"/>
              </a:solidFill>
            </a:ln>
          </p:spPr>
          <p:txBody>
            <a:bodyPr lIns="91425" tIns="45700" rIns="91425" bIns="45700" anchor="ctr"/>
            <a:lstStyle/>
            <a:p>
              <a:pPr algn="ctr" eaLnBrk="1" fontAlgn="auto" hangingPunct="1">
                <a:spcBef>
                  <a:spcPts val="0"/>
                </a:spcBef>
                <a:spcAft>
                  <a:spcPts val="0"/>
                </a:spcAft>
                <a:defRPr/>
              </a:pPr>
              <a:endParaRPr sz="2400" kern="0">
                <a:solidFill>
                  <a:srgbClr val="FFFFFF"/>
                </a:solidFill>
                <a:latin typeface="Calibri"/>
                <a:cs typeface="Calibri"/>
                <a:sym typeface="Calibri"/>
              </a:endParaRPr>
            </a:p>
          </p:txBody>
        </p:sp>
      </p:grpSp>
      <p:grpSp>
        <p:nvGrpSpPr>
          <p:cNvPr id="12" name="Group 11">
            <a:extLst>
              <a:ext uri="{FF2B5EF4-FFF2-40B4-BE49-F238E27FC236}">
                <a16:creationId xmlns:a16="http://schemas.microsoft.com/office/drawing/2014/main" id="{792A303F-22E7-4606-9337-25C7A3358DA0}"/>
              </a:ext>
            </a:extLst>
          </p:cNvPr>
          <p:cNvGrpSpPr>
            <a:grpSpLocks/>
          </p:cNvGrpSpPr>
          <p:nvPr/>
        </p:nvGrpSpPr>
        <p:grpSpPr bwMode="auto">
          <a:xfrm>
            <a:off x="7523005" y="2096944"/>
            <a:ext cx="1870075" cy="1870075"/>
            <a:chOff x="14940119" y="1801091"/>
            <a:chExt cx="5547864" cy="5551599"/>
          </a:xfrm>
        </p:grpSpPr>
        <p:sp>
          <p:nvSpPr>
            <p:cNvPr id="13" name="Shape 714">
              <a:extLst>
                <a:ext uri="{FF2B5EF4-FFF2-40B4-BE49-F238E27FC236}">
                  <a16:creationId xmlns:a16="http://schemas.microsoft.com/office/drawing/2014/main" id="{22BA0A09-7F39-4529-A5F4-D59C2AE63419}"/>
                </a:ext>
              </a:extLst>
            </p:cNvPr>
            <p:cNvSpPr/>
            <p:nvPr/>
          </p:nvSpPr>
          <p:spPr>
            <a:xfrm>
              <a:off x="15175597" y="2036728"/>
              <a:ext cx="5076908" cy="5080326"/>
            </a:xfrm>
            <a:prstGeom prst="ellipse">
              <a:avLst/>
            </a:prstGeom>
            <a:noFill/>
            <a:ln w="38100">
              <a:solidFill>
                <a:srgbClr val="FDD808"/>
              </a:solidFill>
            </a:ln>
          </p:spPr>
          <p:txBody>
            <a:bodyPr lIns="91425" tIns="45700" rIns="91425" bIns="45700" anchor="ctr"/>
            <a:lstStyle/>
            <a:p>
              <a:pPr algn="ctr" defTabSz="914400" eaLnBrk="1" fontAlgn="auto" hangingPunct="1">
                <a:spcBef>
                  <a:spcPts val="0"/>
                </a:spcBef>
                <a:spcAft>
                  <a:spcPts val="0"/>
                </a:spcAft>
                <a:defRPr/>
              </a:pPr>
              <a:endParaRPr sz="2400" kern="0" dirty="0">
                <a:solidFill>
                  <a:srgbClr val="FFFFFF"/>
                </a:solidFill>
                <a:latin typeface="Calibri"/>
                <a:ea typeface="Calibri"/>
                <a:cs typeface="Calibri"/>
                <a:sym typeface="Calibri"/>
              </a:endParaRPr>
            </a:p>
          </p:txBody>
        </p:sp>
        <p:sp>
          <p:nvSpPr>
            <p:cNvPr id="14" name="Shape 714">
              <a:extLst>
                <a:ext uri="{FF2B5EF4-FFF2-40B4-BE49-F238E27FC236}">
                  <a16:creationId xmlns:a16="http://schemas.microsoft.com/office/drawing/2014/main" id="{E7AA886B-713B-4AC4-8017-36E6744FC310}"/>
                </a:ext>
              </a:extLst>
            </p:cNvPr>
            <p:cNvSpPr/>
            <p:nvPr/>
          </p:nvSpPr>
          <p:spPr>
            <a:xfrm>
              <a:off x="14940119" y="1801091"/>
              <a:ext cx="5547864" cy="5551599"/>
            </a:xfrm>
            <a:prstGeom prst="ellipse">
              <a:avLst/>
            </a:prstGeom>
            <a:noFill/>
            <a:ln w="25400">
              <a:solidFill>
                <a:srgbClr val="00B2E2"/>
              </a:solidFill>
            </a:ln>
          </p:spPr>
          <p:txBody>
            <a:bodyPr lIns="91425" tIns="45700" rIns="91425" bIns="45700" anchor="ctr"/>
            <a:lstStyle/>
            <a:p>
              <a:pPr algn="ctr" eaLnBrk="1" fontAlgn="auto" hangingPunct="1">
                <a:spcBef>
                  <a:spcPts val="0"/>
                </a:spcBef>
                <a:spcAft>
                  <a:spcPts val="0"/>
                </a:spcAft>
                <a:defRPr/>
              </a:pPr>
              <a:endParaRPr sz="2400" kern="0" dirty="0">
                <a:solidFill>
                  <a:srgbClr val="FFFFFF"/>
                </a:solidFill>
                <a:latin typeface="Calibri"/>
                <a:cs typeface="Calibri"/>
                <a:sym typeface="Calibri"/>
              </a:endParaRPr>
            </a:p>
          </p:txBody>
        </p:sp>
      </p:grpSp>
      <p:grpSp>
        <p:nvGrpSpPr>
          <p:cNvPr id="15" name="Group 14">
            <a:extLst>
              <a:ext uri="{FF2B5EF4-FFF2-40B4-BE49-F238E27FC236}">
                <a16:creationId xmlns:a16="http://schemas.microsoft.com/office/drawing/2014/main" id="{FAAC437B-CADB-4E16-BF5D-3E53116E4102}"/>
              </a:ext>
            </a:extLst>
          </p:cNvPr>
          <p:cNvGrpSpPr>
            <a:grpSpLocks/>
          </p:cNvGrpSpPr>
          <p:nvPr/>
        </p:nvGrpSpPr>
        <p:grpSpPr bwMode="auto">
          <a:xfrm>
            <a:off x="3954933" y="4122594"/>
            <a:ext cx="1870075" cy="1870075"/>
            <a:chOff x="27536053" y="1668529"/>
            <a:chExt cx="2410890" cy="2412513"/>
          </a:xfrm>
        </p:grpSpPr>
        <p:sp>
          <p:nvSpPr>
            <p:cNvPr id="16" name="Shape 714">
              <a:extLst>
                <a:ext uri="{FF2B5EF4-FFF2-40B4-BE49-F238E27FC236}">
                  <a16:creationId xmlns:a16="http://schemas.microsoft.com/office/drawing/2014/main" id="{F0DB4847-8262-46ED-8EF6-4F8FFA782792}"/>
                </a:ext>
              </a:extLst>
            </p:cNvPr>
            <p:cNvSpPr/>
            <p:nvPr/>
          </p:nvSpPr>
          <p:spPr>
            <a:xfrm>
              <a:off x="27638383" y="1770928"/>
              <a:ext cx="2206230" cy="2207716"/>
            </a:xfrm>
            <a:prstGeom prst="ellipse">
              <a:avLst/>
            </a:prstGeom>
            <a:noFill/>
            <a:ln w="38100">
              <a:solidFill>
                <a:srgbClr val="5AB564"/>
              </a:solidFill>
            </a:ln>
          </p:spPr>
          <p:txBody>
            <a:bodyPr lIns="91425" tIns="45700" rIns="91425" bIns="45700" anchor="ctr"/>
            <a:lstStyle/>
            <a:p>
              <a:pPr algn="ctr" defTabSz="914400" eaLnBrk="1" fontAlgn="auto" hangingPunct="1">
                <a:spcBef>
                  <a:spcPts val="0"/>
                </a:spcBef>
                <a:spcAft>
                  <a:spcPts val="0"/>
                </a:spcAft>
                <a:defRPr/>
              </a:pPr>
              <a:endParaRPr sz="2400" kern="0" dirty="0">
                <a:solidFill>
                  <a:srgbClr val="FFFFFF"/>
                </a:solidFill>
                <a:latin typeface="Calibri"/>
                <a:ea typeface="Calibri"/>
                <a:cs typeface="Calibri"/>
                <a:sym typeface="Calibri"/>
              </a:endParaRPr>
            </a:p>
          </p:txBody>
        </p:sp>
        <p:sp>
          <p:nvSpPr>
            <p:cNvPr id="17" name="Shape 714">
              <a:extLst>
                <a:ext uri="{FF2B5EF4-FFF2-40B4-BE49-F238E27FC236}">
                  <a16:creationId xmlns:a16="http://schemas.microsoft.com/office/drawing/2014/main" id="{9DB64C1A-96B1-42AF-B8AE-0FF61C88D1ED}"/>
                </a:ext>
              </a:extLst>
            </p:cNvPr>
            <p:cNvSpPr/>
            <p:nvPr/>
          </p:nvSpPr>
          <p:spPr>
            <a:xfrm>
              <a:off x="27536053" y="1668529"/>
              <a:ext cx="2410890" cy="2412513"/>
            </a:xfrm>
            <a:prstGeom prst="ellipse">
              <a:avLst/>
            </a:prstGeom>
            <a:noFill/>
            <a:ln w="25400">
              <a:solidFill>
                <a:srgbClr val="00B2E2"/>
              </a:solidFill>
            </a:ln>
          </p:spPr>
          <p:txBody>
            <a:bodyPr lIns="91425" tIns="45700" rIns="91425" bIns="45700" anchor="ctr"/>
            <a:lstStyle/>
            <a:p>
              <a:pPr algn="ctr" eaLnBrk="1" fontAlgn="auto" hangingPunct="1">
                <a:spcBef>
                  <a:spcPts val="0"/>
                </a:spcBef>
                <a:spcAft>
                  <a:spcPts val="0"/>
                </a:spcAft>
                <a:defRPr/>
              </a:pPr>
              <a:endParaRPr sz="2400" kern="0" dirty="0">
                <a:solidFill>
                  <a:srgbClr val="FFFFFF"/>
                </a:solidFill>
                <a:latin typeface="Calibri"/>
                <a:cs typeface="Calibri"/>
                <a:sym typeface="Calibri"/>
              </a:endParaRPr>
            </a:p>
          </p:txBody>
        </p:sp>
      </p:grpSp>
      <p:pic>
        <p:nvPicPr>
          <p:cNvPr id="18" name="Shape 728">
            <a:extLst>
              <a:ext uri="{FF2B5EF4-FFF2-40B4-BE49-F238E27FC236}">
                <a16:creationId xmlns:a16="http://schemas.microsoft.com/office/drawing/2014/main" id="{5290A9B2-B604-4C9C-8BB8-AC0E6A5DE74B}"/>
              </a:ext>
            </a:extLst>
          </p:cNvPr>
          <p:cNvPicPr preferRelativeResize="0"/>
          <p:nvPr/>
        </p:nvPicPr>
        <p:blipFill rotWithShape="1">
          <a:blip r:embed="rId3">
            <a:extLst>
              <a:ext uri="{28A0092B-C50C-407E-A947-70E740481C1C}">
                <a14:useLocalDpi xmlns:a14="http://schemas.microsoft.com/office/drawing/2010/main" val="0"/>
              </a:ext>
            </a:extLst>
          </a:blip>
          <a:srcRect/>
          <a:stretch>
            <a:fillRect/>
          </a:stretch>
        </p:blipFill>
        <p:spPr>
          <a:xfrm>
            <a:off x="7685178" y="2259977"/>
            <a:ext cx="1553158" cy="1553158"/>
          </a:xfrm>
          <a:prstGeom prst="ellipse">
            <a:avLst/>
          </a:prstGeom>
          <a:noFill/>
          <a:ln>
            <a:noFill/>
          </a:ln>
          <a:effectLst/>
        </p:spPr>
      </p:pic>
      <p:pic>
        <p:nvPicPr>
          <p:cNvPr id="19" name="Shape 728">
            <a:extLst>
              <a:ext uri="{FF2B5EF4-FFF2-40B4-BE49-F238E27FC236}">
                <a16:creationId xmlns:a16="http://schemas.microsoft.com/office/drawing/2014/main" id="{419C9D9C-3A8A-4CF3-ABDF-E161E2DEBCA7}"/>
              </a:ext>
            </a:extLst>
          </p:cNvPr>
          <p:cNvPicPr preferRelativeResize="0"/>
          <p:nvPr/>
        </p:nvPicPr>
        <p:blipFill rotWithShape="1">
          <a:blip r:embed="rId4">
            <a:extLst>
              <a:ext uri="{28A0092B-C50C-407E-A947-70E740481C1C}">
                <a14:useLocalDpi xmlns:a14="http://schemas.microsoft.com/office/drawing/2010/main" val="0"/>
              </a:ext>
            </a:extLst>
          </a:blip>
          <a:srcRect/>
          <a:stretch>
            <a:fillRect/>
          </a:stretch>
        </p:blipFill>
        <p:spPr>
          <a:xfrm>
            <a:off x="2937732" y="2196129"/>
            <a:ext cx="1589649" cy="1589649"/>
          </a:xfrm>
          <a:prstGeom prst="ellipse">
            <a:avLst/>
          </a:prstGeom>
          <a:noFill/>
          <a:ln>
            <a:noFill/>
          </a:ln>
          <a:effectLst/>
        </p:spPr>
      </p:pic>
      <p:pic>
        <p:nvPicPr>
          <p:cNvPr id="20" name="Shape 728">
            <a:extLst>
              <a:ext uri="{FF2B5EF4-FFF2-40B4-BE49-F238E27FC236}">
                <a16:creationId xmlns:a16="http://schemas.microsoft.com/office/drawing/2014/main" id="{AA06147D-DCFB-4E86-8A73-C5FDC4A8C270}"/>
              </a:ext>
            </a:extLst>
          </p:cNvPr>
          <p:cNvPicPr preferRelativeResize="0"/>
          <p:nvPr/>
        </p:nvPicPr>
        <p:blipFill rotWithShape="1">
          <a:blip r:embed="rId5">
            <a:extLst>
              <a:ext uri="{28A0092B-C50C-407E-A947-70E740481C1C}">
                <a14:useLocalDpi xmlns:a14="http://schemas.microsoft.com/office/drawing/2010/main" val="0"/>
              </a:ext>
            </a:extLst>
          </a:blip>
          <a:srcRect/>
          <a:stretch>
            <a:fillRect/>
          </a:stretch>
        </p:blipFill>
        <p:spPr>
          <a:xfrm>
            <a:off x="4116298" y="4285627"/>
            <a:ext cx="1546605" cy="1553158"/>
          </a:xfrm>
          <a:prstGeom prst="ellipse">
            <a:avLst/>
          </a:prstGeom>
          <a:noFill/>
          <a:ln>
            <a:noFill/>
          </a:ln>
          <a:effectLst/>
        </p:spPr>
      </p:pic>
      <p:pic>
        <p:nvPicPr>
          <p:cNvPr id="23" name="Picture 22">
            <a:extLst>
              <a:ext uri="{FF2B5EF4-FFF2-40B4-BE49-F238E27FC236}">
                <a16:creationId xmlns:a16="http://schemas.microsoft.com/office/drawing/2014/main" id="{D87E7EA5-0B63-44AA-BEC0-E098DDEFF738}"/>
              </a:ext>
            </a:extLst>
          </p:cNvPr>
          <p:cNvPicPr>
            <a:picLocks noChangeAspect="1"/>
          </p:cNvPicPr>
          <p:nvPr/>
        </p:nvPicPr>
        <p:blipFill rotWithShape="1">
          <a:blip r:embed="rId6">
            <a:extLst>
              <a:ext uri="{28A0092B-C50C-407E-A947-70E740481C1C}">
                <a14:useLocalDpi xmlns:a14="http://schemas.microsoft.com/office/drawing/2010/main" val="0"/>
              </a:ext>
            </a:extLst>
          </a:blip>
          <a:srcRect b="-891"/>
          <a:stretch>
            <a:fillRect/>
          </a:stretch>
        </p:blipFill>
        <p:spPr>
          <a:xfrm>
            <a:off x="5299003" y="2259977"/>
            <a:ext cx="1554480" cy="1554480"/>
          </a:xfrm>
          <a:prstGeom prst="ellipse">
            <a:avLst/>
          </a:prstGeom>
        </p:spPr>
      </p:pic>
      <p:grpSp>
        <p:nvGrpSpPr>
          <p:cNvPr id="43" name="Group 42">
            <a:extLst>
              <a:ext uri="{FF2B5EF4-FFF2-40B4-BE49-F238E27FC236}">
                <a16:creationId xmlns:a16="http://schemas.microsoft.com/office/drawing/2014/main" id="{3F3B4DDD-21ED-4738-BE3D-267A81AF949E}"/>
              </a:ext>
            </a:extLst>
          </p:cNvPr>
          <p:cNvGrpSpPr>
            <a:grpSpLocks/>
          </p:cNvGrpSpPr>
          <p:nvPr/>
        </p:nvGrpSpPr>
        <p:grpSpPr bwMode="auto">
          <a:xfrm>
            <a:off x="6350208" y="4124280"/>
            <a:ext cx="1870075" cy="1870075"/>
            <a:chOff x="27536053" y="1668529"/>
            <a:chExt cx="2410890" cy="2412513"/>
          </a:xfrm>
        </p:grpSpPr>
        <p:sp>
          <p:nvSpPr>
            <p:cNvPr id="44" name="Shape 714">
              <a:extLst>
                <a:ext uri="{FF2B5EF4-FFF2-40B4-BE49-F238E27FC236}">
                  <a16:creationId xmlns:a16="http://schemas.microsoft.com/office/drawing/2014/main" id="{C2351588-4BFC-43B8-A328-79A9F281AD3E}"/>
                </a:ext>
              </a:extLst>
            </p:cNvPr>
            <p:cNvSpPr/>
            <p:nvPr/>
          </p:nvSpPr>
          <p:spPr>
            <a:xfrm>
              <a:off x="27638383" y="1770928"/>
              <a:ext cx="2206230" cy="2207716"/>
            </a:xfrm>
            <a:prstGeom prst="ellipse">
              <a:avLst/>
            </a:prstGeom>
            <a:noFill/>
            <a:ln w="38100">
              <a:solidFill>
                <a:srgbClr val="0E9D9B"/>
              </a:solidFill>
            </a:ln>
          </p:spPr>
          <p:txBody>
            <a:bodyPr lIns="91425" tIns="45700" rIns="91425" bIns="45700" anchor="ctr"/>
            <a:lstStyle/>
            <a:p>
              <a:pPr algn="ctr" defTabSz="914400" eaLnBrk="1" fontAlgn="auto" hangingPunct="1">
                <a:spcBef>
                  <a:spcPts val="0"/>
                </a:spcBef>
                <a:spcAft>
                  <a:spcPts val="0"/>
                </a:spcAft>
                <a:defRPr/>
              </a:pPr>
              <a:endParaRPr sz="2400" kern="0" dirty="0">
                <a:solidFill>
                  <a:srgbClr val="FFFFFF"/>
                </a:solidFill>
                <a:latin typeface="Calibri"/>
                <a:ea typeface="Calibri"/>
                <a:cs typeface="Calibri"/>
                <a:sym typeface="Calibri"/>
              </a:endParaRPr>
            </a:p>
          </p:txBody>
        </p:sp>
        <p:sp>
          <p:nvSpPr>
            <p:cNvPr id="45" name="Shape 714">
              <a:extLst>
                <a:ext uri="{FF2B5EF4-FFF2-40B4-BE49-F238E27FC236}">
                  <a16:creationId xmlns:a16="http://schemas.microsoft.com/office/drawing/2014/main" id="{94ED7EC4-7B38-4F99-92C3-C65D869A5F45}"/>
                </a:ext>
              </a:extLst>
            </p:cNvPr>
            <p:cNvSpPr/>
            <p:nvPr/>
          </p:nvSpPr>
          <p:spPr>
            <a:xfrm>
              <a:off x="27536053" y="1668529"/>
              <a:ext cx="2410890" cy="2412513"/>
            </a:xfrm>
            <a:prstGeom prst="ellipse">
              <a:avLst/>
            </a:prstGeom>
            <a:noFill/>
            <a:ln w="25400">
              <a:solidFill>
                <a:srgbClr val="00B2E2"/>
              </a:solidFill>
            </a:ln>
          </p:spPr>
          <p:txBody>
            <a:bodyPr lIns="91425" tIns="45700" rIns="91425" bIns="45700" anchor="ctr"/>
            <a:lstStyle/>
            <a:p>
              <a:pPr algn="ctr" eaLnBrk="1" fontAlgn="auto" hangingPunct="1">
                <a:spcBef>
                  <a:spcPts val="0"/>
                </a:spcBef>
                <a:spcAft>
                  <a:spcPts val="0"/>
                </a:spcAft>
                <a:defRPr/>
              </a:pPr>
              <a:endParaRPr sz="2400" kern="0" dirty="0">
                <a:solidFill>
                  <a:srgbClr val="FFFFFF"/>
                </a:solidFill>
                <a:latin typeface="Calibri"/>
                <a:cs typeface="Calibri"/>
                <a:sym typeface="Calibri"/>
              </a:endParaRPr>
            </a:p>
          </p:txBody>
        </p:sp>
      </p:grpSp>
      <p:pic>
        <p:nvPicPr>
          <p:cNvPr id="46" name="Shape 728">
            <a:extLst>
              <a:ext uri="{FF2B5EF4-FFF2-40B4-BE49-F238E27FC236}">
                <a16:creationId xmlns:a16="http://schemas.microsoft.com/office/drawing/2014/main" id="{174C0668-0AE8-4E48-8560-B8F593C07177}"/>
              </a:ext>
            </a:extLst>
          </p:cNvPr>
          <p:cNvPicPr preferRelativeResize="0"/>
          <p:nvPr/>
        </p:nvPicPr>
        <p:blipFill rotWithShape="1">
          <a:blip r:embed="rId7">
            <a:extLst>
              <a:ext uri="{28A0092B-C50C-407E-A947-70E740481C1C}">
                <a14:useLocalDpi xmlns:a14="http://schemas.microsoft.com/office/drawing/2010/main" val="0"/>
              </a:ext>
            </a:extLst>
          </a:blip>
          <a:srcRect/>
          <a:stretch>
            <a:fillRect/>
          </a:stretch>
        </p:blipFill>
        <p:spPr>
          <a:xfrm>
            <a:off x="6511573" y="4287313"/>
            <a:ext cx="1546605" cy="1553158"/>
          </a:xfrm>
          <a:prstGeom prst="ellipse">
            <a:avLst/>
          </a:prstGeom>
          <a:noFill/>
          <a:ln>
            <a:noFill/>
          </a:ln>
          <a:effectLst/>
        </p:spPr>
      </p:pic>
    </p:spTree>
    <p:extLst>
      <p:ext uri="{BB962C8B-B14F-4D97-AF65-F5344CB8AC3E}">
        <p14:creationId xmlns:p14="http://schemas.microsoft.com/office/powerpoint/2010/main" val="633966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033982D-4ABA-480F-A6E7-96053E00E47C}"/>
              </a:ext>
            </a:extLst>
          </p:cNvPr>
          <p:cNvGrpSpPr/>
          <p:nvPr/>
        </p:nvGrpSpPr>
        <p:grpSpPr>
          <a:xfrm>
            <a:off x="-2492083" y="-91424"/>
            <a:ext cx="7244825" cy="6974838"/>
            <a:chOff x="-1503244" y="-209910"/>
            <a:chExt cx="5759647" cy="5545007"/>
          </a:xfrm>
        </p:grpSpPr>
        <p:pic>
          <p:nvPicPr>
            <p:cNvPr id="8" name="Shape 493" descr="kids-swim-goggles.jpg">
              <a:extLst>
                <a:ext uri="{FF2B5EF4-FFF2-40B4-BE49-F238E27FC236}">
                  <a16:creationId xmlns:a16="http://schemas.microsoft.com/office/drawing/2014/main" id="{FB255C2E-0FAB-4315-AEAB-0B5550EF4D8E}"/>
                </a:ext>
              </a:extLst>
            </p:cNvPr>
            <p:cNvPicPr preferRelativeResize="0"/>
            <p:nvPr/>
          </p:nvPicPr>
          <p:blipFill rotWithShape="1">
            <a:blip r:embed="rId3">
              <a:alphaModFix/>
            </a:blip>
            <a:srcRect/>
            <a:stretch/>
          </p:blipFill>
          <p:spPr>
            <a:xfrm>
              <a:off x="-1503244" y="3429000"/>
              <a:ext cx="4830518" cy="1906097"/>
            </a:xfrm>
            <a:prstGeom prst="parallelogram">
              <a:avLst/>
            </a:prstGeom>
            <a:noFill/>
            <a:ln>
              <a:noFill/>
            </a:ln>
          </p:spPr>
        </p:pic>
        <p:pic>
          <p:nvPicPr>
            <p:cNvPr id="9" name="Shape 492" descr="thumb_slider3_1024.jpg">
              <a:extLst>
                <a:ext uri="{FF2B5EF4-FFF2-40B4-BE49-F238E27FC236}">
                  <a16:creationId xmlns:a16="http://schemas.microsoft.com/office/drawing/2014/main" id="{F51F4281-4A8F-4638-B16F-44CC09993B6B}"/>
                </a:ext>
              </a:extLst>
            </p:cNvPr>
            <p:cNvPicPr preferRelativeResize="0"/>
            <p:nvPr/>
          </p:nvPicPr>
          <p:blipFill rotWithShape="1">
            <a:blip r:embed="rId4">
              <a:alphaModFix/>
            </a:blip>
            <a:srcRect/>
            <a:stretch/>
          </p:blipFill>
          <p:spPr>
            <a:xfrm>
              <a:off x="-1170460" y="1604855"/>
              <a:ext cx="4973533" cy="2537479"/>
            </a:xfrm>
            <a:prstGeom prst="parallelogram">
              <a:avLst/>
            </a:prstGeom>
            <a:noFill/>
            <a:ln>
              <a:noFill/>
            </a:ln>
          </p:spPr>
        </p:pic>
        <p:pic>
          <p:nvPicPr>
            <p:cNvPr id="10" name="Shape 494" descr="Dollarphotoclub_51414420.jpg">
              <a:extLst>
                <a:ext uri="{FF2B5EF4-FFF2-40B4-BE49-F238E27FC236}">
                  <a16:creationId xmlns:a16="http://schemas.microsoft.com/office/drawing/2014/main" id="{5A57D1B8-2275-4399-854F-25FE58AF13C3}"/>
                </a:ext>
              </a:extLst>
            </p:cNvPr>
            <p:cNvPicPr preferRelativeResize="0"/>
            <p:nvPr/>
          </p:nvPicPr>
          <p:blipFill rotWithShape="1">
            <a:blip r:embed="rId5">
              <a:alphaModFix/>
            </a:blip>
            <a:srcRect b="7210"/>
            <a:stretch/>
          </p:blipFill>
          <p:spPr>
            <a:xfrm>
              <a:off x="1791880" y="-209910"/>
              <a:ext cx="2464523" cy="1995264"/>
            </a:xfrm>
            <a:prstGeom prst="parallelogram">
              <a:avLst/>
            </a:prstGeom>
            <a:noFill/>
            <a:ln>
              <a:noFill/>
            </a:ln>
          </p:spPr>
        </p:pic>
        <p:pic>
          <p:nvPicPr>
            <p:cNvPr id="11" name="Shape 495" descr="boosterLG.jpg">
              <a:extLst>
                <a:ext uri="{FF2B5EF4-FFF2-40B4-BE49-F238E27FC236}">
                  <a16:creationId xmlns:a16="http://schemas.microsoft.com/office/drawing/2014/main" id="{214F54ED-0981-49E4-B89A-BCD4F45F7C31}"/>
                </a:ext>
              </a:extLst>
            </p:cNvPr>
            <p:cNvPicPr preferRelativeResize="0"/>
            <p:nvPr/>
          </p:nvPicPr>
          <p:blipFill rotWithShape="1">
            <a:blip r:embed="rId6">
              <a:alphaModFix/>
            </a:blip>
            <a:srcRect b="18721"/>
            <a:stretch/>
          </p:blipFill>
          <p:spPr>
            <a:xfrm>
              <a:off x="-579325" y="-157478"/>
              <a:ext cx="2961367" cy="1940874"/>
            </a:xfrm>
            <a:prstGeom prst="parallelogram">
              <a:avLst/>
            </a:prstGeom>
            <a:noFill/>
            <a:ln>
              <a:noFill/>
            </a:ln>
          </p:spPr>
        </p:pic>
      </p:grpSp>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fontScale="92500" lnSpcReduction="10000"/>
          </a:bodyPr>
          <a:lstStyle/>
          <a:p>
            <a:pPr marL="285750" lvl="0" indent="-285750"/>
            <a:r>
              <a:rPr lang="fr-CA" dirty="0">
                <a:sym typeface="Century Gothic"/>
              </a:rPr>
              <a:t>Sièges d’auto</a:t>
            </a:r>
          </a:p>
          <a:p>
            <a:pPr marL="285750" lvl="0" indent="-285750"/>
            <a:r>
              <a:rPr lang="fr-CA" dirty="0">
                <a:sym typeface="Century Gothic"/>
              </a:rPr>
              <a:t>Équipement de sport – vélo, baseball, soccer, natation, basketball, athlétisme, volleyball, motocyclette, ski, surf, tennis, etc.</a:t>
            </a:r>
          </a:p>
          <a:p>
            <a:pPr marL="285750" lvl="0" indent="-285750"/>
            <a:r>
              <a:rPr lang="fr-CA" dirty="0">
                <a:sym typeface="Century Gothic"/>
              </a:rPr>
              <a:t>Chapeaux, vêtements et écran solaire</a:t>
            </a:r>
          </a:p>
          <a:p>
            <a:pPr marL="285750" lvl="0" indent="-285750"/>
            <a:r>
              <a:rPr lang="fr-CA" dirty="0">
                <a:sym typeface="Century Gothic"/>
              </a:rPr>
              <a:t>Chaussettes pour prévenir les ampoules</a:t>
            </a:r>
          </a:p>
          <a:p>
            <a:pPr marL="285750" lvl="0" indent="-285750"/>
            <a:r>
              <a:rPr lang="fr-CA" dirty="0">
                <a:sym typeface="Century Gothic"/>
              </a:rPr>
              <a:t>Manteaux, protège-</a:t>
            </a:r>
            <a:r>
              <a:rPr lang="fr-CA" dirty="0"/>
              <a:t>oreilles</a:t>
            </a:r>
            <a:r>
              <a:rPr lang="fr-CA" dirty="0">
                <a:sym typeface="Century Gothic"/>
              </a:rPr>
              <a:t> et gants pour protéger contre le froid</a:t>
            </a: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fontScale="90000"/>
          </a:bodyPr>
          <a:lstStyle/>
          <a:p>
            <a:r>
              <a:rPr lang="en-US" dirty="0"/>
              <a:t>PROTECTION DU CORPS ET DE LA PEAU : LA PRIORITÉ DES PARENTS</a:t>
            </a:r>
          </a:p>
        </p:txBody>
      </p:sp>
    </p:spTree>
    <p:extLst>
      <p:ext uri="{BB962C8B-B14F-4D97-AF65-F5344CB8AC3E}">
        <p14:creationId xmlns:p14="http://schemas.microsoft.com/office/powerpoint/2010/main" val="2755653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48777-B7B8-4F68-AADE-184DC8A1DE88}"/>
              </a:ext>
            </a:extLst>
          </p:cNvPr>
          <p:cNvSpPr>
            <a:spLocks noGrp="1"/>
          </p:cNvSpPr>
          <p:nvPr>
            <p:ph type="title"/>
          </p:nvPr>
        </p:nvSpPr>
        <p:spPr/>
        <p:txBody>
          <a:bodyPr/>
          <a:lstStyle/>
          <a:p>
            <a:r>
              <a:rPr lang="en-US" dirty="0"/>
              <a:t>LES RAYONS UV ET LA </a:t>
            </a:r>
            <a:br>
              <a:rPr lang="en-US" dirty="0"/>
            </a:br>
            <a:r>
              <a:rPr lang="en-US" dirty="0"/>
              <a:t>LUMIÈRE BLEUE</a:t>
            </a:r>
          </a:p>
        </p:txBody>
      </p:sp>
      <p:sp>
        <p:nvSpPr>
          <p:cNvPr id="7" name="Text Placeholder 6">
            <a:extLst>
              <a:ext uri="{FF2B5EF4-FFF2-40B4-BE49-F238E27FC236}">
                <a16:creationId xmlns:a16="http://schemas.microsoft.com/office/drawing/2014/main" id="{C96E9676-23C1-4888-A886-A17A61EB01AD}"/>
              </a:ext>
            </a:extLst>
          </p:cNvPr>
          <p:cNvSpPr>
            <a:spLocks noGrp="1"/>
          </p:cNvSpPr>
          <p:nvPr>
            <p:ph type="body" sz="quarter" idx="13"/>
          </p:nvPr>
        </p:nvSpPr>
        <p:spPr>
          <a:xfrm>
            <a:off x="2406240" y="6356350"/>
            <a:ext cx="6204360" cy="365125"/>
          </a:xfrm>
        </p:spPr>
        <p:txBody>
          <a:bodyPr/>
          <a:lstStyle/>
          <a:p>
            <a:r>
              <a:rPr lang="en-US" dirty="0"/>
              <a:t>Sources: Sparrow 2000 et </a:t>
            </a:r>
            <a:r>
              <a:rPr lang="en-US" dirty="0" err="1"/>
              <a:t>Arnault</a:t>
            </a:r>
            <a:r>
              <a:rPr lang="en-US" dirty="0"/>
              <a:t> 2013</a:t>
            </a:r>
          </a:p>
          <a:p>
            <a:endParaRPr lang="en-US" dirty="0"/>
          </a:p>
        </p:txBody>
      </p:sp>
      <p:pic>
        <p:nvPicPr>
          <p:cNvPr id="10" name="Picture 9">
            <a:extLst>
              <a:ext uri="{FF2B5EF4-FFF2-40B4-BE49-F238E27FC236}">
                <a16:creationId xmlns:a16="http://schemas.microsoft.com/office/drawing/2014/main" id="{B17F3929-DE7E-9F41-BCD0-A65B701919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5590" y="2397905"/>
            <a:ext cx="4858428" cy="2791215"/>
          </a:xfrm>
          <a:prstGeom prst="rect">
            <a:avLst/>
          </a:prstGeom>
        </p:spPr>
      </p:pic>
      <p:grpSp>
        <p:nvGrpSpPr>
          <p:cNvPr id="11" name="Group 10">
            <a:extLst>
              <a:ext uri="{FF2B5EF4-FFF2-40B4-BE49-F238E27FC236}">
                <a16:creationId xmlns:a16="http://schemas.microsoft.com/office/drawing/2014/main" id="{4246C070-E15D-9847-8885-EF8FA628B891}"/>
              </a:ext>
            </a:extLst>
          </p:cNvPr>
          <p:cNvGrpSpPr/>
          <p:nvPr/>
        </p:nvGrpSpPr>
        <p:grpSpPr>
          <a:xfrm>
            <a:off x="7334623" y="2344740"/>
            <a:ext cx="4558806" cy="2926500"/>
            <a:chOff x="4299689" y="447157"/>
            <a:chExt cx="4558806" cy="2926500"/>
          </a:xfrm>
        </p:grpSpPr>
        <p:sp>
          <p:nvSpPr>
            <p:cNvPr id="12" name="Shape 295">
              <a:extLst>
                <a:ext uri="{FF2B5EF4-FFF2-40B4-BE49-F238E27FC236}">
                  <a16:creationId xmlns:a16="http://schemas.microsoft.com/office/drawing/2014/main" id="{8811D866-925D-5B41-8BB2-7B35D987B60F}"/>
                </a:ext>
              </a:extLst>
            </p:cNvPr>
            <p:cNvSpPr/>
            <p:nvPr>
              <p:custDataLst>
                <p:tags r:id="rId1"/>
              </p:custDataLst>
            </p:nvPr>
          </p:nvSpPr>
          <p:spPr>
            <a:xfrm>
              <a:off x="6073733" y="1342332"/>
              <a:ext cx="2784762"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800" dirty="0">
                <a:solidFill>
                  <a:schemeClr val="lt1"/>
                </a:solidFill>
                <a:latin typeface="Century Gothic"/>
                <a:ea typeface="Century Gothic"/>
                <a:cs typeface="Century Gothic"/>
                <a:sym typeface="Century Gothic"/>
              </a:endParaRPr>
            </a:p>
          </p:txBody>
        </p:sp>
        <p:sp>
          <p:nvSpPr>
            <p:cNvPr id="13" name="Shape 295">
              <a:extLst>
                <a:ext uri="{FF2B5EF4-FFF2-40B4-BE49-F238E27FC236}">
                  <a16:creationId xmlns:a16="http://schemas.microsoft.com/office/drawing/2014/main" id="{D8E98461-44A0-F64F-8DEC-CE04AF19FAE6}"/>
                </a:ext>
              </a:extLst>
            </p:cNvPr>
            <p:cNvSpPr/>
            <p:nvPr>
              <p:custDataLst>
                <p:tags r:id="rId2"/>
              </p:custDataLst>
            </p:nvPr>
          </p:nvSpPr>
          <p:spPr>
            <a:xfrm>
              <a:off x="6073733" y="1342332"/>
              <a:ext cx="2784762"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800" dirty="0">
                <a:solidFill>
                  <a:schemeClr val="lt1"/>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DB93FE44-5DBE-2344-8F4D-91A95D292538}"/>
                </a:ext>
              </a:extLst>
            </p:cNvPr>
            <p:cNvSpPr txBox="1"/>
            <p:nvPr/>
          </p:nvSpPr>
          <p:spPr>
            <a:xfrm>
              <a:off x="5074271" y="447157"/>
              <a:ext cx="978196" cy="215444"/>
            </a:xfrm>
            <a:prstGeom prst="rect">
              <a:avLst/>
            </a:prstGeom>
            <a:noFill/>
          </p:spPr>
          <p:txBody>
            <a:bodyPr wrap="square" rtlCol="0">
              <a:spAutoFit/>
            </a:bodyPr>
            <a:lstStyle/>
            <a:p>
              <a:r>
                <a:rPr lang="en-US" sz="800" dirty="0" err="1">
                  <a:solidFill>
                    <a:schemeClr val="tx1">
                      <a:lumMod val="75000"/>
                      <a:lumOff val="25000"/>
                    </a:schemeClr>
                  </a:solidFill>
                  <a:latin typeface="Century Gothic" panose="020B0502020202020204" pitchFamily="34" charset="0"/>
                </a:rPr>
                <a:t>PAUPIÈRE</a:t>
              </a:r>
              <a:endParaRPr lang="en-US" sz="800" dirty="0">
                <a:solidFill>
                  <a:schemeClr val="tx1">
                    <a:lumMod val="75000"/>
                    <a:lumOff val="25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7ABCE937-085C-484D-BC6B-98632C0CADFF}"/>
                </a:ext>
              </a:extLst>
            </p:cNvPr>
            <p:cNvSpPr txBox="1"/>
            <p:nvPr/>
          </p:nvSpPr>
          <p:spPr>
            <a:xfrm>
              <a:off x="4807986" y="670691"/>
              <a:ext cx="978196" cy="215444"/>
            </a:xfrm>
            <a:prstGeom prst="rect">
              <a:avLst/>
            </a:prstGeom>
            <a:noFill/>
          </p:spPr>
          <p:txBody>
            <a:bodyPr wrap="square" rtlCol="0">
              <a:spAutoFit/>
            </a:bodyPr>
            <a:lstStyle/>
            <a:p>
              <a:r>
                <a:rPr lang="en-US" sz="800" dirty="0" err="1">
                  <a:solidFill>
                    <a:schemeClr val="tx1">
                      <a:lumMod val="75000"/>
                      <a:lumOff val="25000"/>
                    </a:schemeClr>
                  </a:solidFill>
                  <a:latin typeface="Century Gothic" panose="020B0502020202020204" pitchFamily="34" charset="0"/>
                </a:rPr>
                <a:t>CORNÉE</a:t>
              </a:r>
              <a:endParaRPr lang="en-US" sz="800" dirty="0">
                <a:solidFill>
                  <a:schemeClr val="tx1">
                    <a:lumMod val="75000"/>
                    <a:lumOff val="2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FF2496E8-E6A1-FD41-8495-0A558BB5FCC4}"/>
                </a:ext>
              </a:extLst>
            </p:cNvPr>
            <p:cNvSpPr txBox="1"/>
            <p:nvPr/>
          </p:nvSpPr>
          <p:spPr>
            <a:xfrm>
              <a:off x="4310802" y="1073723"/>
              <a:ext cx="1380163" cy="215444"/>
            </a:xfrm>
            <a:prstGeom prst="rect">
              <a:avLst/>
            </a:prstGeom>
            <a:noFill/>
          </p:spPr>
          <p:txBody>
            <a:bodyPr wrap="square" rtlCol="0">
              <a:spAutoFit/>
            </a:bodyPr>
            <a:lstStyle/>
            <a:p>
              <a:r>
                <a:rPr lang="fr-CA" sz="800" dirty="0">
                  <a:solidFill>
                    <a:srgbClr val="002C71"/>
                  </a:solidFill>
                  <a:latin typeface="Century Gothic" panose="020B0502020202020204" pitchFamily="34" charset="0"/>
                </a:rPr>
                <a:t>LUMIÈRE BLEUE</a:t>
              </a:r>
              <a:endParaRPr lang="en-US" sz="800" dirty="0">
                <a:solidFill>
                  <a:srgbClr val="002C71"/>
                </a:solidFill>
                <a:latin typeface="Century Gothic" panose="020B0502020202020204" pitchFamily="34" charset="0"/>
              </a:endParaRPr>
            </a:p>
          </p:txBody>
        </p:sp>
        <p:sp>
          <p:nvSpPr>
            <p:cNvPr id="17" name="TextBox 16">
              <a:extLst>
                <a:ext uri="{FF2B5EF4-FFF2-40B4-BE49-F238E27FC236}">
                  <a16:creationId xmlns:a16="http://schemas.microsoft.com/office/drawing/2014/main" id="{D7CF0F02-E391-4E49-98F0-0073ED463193}"/>
                </a:ext>
              </a:extLst>
            </p:cNvPr>
            <p:cNvSpPr txBox="1"/>
            <p:nvPr/>
          </p:nvSpPr>
          <p:spPr>
            <a:xfrm>
              <a:off x="4299689" y="2427599"/>
              <a:ext cx="1380163" cy="215444"/>
            </a:xfrm>
            <a:prstGeom prst="rect">
              <a:avLst/>
            </a:prstGeom>
            <a:noFill/>
          </p:spPr>
          <p:txBody>
            <a:bodyPr wrap="square" rtlCol="0">
              <a:spAutoFit/>
            </a:bodyPr>
            <a:lstStyle/>
            <a:p>
              <a:r>
                <a:rPr lang="en-US" sz="800" dirty="0" err="1">
                  <a:solidFill>
                    <a:srgbClr val="FF0000"/>
                  </a:solidFill>
                  <a:latin typeface="Century Gothic" panose="020B0502020202020204" pitchFamily="34" charset="0"/>
                </a:rPr>
                <a:t>RAYONS</a:t>
              </a:r>
              <a:r>
                <a:rPr lang="en-US" sz="800" dirty="0">
                  <a:solidFill>
                    <a:srgbClr val="FF0000"/>
                  </a:solidFill>
                  <a:latin typeface="Century Gothic" panose="020B0502020202020204" pitchFamily="34" charset="0"/>
                </a:rPr>
                <a:t> UV</a:t>
              </a:r>
            </a:p>
          </p:txBody>
        </p:sp>
        <p:sp>
          <p:nvSpPr>
            <p:cNvPr id="18" name="TextBox 17">
              <a:extLst>
                <a:ext uri="{FF2B5EF4-FFF2-40B4-BE49-F238E27FC236}">
                  <a16:creationId xmlns:a16="http://schemas.microsoft.com/office/drawing/2014/main" id="{50BAEF7D-9663-3649-8DD9-4D3C0B7A9A8C}"/>
                </a:ext>
              </a:extLst>
            </p:cNvPr>
            <p:cNvSpPr txBox="1"/>
            <p:nvPr/>
          </p:nvSpPr>
          <p:spPr>
            <a:xfrm>
              <a:off x="4893050" y="2813038"/>
              <a:ext cx="978196" cy="215444"/>
            </a:xfrm>
            <a:prstGeom prst="rect">
              <a:avLst/>
            </a:prstGeom>
            <a:noFill/>
          </p:spPr>
          <p:txBody>
            <a:bodyPr wrap="square" rtlCol="0">
              <a:spAutoFit/>
            </a:bodyPr>
            <a:lstStyle/>
            <a:p>
              <a:r>
                <a:rPr lang="fr-CA" sz="800" dirty="0">
                  <a:solidFill>
                    <a:schemeClr val="tx1">
                      <a:lumMod val="75000"/>
                      <a:lumOff val="25000"/>
                    </a:schemeClr>
                  </a:solidFill>
                  <a:latin typeface="Century Gothic" panose="020B0502020202020204" pitchFamily="34" charset="0"/>
                </a:rPr>
                <a:t>IRIS</a:t>
              </a:r>
              <a:endParaRPr lang="en-US" sz="800" dirty="0">
                <a:solidFill>
                  <a:schemeClr val="tx1">
                    <a:lumMod val="75000"/>
                    <a:lumOff val="25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0605E9DC-8B49-A041-9C06-DED6FC978DD7}"/>
                </a:ext>
              </a:extLst>
            </p:cNvPr>
            <p:cNvSpPr txBox="1"/>
            <p:nvPr/>
          </p:nvSpPr>
          <p:spPr>
            <a:xfrm>
              <a:off x="4681893" y="3105048"/>
              <a:ext cx="978196" cy="215444"/>
            </a:xfrm>
            <a:prstGeom prst="rect">
              <a:avLst/>
            </a:prstGeom>
            <a:noFill/>
          </p:spPr>
          <p:txBody>
            <a:bodyPr wrap="square" rtlCol="0">
              <a:spAutoFit/>
            </a:bodyPr>
            <a:lstStyle/>
            <a:p>
              <a:r>
                <a:rPr lang="fr-CA" sz="800" dirty="0">
                  <a:latin typeface="Century Gothic" panose="020B0502020202020204" pitchFamily="34" charset="0"/>
                </a:rPr>
                <a:t>CRISTALLINE</a:t>
              </a:r>
              <a:endParaRPr lang="en-US" sz="800" dirty="0">
                <a:latin typeface="Century Gothic" panose="020B0502020202020204" pitchFamily="34" charset="0"/>
              </a:endParaRPr>
            </a:p>
          </p:txBody>
        </p:sp>
        <p:sp>
          <p:nvSpPr>
            <p:cNvPr id="20" name="TextBox 19">
              <a:extLst>
                <a:ext uri="{FF2B5EF4-FFF2-40B4-BE49-F238E27FC236}">
                  <a16:creationId xmlns:a16="http://schemas.microsoft.com/office/drawing/2014/main" id="{559E1B3E-73F3-F344-B66E-7C5B025FEBC1}"/>
                </a:ext>
              </a:extLst>
            </p:cNvPr>
            <p:cNvSpPr txBox="1"/>
            <p:nvPr/>
          </p:nvSpPr>
          <p:spPr>
            <a:xfrm>
              <a:off x="7779621" y="1594375"/>
              <a:ext cx="1057607" cy="338554"/>
            </a:xfrm>
            <a:prstGeom prst="rect">
              <a:avLst/>
            </a:prstGeom>
            <a:noFill/>
          </p:spPr>
          <p:txBody>
            <a:bodyPr wrap="square" rtlCol="0">
              <a:spAutoFit/>
            </a:bodyPr>
            <a:lstStyle/>
            <a:p>
              <a:r>
                <a:rPr lang="fr-CA" sz="800" dirty="0">
                  <a:latin typeface="Century Gothic" panose="020B0502020202020204" pitchFamily="34" charset="0"/>
                </a:rPr>
                <a:t>RÉTINE CENTRALE (MACULA)</a:t>
              </a:r>
              <a:endParaRPr lang="en-US" sz="800" dirty="0">
                <a:latin typeface="Century Gothic" panose="020B0502020202020204" pitchFamily="34" charset="0"/>
              </a:endParaRPr>
            </a:p>
          </p:txBody>
        </p:sp>
      </p:grpSp>
      <p:sp>
        <p:nvSpPr>
          <p:cNvPr id="6" name="Content Placeholder 5">
            <a:extLst>
              <a:ext uri="{FF2B5EF4-FFF2-40B4-BE49-F238E27FC236}">
                <a16:creationId xmlns:a16="http://schemas.microsoft.com/office/drawing/2014/main" id="{64B64091-D3EA-41F9-92A1-E904DFAC9BAD}"/>
              </a:ext>
            </a:extLst>
          </p:cNvPr>
          <p:cNvSpPr>
            <a:spLocks noGrp="1"/>
          </p:cNvSpPr>
          <p:nvPr>
            <p:ph idx="1"/>
          </p:nvPr>
        </p:nvSpPr>
        <p:spPr>
          <a:xfrm>
            <a:off x="2406240" y="1825625"/>
            <a:ext cx="4928383" cy="4351338"/>
          </a:xfrm>
        </p:spPr>
        <p:txBody>
          <a:bodyPr>
            <a:normAutofit/>
          </a:bodyPr>
          <a:lstStyle/>
          <a:p>
            <a:pPr>
              <a:spcAft>
                <a:spcPts val="600"/>
              </a:spcAft>
              <a:buClr>
                <a:schemeClr val="lt1"/>
              </a:buClr>
            </a:pPr>
            <a:r>
              <a:rPr lang="fr-CA" dirty="0">
                <a:latin typeface="Century Gothic"/>
                <a:ea typeface="Century Gothic"/>
                <a:cs typeface="Century Gothic"/>
                <a:sym typeface="Century Gothic"/>
              </a:rPr>
              <a:t>Les jeunes yeux laissent pénétrer plus de lumière nocive.</a:t>
            </a:r>
          </a:p>
          <a:p>
            <a:pPr>
              <a:spcAft>
                <a:spcPts val="600"/>
              </a:spcAft>
              <a:buClr>
                <a:schemeClr val="lt1"/>
              </a:buClr>
            </a:pPr>
            <a:endParaRPr lang="fr-CA" dirty="0">
              <a:latin typeface="Century Gothic"/>
              <a:ea typeface="Century Gothic"/>
              <a:cs typeface="Century Gothic"/>
              <a:sym typeface="Century Gothic"/>
            </a:endParaRPr>
          </a:p>
          <a:p>
            <a:pPr>
              <a:spcAft>
                <a:spcPts val="600"/>
              </a:spcAft>
              <a:buClr>
                <a:schemeClr val="lt1"/>
              </a:buClr>
            </a:pPr>
            <a:r>
              <a:rPr lang="fr-CA" dirty="0">
                <a:latin typeface="Century Gothic"/>
                <a:ea typeface="Century Gothic"/>
                <a:cs typeface="Century Gothic"/>
                <a:sym typeface="Century Gothic"/>
              </a:rPr>
              <a:t>L’exposition à long terme à la lumière bleue augmente le risque de souffrir de dégénérescence maculaire liée à l’âge. </a:t>
            </a:r>
          </a:p>
        </p:txBody>
      </p:sp>
    </p:spTree>
    <p:extLst>
      <p:ext uri="{BB962C8B-B14F-4D97-AF65-F5344CB8AC3E}">
        <p14:creationId xmlns:p14="http://schemas.microsoft.com/office/powerpoint/2010/main" val="1732233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3D55-8885-41AD-AE9E-F5091269398E}"/>
              </a:ext>
            </a:extLst>
          </p:cNvPr>
          <p:cNvSpPr>
            <a:spLocks noGrp="1"/>
          </p:cNvSpPr>
          <p:nvPr>
            <p:ph type="title"/>
          </p:nvPr>
        </p:nvSpPr>
        <p:spPr/>
        <p:txBody>
          <a:bodyPr/>
          <a:lstStyle/>
          <a:p>
            <a:r>
              <a:rPr lang="en-US" dirty="0"/>
              <a:t>L’UTILISATION DES APPAREILS NUMÉRIQUES</a:t>
            </a:r>
          </a:p>
        </p:txBody>
      </p:sp>
      <p:sp>
        <p:nvSpPr>
          <p:cNvPr id="3" name="Content Placeholder 2">
            <a:extLst>
              <a:ext uri="{FF2B5EF4-FFF2-40B4-BE49-F238E27FC236}">
                <a16:creationId xmlns:a16="http://schemas.microsoft.com/office/drawing/2014/main" id="{C6DD082A-A338-4FE9-8B44-70EEF8C73A3B}"/>
              </a:ext>
            </a:extLst>
          </p:cNvPr>
          <p:cNvSpPr>
            <a:spLocks noGrp="1"/>
          </p:cNvSpPr>
          <p:nvPr>
            <p:ph idx="1"/>
          </p:nvPr>
        </p:nvSpPr>
        <p:spPr>
          <a:xfrm>
            <a:off x="2406240" y="1825625"/>
            <a:ext cx="8947560" cy="4351338"/>
          </a:xfrm>
        </p:spPr>
        <p:txBody>
          <a:bodyPr/>
          <a:lstStyle/>
          <a:p>
            <a:pPr marL="0" lvl="0" indent="0">
              <a:spcAft>
                <a:spcPts val="0"/>
              </a:spcAft>
              <a:buSzPct val="25000"/>
              <a:buNone/>
            </a:pPr>
            <a:r>
              <a:rPr lang="fr-CA" b="1" dirty="0"/>
              <a:t>La lumière bleue nocive et la fatigue oculaire </a:t>
            </a:r>
          </a:p>
          <a:p>
            <a:pPr marL="0" lvl="0" indent="0">
              <a:spcAft>
                <a:spcPts val="0"/>
              </a:spcAft>
              <a:buSzPct val="25000"/>
              <a:buNone/>
            </a:pPr>
            <a:r>
              <a:rPr lang="fr-CA" dirty="0"/>
              <a:t>Préoccupent beaucoup les gens en raison de l’accroissement de l’utilisation des appareils numériques au cours des dernières années.</a:t>
            </a:r>
          </a:p>
          <a:p>
            <a:endParaRPr lang="en-US" dirty="0"/>
          </a:p>
        </p:txBody>
      </p:sp>
      <p:sp>
        <p:nvSpPr>
          <p:cNvPr id="4" name="Text Placeholder 3">
            <a:extLst>
              <a:ext uri="{FF2B5EF4-FFF2-40B4-BE49-F238E27FC236}">
                <a16:creationId xmlns:a16="http://schemas.microsoft.com/office/drawing/2014/main" id="{DDF75A49-08C0-4A17-9FF0-01546B9C24AE}"/>
              </a:ext>
            </a:extLst>
          </p:cNvPr>
          <p:cNvSpPr>
            <a:spLocks noGrp="1"/>
          </p:cNvSpPr>
          <p:nvPr>
            <p:ph type="body" sz="quarter" idx="13"/>
          </p:nvPr>
        </p:nvSpPr>
        <p:spPr>
          <a:xfrm>
            <a:off x="2406650" y="6356350"/>
            <a:ext cx="6203950" cy="365125"/>
          </a:xfrm>
        </p:spPr>
        <p:txBody>
          <a:bodyPr/>
          <a:lstStyle/>
          <a:p>
            <a:pPr lvl="0">
              <a:buSzPct val="25000"/>
            </a:pPr>
            <a:r>
              <a:rPr lang="en-US" dirty="0"/>
              <a:t>Source: </a:t>
            </a:r>
            <a:r>
              <a:rPr lang="fr-CA" dirty="0"/>
              <a:t>Jeunes en forme Canada</a:t>
            </a:r>
            <a:endParaRPr lang="en-US" dirty="0"/>
          </a:p>
          <a:p>
            <a:endParaRPr lang="en-US" dirty="0"/>
          </a:p>
        </p:txBody>
      </p:sp>
      <p:grpSp>
        <p:nvGrpSpPr>
          <p:cNvPr id="11" name="Group 10">
            <a:extLst>
              <a:ext uri="{FF2B5EF4-FFF2-40B4-BE49-F238E27FC236}">
                <a16:creationId xmlns:a16="http://schemas.microsoft.com/office/drawing/2014/main" id="{66B9EE9A-6D1B-784A-A454-CC0459CC4EA9}"/>
              </a:ext>
            </a:extLst>
          </p:cNvPr>
          <p:cNvGrpSpPr/>
          <p:nvPr/>
        </p:nvGrpSpPr>
        <p:grpSpPr>
          <a:xfrm>
            <a:off x="4762756" y="3711388"/>
            <a:ext cx="3018610" cy="2764812"/>
            <a:chOff x="4762756" y="3711388"/>
            <a:chExt cx="3018610" cy="2764812"/>
          </a:xfrm>
        </p:grpSpPr>
        <p:pic>
          <p:nvPicPr>
            <p:cNvPr id="7" name="Shape 514" descr="C:\Users\Courtney Myers\Desktop\VLL Photos\Justin.jpg">
              <a:extLst>
                <a:ext uri="{FF2B5EF4-FFF2-40B4-BE49-F238E27FC236}">
                  <a16:creationId xmlns:a16="http://schemas.microsoft.com/office/drawing/2014/main" id="{AC152E0F-F7B1-465B-B484-9E3968C7F5CD}"/>
                </a:ext>
              </a:extLst>
            </p:cNvPr>
            <p:cNvPicPr preferRelativeResize="0"/>
            <p:nvPr/>
          </p:nvPicPr>
          <p:blipFill rotWithShape="1">
            <a:blip r:embed="rId3">
              <a:alphaModFix/>
            </a:blip>
            <a:srcRect t="13732"/>
            <a:stretch/>
          </p:blipFill>
          <p:spPr>
            <a:xfrm>
              <a:off x="4762756" y="3711388"/>
              <a:ext cx="3018610" cy="2764812"/>
            </a:xfrm>
            <a:prstGeom prst="rect">
              <a:avLst/>
            </a:prstGeom>
            <a:noFill/>
            <a:ln>
              <a:noFill/>
            </a:ln>
          </p:spPr>
        </p:pic>
        <p:sp>
          <p:nvSpPr>
            <p:cNvPr id="8" name="Shape 515">
              <a:extLst>
                <a:ext uri="{FF2B5EF4-FFF2-40B4-BE49-F238E27FC236}">
                  <a16:creationId xmlns:a16="http://schemas.microsoft.com/office/drawing/2014/main" id="{9FAE6E89-B282-4B3D-A2D9-3292F155B5BC}"/>
                </a:ext>
              </a:extLst>
            </p:cNvPr>
            <p:cNvSpPr/>
            <p:nvPr/>
          </p:nvSpPr>
          <p:spPr>
            <a:xfrm>
              <a:off x="4762756" y="5836232"/>
              <a:ext cx="3018610" cy="639968"/>
            </a:xfrm>
            <a:prstGeom prst="rect">
              <a:avLst/>
            </a:prstGeom>
            <a:solidFill>
              <a:srgbClr val="002C71">
                <a:alpha val="49411"/>
              </a:srgbClr>
            </a:solidFill>
            <a:ln>
              <a:noFill/>
            </a:ln>
          </p:spPr>
          <p:txBody>
            <a:bodyPr spcFirstLastPara="1" wrap="square" lIns="57150" tIns="28575" rIns="57150" bIns="28575" anchor="t" anchorCtr="0">
              <a:noAutofit/>
            </a:bodyPr>
            <a:lstStyle/>
            <a:p>
              <a:pPr lvl="0" algn="ctr">
                <a:buClr>
                  <a:schemeClr val="lt1"/>
                </a:buClr>
                <a:buSzPts val="500"/>
              </a:pPr>
              <a:r>
                <a:rPr lang="en-US" sz="2000" b="1" i="0" u="none" strike="noStrike" cap="none" dirty="0">
                  <a:solidFill>
                    <a:schemeClr val="lt1"/>
                  </a:solidFill>
                  <a:latin typeface="Century Gothic"/>
                  <a:ea typeface="Century Gothic"/>
                  <a:cs typeface="Century Gothic"/>
                  <a:sym typeface="Century Gothic"/>
                </a:rPr>
                <a:t>2 </a:t>
              </a:r>
              <a:r>
                <a:rPr lang="en-US" sz="2000" b="1" dirty="0">
                  <a:solidFill>
                    <a:schemeClr val="lt1"/>
                  </a:solidFill>
                  <a:latin typeface="Century Gothic"/>
                  <a:ea typeface="Century Gothic"/>
                  <a:cs typeface="Century Gothic"/>
                  <a:sym typeface="Century Gothic"/>
                </a:rPr>
                <a:t>HEURES PAR JOUR DEVANT UN ÉCRAN</a:t>
              </a:r>
              <a:endParaRPr dirty="0"/>
            </a:p>
          </p:txBody>
        </p:sp>
      </p:grpSp>
    </p:spTree>
    <p:extLst>
      <p:ext uri="{BB962C8B-B14F-4D97-AF65-F5344CB8AC3E}">
        <p14:creationId xmlns:p14="http://schemas.microsoft.com/office/powerpoint/2010/main" val="3089104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2072-5A4D-4497-AEF3-21A15DD6BEC6}"/>
              </a:ext>
            </a:extLst>
          </p:cNvPr>
          <p:cNvSpPr>
            <a:spLocks noGrp="1"/>
          </p:cNvSpPr>
          <p:nvPr>
            <p:ph type="title"/>
          </p:nvPr>
        </p:nvSpPr>
        <p:spPr/>
        <p:txBody>
          <a:bodyPr>
            <a:normAutofit fontScale="90000"/>
          </a:bodyPr>
          <a:lstStyle/>
          <a:p>
            <a:r>
              <a:rPr lang="en-US" dirty="0"/>
              <a:t>POURCENTAGE DES ENFANTS ÂGÉS DE 8 </a:t>
            </a:r>
            <a:r>
              <a:rPr lang="en-US" dirty="0" err="1"/>
              <a:t>À</a:t>
            </a:r>
            <a:r>
              <a:rPr lang="en-US" dirty="0"/>
              <a:t> 12 ANS QUI UTILISENT DES APPAREILS TOUS LES JOURS</a:t>
            </a:r>
            <a:endParaRPr lang="en-US" u="sng" dirty="0"/>
          </a:p>
        </p:txBody>
      </p:sp>
      <p:sp>
        <p:nvSpPr>
          <p:cNvPr id="4" name="Text Placeholder 3">
            <a:extLst>
              <a:ext uri="{FF2B5EF4-FFF2-40B4-BE49-F238E27FC236}">
                <a16:creationId xmlns:a16="http://schemas.microsoft.com/office/drawing/2014/main" id="{1CEE7569-17FD-4F55-9CB3-A77522D586F5}"/>
              </a:ext>
            </a:extLst>
          </p:cNvPr>
          <p:cNvSpPr>
            <a:spLocks noGrp="1"/>
          </p:cNvSpPr>
          <p:nvPr>
            <p:ph type="body" sz="quarter" idx="13"/>
          </p:nvPr>
        </p:nvSpPr>
        <p:spPr/>
        <p:txBody>
          <a:bodyPr/>
          <a:lstStyle/>
          <a:p>
            <a:r>
              <a:rPr lang="en-US" dirty="0"/>
              <a:t>Source: “Meet Generation Z” par Sparks &amp; Honey </a:t>
            </a:r>
          </a:p>
        </p:txBody>
      </p:sp>
      <p:graphicFrame>
        <p:nvGraphicFramePr>
          <p:cNvPr id="5" name="Chart 4">
            <a:extLst>
              <a:ext uri="{FF2B5EF4-FFF2-40B4-BE49-F238E27FC236}">
                <a16:creationId xmlns:a16="http://schemas.microsoft.com/office/drawing/2014/main" id="{5BE24DA6-1B97-4F55-B7AB-E0455718F008}"/>
              </a:ext>
            </a:extLst>
          </p:cNvPr>
          <p:cNvGraphicFramePr/>
          <p:nvPr>
            <p:extLst>
              <p:ext uri="{D42A27DB-BD31-4B8C-83A1-F6EECF244321}">
                <p14:modId xmlns:p14="http://schemas.microsoft.com/office/powerpoint/2010/main" val="1488124506"/>
              </p:ext>
            </p:extLst>
          </p:nvPr>
        </p:nvGraphicFramePr>
        <p:xfrm>
          <a:off x="2406240" y="2254046"/>
          <a:ext cx="8380174" cy="39193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2166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2072-5A4D-4497-AEF3-21A15DD6BEC6}"/>
              </a:ext>
            </a:extLst>
          </p:cNvPr>
          <p:cNvSpPr>
            <a:spLocks noGrp="1"/>
          </p:cNvSpPr>
          <p:nvPr>
            <p:ph type="title"/>
          </p:nvPr>
        </p:nvSpPr>
        <p:spPr/>
        <p:txBody>
          <a:bodyPr/>
          <a:lstStyle/>
          <a:p>
            <a:r>
              <a:rPr lang="en-US" dirty="0"/>
              <a:t>UTILISATION </a:t>
            </a:r>
            <a:r>
              <a:rPr lang="en-US" u="sng" dirty="0"/>
              <a:t>QUOTIDIENNE</a:t>
            </a:r>
            <a:r>
              <a:rPr lang="en-US" dirty="0"/>
              <a:t> DES APPAREILS</a:t>
            </a:r>
            <a:endParaRPr lang="en-US" u="sng" dirty="0"/>
          </a:p>
        </p:txBody>
      </p:sp>
      <p:sp>
        <p:nvSpPr>
          <p:cNvPr id="4" name="Text Placeholder 3">
            <a:extLst>
              <a:ext uri="{FF2B5EF4-FFF2-40B4-BE49-F238E27FC236}">
                <a16:creationId xmlns:a16="http://schemas.microsoft.com/office/drawing/2014/main" id="{1CEE7569-17FD-4F55-9CB3-A77522D586F5}"/>
              </a:ext>
            </a:extLst>
          </p:cNvPr>
          <p:cNvSpPr>
            <a:spLocks noGrp="1"/>
          </p:cNvSpPr>
          <p:nvPr>
            <p:ph type="body" sz="quarter" idx="13"/>
          </p:nvPr>
        </p:nvSpPr>
        <p:spPr/>
        <p:txBody>
          <a:bodyPr/>
          <a:lstStyle/>
          <a:p>
            <a:r>
              <a:rPr lang="en-US" dirty="0"/>
              <a:t>Source: “Meet Generation Z” par Sparks &amp; Honey </a:t>
            </a:r>
          </a:p>
        </p:txBody>
      </p:sp>
      <p:graphicFrame>
        <p:nvGraphicFramePr>
          <p:cNvPr id="5" name="Chart 4">
            <a:extLst>
              <a:ext uri="{FF2B5EF4-FFF2-40B4-BE49-F238E27FC236}">
                <a16:creationId xmlns:a16="http://schemas.microsoft.com/office/drawing/2014/main" id="{5BE24DA6-1B97-4F55-B7AB-E0455718F008}"/>
              </a:ext>
            </a:extLst>
          </p:cNvPr>
          <p:cNvGraphicFramePr/>
          <p:nvPr/>
        </p:nvGraphicFramePr>
        <p:xfrm>
          <a:off x="2406240" y="2254046"/>
          <a:ext cx="8380174" cy="391937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FEE1B3FC-FDD5-4F59-8FF4-AC36BC970E7F}"/>
              </a:ext>
            </a:extLst>
          </p:cNvPr>
          <p:cNvSpPr/>
          <p:nvPr/>
        </p:nvSpPr>
        <p:spPr>
          <a:xfrm>
            <a:off x="3914783" y="1873619"/>
            <a:ext cx="4572000" cy="646331"/>
          </a:xfrm>
          <a:prstGeom prst="rect">
            <a:avLst/>
          </a:prstGeom>
        </p:spPr>
        <p:txBody>
          <a:bodyPr>
            <a:spAutoFit/>
          </a:bodyPr>
          <a:lstStyle/>
          <a:p>
            <a:r>
              <a:rPr lang="fr-CA" b="1" dirty="0">
                <a:solidFill>
                  <a:srgbClr val="F36F21"/>
                </a:solidFill>
                <a:latin typeface="Century Gothic" panose="020B0502020202020204" pitchFamily="34" charset="0"/>
              </a:rPr>
              <a:t>De 8 à 12 ans </a:t>
            </a:r>
          </a:p>
          <a:p>
            <a:r>
              <a:rPr lang="fr-CA" b="1" dirty="0">
                <a:solidFill>
                  <a:srgbClr val="002C71"/>
                </a:solidFill>
                <a:latin typeface="Century Gothic" panose="020B0502020202020204" pitchFamily="34" charset="0"/>
                <a:sym typeface="Calibri"/>
              </a:rPr>
              <a:t>De 13 à 17 ans</a:t>
            </a:r>
            <a:endParaRPr lang="en-US" b="1" dirty="0">
              <a:solidFill>
                <a:srgbClr val="002C71"/>
              </a:solidFill>
              <a:latin typeface="Century Gothic" panose="020B0502020202020204" pitchFamily="34" charset="0"/>
            </a:endParaRPr>
          </a:p>
        </p:txBody>
      </p:sp>
    </p:spTree>
    <p:extLst>
      <p:ext uri="{BB962C8B-B14F-4D97-AF65-F5344CB8AC3E}">
        <p14:creationId xmlns:p14="http://schemas.microsoft.com/office/powerpoint/2010/main" val="966720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9A56-E2BB-4985-A848-F3B88778719D}"/>
              </a:ext>
            </a:extLst>
          </p:cNvPr>
          <p:cNvSpPr>
            <a:spLocks noGrp="1"/>
          </p:cNvSpPr>
          <p:nvPr>
            <p:ph type="title"/>
          </p:nvPr>
        </p:nvSpPr>
        <p:spPr/>
        <p:txBody>
          <a:bodyPr/>
          <a:lstStyle/>
          <a:p>
            <a:r>
              <a:rPr lang="en-US" dirty="0"/>
              <a:t>LES SOURCES DE LUMIÈRE BLEUE</a:t>
            </a:r>
          </a:p>
        </p:txBody>
      </p:sp>
      <p:sp>
        <p:nvSpPr>
          <p:cNvPr id="4" name="Text Placeholder 3">
            <a:extLst>
              <a:ext uri="{FF2B5EF4-FFF2-40B4-BE49-F238E27FC236}">
                <a16:creationId xmlns:a16="http://schemas.microsoft.com/office/drawing/2014/main" id="{C4CB30A2-895C-463F-BBFB-25E65B7A9D8E}"/>
              </a:ext>
            </a:extLst>
          </p:cNvPr>
          <p:cNvSpPr>
            <a:spLocks noGrp="1"/>
          </p:cNvSpPr>
          <p:nvPr>
            <p:ph type="body" sz="quarter" idx="13"/>
          </p:nvPr>
        </p:nvSpPr>
        <p:spPr/>
        <p:txBody>
          <a:bodyPr/>
          <a:lstStyle/>
          <a:p>
            <a:pPr lvl="0">
              <a:buSzPct val="25000"/>
            </a:pPr>
            <a:r>
              <a:rPr lang="en-US" dirty="0"/>
              <a:t>Source :  </a:t>
            </a:r>
            <a:r>
              <a:rPr lang="en-US" dirty="0" err="1"/>
              <a:t>Baillet</a:t>
            </a:r>
            <a:r>
              <a:rPr lang="en-US" dirty="0"/>
              <a:t>, G. et B. Granger. « How Transitions</a:t>
            </a:r>
            <a:r>
              <a:rPr lang="en-US" baseline="30000" dirty="0"/>
              <a:t>®</a:t>
            </a:r>
            <a:r>
              <a:rPr lang="en-US" dirty="0"/>
              <a:t> lenses filter harmful blue light », </a:t>
            </a:r>
            <a:r>
              <a:rPr lang="en-US" i="1" dirty="0"/>
              <a:t>Points de Vue, International Review of Ophthalmic Optics</a:t>
            </a:r>
            <a:r>
              <a:rPr lang="en-US" dirty="0"/>
              <a:t>, mars 2016.</a:t>
            </a:r>
          </a:p>
        </p:txBody>
      </p:sp>
      <p:grpSp>
        <p:nvGrpSpPr>
          <p:cNvPr id="5" name="Shape 339">
            <a:extLst>
              <a:ext uri="{FF2B5EF4-FFF2-40B4-BE49-F238E27FC236}">
                <a16:creationId xmlns:a16="http://schemas.microsoft.com/office/drawing/2014/main" id="{7D53FB0A-13AF-43F9-A9CD-2F0EA17A6591}"/>
              </a:ext>
            </a:extLst>
          </p:cNvPr>
          <p:cNvGrpSpPr/>
          <p:nvPr/>
        </p:nvGrpSpPr>
        <p:grpSpPr>
          <a:xfrm>
            <a:off x="2406240" y="2507990"/>
            <a:ext cx="4476235" cy="3017517"/>
            <a:chOff x="352425" y="1361730"/>
            <a:chExt cx="5102937" cy="3324709"/>
          </a:xfrm>
        </p:grpSpPr>
        <p:pic>
          <p:nvPicPr>
            <p:cNvPr id="6" name="Shape 340">
              <a:extLst>
                <a:ext uri="{FF2B5EF4-FFF2-40B4-BE49-F238E27FC236}">
                  <a16:creationId xmlns:a16="http://schemas.microsoft.com/office/drawing/2014/main" id="{862026AD-778C-472E-AE05-1F1581A6E368}"/>
                </a:ext>
              </a:extLst>
            </p:cNvPr>
            <p:cNvPicPr preferRelativeResize="0"/>
            <p:nvPr/>
          </p:nvPicPr>
          <p:blipFill rotWithShape="1">
            <a:blip r:embed="rId3">
              <a:alphaModFix/>
            </a:blip>
            <a:srcRect/>
            <a:stretch/>
          </p:blipFill>
          <p:spPr>
            <a:xfrm>
              <a:off x="352425" y="1361730"/>
              <a:ext cx="1255344" cy="1255344"/>
            </a:xfrm>
            <a:prstGeom prst="ellipse">
              <a:avLst/>
            </a:prstGeom>
            <a:noFill/>
            <a:ln w="57150" cap="flat" cmpd="sng">
              <a:solidFill>
                <a:schemeClr val="bg2">
                  <a:lumMod val="40000"/>
                  <a:lumOff val="60000"/>
                </a:schemeClr>
              </a:solidFill>
              <a:prstDash val="solid"/>
              <a:round/>
              <a:headEnd type="none" w="med" len="med"/>
              <a:tailEnd type="none" w="med" len="med"/>
            </a:ln>
          </p:spPr>
        </p:pic>
        <p:sp>
          <p:nvSpPr>
            <p:cNvPr id="7" name="Shape 341">
              <a:extLst>
                <a:ext uri="{FF2B5EF4-FFF2-40B4-BE49-F238E27FC236}">
                  <a16:creationId xmlns:a16="http://schemas.microsoft.com/office/drawing/2014/main" id="{76C5E33B-F58C-4E89-A4BB-3789D1319031}"/>
                </a:ext>
              </a:extLst>
            </p:cNvPr>
            <p:cNvSpPr txBox="1"/>
            <p:nvPr/>
          </p:nvSpPr>
          <p:spPr>
            <a:xfrm>
              <a:off x="1690985" y="1667248"/>
              <a:ext cx="1736433" cy="644308"/>
            </a:xfrm>
            <a:prstGeom prst="rect">
              <a:avLst/>
            </a:prstGeom>
            <a:noFill/>
            <a:ln>
              <a:noFill/>
            </a:ln>
          </p:spPr>
          <p:txBody>
            <a:bodyPr lIns="91425" tIns="45700" rIns="91425" bIns="45700" anchor="ctr" anchorCtr="0">
              <a:noAutofit/>
            </a:bodyPr>
            <a:lstStyle/>
            <a:p>
              <a:pPr lvl="0">
                <a:buSzPct val="25000"/>
              </a:pPr>
              <a:r>
                <a:rPr lang="fr-CA" sz="1600" dirty="0">
                  <a:solidFill>
                    <a:srgbClr val="002C71"/>
                  </a:solidFill>
                  <a:latin typeface="Century Gothic"/>
                  <a:ea typeface="Century Gothic"/>
                  <a:cs typeface="Century Gothic"/>
                  <a:sym typeface="Century Gothic"/>
                </a:rPr>
                <a:t>Éclairage à DEL</a:t>
              </a:r>
            </a:p>
          </p:txBody>
        </p:sp>
        <p:sp>
          <p:nvSpPr>
            <p:cNvPr id="8" name="Shape 342">
              <a:extLst>
                <a:ext uri="{FF2B5EF4-FFF2-40B4-BE49-F238E27FC236}">
                  <a16:creationId xmlns:a16="http://schemas.microsoft.com/office/drawing/2014/main" id="{29967CF3-D61F-41CC-A477-5FE28CC0E2E5}"/>
                </a:ext>
              </a:extLst>
            </p:cNvPr>
            <p:cNvSpPr txBox="1"/>
            <p:nvPr/>
          </p:nvSpPr>
          <p:spPr>
            <a:xfrm>
              <a:off x="3699162" y="2545340"/>
              <a:ext cx="1756200" cy="644308"/>
            </a:xfrm>
            <a:prstGeom prst="rect">
              <a:avLst/>
            </a:prstGeom>
            <a:noFill/>
            <a:ln>
              <a:noFill/>
            </a:ln>
          </p:spPr>
          <p:txBody>
            <a:bodyPr lIns="91425" tIns="45700" rIns="91425" bIns="45700" anchor="ctr" anchorCtr="0">
              <a:noAutofit/>
            </a:bodyPr>
            <a:lstStyle/>
            <a:p>
              <a:pPr lvl="0">
                <a:buSzPct val="25000"/>
              </a:pPr>
              <a:r>
                <a:rPr lang="fr-CA" sz="1600" dirty="0">
                  <a:solidFill>
                    <a:srgbClr val="002C71"/>
                  </a:solidFill>
                  <a:latin typeface="Century Gothic"/>
                  <a:ea typeface="Century Gothic"/>
                  <a:cs typeface="Century Gothic"/>
                  <a:sym typeface="Century Gothic"/>
                </a:rPr>
                <a:t>Appareils numériques</a:t>
              </a:r>
            </a:p>
          </p:txBody>
        </p:sp>
        <p:sp>
          <p:nvSpPr>
            <p:cNvPr id="9" name="Shape 343">
              <a:extLst>
                <a:ext uri="{FF2B5EF4-FFF2-40B4-BE49-F238E27FC236}">
                  <a16:creationId xmlns:a16="http://schemas.microsoft.com/office/drawing/2014/main" id="{2EB80367-35C8-49A2-95AA-6B1356B2C2A4}"/>
                </a:ext>
              </a:extLst>
            </p:cNvPr>
            <p:cNvSpPr txBox="1"/>
            <p:nvPr/>
          </p:nvSpPr>
          <p:spPr>
            <a:xfrm>
              <a:off x="2195260" y="3705297"/>
              <a:ext cx="1736434" cy="644308"/>
            </a:xfrm>
            <a:prstGeom prst="rect">
              <a:avLst/>
            </a:prstGeom>
            <a:noFill/>
            <a:ln>
              <a:noFill/>
            </a:ln>
          </p:spPr>
          <p:txBody>
            <a:bodyPr lIns="91425" tIns="45700" rIns="91425" bIns="45700" anchor="ctr" anchorCtr="0">
              <a:noAutofit/>
            </a:bodyPr>
            <a:lstStyle/>
            <a:p>
              <a:pPr lvl="0">
                <a:buSzPct val="25000"/>
              </a:pPr>
              <a:r>
                <a:rPr lang="fr-CA" sz="1600" dirty="0">
                  <a:solidFill>
                    <a:srgbClr val="002C71"/>
                  </a:solidFill>
                  <a:latin typeface="Century Gothic"/>
                  <a:ea typeface="Century Gothic"/>
                  <a:cs typeface="Century Gothic"/>
                  <a:sym typeface="Century Gothic"/>
                </a:rPr>
                <a:t>Lampes aux halogénures</a:t>
              </a:r>
            </a:p>
          </p:txBody>
        </p:sp>
        <p:pic>
          <p:nvPicPr>
            <p:cNvPr id="10" name="Shape 344">
              <a:extLst>
                <a:ext uri="{FF2B5EF4-FFF2-40B4-BE49-F238E27FC236}">
                  <a16:creationId xmlns:a16="http://schemas.microsoft.com/office/drawing/2014/main" id="{62320612-A059-44A1-A209-53712F3D096F}"/>
                </a:ext>
              </a:extLst>
            </p:cNvPr>
            <p:cNvPicPr preferRelativeResize="0"/>
            <p:nvPr/>
          </p:nvPicPr>
          <p:blipFill rotWithShape="1">
            <a:blip r:embed="rId4">
              <a:alphaModFix/>
            </a:blip>
            <a:srcRect/>
            <a:stretch/>
          </p:blipFill>
          <p:spPr>
            <a:xfrm>
              <a:off x="837354" y="3431095"/>
              <a:ext cx="1255344" cy="1255344"/>
            </a:xfrm>
            <a:prstGeom prst="ellipse">
              <a:avLst/>
            </a:prstGeom>
            <a:noFill/>
            <a:ln w="57150" cap="flat" cmpd="sng">
              <a:solidFill>
                <a:schemeClr val="bg2">
                  <a:lumMod val="40000"/>
                  <a:lumOff val="60000"/>
                </a:schemeClr>
              </a:solidFill>
              <a:prstDash val="solid"/>
              <a:round/>
              <a:headEnd type="none" w="med" len="med"/>
              <a:tailEnd type="none" w="med" len="med"/>
            </a:ln>
          </p:spPr>
        </p:pic>
        <p:pic>
          <p:nvPicPr>
            <p:cNvPr id="11" name="Shape 345">
              <a:extLst>
                <a:ext uri="{FF2B5EF4-FFF2-40B4-BE49-F238E27FC236}">
                  <a16:creationId xmlns:a16="http://schemas.microsoft.com/office/drawing/2014/main" id="{0D993B0E-2770-4037-8304-78201CF8C0D8}"/>
                </a:ext>
              </a:extLst>
            </p:cNvPr>
            <p:cNvPicPr preferRelativeResize="0"/>
            <p:nvPr/>
          </p:nvPicPr>
          <p:blipFill rotWithShape="1">
            <a:blip r:embed="rId5">
              <a:alphaModFix/>
            </a:blip>
            <a:srcRect/>
            <a:stretch/>
          </p:blipFill>
          <p:spPr>
            <a:xfrm>
              <a:off x="2396520" y="2248839"/>
              <a:ext cx="1255344" cy="1255344"/>
            </a:xfrm>
            <a:prstGeom prst="ellipse">
              <a:avLst/>
            </a:prstGeom>
            <a:noFill/>
            <a:ln w="57150" cap="flat" cmpd="sng">
              <a:solidFill>
                <a:schemeClr val="bg2">
                  <a:lumMod val="40000"/>
                  <a:lumOff val="60000"/>
                </a:schemeClr>
              </a:solidFill>
              <a:prstDash val="solid"/>
              <a:round/>
              <a:headEnd type="none" w="med" len="med"/>
              <a:tailEnd type="none" w="med" len="med"/>
            </a:ln>
          </p:spPr>
        </p:pic>
      </p:grpSp>
      <p:grpSp>
        <p:nvGrpSpPr>
          <p:cNvPr id="18" name="Group 17">
            <a:extLst>
              <a:ext uri="{FF2B5EF4-FFF2-40B4-BE49-F238E27FC236}">
                <a16:creationId xmlns:a16="http://schemas.microsoft.com/office/drawing/2014/main" id="{D94D89B0-6178-45BE-BB86-27E8B8FB49E0}"/>
              </a:ext>
            </a:extLst>
          </p:cNvPr>
          <p:cNvGrpSpPr/>
          <p:nvPr/>
        </p:nvGrpSpPr>
        <p:grpSpPr>
          <a:xfrm>
            <a:off x="6863821" y="2346819"/>
            <a:ext cx="6364263" cy="5207631"/>
            <a:chOff x="7850157" y="2866819"/>
            <a:chExt cx="5377927" cy="4400550"/>
          </a:xfrm>
        </p:grpSpPr>
        <p:sp>
          <p:nvSpPr>
            <p:cNvPr id="14" name="Shape 338">
              <a:extLst>
                <a:ext uri="{FF2B5EF4-FFF2-40B4-BE49-F238E27FC236}">
                  <a16:creationId xmlns:a16="http://schemas.microsoft.com/office/drawing/2014/main" id="{FE0F5C2A-CC12-4C33-84A9-0162E99FFECE}"/>
                </a:ext>
              </a:extLst>
            </p:cNvPr>
            <p:cNvSpPr/>
            <p:nvPr/>
          </p:nvSpPr>
          <p:spPr>
            <a:xfrm>
              <a:off x="8827534" y="2866819"/>
              <a:ext cx="4400550" cy="4400550"/>
            </a:xfrm>
            <a:prstGeom prst="ellipse">
              <a:avLst/>
            </a:prstGeom>
            <a:solidFill>
              <a:schemeClr val="accent4"/>
            </a:solidFill>
            <a:ln>
              <a:noFill/>
            </a:ln>
          </p:spPr>
          <p:txBody>
            <a:bodyPr lIns="57150" tIns="28575" rIns="57150" bIns="28575" anchor="ctr" anchorCtr="0">
              <a:noAutofit/>
            </a:bodyPr>
            <a:lstStyle/>
            <a:p>
              <a:pPr marL="0" marR="0" lvl="0" indent="0" algn="ctr" rtl="0">
                <a:spcBef>
                  <a:spcPts val="0"/>
                </a:spcBef>
                <a:buNone/>
              </a:pPr>
              <a:endParaRPr sz="1600" dirty="0">
                <a:solidFill>
                  <a:srgbClr val="FFFFFF"/>
                </a:solidFill>
                <a:latin typeface="Arial"/>
                <a:ea typeface="Arial"/>
                <a:cs typeface="Arial"/>
                <a:sym typeface="Arial"/>
              </a:endParaRPr>
            </a:p>
          </p:txBody>
        </p:sp>
        <p:pic>
          <p:nvPicPr>
            <p:cNvPr id="15" name="Shape 348">
              <a:extLst>
                <a:ext uri="{FF2B5EF4-FFF2-40B4-BE49-F238E27FC236}">
                  <a16:creationId xmlns:a16="http://schemas.microsoft.com/office/drawing/2014/main" id="{7900E96B-C36B-4F55-B4D6-75102882F321}"/>
                </a:ext>
              </a:extLst>
            </p:cNvPr>
            <p:cNvPicPr preferRelativeResize="0"/>
            <p:nvPr/>
          </p:nvPicPr>
          <p:blipFill rotWithShape="1">
            <a:blip r:embed="rId6">
              <a:alphaModFix/>
            </a:blip>
            <a:srcRect/>
            <a:stretch/>
          </p:blipFill>
          <p:spPr>
            <a:xfrm>
              <a:off x="7850157" y="3275736"/>
              <a:ext cx="2399856" cy="2483067"/>
            </a:xfrm>
            <a:prstGeom prst="ellipse">
              <a:avLst/>
            </a:prstGeom>
            <a:noFill/>
            <a:ln w="57150" cap="flat" cmpd="sng">
              <a:solidFill>
                <a:schemeClr val="accent4"/>
              </a:solidFill>
              <a:prstDash val="solid"/>
              <a:round/>
              <a:headEnd type="none" w="med" len="med"/>
              <a:tailEnd type="none" w="med" len="med"/>
            </a:ln>
          </p:spPr>
        </p:pic>
        <p:sp>
          <p:nvSpPr>
            <p:cNvPr id="16" name="Shape 349">
              <a:extLst>
                <a:ext uri="{FF2B5EF4-FFF2-40B4-BE49-F238E27FC236}">
                  <a16:creationId xmlns:a16="http://schemas.microsoft.com/office/drawing/2014/main" id="{0FFC8516-D5B8-42A7-8008-DFA23BD49339}"/>
                </a:ext>
              </a:extLst>
            </p:cNvPr>
            <p:cNvSpPr txBox="1"/>
            <p:nvPr/>
          </p:nvSpPr>
          <p:spPr>
            <a:xfrm>
              <a:off x="8299968" y="3900891"/>
              <a:ext cx="1500234" cy="1115689"/>
            </a:xfrm>
            <a:prstGeom prst="rect">
              <a:avLst/>
            </a:prstGeom>
            <a:noFill/>
            <a:ln>
              <a:noFill/>
            </a:ln>
          </p:spPr>
          <p:txBody>
            <a:bodyPr lIns="57150" tIns="28575" rIns="57150" bIns="28575" anchor="ctr" anchorCtr="0">
              <a:noAutofit/>
            </a:bodyPr>
            <a:lstStyle/>
            <a:p>
              <a:pPr marL="0" marR="0" lvl="0" indent="0" algn="ctr" rtl="0">
                <a:spcBef>
                  <a:spcPts val="0"/>
                </a:spcBef>
                <a:buSzPct val="25000"/>
                <a:buNone/>
              </a:pPr>
              <a:r>
                <a:rPr lang="en-US" sz="2800" dirty="0">
                  <a:solidFill>
                    <a:srgbClr val="002060"/>
                  </a:solidFill>
                  <a:latin typeface="Century Gothic"/>
                  <a:ea typeface="Century Gothic"/>
                  <a:cs typeface="Century Gothic"/>
                  <a:sym typeface="Century Gothic"/>
                </a:rPr>
                <a:t>LE</a:t>
              </a:r>
              <a:br>
                <a:rPr lang="en-US" sz="2800" b="1" dirty="0">
                  <a:solidFill>
                    <a:srgbClr val="002060"/>
                  </a:solidFill>
                  <a:latin typeface="Century Gothic"/>
                  <a:ea typeface="Century Gothic"/>
                  <a:cs typeface="Century Gothic"/>
                  <a:sym typeface="Century Gothic"/>
                </a:rPr>
              </a:br>
              <a:r>
                <a:rPr lang="en-US" sz="4100" b="1" dirty="0">
                  <a:solidFill>
                    <a:srgbClr val="002060"/>
                  </a:solidFill>
                  <a:latin typeface="Century Gothic"/>
                  <a:ea typeface="Century Gothic"/>
                  <a:cs typeface="Century Gothic"/>
                  <a:sym typeface="Century Gothic"/>
                </a:rPr>
                <a:t>SOLEIL</a:t>
              </a:r>
            </a:p>
          </p:txBody>
        </p:sp>
        <p:sp>
          <p:nvSpPr>
            <p:cNvPr id="17" name="Shape 350">
              <a:extLst>
                <a:ext uri="{FF2B5EF4-FFF2-40B4-BE49-F238E27FC236}">
                  <a16:creationId xmlns:a16="http://schemas.microsoft.com/office/drawing/2014/main" id="{A96F6270-58B0-4BD9-86B8-67D9523AAB94}"/>
                </a:ext>
              </a:extLst>
            </p:cNvPr>
            <p:cNvSpPr/>
            <p:nvPr/>
          </p:nvSpPr>
          <p:spPr>
            <a:xfrm>
              <a:off x="10164361" y="3660940"/>
              <a:ext cx="1863648" cy="2812307"/>
            </a:xfrm>
            <a:prstGeom prst="rect">
              <a:avLst/>
            </a:prstGeom>
            <a:noFill/>
            <a:ln>
              <a:noFill/>
            </a:ln>
          </p:spPr>
          <p:txBody>
            <a:bodyPr lIns="57150" tIns="28575" rIns="57150" bIns="28575" anchor="t" anchorCtr="0">
              <a:noAutofit/>
            </a:bodyPr>
            <a:lstStyle/>
            <a:p>
              <a:pPr marL="0" marR="0" lvl="0" indent="0" algn="ctr" rtl="0">
                <a:spcBef>
                  <a:spcPts val="0"/>
                </a:spcBef>
                <a:buSzPct val="25000"/>
                <a:buNone/>
              </a:pPr>
              <a:r>
                <a:rPr lang="en-US" sz="3800" dirty="0">
                  <a:solidFill>
                    <a:srgbClr val="FFFFFF"/>
                  </a:solidFill>
                  <a:latin typeface="Arial"/>
                  <a:ea typeface="Arial"/>
                  <a:cs typeface="Arial"/>
                  <a:sym typeface="Arial"/>
                </a:rPr>
                <a:t>PLUS DE </a:t>
              </a:r>
              <a:r>
                <a:rPr lang="en-US" sz="5500" dirty="0">
                  <a:solidFill>
                    <a:srgbClr val="FFFFFF"/>
                  </a:solidFill>
                  <a:latin typeface="Arial"/>
                  <a:ea typeface="Arial"/>
                  <a:cs typeface="Arial"/>
                  <a:sym typeface="Arial"/>
                </a:rPr>
                <a:t>100 </a:t>
              </a:r>
              <a:r>
                <a:rPr lang="en-US" sz="3000" dirty="0">
                  <a:solidFill>
                    <a:srgbClr val="FFFFFF"/>
                  </a:solidFill>
                  <a:latin typeface="Arial"/>
                  <a:ea typeface="Arial"/>
                  <a:cs typeface="Arial"/>
                  <a:sym typeface="Arial"/>
                </a:rPr>
                <a:t>FOIS </a:t>
              </a:r>
            </a:p>
            <a:p>
              <a:pPr lvl="0" algn="ctr">
                <a:buSzPct val="25000"/>
              </a:pPr>
              <a:r>
                <a:rPr lang="en-US" sz="1400" dirty="0">
                  <a:solidFill>
                    <a:srgbClr val="FFFFFF"/>
                  </a:solidFill>
                  <a:latin typeface="Century Gothic" panose="020B0502020202020204" pitchFamily="34" charset="0"/>
                </a:rPr>
                <a:t>PLUS INTENSE QUE LES APPAREILS </a:t>
              </a:r>
            </a:p>
            <a:p>
              <a:pPr lvl="0" algn="ctr">
                <a:buSzPct val="25000"/>
              </a:pPr>
              <a:r>
                <a:rPr lang="en-US" sz="1400" dirty="0">
                  <a:solidFill>
                    <a:srgbClr val="FFFFFF"/>
                  </a:solidFill>
                  <a:latin typeface="Century Gothic" panose="020B0502020202020204" pitchFamily="34" charset="0"/>
                </a:rPr>
                <a:t>ÉLECTRONIQUES ET </a:t>
              </a:r>
            </a:p>
            <a:p>
              <a:pPr lvl="0" algn="ctr">
                <a:buSzPct val="25000"/>
              </a:pPr>
              <a:r>
                <a:rPr lang="en-US" sz="1400" dirty="0">
                  <a:solidFill>
                    <a:srgbClr val="FFFFFF"/>
                  </a:solidFill>
                  <a:latin typeface="Century Gothic" panose="020B0502020202020204" pitchFamily="34" charset="0"/>
                </a:rPr>
                <a:t>LES ÉCRANS</a:t>
              </a:r>
            </a:p>
          </p:txBody>
        </p:sp>
      </p:grpSp>
      <p:sp>
        <p:nvSpPr>
          <p:cNvPr id="19" name="Shape 346">
            <a:extLst>
              <a:ext uri="{FF2B5EF4-FFF2-40B4-BE49-F238E27FC236}">
                <a16:creationId xmlns:a16="http://schemas.microsoft.com/office/drawing/2014/main" id="{6637555A-A1A4-0F4F-A241-5698A9BAD41C}"/>
              </a:ext>
            </a:extLst>
          </p:cNvPr>
          <p:cNvSpPr txBox="1"/>
          <p:nvPr/>
        </p:nvSpPr>
        <p:spPr>
          <a:xfrm>
            <a:off x="2451580" y="1727143"/>
            <a:ext cx="3644420" cy="338553"/>
          </a:xfrm>
          <a:prstGeom prst="rect">
            <a:avLst/>
          </a:prstGeom>
          <a:noFill/>
          <a:ln>
            <a:noFill/>
          </a:ln>
        </p:spPr>
        <p:txBody>
          <a:bodyPr lIns="91425" tIns="45700" rIns="91425" bIns="45700" anchor="ctr" anchorCtr="0">
            <a:noAutofit/>
          </a:bodyPr>
          <a:lstStyle/>
          <a:p>
            <a:pPr lvl="0">
              <a:buSzPct val="25000"/>
            </a:pPr>
            <a:r>
              <a:rPr lang="en-US" sz="1600" b="1" dirty="0" err="1">
                <a:solidFill>
                  <a:srgbClr val="002C71"/>
                </a:solidFill>
                <a:latin typeface="Century Gothic"/>
                <a:ea typeface="Century Gothic"/>
                <a:cs typeface="Century Gothic"/>
                <a:sym typeface="Century Gothic"/>
              </a:rPr>
              <a:t>À</a:t>
            </a:r>
            <a:r>
              <a:rPr lang="en-US" sz="1600" b="1" dirty="0">
                <a:solidFill>
                  <a:srgbClr val="002C71"/>
                </a:solidFill>
                <a:latin typeface="Century Gothic"/>
                <a:ea typeface="Century Gothic"/>
                <a:cs typeface="Century Gothic"/>
                <a:sym typeface="Century Gothic"/>
              </a:rPr>
              <a:t> L’INTÉRIEUR  – Harmful blue light</a:t>
            </a:r>
          </a:p>
        </p:txBody>
      </p:sp>
      <p:sp>
        <p:nvSpPr>
          <p:cNvPr id="20" name="Shape 347">
            <a:extLst>
              <a:ext uri="{FF2B5EF4-FFF2-40B4-BE49-F238E27FC236}">
                <a16:creationId xmlns:a16="http://schemas.microsoft.com/office/drawing/2014/main" id="{3E042313-D984-A440-825B-FE9F854C0AF9}"/>
              </a:ext>
            </a:extLst>
          </p:cNvPr>
          <p:cNvSpPr txBox="1"/>
          <p:nvPr/>
        </p:nvSpPr>
        <p:spPr>
          <a:xfrm>
            <a:off x="6863821" y="1724377"/>
            <a:ext cx="4393185" cy="338553"/>
          </a:xfrm>
          <a:prstGeom prst="rect">
            <a:avLst/>
          </a:prstGeom>
          <a:noFill/>
          <a:ln>
            <a:noFill/>
          </a:ln>
        </p:spPr>
        <p:txBody>
          <a:bodyPr lIns="91425" tIns="45700" rIns="91425" bIns="45700" anchor="ctr" anchorCtr="0">
            <a:noAutofit/>
          </a:bodyPr>
          <a:lstStyle/>
          <a:p>
            <a:pPr lvl="0">
              <a:buSzPct val="25000"/>
            </a:pPr>
            <a:r>
              <a:rPr lang="en-US" sz="1600" b="1" dirty="0" err="1">
                <a:solidFill>
                  <a:srgbClr val="002C71"/>
                </a:solidFill>
                <a:latin typeface="Century Gothic"/>
                <a:ea typeface="Century Gothic"/>
                <a:cs typeface="Century Gothic"/>
                <a:sym typeface="Century Gothic"/>
              </a:rPr>
              <a:t>À</a:t>
            </a:r>
            <a:r>
              <a:rPr lang="en-US" sz="1600" b="1" dirty="0">
                <a:solidFill>
                  <a:srgbClr val="002C71"/>
                </a:solidFill>
                <a:latin typeface="Century Gothic"/>
                <a:ea typeface="Century Gothic"/>
                <a:cs typeface="Century Gothic"/>
                <a:sym typeface="Century Gothic"/>
              </a:rPr>
              <a:t> L’EXTÉRIEUR  – UV and harmful blue light</a:t>
            </a:r>
          </a:p>
        </p:txBody>
      </p:sp>
    </p:spTree>
    <p:extLst>
      <p:ext uri="{BB962C8B-B14F-4D97-AF65-F5344CB8AC3E}">
        <p14:creationId xmlns:p14="http://schemas.microsoft.com/office/powerpoint/2010/main" val="2125193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B56BA-B886-4234-B5F9-C17D18F42134}"/>
              </a:ext>
            </a:extLst>
          </p:cNvPr>
          <p:cNvSpPr>
            <a:spLocks noGrp="1"/>
          </p:cNvSpPr>
          <p:nvPr>
            <p:ph type="title"/>
          </p:nvPr>
        </p:nvSpPr>
        <p:spPr/>
        <p:txBody>
          <a:bodyPr/>
          <a:lstStyle/>
          <a:p>
            <a:r>
              <a:rPr lang="en-US" dirty="0"/>
              <a:t>POPULATION CANADIENNE  </a:t>
            </a:r>
            <a:br>
              <a:rPr lang="en-US" dirty="0"/>
            </a:br>
            <a:r>
              <a:rPr lang="en-US" dirty="0"/>
              <a:t>PAR ÂGE</a:t>
            </a:r>
          </a:p>
        </p:txBody>
      </p:sp>
      <p:sp>
        <p:nvSpPr>
          <p:cNvPr id="4" name="Text Placeholder 3">
            <a:extLst>
              <a:ext uri="{FF2B5EF4-FFF2-40B4-BE49-F238E27FC236}">
                <a16:creationId xmlns:a16="http://schemas.microsoft.com/office/drawing/2014/main" id="{4EEEABFE-E51B-47E6-B5B4-DA7DD330B35C}"/>
              </a:ext>
            </a:extLst>
          </p:cNvPr>
          <p:cNvSpPr>
            <a:spLocks noGrp="1"/>
          </p:cNvSpPr>
          <p:nvPr>
            <p:ph type="body" sz="quarter" idx="13"/>
          </p:nvPr>
        </p:nvSpPr>
        <p:spPr/>
        <p:txBody>
          <a:bodyPr/>
          <a:lstStyle/>
          <a:p>
            <a:pPr lvl="0">
              <a:buSzPct val="25000"/>
            </a:pPr>
            <a:r>
              <a:rPr lang="fr-CA" dirty="0">
                <a:sym typeface="Arial"/>
              </a:rPr>
              <a:t>Source </a:t>
            </a:r>
            <a:r>
              <a:rPr lang="fr-CA" dirty="0"/>
              <a:t>: Statistiques Canada, recensement de 2011.</a:t>
            </a:r>
            <a:endParaRPr lang="fr-CA" dirty="0">
              <a:sym typeface="Arial"/>
            </a:endParaRPr>
          </a:p>
        </p:txBody>
      </p:sp>
      <p:graphicFrame>
        <p:nvGraphicFramePr>
          <p:cNvPr id="5" name="Chart 4">
            <a:extLst>
              <a:ext uri="{FF2B5EF4-FFF2-40B4-BE49-F238E27FC236}">
                <a16:creationId xmlns:a16="http://schemas.microsoft.com/office/drawing/2014/main" id="{355A4789-7791-4B54-8143-E74D27FFCF7A}"/>
              </a:ext>
            </a:extLst>
          </p:cNvPr>
          <p:cNvGraphicFramePr/>
          <p:nvPr>
            <p:extLst>
              <p:ext uri="{D42A27DB-BD31-4B8C-83A1-F6EECF244321}">
                <p14:modId xmlns:p14="http://schemas.microsoft.com/office/powerpoint/2010/main" val="512370350"/>
              </p:ext>
            </p:extLst>
          </p:nvPr>
        </p:nvGraphicFramePr>
        <p:xfrm>
          <a:off x="1438954" y="2378901"/>
          <a:ext cx="4335574" cy="28903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FA25352-A516-474F-B1B4-01CD744816B2}"/>
              </a:ext>
            </a:extLst>
          </p:cNvPr>
          <p:cNvSpPr txBox="1"/>
          <p:nvPr/>
        </p:nvSpPr>
        <p:spPr>
          <a:xfrm>
            <a:off x="5303001" y="2761584"/>
            <a:ext cx="6297120" cy="2125013"/>
          </a:xfrm>
          <a:prstGeom prst="rect">
            <a:avLst/>
          </a:prstGeom>
          <a:noFill/>
        </p:spPr>
        <p:txBody>
          <a:bodyPr wrap="square" lIns="29027" tIns="14514" rIns="29027" bIns="14514" rtlCol="0">
            <a:spAutoFit/>
          </a:bodyPr>
          <a:lstStyle/>
          <a:p>
            <a:pPr defTabSz="203180" fontAlgn="base">
              <a:spcBef>
                <a:spcPct val="0"/>
              </a:spcBef>
              <a:spcAft>
                <a:spcPct val="0"/>
              </a:spcAft>
            </a:pPr>
            <a:r>
              <a:rPr lang="en-US" sz="2000" b="1" dirty="0">
                <a:solidFill>
                  <a:srgbClr val="F36F21"/>
                </a:solidFill>
                <a:latin typeface="Century Gothic" panose="020B0502020202020204" pitchFamily="34" charset="0"/>
              </a:rPr>
              <a:t>22% </a:t>
            </a:r>
            <a:r>
              <a:rPr lang="en-US" sz="2000" dirty="0" err="1">
                <a:solidFill>
                  <a:srgbClr val="012051"/>
                </a:solidFill>
                <a:latin typeface="Century Gothic" panose="020B0502020202020204" pitchFamily="34" charset="0"/>
              </a:rPr>
              <a:t>Génération</a:t>
            </a:r>
            <a:r>
              <a:rPr lang="en-US" sz="2000" dirty="0">
                <a:solidFill>
                  <a:srgbClr val="012051"/>
                </a:solidFill>
                <a:latin typeface="Century Gothic" panose="020B0502020202020204" pitchFamily="34" charset="0"/>
              </a:rPr>
              <a:t> Z : 1993 et après</a:t>
            </a:r>
            <a:endParaRPr lang="en-US" sz="2000" b="1" kern="1200" dirty="0">
              <a:solidFill>
                <a:srgbClr val="F2992D"/>
              </a:solidFill>
              <a:latin typeface="Century Gothic" panose="020B0502020202020204" pitchFamily="34" charset="0"/>
              <a:ea typeface="+mn-ea"/>
              <a:cs typeface="Arial Black"/>
            </a:endParaRPr>
          </a:p>
          <a:p>
            <a:pPr defTabSz="203180" fontAlgn="base">
              <a:lnSpc>
                <a:spcPct val="150000"/>
              </a:lnSpc>
              <a:spcBef>
                <a:spcPct val="0"/>
              </a:spcBef>
              <a:spcAft>
                <a:spcPct val="0"/>
              </a:spcAft>
            </a:pPr>
            <a:r>
              <a:rPr lang="en-US" sz="2000" b="1" kern="1200" dirty="0">
                <a:solidFill>
                  <a:srgbClr val="F8DB08"/>
                </a:solidFill>
                <a:latin typeface="Century Gothic" panose="020B0502020202020204" pitchFamily="34" charset="0"/>
                <a:ea typeface="+mn-ea"/>
                <a:cs typeface="Arial Black"/>
              </a:rPr>
              <a:t>29% </a:t>
            </a:r>
            <a:r>
              <a:rPr lang="en-US" sz="2000" dirty="0" err="1">
                <a:solidFill>
                  <a:srgbClr val="012051"/>
                </a:solidFill>
                <a:latin typeface="Century Gothic" panose="020B0502020202020204" pitchFamily="34" charset="0"/>
              </a:rPr>
              <a:t>Génération</a:t>
            </a:r>
            <a:r>
              <a:rPr lang="en-US" sz="2000" dirty="0">
                <a:solidFill>
                  <a:srgbClr val="012051"/>
                </a:solidFill>
                <a:latin typeface="Century Gothic" panose="020B0502020202020204" pitchFamily="34" charset="0"/>
              </a:rPr>
              <a:t> Y (</a:t>
            </a:r>
            <a:r>
              <a:rPr lang="en-US" sz="2000" dirty="0" err="1">
                <a:solidFill>
                  <a:srgbClr val="012051"/>
                </a:solidFill>
                <a:latin typeface="Century Gothic" panose="020B0502020202020204" pitchFamily="34" charset="0"/>
              </a:rPr>
              <a:t>millénaires</a:t>
            </a:r>
            <a:r>
              <a:rPr lang="en-US" sz="2000" dirty="0">
                <a:solidFill>
                  <a:srgbClr val="012051"/>
                </a:solidFill>
                <a:latin typeface="Century Gothic" panose="020B0502020202020204" pitchFamily="34" charset="0"/>
              </a:rPr>
              <a:t>) : de 1972 </a:t>
            </a:r>
            <a:r>
              <a:rPr lang="en-US" sz="2000" dirty="0" err="1">
                <a:solidFill>
                  <a:srgbClr val="012051"/>
                </a:solidFill>
                <a:latin typeface="Century Gothic" panose="020B0502020202020204" pitchFamily="34" charset="0"/>
              </a:rPr>
              <a:t>à</a:t>
            </a:r>
            <a:r>
              <a:rPr lang="en-US" sz="2000" dirty="0">
                <a:solidFill>
                  <a:srgbClr val="012051"/>
                </a:solidFill>
                <a:latin typeface="Century Gothic" panose="020B0502020202020204" pitchFamily="34" charset="0"/>
              </a:rPr>
              <a:t> 1992</a:t>
            </a:r>
            <a:endParaRPr lang="en-US" sz="2000" kern="1200" dirty="0">
              <a:solidFill>
                <a:srgbClr val="012051"/>
              </a:solidFill>
              <a:latin typeface="Century Gothic" panose="020B0502020202020204" pitchFamily="34" charset="0"/>
              <a:ea typeface="+mn-ea"/>
              <a:cs typeface="+mn-cs"/>
            </a:endParaRPr>
          </a:p>
          <a:p>
            <a:pPr defTabSz="203180" fontAlgn="base">
              <a:lnSpc>
                <a:spcPct val="150000"/>
              </a:lnSpc>
              <a:spcBef>
                <a:spcPct val="0"/>
              </a:spcBef>
              <a:spcAft>
                <a:spcPct val="0"/>
              </a:spcAft>
            </a:pPr>
            <a:r>
              <a:rPr lang="en-US" sz="2000" b="1" kern="1200" dirty="0">
                <a:solidFill>
                  <a:srgbClr val="0E9D9B"/>
                </a:solidFill>
                <a:latin typeface="Century Gothic" panose="020B0502020202020204" pitchFamily="34" charset="0"/>
                <a:ea typeface="+mn-ea"/>
                <a:cs typeface="Gotham Black" pitchFamily="50" charset="0"/>
              </a:rPr>
              <a:t>8% </a:t>
            </a:r>
            <a:r>
              <a:rPr lang="en-US" sz="2000" dirty="0" err="1">
                <a:solidFill>
                  <a:srgbClr val="012051"/>
                </a:solidFill>
                <a:latin typeface="Century Gothic" panose="020B0502020202020204" pitchFamily="34" charset="0"/>
              </a:rPr>
              <a:t>Génération</a:t>
            </a:r>
            <a:r>
              <a:rPr lang="en-US" sz="2000" dirty="0">
                <a:solidFill>
                  <a:srgbClr val="012051"/>
                </a:solidFill>
                <a:latin typeface="Century Gothic" panose="020B0502020202020204" pitchFamily="34" charset="0"/>
              </a:rPr>
              <a:t> X : de 1966 </a:t>
            </a:r>
            <a:r>
              <a:rPr lang="en-US" sz="2000" dirty="0" err="1">
                <a:solidFill>
                  <a:srgbClr val="012051"/>
                </a:solidFill>
                <a:latin typeface="Century Gothic" panose="020B0502020202020204" pitchFamily="34" charset="0"/>
              </a:rPr>
              <a:t>à</a:t>
            </a:r>
            <a:r>
              <a:rPr lang="en-US" sz="2000" dirty="0">
                <a:solidFill>
                  <a:srgbClr val="012051"/>
                </a:solidFill>
                <a:latin typeface="Century Gothic" panose="020B0502020202020204" pitchFamily="34" charset="0"/>
              </a:rPr>
              <a:t> 1971</a:t>
            </a:r>
            <a:endParaRPr lang="en-US" sz="2000" kern="1200" dirty="0">
              <a:solidFill>
                <a:srgbClr val="012051"/>
              </a:solidFill>
              <a:latin typeface="Century Gothic" panose="020B0502020202020204" pitchFamily="34" charset="0"/>
              <a:ea typeface="+mn-ea"/>
              <a:cs typeface="+mn-cs"/>
            </a:endParaRPr>
          </a:p>
          <a:p>
            <a:pPr defTabSz="203180" fontAlgn="base">
              <a:lnSpc>
                <a:spcPct val="150000"/>
              </a:lnSpc>
              <a:spcBef>
                <a:spcPct val="0"/>
              </a:spcBef>
              <a:spcAft>
                <a:spcPct val="0"/>
              </a:spcAft>
            </a:pPr>
            <a:r>
              <a:rPr lang="en-US" sz="2000" b="1" kern="1200" dirty="0">
                <a:solidFill>
                  <a:srgbClr val="5AB564"/>
                </a:solidFill>
                <a:latin typeface="Century Gothic" panose="020B0502020202020204" pitchFamily="34" charset="0"/>
                <a:ea typeface="+mn-ea"/>
                <a:cs typeface="Gotham Black" pitchFamily="50" charset="0"/>
              </a:rPr>
              <a:t>28% </a:t>
            </a:r>
            <a:r>
              <a:rPr lang="en-US" sz="2000" dirty="0">
                <a:solidFill>
                  <a:srgbClr val="012051"/>
                </a:solidFill>
                <a:latin typeface="Century Gothic" panose="020B0502020202020204" pitchFamily="34" charset="0"/>
              </a:rPr>
              <a:t>Les enfants de </a:t>
            </a:r>
            <a:r>
              <a:rPr lang="en-US" sz="2000" dirty="0" err="1">
                <a:solidFill>
                  <a:srgbClr val="012051"/>
                </a:solidFill>
                <a:latin typeface="Century Gothic" panose="020B0502020202020204" pitchFamily="34" charset="0"/>
              </a:rPr>
              <a:t>l'après</a:t>
            </a:r>
            <a:r>
              <a:rPr lang="en-US" sz="2000" dirty="0">
                <a:solidFill>
                  <a:srgbClr val="012051"/>
                </a:solidFill>
                <a:latin typeface="Century Gothic" panose="020B0502020202020204" pitchFamily="34" charset="0"/>
              </a:rPr>
              <a:t>-guerre : de 1946 </a:t>
            </a:r>
            <a:r>
              <a:rPr lang="en-US" sz="2000" dirty="0" err="1">
                <a:solidFill>
                  <a:srgbClr val="012051"/>
                </a:solidFill>
                <a:latin typeface="Century Gothic" panose="020B0502020202020204" pitchFamily="34" charset="0"/>
              </a:rPr>
              <a:t>à</a:t>
            </a:r>
            <a:r>
              <a:rPr lang="en-US" sz="2000" dirty="0">
                <a:solidFill>
                  <a:srgbClr val="012051"/>
                </a:solidFill>
                <a:latin typeface="Century Gothic" panose="020B0502020202020204" pitchFamily="34" charset="0"/>
              </a:rPr>
              <a:t> 1965</a:t>
            </a:r>
          </a:p>
          <a:p>
            <a:pPr defTabSz="203180" fontAlgn="base">
              <a:lnSpc>
                <a:spcPct val="150000"/>
              </a:lnSpc>
              <a:spcBef>
                <a:spcPct val="0"/>
              </a:spcBef>
              <a:spcAft>
                <a:spcPct val="0"/>
              </a:spcAft>
            </a:pPr>
            <a:r>
              <a:rPr lang="en-US" sz="2000" b="1" kern="1200" dirty="0">
                <a:solidFill>
                  <a:srgbClr val="00B2E2"/>
                </a:solidFill>
                <a:latin typeface="Century Gothic" panose="020B0502020202020204" pitchFamily="34" charset="0"/>
                <a:ea typeface="+mn-ea"/>
                <a:cs typeface="Gotham Black" pitchFamily="50" charset="0"/>
              </a:rPr>
              <a:t>13% </a:t>
            </a:r>
            <a:r>
              <a:rPr lang="en-US" sz="2000" dirty="0" err="1">
                <a:solidFill>
                  <a:srgbClr val="012051"/>
                </a:solidFill>
                <a:latin typeface="Century Gothic" panose="020B0502020202020204" pitchFamily="34" charset="0"/>
              </a:rPr>
              <a:t>Troisième</a:t>
            </a:r>
            <a:r>
              <a:rPr lang="en-US" sz="2000" dirty="0">
                <a:solidFill>
                  <a:srgbClr val="012051"/>
                </a:solidFill>
                <a:latin typeface="Century Gothic" panose="020B0502020202020204" pitchFamily="34" charset="0"/>
              </a:rPr>
              <a:t> </a:t>
            </a:r>
            <a:r>
              <a:rPr lang="en-US" sz="2000" dirty="0" err="1">
                <a:solidFill>
                  <a:srgbClr val="012051"/>
                </a:solidFill>
                <a:latin typeface="Century Gothic" panose="020B0502020202020204" pitchFamily="34" charset="0"/>
              </a:rPr>
              <a:t>âge</a:t>
            </a:r>
            <a:r>
              <a:rPr lang="en-US" sz="2000" dirty="0">
                <a:solidFill>
                  <a:srgbClr val="012051"/>
                </a:solidFill>
                <a:latin typeface="Century Gothic" panose="020B0502020202020204" pitchFamily="34" charset="0"/>
              </a:rPr>
              <a:t> : 1945 et </a:t>
            </a:r>
            <a:r>
              <a:rPr lang="en-US" sz="2000" dirty="0" err="1">
                <a:solidFill>
                  <a:srgbClr val="012051"/>
                </a:solidFill>
                <a:latin typeface="Century Gothic" panose="020B0502020202020204" pitchFamily="34" charset="0"/>
              </a:rPr>
              <a:t>avant</a:t>
            </a:r>
            <a:endParaRPr lang="en-US" sz="2000" kern="1200" dirty="0">
              <a:solidFill>
                <a:srgbClr val="012051"/>
              </a:solidFill>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6B021B9C-C317-40CD-ABDE-9D3209845C10}"/>
              </a:ext>
            </a:extLst>
          </p:cNvPr>
          <p:cNvPicPr>
            <a:picLocks noChangeAspect="1"/>
          </p:cNvPicPr>
          <p:nvPr/>
        </p:nvPicPr>
        <p:blipFill>
          <a:blip r:embed="rId4"/>
          <a:stretch>
            <a:fillRect/>
          </a:stretch>
        </p:blipFill>
        <p:spPr>
          <a:xfrm>
            <a:off x="-2984689" y="0"/>
            <a:ext cx="371475" cy="2847975"/>
          </a:xfrm>
          <a:prstGeom prst="rect">
            <a:avLst/>
          </a:prstGeom>
        </p:spPr>
      </p:pic>
    </p:spTree>
    <p:extLst>
      <p:ext uri="{BB962C8B-B14F-4D97-AF65-F5344CB8AC3E}">
        <p14:creationId xmlns:p14="http://schemas.microsoft.com/office/powerpoint/2010/main" val="4267969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A8B74-C2E7-467E-98DA-A1361F97F36F}"/>
              </a:ext>
            </a:extLst>
          </p:cNvPr>
          <p:cNvSpPr>
            <a:spLocks noGrp="1"/>
          </p:cNvSpPr>
          <p:nvPr>
            <p:ph type="title"/>
          </p:nvPr>
        </p:nvSpPr>
        <p:spPr>
          <a:xfrm>
            <a:off x="2406239" y="365125"/>
            <a:ext cx="9376457" cy="1325563"/>
          </a:xfrm>
        </p:spPr>
        <p:txBody>
          <a:bodyPr>
            <a:normAutofit fontScale="90000"/>
          </a:bodyPr>
          <a:lstStyle/>
          <a:p>
            <a:r>
              <a:rPr lang="en-US" dirty="0"/>
              <a:t>LA LUMIÈRE – UN FACTEUR IMPORTANT DANS LE DÉVELOPPEMENT HUMAIN</a:t>
            </a:r>
          </a:p>
        </p:txBody>
      </p:sp>
      <p:sp>
        <p:nvSpPr>
          <p:cNvPr id="4" name="Text Placeholder 3">
            <a:extLst>
              <a:ext uri="{FF2B5EF4-FFF2-40B4-BE49-F238E27FC236}">
                <a16:creationId xmlns:a16="http://schemas.microsoft.com/office/drawing/2014/main" id="{248F0D67-CFBF-4F65-9AC2-140116C85511}"/>
              </a:ext>
            </a:extLst>
          </p:cNvPr>
          <p:cNvSpPr>
            <a:spLocks noGrp="1"/>
          </p:cNvSpPr>
          <p:nvPr>
            <p:ph type="body" sz="quarter" idx="13"/>
          </p:nvPr>
        </p:nvSpPr>
        <p:spPr/>
        <p:txBody>
          <a:bodyPr/>
          <a:lstStyle/>
          <a:p>
            <a:endParaRPr lang="en-US"/>
          </a:p>
        </p:txBody>
      </p:sp>
      <p:pic>
        <p:nvPicPr>
          <p:cNvPr id="5" name="Shape 358" descr="Z:\Havas-PR\Pittsburgh Share\SHARE\CLIENTS\Transitions Optical\Images\Lifestyle and Model Images\2015\Kids Transitions Images\Sharianna_Ryder_clear_grey_Transitions.TIF">
            <a:extLst>
              <a:ext uri="{FF2B5EF4-FFF2-40B4-BE49-F238E27FC236}">
                <a16:creationId xmlns:a16="http://schemas.microsoft.com/office/drawing/2014/main" id="{AD92B510-5D68-4338-A572-E012C75C35C6}"/>
              </a:ext>
            </a:extLst>
          </p:cNvPr>
          <p:cNvPicPr preferRelativeResize="0"/>
          <p:nvPr/>
        </p:nvPicPr>
        <p:blipFill rotWithShape="1">
          <a:blip r:embed="rId3">
            <a:alphaModFix/>
          </a:blip>
          <a:srcRect/>
          <a:stretch/>
        </p:blipFill>
        <p:spPr>
          <a:xfrm>
            <a:off x="5445916" y="2338070"/>
            <a:ext cx="2771774" cy="3355410"/>
          </a:xfrm>
          <a:prstGeom prst="rect">
            <a:avLst/>
          </a:prstGeom>
          <a:noFill/>
          <a:ln>
            <a:noFill/>
          </a:ln>
        </p:spPr>
      </p:pic>
      <p:pic>
        <p:nvPicPr>
          <p:cNvPr id="6" name="Shape 359" descr="C:\Users\Courtney Myers\Desktop\_Stock Images_Video\ThinkstockPhotos-486935835.jpg">
            <a:extLst>
              <a:ext uri="{FF2B5EF4-FFF2-40B4-BE49-F238E27FC236}">
                <a16:creationId xmlns:a16="http://schemas.microsoft.com/office/drawing/2014/main" id="{B2C24A9C-0C16-496C-AB2F-C6E298754EA8}"/>
              </a:ext>
            </a:extLst>
          </p:cNvPr>
          <p:cNvPicPr preferRelativeResize="0"/>
          <p:nvPr/>
        </p:nvPicPr>
        <p:blipFill rotWithShape="1">
          <a:blip r:embed="rId4">
            <a:alphaModFix/>
          </a:blip>
          <a:srcRect/>
          <a:stretch/>
        </p:blipFill>
        <p:spPr>
          <a:xfrm>
            <a:off x="2421728" y="2372607"/>
            <a:ext cx="2756079" cy="3336361"/>
          </a:xfrm>
          <a:prstGeom prst="rect">
            <a:avLst/>
          </a:prstGeom>
          <a:noFill/>
          <a:ln>
            <a:noFill/>
          </a:ln>
        </p:spPr>
      </p:pic>
      <p:sp>
        <p:nvSpPr>
          <p:cNvPr id="7" name="Shape 361">
            <a:extLst>
              <a:ext uri="{FF2B5EF4-FFF2-40B4-BE49-F238E27FC236}">
                <a16:creationId xmlns:a16="http://schemas.microsoft.com/office/drawing/2014/main" id="{ED3AC251-2497-4950-8BAB-E2D81A134E9C}"/>
              </a:ext>
            </a:extLst>
          </p:cNvPr>
          <p:cNvSpPr/>
          <p:nvPr/>
        </p:nvSpPr>
        <p:spPr>
          <a:xfrm>
            <a:off x="2406240" y="4587900"/>
            <a:ext cx="2771774" cy="1119536"/>
          </a:xfrm>
          <a:prstGeom prst="rect">
            <a:avLst/>
          </a:prstGeom>
          <a:solidFill>
            <a:schemeClr val="bg2">
              <a:alpha val="49803"/>
            </a:schemeClr>
          </a:solidFill>
          <a:ln>
            <a:noFill/>
          </a:ln>
        </p:spPr>
        <p:txBody>
          <a:bodyPr lIns="57150" tIns="28575" rIns="57150" bIns="28575" anchor="t" anchorCtr="0">
            <a:noAutofit/>
          </a:bodyPr>
          <a:lstStyle/>
          <a:p>
            <a:pPr lvl="0" algn="ctr">
              <a:buSzPct val="25000"/>
            </a:pPr>
            <a:r>
              <a:rPr lang="en-US" sz="2300" dirty="0">
                <a:solidFill>
                  <a:schemeClr val="dk1"/>
                </a:solidFill>
                <a:latin typeface="Century Gothic"/>
                <a:ea typeface="Century Gothic"/>
                <a:cs typeface="Century Gothic"/>
                <a:sym typeface="Century Gothic"/>
              </a:rPr>
              <a:t>ESSENTIELLE </a:t>
            </a:r>
            <a:r>
              <a:rPr lang="en-US" sz="2300" dirty="0" err="1">
                <a:solidFill>
                  <a:schemeClr val="dk1"/>
                </a:solidFill>
                <a:latin typeface="Century Gothic"/>
                <a:ea typeface="Century Gothic"/>
                <a:cs typeface="Century Gothic"/>
                <a:sym typeface="Century Gothic"/>
              </a:rPr>
              <a:t>À</a:t>
            </a:r>
            <a:r>
              <a:rPr lang="en-US" sz="2300" dirty="0">
                <a:solidFill>
                  <a:schemeClr val="dk1"/>
                </a:solidFill>
                <a:latin typeface="Century Gothic"/>
                <a:ea typeface="Century Gothic"/>
                <a:cs typeface="Century Gothic"/>
                <a:sym typeface="Century Gothic"/>
              </a:rPr>
              <a:t> UN DÉVELOPPEMENT SAIN</a:t>
            </a:r>
          </a:p>
        </p:txBody>
      </p:sp>
      <p:sp>
        <p:nvSpPr>
          <p:cNvPr id="8" name="Shape 362">
            <a:extLst>
              <a:ext uri="{FF2B5EF4-FFF2-40B4-BE49-F238E27FC236}">
                <a16:creationId xmlns:a16="http://schemas.microsoft.com/office/drawing/2014/main" id="{B54B0327-7F76-438A-AF33-AD9E01704876}"/>
              </a:ext>
            </a:extLst>
          </p:cNvPr>
          <p:cNvSpPr/>
          <p:nvPr/>
        </p:nvSpPr>
        <p:spPr>
          <a:xfrm>
            <a:off x="5492382" y="4589432"/>
            <a:ext cx="2725308" cy="1119536"/>
          </a:xfrm>
          <a:prstGeom prst="rect">
            <a:avLst/>
          </a:prstGeom>
          <a:solidFill>
            <a:schemeClr val="accent4">
              <a:alpha val="49803"/>
            </a:schemeClr>
          </a:solidFill>
          <a:ln>
            <a:noFill/>
          </a:ln>
        </p:spPr>
        <p:txBody>
          <a:bodyPr lIns="57150" tIns="28575" rIns="57150" bIns="28575" anchor="t" anchorCtr="0">
            <a:noAutofit/>
          </a:bodyPr>
          <a:lstStyle/>
          <a:p>
            <a:pPr lvl="0" algn="ctr">
              <a:buSzPct val="25000"/>
            </a:pPr>
            <a:r>
              <a:rPr lang="en-US" sz="2300" dirty="0">
                <a:solidFill>
                  <a:schemeClr val="dk1"/>
                </a:solidFill>
                <a:latin typeface="Century Gothic"/>
                <a:ea typeface="Century Gothic"/>
                <a:cs typeface="Century Gothic"/>
                <a:sym typeface="Century Gothic"/>
              </a:rPr>
              <a:t>NÉCESSAIRE POUR LA CROISSANCE OCULAIRE</a:t>
            </a:r>
          </a:p>
          <a:p>
            <a:pPr lvl="0" algn="ctr">
              <a:buSzPct val="25000"/>
            </a:pPr>
            <a:endParaRPr lang="en-US" sz="23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02360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4DFD-43DB-4B6E-92EA-C43E0DD6EAF0}"/>
              </a:ext>
            </a:extLst>
          </p:cNvPr>
          <p:cNvSpPr>
            <a:spLocks noGrp="1"/>
          </p:cNvSpPr>
          <p:nvPr>
            <p:ph type="title"/>
          </p:nvPr>
        </p:nvSpPr>
        <p:spPr/>
        <p:txBody>
          <a:bodyPr/>
          <a:lstStyle/>
          <a:p>
            <a:r>
              <a:rPr lang="en-US" dirty="0"/>
              <a:t>LE TEMPS PASSÉ </a:t>
            </a:r>
            <a:r>
              <a:rPr lang="en-US" dirty="0" err="1"/>
              <a:t>À</a:t>
            </a:r>
            <a:r>
              <a:rPr lang="en-US" dirty="0"/>
              <a:t> L’EXTÉRIEUR ET LA MYOPIE</a:t>
            </a:r>
            <a:endParaRPr lang="en-US" b="1" dirty="0">
              <a:solidFill>
                <a:srgbClr val="002C71"/>
              </a:solidFill>
            </a:endParaRPr>
          </a:p>
        </p:txBody>
      </p:sp>
      <p:sp>
        <p:nvSpPr>
          <p:cNvPr id="4" name="Text Placeholder 3">
            <a:extLst>
              <a:ext uri="{FF2B5EF4-FFF2-40B4-BE49-F238E27FC236}">
                <a16:creationId xmlns:a16="http://schemas.microsoft.com/office/drawing/2014/main" id="{DB80F13F-9323-412B-8893-F8BD18E6F68D}"/>
              </a:ext>
            </a:extLst>
          </p:cNvPr>
          <p:cNvSpPr>
            <a:spLocks noGrp="1"/>
          </p:cNvSpPr>
          <p:nvPr>
            <p:ph type="body" sz="quarter" idx="13"/>
          </p:nvPr>
        </p:nvSpPr>
        <p:spPr/>
        <p:txBody>
          <a:bodyPr>
            <a:normAutofit/>
          </a:bodyPr>
          <a:lstStyle/>
          <a:p>
            <a:r>
              <a:rPr lang="en-US" dirty="0"/>
              <a:t>Source : Youth Survey on Nature and the Outdoors, </a:t>
            </a:r>
            <a:r>
              <a:rPr lang="en-US" dirty="0" err="1"/>
              <a:t>Fondation</a:t>
            </a:r>
            <a:r>
              <a:rPr lang="en-US" dirty="0"/>
              <a:t> David Suzuki.</a:t>
            </a:r>
          </a:p>
          <a:p>
            <a:endParaRPr lang="en-US" dirty="0"/>
          </a:p>
        </p:txBody>
      </p:sp>
      <p:grpSp>
        <p:nvGrpSpPr>
          <p:cNvPr id="8" name="Group 7">
            <a:extLst>
              <a:ext uri="{FF2B5EF4-FFF2-40B4-BE49-F238E27FC236}">
                <a16:creationId xmlns:a16="http://schemas.microsoft.com/office/drawing/2014/main" id="{BEC74A00-043D-4EE4-8720-9B1BC36239B1}"/>
              </a:ext>
            </a:extLst>
          </p:cNvPr>
          <p:cNvGrpSpPr/>
          <p:nvPr/>
        </p:nvGrpSpPr>
        <p:grpSpPr>
          <a:xfrm>
            <a:off x="2164360" y="1825625"/>
            <a:ext cx="9431319" cy="4231136"/>
            <a:chOff x="2485804" y="2181942"/>
            <a:chExt cx="7652107" cy="3432935"/>
          </a:xfrm>
        </p:grpSpPr>
        <p:pic>
          <p:nvPicPr>
            <p:cNvPr id="5" name="Picture 2" descr="Z:\Havas-PR\Pittsburgh Share\SHARE\CLIENTS\Transitions Optical\Images\Lifestyle and Model Images\2016\Kids_VLL Captured Images\07 - Kids\A013_C018_1211B4_001.R3D.12_43_57_08.Still001 copy.tif">
              <a:extLst>
                <a:ext uri="{FF2B5EF4-FFF2-40B4-BE49-F238E27FC236}">
                  <a16:creationId xmlns:a16="http://schemas.microsoft.com/office/drawing/2014/main" id="{0D298E9C-E23A-4D8E-81B6-E463E34A0E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928"/>
            <a:stretch/>
          </p:blipFill>
          <p:spPr bwMode="auto">
            <a:xfrm>
              <a:off x="2485805" y="2181942"/>
              <a:ext cx="7652106" cy="3432935"/>
            </a:xfrm>
            <a:prstGeom prst="rect">
              <a:avLst/>
            </a:prstGeom>
            <a:noFill/>
            <a:extLst>
              <a:ext uri="{909E8E84-426E-40DD-AFC4-6F175D3DCCD1}">
                <a14:hiddenFill xmlns:a14="http://schemas.microsoft.com/office/drawing/2010/main">
                  <a:solidFill>
                    <a:srgbClr val="FFFFFF"/>
                  </a:solidFill>
                </a14:hiddenFill>
              </a:ext>
            </a:extLst>
          </p:spPr>
        </p:pic>
        <p:sp>
          <p:nvSpPr>
            <p:cNvPr id="6" name="Shape 369">
              <a:extLst>
                <a:ext uri="{FF2B5EF4-FFF2-40B4-BE49-F238E27FC236}">
                  <a16:creationId xmlns:a16="http://schemas.microsoft.com/office/drawing/2014/main" id="{88226451-3FDE-42EF-8677-B5744D67FE04}"/>
                </a:ext>
              </a:extLst>
            </p:cNvPr>
            <p:cNvSpPr txBox="1">
              <a:spLocks/>
            </p:cNvSpPr>
            <p:nvPr/>
          </p:nvSpPr>
          <p:spPr>
            <a:xfrm>
              <a:off x="2676041" y="2412284"/>
              <a:ext cx="3672681" cy="3202593"/>
            </a:xfrm>
            <a:prstGeom prst="rect">
              <a:avLst/>
            </a:prstGeom>
            <a:noFill/>
            <a:ln>
              <a:noFill/>
            </a:ln>
          </p:spPr>
          <p:txBody>
            <a:bodyPr vert="horz" lIns="0"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C7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C7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C7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lvl="0">
                <a:spcAft>
                  <a:spcPts val="0"/>
                </a:spcAft>
                <a:buSzPct val="25000"/>
              </a:pPr>
              <a:r>
                <a:rPr lang="fr-CA" sz="1800" dirty="0">
                  <a:solidFill>
                    <a:schemeClr val="bg1"/>
                  </a:solidFill>
                </a:rPr>
                <a:t>Passer du temps à l’extérieur peut réduire le risque de souffrir de myopie</a:t>
              </a:r>
            </a:p>
          </p:txBody>
        </p:sp>
        <p:sp>
          <p:nvSpPr>
            <p:cNvPr id="7" name="Shape 372">
              <a:extLst>
                <a:ext uri="{FF2B5EF4-FFF2-40B4-BE49-F238E27FC236}">
                  <a16:creationId xmlns:a16="http://schemas.microsoft.com/office/drawing/2014/main" id="{0017B85E-D766-408F-B065-1D75E3FFE22C}"/>
                </a:ext>
              </a:extLst>
            </p:cNvPr>
            <p:cNvSpPr/>
            <p:nvPr/>
          </p:nvSpPr>
          <p:spPr>
            <a:xfrm>
              <a:off x="2485804" y="3951194"/>
              <a:ext cx="4686300" cy="1025599"/>
            </a:xfrm>
            <a:prstGeom prst="rect">
              <a:avLst/>
            </a:prstGeom>
            <a:solidFill>
              <a:srgbClr val="002C71">
                <a:alpha val="49803"/>
              </a:srgbClr>
            </a:solidFill>
            <a:ln>
              <a:noFill/>
            </a:ln>
          </p:spPr>
          <p:txBody>
            <a:bodyPr lIns="57150" tIns="28575" rIns="57150" bIns="28575" anchor="ctr" anchorCtr="0">
              <a:noAutofit/>
            </a:bodyPr>
            <a:lstStyle/>
            <a:p>
              <a:pPr lvl="0" algn="ctr">
                <a:buSzPct val="25000"/>
              </a:pP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70 % des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jeunes</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passent</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moins</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de 1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heure</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par jour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à</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l’extérieur</a:t>
              </a:r>
              <a:endPar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endParaRPr>
            </a:p>
          </p:txBody>
        </p:sp>
      </p:grpSp>
    </p:spTree>
    <p:extLst>
      <p:ext uri="{BB962C8B-B14F-4D97-AF65-F5344CB8AC3E}">
        <p14:creationId xmlns:p14="http://schemas.microsoft.com/office/powerpoint/2010/main" val="4034140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ape 593">
            <a:extLst>
              <a:ext uri="{FF2B5EF4-FFF2-40B4-BE49-F238E27FC236}">
                <a16:creationId xmlns:a16="http://schemas.microsoft.com/office/drawing/2014/main" id="{94946945-BEBD-454F-B985-795877C2C310}"/>
              </a:ext>
            </a:extLst>
          </p:cNvPr>
          <p:cNvPicPr preferRelativeResize="0"/>
          <p:nvPr/>
        </p:nvPicPr>
        <p:blipFill rotWithShape="1">
          <a:blip r:embed="rId3"/>
          <a:srcRect l="29251"/>
          <a:stretch/>
        </p:blipFill>
        <p:spPr>
          <a:xfrm>
            <a:off x="0" y="-2164"/>
            <a:ext cx="7274406" cy="6860164"/>
          </a:xfrm>
          <a:prstGeom prst="parallelogram">
            <a:avLst>
              <a:gd name="adj" fmla="val 0"/>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fontScale="92500" lnSpcReduction="10000"/>
          </a:bodyPr>
          <a:lstStyle/>
          <a:p>
            <a:pPr marL="0" lvl="0" indent="0">
              <a:spcBef>
                <a:spcPts val="600"/>
              </a:spcBef>
              <a:spcAft>
                <a:spcPts val="0"/>
              </a:spcAft>
              <a:buSzPct val="25000"/>
              <a:buNone/>
            </a:pPr>
            <a:r>
              <a:rPr lang="fr-CA" b="1" dirty="0"/>
              <a:t>La règle des 20-20-20</a:t>
            </a:r>
          </a:p>
          <a:p>
            <a:pPr marL="0" lvl="0" indent="0">
              <a:spcBef>
                <a:spcPts val="600"/>
              </a:spcBef>
              <a:spcAft>
                <a:spcPts val="0"/>
              </a:spcAft>
              <a:buSzPct val="25000"/>
              <a:buNone/>
            </a:pPr>
            <a:r>
              <a:rPr lang="fr-CA" dirty="0"/>
              <a:t>Toutes les 20 minutes, fixez un point situé à 20 pieds pendant 20 secondes.</a:t>
            </a:r>
          </a:p>
          <a:p>
            <a:pPr marL="0" lvl="0" indent="0">
              <a:spcBef>
                <a:spcPts val="600"/>
              </a:spcBef>
              <a:spcAft>
                <a:spcPts val="0"/>
              </a:spcAft>
              <a:buSzPct val="25000"/>
              <a:buNone/>
            </a:pPr>
            <a:r>
              <a:rPr lang="fr-CA" b="1" dirty="0"/>
              <a:t>Les lunettes d’ordinateur</a:t>
            </a:r>
          </a:p>
          <a:p>
            <a:pPr marL="0" lvl="0" indent="0">
              <a:spcBef>
                <a:spcPts val="600"/>
              </a:spcBef>
              <a:spcAft>
                <a:spcPts val="0"/>
              </a:spcAft>
              <a:buSzPct val="25000"/>
              <a:buNone/>
            </a:pPr>
            <a:r>
              <a:rPr lang="fr-CA" dirty="0"/>
              <a:t>N’hésitez pas à traiter la fatigue visuelle à l’aide de verres adaptés à cette tâche.</a:t>
            </a:r>
          </a:p>
          <a:p>
            <a:pPr marL="0" lvl="0" indent="0">
              <a:lnSpc>
                <a:spcPct val="100000"/>
              </a:lnSpc>
              <a:spcBef>
                <a:spcPts val="600"/>
              </a:spcBef>
              <a:buClr>
                <a:schemeClr val="lt1"/>
              </a:buClr>
              <a:buSzPct val="25000"/>
              <a:buNone/>
            </a:pPr>
            <a:r>
              <a:rPr lang="fr-CA" b="1" dirty="0"/>
              <a:t>Mode de nuit</a:t>
            </a:r>
          </a:p>
          <a:p>
            <a:pPr marL="0" lvl="0" indent="0">
              <a:spcBef>
                <a:spcPts val="600"/>
              </a:spcBef>
              <a:spcAft>
                <a:spcPts val="0"/>
              </a:spcAft>
              <a:buSzPct val="25000"/>
              <a:buNone/>
            </a:pPr>
            <a:r>
              <a:rPr lang="fr-CA" dirty="0"/>
              <a:t>Sur le iPhone après 19 h, ou changer la couleur de l’écran des appareils électroniques de bleu à brun.</a:t>
            </a:r>
            <a:endParaRPr lang="fr-CA" dirty="0">
              <a:solidFill>
                <a:schemeClr val="lt1"/>
              </a:solidFill>
              <a:latin typeface="Century Gothic"/>
              <a:ea typeface="Century Gothic"/>
              <a:cs typeface="Century Gothic"/>
              <a:sym typeface="Century Gothic"/>
            </a:endParaRP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en-US" dirty="0"/>
              <a:t>LA FATIGUE VISUELLE</a:t>
            </a:r>
          </a:p>
        </p:txBody>
      </p:sp>
    </p:spTree>
    <p:extLst>
      <p:ext uri="{BB962C8B-B14F-4D97-AF65-F5344CB8AC3E}">
        <p14:creationId xmlns:p14="http://schemas.microsoft.com/office/powerpoint/2010/main" val="4149807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601" descr="C:\Users\Courtney Myers\Desktop\_Stock Images_Video\Stock\Pharmacy.jpg">
            <a:extLst>
              <a:ext uri="{FF2B5EF4-FFF2-40B4-BE49-F238E27FC236}">
                <a16:creationId xmlns:a16="http://schemas.microsoft.com/office/drawing/2014/main" id="{9FE18E2E-4EFF-4CC6-B8A5-2E598A8548B3}"/>
              </a:ext>
            </a:extLst>
          </p:cNvPr>
          <p:cNvPicPr preferRelativeResize="0"/>
          <p:nvPr/>
        </p:nvPicPr>
        <p:blipFill rotWithShape="1">
          <a:blip r:embed="rId3">
            <a:alphaModFix/>
          </a:blip>
          <a:srcRect/>
          <a:stretch/>
        </p:blipFill>
        <p:spPr>
          <a:xfrm>
            <a:off x="-2662662" y="-163128"/>
            <a:ext cx="10374704" cy="6919016"/>
          </a:xfrm>
          <a:prstGeom prst="parallelogram">
            <a:avLst>
              <a:gd name="adj" fmla="val 0"/>
            </a:avLst>
          </a:prstGeom>
          <a:noFill/>
          <a:ln>
            <a:noFill/>
          </a:ln>
        </p:spPr>
      </p:pic>
      <p:sp>
        <p:nvSpPr>
          <p:cNvPr id="14" name="Shape 361">
            <a:extLst>
              <a:ext uri="{FF2B5EF4-FFF2-40B4-BE49-F238E27FC236}">
                <a16:creationId xmlns:a16="http://schemas.microsoft.com/office/drawing/2014/main" id="{602CA4EF-635E-479F-9D2F-7004DB998DFC}"/>
              </a:ext>
            </a:extLst>
          </p:cNvPr>
          <p:cNvSpPr/>
          <p:nvPr/>
        </p:nvSpPr>
        <p:spPr>
          <a:xfrm>
            <a:off x="-106542" y="3755481"/>
            <a:ext cx="4904927" cy="866965"/>
          </a:xfrm>
          <a:prstGeom prst="rect">
            <a:avLst/>
          </a:prstGeom>
          <a:solidFill>
            <a:srgbClr val="002C71">
              <a:alpha val="49803"/>
            </a:srgbClr>
          </a:solidFill>
          <a:ln>
            <a:noFill/>
          </a:ln>
        </p:spPr>
        <p:txBody>
          <a:bodyPr lIns="57150" tIns="28575" rIns="57150" bIns="28575" anchor="ctr" anchorCtr="0">
            <a:noAutofit/>
          </a:bodyPr>
          <a:lstStyle/>
          <a:p>
            <a:pPr algn="ctr">
              <a:buSzPct val="25000"/>
              <a:defRPr/>
            </a:pPr>
            <a:r>
              <a:rPr lang="en-US" b="1" dirty="0">
                <a:solidFill>
                  <a:schemeClr val="bg1"/>
                </a:solidFill>
                <a:latin typeface="Century Gothic"/>
                <a:ea typeface="Century Gothic"/>
                <a:cs typeface="Century Gothic"/>
                <a:sym typeface="Century Gothic"/>
              </a:rPr>
              <a:t>12 % des enfants </a:t>
            </a:r>
            <a:r>
              <a:rPr lang="en-US" b="1" dirty="0" err="1">
                <a:solidFill>
                  <a:schemeClr val="bg1"/>
                </a:solidFill>
                <a:latin typeface="Century Gothic"/>
                <a:ea typeface="Century Gothic"/>
                <a:cs typeface="Century Gothic"/>
                <a:sym typeface="Century Gothic"/>
              </a:rPr>
              <a:t>prennent</a:t>
            </a:r>
            <a:r>
              <a:rPr lang="en-US" b="1" dirty="0">
                <a:solidFill>
                  <a:schemeClr val="bg1"/>
                </a:solidFill>
                <a:latin typeface="Century Gothic"/>
                <a:ea typeface="Century Gothic"/>
                <a:cs typeface="Century Gothic"/>
                <a:sym typeface="Century Gothic"/>
              </a:rPr>
              <a:t> des </a:t>
            </a:r>
            <a:r>
              <a:rPr lang="en-US" b="1" dirty="0" err="1">
                <a:solidFill>
                  <a:schemeClr val="bg1"/>
                </a:solidFill>
                <a:latin typeface="Century Gothic"/>
                <a:ea typeface="Century Gothic"/>
                <a:cs typeface="Century Gothic"/>
                <a:sym typeface="Century Gothic"/>
              </a:rPr>
              <a:t>médicaments</a:t>
            </a:r>
            <a:r>
              <a:rPr lang="en-US" b="1" dirty="0">
                <a:solidFill>
                  <a:schemeClr val="bg1"/>
                </a:solidFill>
                <a:latin typeface="Century Gothic"/>
                <a:ea typeface="Century Gothic"/>
                <a:cs typeface="Century Gothic"/>
                <a:sym typeface="Century Gothic"/>
              </a:rPr>
              <a:t> </a:t>
            </a:r>
            <a:r>
              <a:rPr lang="en-US" b="1" dirty="0" err="1">
                <a:solidFill>
                  <a:schemeClr val="bg1"/>
                </a:solidFill>
                <a:latin typeface="Century Gothic"/>
                <a:ea typeface="Century Gothic"/>
                <a:cs typeface="Century Gothic"/>
                <a:sym typeface="Century Gothic"/>
              </a:rPr>
              <a:t>prescrits</a:t>
            </a:r>
            <a:endParaRPr lang="en-US" b="1" dirty="0">
              <a:solidFill>
                <a:schemeClr val="bg1"/>
              </a:solidFill>
              <a:latin typeface="Century Gothic"/>
              <a:ea typeface="Century Gothic"/>
              <a:cs typeface="Century Gothic"/>
              <a:sym typeface="Century Gothic"/>
            </a:endParaRPr>
          </a:p>
        </p:txBody>
      </p:sp>
      <p:grpSp>
        <p:nvGrpSpPr>
          <p:cNvPr id="18" name="Group 17">
            <a:extLst>
              <a:ext uri="{FF2B5EF4-FFF2-40B4-BE49-F238E27FC236}">
                <a16:creationId xmlns:a16="http://schemas.microsoft.com/office/drawing/2014/main" id="{D48F64FE-C8EF-45E9-B303-2A0C6ADE6639}"/>
              </a:ext>
            </a:extLst>
          </p:cNvPr>
          <p:cNvGrpSpPr/>
          <p:nvPr/>
        </p:nvGrpSpPr>
        <p:grpSpPr>
          <a:xfrm>
            <a:off x="3786960"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6213302" y="365125"/>
            <a:ext cx="5140498" cy="1325563"/>
          </a:xfrm>
        </p:spPr>
        <p:txBody>
          <a:bodyPr>
            <a:normAutofit/>
          </a:bodyPr>
          <a:lstStyle/>
          <a:p>
            <a:r>
              <a:rPr lang="en-US" dirty="0"/>
              <a:t>MÉDICAMENTS</a:t>
            </a:r>
          </a:p>
        </p:txBody>
      </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6213302" y="1825625"/>
            <a:ext cx="5140498" cy="4351338"/>
          </a:xfrm>
        </p:spPr>
        <p:txBody>
          <a:bodyPr>
            <a:normAutofit fontScale="85000" lnSpcReduction="10000"/>
          </a:bodyPr>
          <a:lstStyle/>
          <a:p>
            <a:pPr marL="0" indent="0">
              <a:buNone/>
            </a:pPr>
            <a:r>
              <a:rPr lang="en-US" dirty="0"/>
              <a:t>De </a:t>
            </a:r>
            <a:r>
              <a:rPr lang="en-US" dirty="0" err="1"/>
              <a:t>nombreux</a:t>
            </a:r>
            <a:r>
              <a:rPr lang="en-US" dirty="0"/>
              <a:t> </a:t>
            </a:r>
            <a:r>
              <a:rPr lang="en-US" dirty="0" err="1"/>
              <a:t>médicaments</a:t>
            </a:r>
            <a:r>
              <a:rPr lang="en-US" dirty="0"/>
              <a:t>, </a:t>
            </a:r>
            <a:r>
              <a:rPr lang="en-US" dirty="0" err="1"/>
              <a:t>prescrits</a:t>
            </a:r>
            <a:r>
              <a:rPr lang="en-US" dirty="0"/>
              <a:t> et </a:t>
            </a:r>
            <a:r>
              <a:rPr lang="en-US" dirty="0" err="1"/>
              <a:t>en</a:t>
            </a:r>
            <a:r>
              <a:rPr lang="en-US" dirty="0"/>
              <a:t> vente libre, </a:t>
            </a:r>
            <a:r>
              <a:rPr lang="en-US" dirty="0" err="1"/>
              <a:t>peuvent</a:t>
            </a:r>
            <a:r>
              <a:rPr lang="en-US" dirty="0"/>
              <a:t> faire </a:t>
            </a:r>
            <a:r>
              <a:rPr lang="en-US" dirty="0" err="1"/>
              <a:t>en</a:t>
            </a:r>
            <a:r>
              <a:rPr lang="en-US" dirty="0"/>
              <a:t> </a:t>
            </a:r>
            <a:r>
              <a:rPr lang="en-US" dirty="0" err="1"/>
              <a:t>sorte</a:t>
            </a:r>
            <a:r>
              <a:rPr lang="en-US" dirty="0"/>
              <a:t> que la </a:t>
            </a:r>
            <a:r>
              <a:rPr lang="en-US" dirty="0" err="1"/>
              <a:t>pupille</a:t>
            </a:r>
            <a:r>
              <a:rPr lang="en-US" dirty="0"/>
              <a:t> </a:t>
            </a:r>
            <a:r>
              <a:rPr lang="en-US" dirty="0" err="1"/>
              <a:t>demeure</a:t>
            </a:r>
            <a:r>
              <a:rPr lang="en-US" dirty="0"/>
              <a:t> </a:t>
            </a:r>
            <a:r>
              <a:rPr lang="en-US" dirty="0" err="1"/>
              <a:t>dilatée</a:t>
            </a:r>
            <a:r>
              <a:rPr lang="en-US" dirty="0"/>
              <a:t> et que les </a:t>
            </a:r>
            <a:r>
              <a:rPr lang="en-US" dirty="0" err="1"/>
              <a:t>yeux</a:t>
            </a:r>
            <a:r>
              <a:rPr lang="en-US" dirty="0"/>
              <a:t> </a:t>
            </a:r>
            <a:r>
              <a:rPr lang="en-US" dirty="0" err="1"/>
              <a:t>soient</a:t>
            </a:r>
            <a:r>
              <a:rPr lang="en-US" dirty="0"/>
              <a:t> plus </a:t>
            </a:r>
            <a:r>
              <a:rPr lang="en-US" dirty="0" err="1"/>
              <a:t>sensibles</a:t>
            </a:r>
            <a:r>
              <a:rPr lang="en-US" dirty="0"/>
              <a:t> </a:t>
            </a:r>
            <a:r>
              <a:rPr lang="en-US" dirty="0" err="1"/>
              <a:t>à</a:t>
            </a:r>
            <a:r>
              <a:rPr lang="en-US" dirty="0"/>
              <a:t> la lumière visible et aux </a:t>
            </a:r>
            <a:r>
              <a:rPr lang="en-US" dirty="0" err="1"/>
              <a:t>rayons</a:t>
            </a:r>
            <a:r>
              <a:rPr lang="en-US" dirty="0"/>
              <a:t> UV.</a:t>
            </a:r>
          </a:p>
          <a:p>
            <a:r>
              <a:rPr lang="en-US" dirty="0" err="1"/>
              <a:t>Antibiotiques</a:t>
            </a:r>
            <a:endParaRPr lang="en-US" dirty="0"/>
          </a:p>
          <a:p>
            <a:r>
              <a:rPr lang="en-US" dirty="0" err="1"/>
              <a:t>Analgésiques</a:t>
            </a:r>
            <a:endParaRPr lang="en-US" dirty="0"/>
          </a:p>
          <a:p>
            <a:r>
              <a:rPr lang="en-US" dirty="0" err="1"/>
              <a:t>Médicaments</a:t>
            </a:r>
            <a:r>
              <a:rPr lang="en-US" dirty="0"/>
              <a:t> </a:t>
            </a:r>
            <a:r>
              <a:rPr lang="en-US" dirty="0" err="1"/>
              <a:t>contre</a:t>
            </a:r>
            <a:r>
              <a:rPr lang="en-US" dirty="0"/>
              <a:t> les allergies, </a:t>
            </a:r>
            <a:r>
              <a:rPr lang="en-US" dirty="0" err="1"/>
              <a:t>l’asthme</a:t>
            </a:r>
            <a:r>
              <a:rPr lang="en-US" dirty="0"/>
              <a:t> et le trouble </a:t>
            </a:r>
            <a:r>
              <a:rPr lang="en-US" dirty="0" err="1"/>
              <a:t>déficitaire</a:t>
            </a:r>
            <a:r>
              <a:rPr lang="en-US" dirty="0"/>
              <a:t> de </a:t>
            </a:r>
            <a:r>
              <a:rPr lang="en-US" dirty="0" err="1"/>
              <a:t>l’attention</a:t>
            </a:r>
            <a:r>
              <a:rPr lang="en-US" dirty="0"/>
              <a:t> avec </a:t>
            </a:r>
            <a:r>
              <a:rPr lang="en-US" dirty="0" err="1"/>
              <a:t>hyperactivité</a:t>
            </a:r>
            <a:r>
              <a:rPr lang="en-US" dirty="0"/>
              <a:t> (TDAH)</a:t>
            </a:r>
          </a:p>
          <a:p>
            <a:pPr marL="0" indent="0">
              <a:buNone/>
            </a:pPr>
            <a:endParaRPr lang="en-US" dirty="0"/>
          </a:p>
        </p:txBody>
      </p:sp>
      <p:sp>
        <p:nvSpPr>
          <p:cNvPr id="2" name="Text Placeholder 1">
            <a:extLst>
              <a:ext uri="{FF2B5EF4-FFF2-40B4-BE49-F238E27FC236}">
                <a16:creationId xmlns:a16="http://schemas.microsoft.com/office/drawing/2014/main" id="{C7322760-2562-4D5D-BAA3-1A5F2E8CAA7B}"/>
              </a:ext>
            </a:extLst>
          </p:cNvPr>
          <p:cNvSpPr>
            <a:spLocks noGrp="1"/>
          </p:cNvSpPr>
          <p:nvPr>
            <p:ph type="body" sz="quarter" idx="13"/>
          </p:nvPr>
        </p:nvSpPr>
        <p:spPr>
          <a:xfrm>
            <a:off x="6213302" y="6334914"/>
            <a:ext cx="3937508" cy="365125"/>
          </a:xfrm>
        </p:spPr>
        <p:txBody>
          <a:bodyPr/>
          <a:lstStyle/>
          <a:p>
            <a:pPr>
              <a:buSzPct val="25000"/>
            </a:pPr>
            <a:r>
              <a:rPr lang="en-US" dirty="0">
                <a:sym typeface="Calibri"/>
              </a:rPr>
              <a:t>Source : </a:t>
            </a:r>
            <a:r>
              <a:rPr lang="en-US" dirty="0" err="1">
                <a:sym typeface="Calibri"/>
              </a:rPr>
              <a:t>Enquête</a:t>
            </a:r>
            <a:r>
              <a:rPr lang="en-US" dirty="0">
                <a:sym typeface="Calibri"/>
              </a:rPr>
              <a:t> </a:t>
            </a:r>
            <a:r>
              <a:rPr lang="en-US" dirty="0" err="1">
                <a:sym typeface="Calibri"/>
              </a:rPr>
              <a:t>canadienne</a:t>
            </a:r>
            <a:r>
              <a:rPr lang="en-US" dirty="0">
                <a:sym typeface="Calibri"/>
              </a:rPr>
              <a:t> sur les </a:t>
            </a:r>
            <a:r>
              <a:rPr lang="en-US" dirty="0" err="1">
                <a:sym typeface="Calibri"/>
              </a:rPr>
              <a:t>mesures</a:t>
            </a:r>
            <a:r>
              <a:rPr lang="en-US" dirty="0">
                <a:sym typeface="Calibri"/>
              </a:rPr>
              <a:t> de la santé</a:t>
            </a:r>
          </a:p>
          <a:p>
            <a:pPr>
              <a:buSzPct val="25000"/>
            </a:pPr>
            <a:endParaRPr lang="en-US" dirty="0">
              <a:sym typeface="Calibri"/>
            </a:endParaRPr>
          </a:p>
          <a:p>
            <a:endParaRPr lang="en-US" dirty="0"/>
          </a:p>
        </p:txBody>
      </p:sp>
    </p:spTree>
    <p:extLst>
      <p:ext uri="{BB962C8B-B14F-4D97-AF65-F5344CB8AC3E}">
        <p14:creationId xmlns:p14="http://schemas.microsoft.com/office/powerpoint/2010/main" val="141956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5B9461-74F7-4F51-B21F-FBF33724BE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341"/>
          <a:stretch/>
        </p:blipFill>
        <p:spPr>
          <a:xfrm>
            <a:off x="-290948" y="0"/>
            <a:ext cx="6951090" cy="6858000"/>
          </a:xfrm>
          <a:prstGeom prst="parallelogram">
            <a:avLst>
              <a:gd name="adj" fmla="val 0"/>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3786960"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6213302" y="365125"/>
            <a:ext cx="5140498" cy="1325563"/>
          </a:xfrm>
        </p:spPr>
        <p:txBody>
          <a:bodyPr>
            <a:normAutofit fontScale="90000"/>
          </a:bodyPr>
          <a:lstStyle/>
          <a:p>
            <a:r>
              <a:rPr lang="en-US" dirty="0"/>
              <a:t>LES PROBLÈMES DE SANTÉ EN GÉNÉRAL</a:t>
            </a:r>
          </a:p>
        </p:txBody>
      </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6213302" y="1825624"/>
            <a:ext cx="5140498" cy="4874415"/>
          </a:xfrm>
        </p:spPr>
        <p:txBody>
          <a:bodyPr>
            <a:normAutofit fontScale="85000" lnSpcReduction="10000"/>
          </a:bodyPr>
          <a:lstStyle/>
          <a:p>
            <a:pPr marL="0" lvl="0" indent="0">
              <a:buNone/>
            </a:pPr>
            <a:r>
              <a:rPr lang="en-US" dirty="0">
                <a:sym typeface="Century Gothic"/>
              </a:rPr>
              <a:t>Le </a:t>
            </a:r>
            <a:r>
              <a:rPr lang="en-US" dirty="0" err="1">
                <a:sym typeface="Century Gothic"/>
              </a:rPr>
              <a:t>diabète</a:t>
            </a:r>
            <a:r>
              <a:rPr lang="en-US" dirty="0">
                <a:sym typeface="Century Gothic"/>
              </a:rPr>
              <a:t> fait </a:t>
            </a:r>
            <a:r>
              <a:rPr lang="en-US" dirty="0" err="1">
                <a:sym typeface="Century Gothic"/>
              </a:rPr>
              <a:t>partie</a:t>
            </a:r>
            <a:r>
              <a:rPr lang="en-US" dirty="0">
                <a:sym typeface="Century Gothic"/>
              </a:rPr>
              <a:t> des maladies </a:t>
            </a:r>
            <a:r>
              <a:rPr lang="en-US" dirty="0" err="1">
                <a:sym typeface="Century Gothic"/>
              </a:rPr>
              <a:t>chroniques</a:t>
            </a:r>
            <a:r>
              <a:rPr lang="en-US" dirty="0">
                <a:sym typeface="Century Gothic"/>
              </a:rPr>
              <a:t> </a:t>
            </a:r>
            <a:r>
              <a:rPr lang="en-US" dirty="0" err="1">
                <a:sym typeface="Century Gothic"/>
              </a:rPr>
              <a:t>dont</a:t>
            </a:r>
            <a:r>
              <a:rPr lang="en-US" dirty="0">
                <a:sym typeface="Century Gothic"/>
              </a:rPr>
              <a:t> les enfants </a:t>
            </a:r>
            <a:r>
              <a:rPr lang="en-US" dirty="0" err="1">
                <a:sym typeface="Century Gothic"/>
              </a:rPr>
              <a:t>souffrent</a:t>
            </a:r>
            <a:r>
              <a:rPr lang="en-US" dirty="0">
                <a:sym typeface="Century Gothic"/>
              </a:rPr>
              <a:t> le plus </a:t>
            </a:r>
            <a:r>
              <a:rPr lang="en-US" dirty="0" err="1">
                <a:sym typeface="Century Gothic"/>
              </a:rPr>
              <a:t>souvent</a:t>
            </a:r>
            <a:r>
              <a:rPr lang="en-US" dirty="0">
                <a:sym typeface="Century Gothic"/>
              </a:rPr>
              <a:t>.</a:t>
            </a:r>
          </a:p>
          <a:p>
            <a:r>
              <a:rPr lang="en-US" dirty="0">
                <a:sym typeface="Century Gothic"/>
              </a:rPr>
              <a:t>Il </a:t>
            </a:r>
            <a:r>
              <a:rPr lang="en-US" dirty="0" err="1">
                <a:sym typeface="Century Gothic"/>
              </a:rPr>
              <a:t>peut</a:t>
            </a:r>
            <a:r>
              <a:rPr lang="en-US" dirty="0">
                <a:sym typeface="Century Gothic"/>
              </a:rPr>
              <a:t> </a:t>
            </a:r>
            <a:r>
              <a:rPr lang="en-US" dirty="0" err="1">
                <a:sym typeface="Century Gothic"/>
              </a:rPr>
              <a:t>entraîner</a:t>
            </a:r>
            <a:r>
              <a:rPr lang="en-US" dirty="0">
                <a:sym typeface="Century Gothic"/>
              </a:rPr>
              <a:t> de graves </a:t>
            </a:r>
            <a:r>
              <a:rPr lang="en-US" dirty="0" err="1">
                <a:sym typeface="Century Gothic"/>
              </a:rPr>
              <a:t>problèmes</a:t>
            </a:r>
            <a:r>
              <a:rPr lang="en-US" dirty="0">
                <a:sym typeface="Century Gothic"/>
              </a:rPr>
              <a:t> </a:t>
            </a:r>
            <a:r>
              <a:rPr lang="en-US" dirty="0" err="1">
                <a:sym typeface="Century Gothic"/>
              </a:rPr>
              <a:t>visuels</a:t>
            </a:r>
            <a:r>
              <a:rPr lang="en-US" dirty="0">
                <a:sym typeface="Century Gothic"/>
              </a:rPr>
              <a:t> </a:t>
            </a:r>
            <a:r>
              <a:rPr lang="en-US" dirty="0" err="1">
                <a:sym typeface="Century Gothic"/>
              </a:rPr>
              <a:t>ou</a:t>
            </a:r>
            <a:r>
              <a:rPr lang="en-US" dirty="0">
                <a:sym typeface="Century Gothic"/>
              </a:rPr>
              <a:t> la </a:t>
            </a:r>
            <a:r>
              <a:rPr lang="en-US" dirty="0" err="1">
                <a:sym typeface="Century Gothic"/>
              </a:rPr>
              <a:t>cécité</a:t>
            </a:r>
            <a:r>
              <a:rPr lang="en-US" dirty="0">
                <a:sym typeface="Century Gothic"/>
              </a:rPr>
              <a:t>.</a:t>
            </a:r>
          </a:p>
          <a:p>
            <a:r>
              <a:rPr lang="en-US" dirty="0">
                <a:sym typeface="Century Gothic"/>
              </a:rPr>
              <a:t>Les complications de la </a:t>
            </a:r>
            <a:r>
              <a:rPr lang="en-US" dirty="0" err="1">
                <a:sym typeface="Century Gothic"/>
              </a:rPr>
              <a:t>rétinopathie</a:t>
            </a:r>
            <a:r>
              <a:rPr lang="en-US" dirty="0">
                <a:sym typeface="Century Gothic"/>
              </a:rPr>
              <a:t> </a:t>
            </a:r>
            <a:r>
              <a:rPr lang="en-US" dirty="0" err="1">
                <a:sym typeface="Century Gothic"/>
              </a:rPr>
              <a:t>diabétique</a:t>
            </a:r>
            <a:r>
              <a:rPr lang="en-US" dirty="0">
                <a:sym typeface="Century Gothic"/>
              </a:rPr>
              <a:t> </a:t>
            </a:r>
            <a:r>
              <a:rPr lang="en-US" dirty="0" err="1">
                <a:sym typeface="Century Gothic"/>
              </a:rPr>
              <a:t>peuvent</a:t>
            </a:r>
            <a:r>
              <a:rPr lang="en-US" dirty="0">
                <a:sym typeface="Century Gothic"/>
              </a:rPr>
              <a:t> </a:t>
            </a:r>
            <a:r>
              <a:rPr lang="en-US" dirty="0" err="1">
                <a:sym typeface="Century Gothic"/>
              </a:rPr>
              <a:t>survenir</a:t>
            </a:r>
            <a:r>
              <a:rPr lang="en-US" dirty="0">
                <a:sym typeface="Century Gothic"/>
              </a:rPr>
              <a:t> plus </a:t>
            </a:r>
            <a:r>
              <a:rPr lang="en-US" dirty="0" err="1">
                <a:sym typeface="Century Gothic"/>
              </a:rPr>
              <a:t>tôt</a:t>
            </a:r>
            <a:r>
              <a:rPr lang="en-US" dirty="0">
                <a:sym typeface="Century Gothic"/>
              </a:rPr>
              <a:t> </a:t>
            </a:r>
            <a:r>
              <a:rPr lang="en-US" dirty="0" err="1">
                <a:sym typeface="Century Gothic"/>
              </a:rPr>
              <a:t>ou</a:t>
            </a:r>
            <a:r>
              <a:rPr lang="en-US" dirty="0">
                <a:sym typeface="Century Gothic"/>
              </a:rPr>
              <a:t> </a:t>
            </a:r>
            <a:r>
              <a:rPr lang="en-US" dirty="0" err="1">
                <a:sym typeface="Century Gothic"/>
              </a:rPr>
              <a:t>être</a:t>
            </a:r>
            <a:r>
              <a:rPr lang="en-US" dirty="0">
                <a:sym typeface="Century Gothic"/>
              </a:rPr>
              <a:t> plus graves chez les enfants.</a:t>
            </a:r>
          </a:p>
          <a:p>
            <a:r>
              <a:rPr lang="en-US" dirty="0">
                <a:sym typeface="Century Gothic"/>
              </a:rPr>
              <a:t>Les enfants </a:t>
            </a:r>
            <a:r>
              <a:rPr lang="en-US" dirty="0" err="1">
                <a:sym typeface="Century Gothic"/>
              </a:rPr>
              <a:t>diabétiques</a:t>
            </a:r>
            <a:r>
              <a:rPr lang="en-US" dirty="0">
                <a:sym typeface="Century Gothic"/>
              </a:rPr>
              <a:t> </a:t>
            </a:r>
            <a:r>
              <a:rPr lang="en-US" dirty="0" err="1">
                <a:sym typeface="Century Gothic"/>
              </a:rPr>
              <a:t>peuvent</a:t>
            </a:r>
            <a:r>
              <a:rPr lang="en-US" dirty="0">
                <a:sym typeface="Century Gothic"/>
              </a:rPr>
              <a:t> </a:t>
            </a:r>
            <a:r>
              <a:rPr lang="en-US" dirty="0" err="1">
                <a:sym typeface="Century Gothic"/>
              </a:rPr>
              <a:t>également</a:t>
            </a:r>
            <a:r>
              <a:rPr lang="en-US" dirty="0">
                <a:sym typeface="Century Gothic"/>
              </a:rPr>
              <a:t> </a:t>
            </a:r>
            <a:r>
              <a:rPr lang="en-US" dirty="0" err="1">
                <a:sym typeface="Century Gothic"/>
              </a:rPr>
              <a:t>être</a:t>
            </a:r>
            <a:r>
              <a:rPr lang="en-US" dirty="0">
                <a:sym typeface="Century Gothic"/>
              </a:rPr>
              <a:t> plus </a:t>
            </a:r>
            <a:r>
              <a:rPr lang="en-US" dirty="0" err="1">
                <a:sym typeface="Century Gothic"/>
              </a:rPr>
              <a:t>susceptibles</a:t>
            </a:r>
            <a:r>
              <a:rPr lang="en-US" dirty="0">
                <a:sym typeface="Century Gothic"/>
              </a:rPr>
              <a:t> de </a:t>
            </a:r>
            <a:r>
              <a:rPr lang="en-US" dirty="0" err="1">
                <a:sym typeface="Century Gothic"/>
              </a:rPr>
              <a:t>développer</a:t>
            </a:r>
            <a:r>
              <a:rPr lang="en-US" dirty="0">
                <a:sym typeface="Century Gothic"/>
              </a:rPr>
              <a:t> des </a:t>
            </a:r>
            <a:r>
              <a:rPr lang="en-US" dirty="0" err="1">
                <a:sym typeface="Century Gothic"/>
              </a:rPr>
              <a:t>cataractes</a:t>
            </a:r>
            <a:r>
              <a:rPr lang="en-US" dirty="0">
                <a:sym typeface="Century Gothic"/>
              </a:rPr>
              <a:t> et du </a:t>
            </a:r>
            <a:r>
              <a:rPr lang="en-US" dirty="0" err="1">
                <a:sym typeface="Century Gothic"/>
              </a:rPr>
              <a:t>glaucome</a:t>
            </a:r>
            <a:r>
              <a:rPr lang="en-US" dirty="0">
                <a:sym typeface="Century Gothic"/>
              </a:rPr>
              <a:t> </a:t>
            </a:r>
            <a:r>
              <a:rPr lang="en-US" dirty="0" err="1">
                <a:sym typeface="Century Gothic"/>
              </a:rPr>
              <a:t>une</a:t>
            </a:r>
            <a:r>
              <a:rPr lang="en-US" dirty="0">
                <a:sym typeface="Century Gothic"/>
              </a:rPr>
              <a:t> </a:t>
            </a:r>
            <a:r>
              <a:rPr lang="en-US" dirty="0" err="1">
                <a:sym typeface="Century Gothic"/>
              </a:rPr>
              <a:t>fois</a:t>
            </a:r>
            <a:r>
              <a:rPr lang="en-US" dirty="0">
                <a:sym typeface="Century Gothic"/>
              </a:rPr>
              <a:t> </a:t>
            </a:r>
            <a:r>
              <a:rPr lang="en-US" dirty="0" err="1">
                <a:sym typeface="Century Gothic"/>
              </a:rPr>
              <a:t>adultes</a:t>
            </a:r>
            <a:r>
              <a:rPr lang="en-US" dirty="0">
                <a:sym typeface="Century Gothic"/>
              </a:rPr>
              <a:t>.</a:t>
            </a:r>
          </a:p>
        </p:txBody>
      </p:sp>
      <p:sp>
        <p:nvSpPr>
          <p:cNvPr id="4" name="Text Placeholder 3">
            <a:extLst>
              <a:ext uri="{FF2B5EF4-FFF2-40B4-BE49-F238E27FC236}">
                <a16:creationId xmlns:a16="http://schemas.microsoft.com/office/drawing/2014/main" id="{9A1A5595-8894-46A7-976C-D30FC47A53B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07312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2A5AAC-6ECE-47A4-84A6-E34F94304118}"/>
              </a:ext>
            </a:extLst>
          </p:cNvPr>
          <p:cNvSpPr/>
          <p:nvPr/>
        </p:nvSpPr>
        <p:spPr>
          <a:xfrm>
            <a:off x="0" y="-14524"/>
            <a:ext cx="8846288" cy="6872524"/>
          </a:xfrm>
          <a:prstGeom prst="rect">
            <a:avLst/>
          </a:prstGeom>
          <a:solidFill>
            <a:srgbClr val="002C7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BAD52CE-271A-4DF7-8607-9957166221CD}"/>
              </a:ext>
            </a:extLst>
          </p:cNvPr>
          <p:cNvGrpSpPr/>
          <p:nvPr/>
        </p:nvGrpSpPr>
        <p:grpSpPr>
          <a:xfrm>
            <a:off x="5523950" y="-2081385"/>
            <a:ext cx="7891735" cy="10511665"/>
            <a:chOff x="5077377"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5077377"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2" name="Shape 718">
            <a:extLst>
              <a:ext uri="{FF2B5EF4-FFF2-40B4-BE49-F238E27FC236}">
                <a16:creationId xmlns:a16="http://schemas.microsoft.com/office/drawing/2014/main" id="{7263F5E4-CAD0-4057-93A4-E2C75571BC6B}"/>
              </a:ext>
            </a:extLst>
          </p:cNvPr>
          <p:cNvSpPr txBox="1"/>
          <p:nvPr/>
        </p:nvSpPr>
        <p:spPr>
          <a:xfrm>
            <a:off x="6839279" y="4389943"/>
            <a:ext cx="4723876" cy="1358058"/>
          </a:xfrm>
          <a:prstGeom prst="rect">
            <a:avLst/>
          </a:prstGeom>
          <a:noFill/>
          <a:ln>
            <a:noFill/>
          </a:ln>
        </p:spPr>
        <p:txBody>
          <a:bodyPr lIns="45713" tIns="22850" rIns="45713" bIns="22850" anchor="ctr" anchorCtr="0">
            <a:noAutofit/>
          </a:bodyPr>
          <a:lstStyle/>
          <a:p>
            <a:pPr>
              <a:lnSpc>
                <a:spcPct val="85000"/>
              </a:lnSpc>
              <a:buSzPct val="25000"/>
              <a:defRPr/>
            </a:pPr>
            <a:r>
              <a:rPr lang="en-US" sz="3200" b="1" kern="0" dirty="0">
                <a:solidFill>
                  <a:srgbClr val="002C71"/>
                </a:solidFill>
                <a:latin typeface="Century Gothic" panose="020B0502020202020204" pitchFamily="34" charset="0"/>
                <a:sym typeface="Arial"/>
              </a:rPr>
              <a:t>CONSIDÉRATIONS POUR LES EXAMENS DE LA VUE DES ENFANTS</a:t>
            </a:r>
          </a:p>
        </p:txBody>
      </p:sp>
      <p:sp>
        <p:nvSpPr>
          <p:cNvPr id="23" name="Shape 718">
            <a:extLst>
              <a:ext uri="{FF2B5EF4-FFF2-40B4-BE49-F238E27FC236}">
                <a16:creationId xmlns:a16="http://schemas.microsoft.com/office/drawing/2014/main" id="{36C13C67-F4C4-4769-BFC5-364A5EAB9940}"/>
              </a:ext>
            </a:extLst>
          </p:cNvPr>
          <p:cNvSpPr txBox="1"/>
          <p:nvPr/>
        </p:nvSpPr>
        <p:spPr>
          <a:xfrm>
            <a:off x="2371005" y="2236321"/>
            <a:ext cx="5164666" cy="2162648"/>
          </a:xfrm>
          <a:prstGeom prst="rect">
            <a:avLst/>
          </a:prstGeom>
          <a:noFill/>
          <a:ln>
            <a:noFill/>
          </a:ln>
        </p:spPr>
        <p:txBody>
          <a:bodyPr lIns="45713" tIns="22850" rIns="45713" bIns="22850" anchor="ctr" anchorCtr="0">
            <a:noAutofit/>
          </a:bodyPr>
          <a:lstStyle/>
          <a:p>
            <a:pPr>
              <a:lnSpc>
                <a:spcPct val="85000"/>
              </a:lnSpc>
              <a:buSzPct val="25000"/>
              <a:defRPr/>
            </a:pPr>
            <a:r>
              <a:rPr lang="en-US" sz="8000" b="1" kern="0" dirty="0">
                <a:solidFill>
                  <a:schemeClr val="bg1"/>
                </a:solidFill>
                <a:latin typeface="Century Gothic" panose="020B0502020202020204" pitchFamily="34" charset="0"/>
                <a:sym typeface="Arial"/>
              </a:rPr>
              <a:t>EXAMEN     </a:t>
            </a:r>
          </a:p>
          <a:p>
            <a:pPr>
              <a:lnSpc>
                <a:spcPct val="85000"/>
              </a:lnSpc>
              <a:buSzPct val="25000"/>
              <a:defRPr/>
            </a:pPr>
            <a:r>
              <a:rPr lang="en-US" sz="8000" b="1" kern="0" dirty="0">
                <a:solidFill>
                  <a:schemeClr val="bg1"/>
                </a:solidFill>
                <a:latin typeface="Century Gothic" panose="020B0502020202020204" pitchFamily="34" charset="0"/>
                <a:sym typeface="Arial"/>
              </a:rPr>
              <a:t>    DE LA</a:t>
            </a:r>
          </a:p>
        </p:txBody>
      </p:sp>
      <p:sp>
        <p:nvSpPr>
          <p:cNvPr id="12" name="Shape 718">
            <a:extLst>
              <a:ext uri="{FF2B5EF4-FFF2-40B4-BE49-F238E27FC236}">
                <a16:creationId xmlns:a16="http://schemas.microsoft.com/office/drawing/2014/main" id="{A31D6336-C98D-5D40-A443-8F0229C9E768}"/>
              </a:ext>
            </a:extLst>
          </p:cNvPr>
          <p:cNvSpPr txBox="1"/>
          <p:nvPr/>
        </p:nvSpPr>
        <p:spPr>
          <a:xfrm>
            <a:off x="6839279" y="3262792"/>
            <a:ext cx="5164666" cy="1127151"/>
          </a:xfrm>
          <a:prstGeom prst="rect">
            <a:avLst/>
          </a:prstGeom>
          <a:noFill/>
          <a:ln>
            <a:noFill/>
          </a:ln>
        </p:spPr>
        <p:txBody>
          <a:bodyPr lIns="45713" tIns="22850" rIns="45713" bIns="22850" anchor="ctr" anchorCtr="0">
            <a:noAutofit/>
          </a:bodyPr>
          <a:lstStyle/>
          <a:p>
            <a:pPr>
              <a:lnSpc>
                <a:spcPct val="85000"/>
              </a:lnSpc>
              <a:buSzPct val="25000"/>
              <a:defRPr/>
            </a:pPr>
            <a:r>
              <a:rPr lang="en-US" sz="8000" b="1" kern="0" dirty="0">
                <a:solidFill>
                  <a:srgbClr val="002C71"/>
                </a:solidFill>
                <a:latin typeface="Century Gothic" panose="020B0502020202020204" pitchFamily="34" charset="0"/>
                <a:sym typeface="Arial"/>
              </a:rPr>
              <a:t>VUE</a:t>
            </a:r>
          </a:p>
        </p:txBody>
      </p:sp>
    </p:spTree>
    <p:extLst>
      <p:ext uri="{BB962C8B-B14F-4D97-AF65-F5344CB8AC3E}">
        <p14:creationId xmlns:p14="http://schemas.microsoft.com/office/powerpoint/2010/main" val="180339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eye testing machine">
            <a:extLst>
              <a:ext uri="{FF2B5EF4-FFF2-40B4-BE49-F238E27FC236}">
                <a16:creationId xmlns:a16="http://schemas.microsoft.com/office/drawing/2014/main" id="{4B56F895-0593-47B0-903E-956018BB2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78"/>
          <a:stretch/>
        </p:blipFill>
        <p:spPr bwMode="auto">
          <a:xfrm>
            <a:off x="-74429" y="0"/>
            <a:ext cx="696307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a:bodyPr>
          <a:lstStyle/>
          <a:p>
            <a:pPr marL="0" lvl="0" indent="0">
              <a:buNone/>
            </a:pPr>
            <a:r>
              <a:rPr lang="en-US" dirty="0"/>
              <a:t>Une </a:t>
            </a:r>
            <a:r>
              <a:rPr lang="en-US" dirty="0" err="1"/>
              <a:t>fois</a:t>
            </a:r>
            <a:r>
              <a:rPr lang="en-US" dirty="0"/>
              <a:t> entre 6 et 12 </a:t>
            </a:r>
            <a:r>
              <a:rPr lang="en-US" dirty="0" err="1"/>
              <a:t>mois</a:t>
            </a:r>
            <a:endParaRPr lang="en-US" dirty="0"/>
          </a:p>
          <a:p>
            <a:pPr marL="0" lvl="0" indent="0">
              <a:buNone/>
            </a:pPr>
            <a:endParaRPr lang="en-US" dirty="0"/>
          </a:p>
          <a:p>
            <a:pPr marL="0" lvl="0" indent="0">
              <a:buNone/>
            </a:pPr>
            <a:endParaRPr lang="en-US" dirty="0"/>
          </a:p>
          <a:p>
            <a:pPr marL="0" lvl="0" indent="0">
              <a:buNone/>
            </a:pPr>
            <a:r>
              <a:rPr lang="en-US" dirty="0"/>
              <a:t>Une </a:t>
            </a:r>
            <a:r>
              <a:rPr lang="en-US" dirty="0" err="1"/>
              <a:t>fois</a:t>
            </a:r>
            <a:r>
              <a:rPr lang="en-US" dirty="0"/>
              <a:t> entre 2 et 5 </a:t>
            </a:r>
            <a:r>
              <a:rPr lang="en-US" dirty="0" err="1"/>
              <a:t>ans</a:t>
            </a:r>
            <a:endParaRPr lang="en-US" dirty="0"/>
          </a:p>
          <a:p>
            <a:pPr marL="0" lvl="0" indent="0">
              <a:buNone/>
            </a:pPr>
            <a:endParaRPr lang="en-US" dirty="0"/>
          </a:p>
          <a:p>
            <a:pPr marL="0" lvl="0" indent="0">
              <a:buNone/>
            </a:pPr>
            <a:endParaRPr lang="en-US" dirty="0"/>
          </a:p>
          <a:p>
            <a:pPr marL="0" lvl="0" indent="0">
              <a:buNone/>
            </a:pPr>
            <a:r>
              <a:rPr lang="en-US" dirty="0" err="1"/>
              <a:t>Annuellement</a:t>
            </a:r>
            <a:r>
              <a:rPr lang="en-US" dirty="0"/>
              <a:t> entre 6 et 18 </a:t>
            </a:r>
            <a:r>
              <a:rPr lang="en-US" dirty="0" err="1"/>
              <a:t>ans</a:t>
            </a:r>
            <a:endParaRPr lang="en-US" dirty="0"/>
          </a:p>
          <a:p>
            <a:pPr marL="0" lvl="0" indent="0">
              <a:buNone/>
            </a:pPr>
            <a:endParaRPr lang="en-US" dirty="0"/>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en-US"/>
              <a:t>FRÉQUENCE RECOMMANDÉE</a:t>
            </a:r>
            <a:endParaRPr lang="en-US" dirty="0"/>
          </a:p>
        </p:txBody>
      </p:sp>
    </p:spTree>
    <p:extLst>
      <p:ext uri="{BB962C8B-B14F-4D97-AF65-F5344CB8AC3E}">
        <p14:creationId xmlns:p14="http://schemas.microsoft.com/office/powerpoint/2010/main" val="1746139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643" descr="C:\Users\Courtney Myers\Desktop\_Stock Images_Video\Stock\ThinkstockPhotos-498768030.jpg">
            <a:extLst>
              <a:ext uri="{FF2B5EF4-FFF2-40B4-BE49-F238E27FC236}">
                <a16:creationId xmlns:a16="http://schemas.microsoft.com/office/drawing/2014/main" id="{AF739D95-5A9B-4E76-A9A3-8E0081AE7D12}"/>
              </a:ext>
            </a:extLst>
          </p:cNvPr>
          <p:cNvPicPr preferRelativeResize="0"/>
          <p:nvPr/>
        </p:nvPicPr>
        <p:blipFill rotWithShape="1">
          <a:blip r:embed="rId3">
            <a:alphaModFix/>
          </a:blip>
          <a:srcRect l="25358"/>
          <a:stretch/>
        </p:blipFill>
        <p:spPr>
          <a:xfrm>
            <a:off x="-95975" y="5316"/>
            <a:ext cx="7708883" cy="6886082"/>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fontScale="77500" lnSpcReduction="20000"/>
          </a:bodyPr>
          <a:lstStyle/>
          <a:p>
            <a:pPr marL="0" lvl="0" indent="0">
              <a:lnSpc>
                <a:spcPct val="100000"/>
              </a:lnSpc>
              <a:spcBef>
                <a:spcPts val="0"/>
              </a:spcBef>
              <a:buClr>
                <a:schemeClr val="lt1"/>
              </a:buClr>
              <a:buSzPts val="1800"/>
              <a:buNone/>
            </a:pPr>
            <a:r>
              <a:rPr lang="fr-CA" dirty="0">
                <a:latin typeface="Century Gothic"/>
                <a:ea typeface="Century Gothic"/>
                <a:cs typeface="Century Gothic"/>
                <a:sym typeface="Century Gothic"/>
              </a:rPr>
              <a:t>Dépistages oculaires ≠ examens complets</a:t>
            </a:r>
            <a:endParaRPr lang="fr-CA" dirty="0"/>
          </a:p>
          <a:p>
            <a:pPr marL="285750" lvl="0" indent="-285750">
              <a:lnSpc>
                <a:spcPct val="100000"/>
              </a:lnSpc>
              <a:spcBef>
                <a:spcPts val="600"/>
              </a:spcBef>
              <a:buClr>
                <a:srgbClr val="002C71"/>
              </a:buClr>
              <a:buSzPts val="1800"/>
            </a:pPr>
            <a:r>
              <a:rPr lang="fr-CA" dirty="0">
                <a:latin typeface="Century Gothic"/>
                <a:ea typeface="Century Gothic"/>
                <a:cs typeface="Century Gothic"/>
                <a:sym typeface="Century Gothic"/>
              </a:rPr>
              <a:t>Généralement, les dépistages évaluent uniquement l’acuité visuelle </a:t>
            </a:r>
            <a:endParaRPr lang="fr-CA" dirty="0"/>
          </a:p>
          <a:p>
            <a:pPr marL="0" lvl="0" indent="0">
              <a:lnSpc>
                <a:spcPct val="100000"/>
              </a:lnSpc>
              <a:spcBef>
                <a:spcPts val="600"/>
              </a:spcBef>
              <a:buClr>
                <a:schemeClr val="lt1"/>
              </a:buClr>
              <a:buSzPts val="1800"/>
              <a:buNone/>
            </a:pPr>
            <a:r>
              <a:rPr lang="fr-CA" dirty="0">
                <a:latin typeface="Century Gothic"/>
                <a:ea typeface="Century Gothic"/>
                <a:cs typeface="Century Gothic"/>
                <a:sym typeface="Century Gothic"/>
              </a:rPr>
              <a:t>Les examens de la vue complets déterminen</a:t>
            </a:r>
            <a:r>
              <a:rPr lang="fr-CA" dirty="0"/>
              <a:t>t ce qui suit </a:t>
            </a:r>
            <a:r>
              <a:rPr lang="fr-CA" dirty="0">
                <a:latin typeface="Century Gothic"/>
                <a:ea typeface="Century Gothic"/>
                <a:cs typeface="Century Gothic"/>
                <a:sym typeface="Century Gothic"/>
              </a:rPr>
              <a:t>:</a:t>
            </a:r>
            <a:endParaRPr lang="fr-CA" dirty="0"/>
          </a:p>
          <a:p>
            <a:pPr marL="285750" lvl="0" indent="-285750">
              <a:lnSpc>
                <a:spcPct val="100000"/>
              </a:lnSpc>
              <a:spcBef>
                <a:spcPts val="600"/>
              </a:spcBef>
              <a:buClr>
                <a:srgbClr val="002C71"/>
              </a:buClr>
              <a:buSzPts val="1800"/>
              <a:buFont typeface="Arial"/>
              <a:buChar char="•"/>
            </a:pPr>
            <a:r>
              <a:rPr lang="fr-CA" dirty="0"/>
              <a:t>Examen de la santé oculaire;</a:t>
            </a:r>
          </a:p>
          <a:p>
            <a:pPr marL="285750" lvl="0" indent="-285750">
              <a:lnSpc>
                <a:spcPct val="100000"/>
              </a:lnSpc>
              <a:spcBef>
                <a:spcPts val="600"/>
              </a:spcBef>
              <a:buClr>
                <a:srgbClr val="002C71"/>
              </a:buClr>
              <a:buSzPts val="1800"/>
              <a:buFont typeface="Arial"/>
              <a:buChar char="•"/>
            </a:pPr>
            <a:r>
              <a:rPr lang="fr-CA" dirty="0">
                <a:latin typeface="Century Gothic"/>
                <a:ea typeface="Century Gothic"/>
                <a:cs typeface="Century Gothic"/>
                <a:sym typeface="Century Gothic"/>
              </a:rPr>
              <a:t>Erreurs réfractives;</a:t>
            </a:r>
            <a:endParaRPr lang="fr-CA" dirty="0"/>
          </a:p>
          <a:p>
            <a:pPr marL="285750" lvl="0" indent="-285750">
              <a:lnSpc>
                <a:spcPct val="100000"/>
              </a:lnSpc>
              <a:spcBef>
                <a:spcPts val="600"/>
              </a:spcBef>
              <a:buClr>
                <a:srgbClr val="002C71"/>
              </a:buClr>
              <a:buSzPts val="1800"/>
              <a:buFont typeface="Arial"/>
              <a:buChar char="•"/>
            </a:pPr>
            <a:r>
              <a:rPr lang="fr-CA" dirty="0">
                <a:latin typeface="Century Gothic"/>
                <a:ea typeface="Century Gothic"/>
                <a:cs typeface="Century Gothic"/>
                <a:sym typeface="Century Gothic"/>
              </a:rPr>
              <a:t>Intégrité neurologique;</a:t>
            </a:r>
            <a:endParaRPr lang="fr-CA" dirty="0"/>
          </a:p>
          <a:p>
            <a:pPr marL="285750" lvl="0" indent="-285750">
              <a:lnSpc>
                <a:spcPct val="100000"/>
              </a:lnSpc>
              <a:spcBef>
                <a:spcPts val="600"/>
              </a:spcBef>
              <a:buClr>
                <a:srgbClr val="002C71"/>
              </a:buClr>
              <a:buSzPts val="1800"/>
              <a:buFont typeface="Arial"/>
              <a:buChar char="•"/>
            </a:pPr>
            <a:r>
              <a:rPr lang="fr-CA" dirty="0">
                <a:latin typeface="Century Gothic"/>
                <a:ea typeface="Century Gothic"/>
                <a:cs typeface="Century Gothic"/>
                <a:sym typeface="Century Gothic"/>
              </a:rPr>
              <a:t>Vision binoculaire;</a:t>
            </a:r>
            <a:endParaRPr lang="fr-CA" dirty="0"/>
          </a:p>
          <a:p>
            <a:pPr marL="285750" lvl="0" indent="-285750">
              <a:lnSpc>
                <a:spcPct val="100000"/>
              </a:lnSpc>
              <a:spcBef>
                <a:spcPts val="600"/>
              </a:spcBef>
              <a:buClr>
                <a:srgbClr val="002C71"/>
              </a:buClr>
              <a:buSzPts val="1800"/>
              <a:buFont typeface="Arial"/>
              <a:buChar char="•"/>
            </a:pPr>
            <a:r>
              <a:rPr lang="fr-CA" dirty="0">
                <a:latin typeface="Century Gothic"/>
                <a:ea typeface="Century Gothic"/>
                <a:cs typeface="Century Gothic"/>
                <a:sym typeface="Century Gothic"/>
              </a:rPr>
              <a:t>Capacité accommodante;</a:t>
            </a:r>
            <a:endParaRPr lang="fr-CA" dirty="0"/>
          </a:p>
          <a:p>
            <a:pPr marL="285750" lvl="0" indent="-285750">
              <a:lnSpc>
                <a:spcPct val="100000"/>
              </a:lnSpc>
              <a:spcBef>
                <a:spcPts val="600"/>
              </a:spcBef>
              <a:buClr>
                <a:srgbClr val="002C71"/>
              </a:buClr>
              <a:buSzPts val="1800"/>
              <a:buFont typeface="Arial"/>
              <a:buChar char="•"/>
            </a:pPr>
            <a:r>
              <a:rPr lang="fr-CA" dirty="0">
                <a:latin typeface="Century Gothic"/>
                <a:ea typeface="Century Gothic"/>
                <a:cs typeface="Century Gothic"/>
                <a:sym typeface="Century Gothic"/>
              </a:rPr>
              <a:t>Maladie oculaire menaçant la vision, strabisme et amblyopie</a:t>
            </a:r>
          </a:p>
          <a:p>
            <a:pPr marL="0" lvl="0" indent="0">
              <a:lnSpc>
                <a:spcPct val="100000"/>
              </a:lnSpc>
              <a:spcBef>
                <a:spcPts val="600"/>
              </a:spcBef>
              <a:buClr>
                <a:schemeClr val="lt1"/>
              </a:buClr>
              <a:buSzPts val="1800"/>
              <a:buNone/>
            </a:pPr>
            <a:endParaRPr lang="fr-CA" dirty="0">
              <a:latin typeface="Century Gothic"/>
              <a:ea typeface="Century Gothic"/>
              <a:cs typeface="Century Gothic"/>
              <a:sym typeface="Century Gothic"/>
            </a:endParaRPr>
          </a:p>
          <a:p>
            <a:pPr marL="0" lvl="0" indent="0">
              <a:lnSpc>
                <a:spcPct val="100000"/>
              </a:lnSpc>
              <a:spcBef>
                <a:spcPts val="600"/>
              </a:spcBef>
              <a:buClr>
                <a:schemeClr val="lt1"/>
              </a:buClr>
              <a:buSzPts val="1800"/>
              <a:buNone/>
            </a:pPr>
            <a:endParaRPr lang="fr-CA" dirty="0">
              <a:latin typeface="Century Gothic"/>
              <a:ea typeface="Century Gothic"/>
              <a:cs typeface="Century Gothic"/>
              <a:sym typeface="Century Gothic"/>
            </a:endParaRP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en-US" dirty="0"/>
              <a:t>EXAMENS DE LA VUE COMPLETS</a:t>
            </a:r>
          </a:p>
        </p:txBody>
      </p:sp>
    </p:spTree>
    <p:extLst>
      <p:ext uri="{BB962C8B-B14F-4D97-AF65-F5344CB8AC3E}">
        <p14:creationId xmlns:p14="http://schemas.microsoft.com/office/powerpoint/2010/main" val="2932020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651" descr="C:\Users\Courtney Myers\Desktop\_Stock Images_Video\Stock\ThinkstockPhotos-512122984.jpg">
            <a:extLst>
              <a:ext uri="{FF2B5EF4-FFF2-40B4-BE49-F238E27FC236}">
                <a16:creationId xmlns:a16="http://schemas.microsoft.com/office/drawing/2014/main" id="{9F02C211-1492-4486-A11C-E42038C7C2E6}"/>
              </a:ext>
            </a:extLst>
          </p:cNvPr>
          <p:cNvPicPr preferRelativeResize="0"/>
          <p:nvPr/>
        </p:nvPicPr>
        <p:blipFill rotWithShape="1">
          <a:blip r:embed="rId3">
            <a:alphaModFix/>
          </a:blip>
          <a:srcRect l="28257" r="1"/>
          <a:stretch/>
        </p:blipFill>
        <p:spPr>
          <a:xfrm>
            <a:off x="0" y="-14700"/>
            <a:ext cx="7395066" cy="6872700"/>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3703829"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6057019" y="2191295"/>
            <a:ext cx="5426144" cy="4351338"/>
          </a:xfrm>
        </p:spPr>
        <p:txBody>
          <a:bodyPr>
            <a:normAutofit fontScale="85000" lnSpcReduction="20000"/>
          </a:bodyPr>
          <a:lstStyle/>
          <a:p>
            <a:pPr marL="0" indent="0">
              <a:buNone/>
            </a:pPr>
            <a:r>
              <a:rPr lang="en-US" dirty="0" err="1"/>
              <a:t>Antécédents</a:t>
            </a:r>
            <a:r>
              <a:rPr lang="en-US" dirty="0"/>
              <a:t> de santé et de la </a:t>
            </a:r>
            <a:r>
              <a:rPr lang="en-US" dirty="0" err="1"/>
              <a:t>vue</a:t>
            </a:r>
            <a:r>
              <a:rPr lang="en-US" dirty="0"/>
              <a:t> de la </a:t>
            </a:r>
            <a:r>
              <a:rPr lang="en-US" dirty="0" err="1"/>
              <a:t>famille</a:t>
            </a:r>
            <a:endParaRPr lang="en-US" dirty="0"/>
          </a:p>
          <a:p>
            <a:pPr marL="0" indent="0">
              <a:buNone/>
            </a:pPr>
            <a:r>
              <a:rPr lang="en-US" dirty="0"/>
              <a:t>Santé de </a:t>
            </a:r>
            <a:r>
              <a:rPr lang="en-US" dirty="0" err="1"/>
              <a:t>l’enfant</a:t>
            </a:r>
            <a:endParaRPr lang="en-US" dirty="0"/>
          </a:p>
          <a:p>
            <a:pPr marL="0" indent="0">
              <a:buNone/>
            </a:pPr>
            <a:r>
              <a:rPr lang="en-US" dirty="0" err="1"/>
              <a:t>Médicaments</a:t>
            </a:r>
            <a:endParaRPr lang="en-US" dirty="0"/>
          </a:p>
          <a:p>
            <a:pPr marL="0" indent="0">
              <a:buNone/>
            </a:pPr>
            <a:r>
              <a:rPr lang="en-US" dirty="0" err="1"/>
              <a:t>Activités</a:t>
            </a:r>
            <a:endParaRPr lang="en-US" dirty="0"/>
          </a:p>
          <a:p>
            <a:pPr marL="0" indent="0">
              <a:buNone/>
            </a:pPr>
            <a:r>
              <a:rPr lang="en-US" dirty="0" err="1"/>
              <a:t>Rendement</a:t>
            </a:r>
            <a:r>
              <a:rPr lang="en-US" dirty="0"/>
              <a:t> </a:t>
            </a:r>
            <a:r>
              <a:rPr lang="en-US" dirty="0" err="1"/>
              <a:t>scolaire</a:t>
            </a:r>
            <a:endParaRPr lang="en-US" dirty="0"/>
          </a:p>
          <a:p>
            <a:pPr marL="0" indent="0">
              <a:buNone/>
            </a:pPr>
            <a:r>
              <a:rPr lang="en-US" dirty="0" err="1"/>
              <a:t>Considérations</a:t>
            </a:r>
            <a:r>
              <a:rPr lang="en-US" dirty="0"/>
              <a:t> </a:t>
            </a:r>
            <a:r>
              <a:rPr lang="en-US" dirty="0" err="1"/>
              <a:t>particulières</a:t>
            </a:r>
            <a:r>
              <a:rPr lang="en-US" dirty="0"/>
              <a:t> :</a:t>
            </a:r>
          </a:p>
          <a:p>
            <a:r>
              <a:rPr lang="en-US" dirty="0" err="1"/>
              <a:t>Blessures</a:t>
            </a:r>
            <a:r>
              <a:rPr lang="en-US" dirty="0"/>
              <a:t> </a:t>
            </a:r>
            <a:r>
              <a:rPr lang="en-US" dirty="0" err="1"/>
              <a:t>à</a:t>
            </a:r>
            <a:r>
              <a:rPr lang="en-US" dirty="0"/>
              <a:t> la tête </a:t>
            </a:r>
            <a:r>
              <a:rPr lang="en-US" dirty="0" err="1"/>
              <a:t>ou</a:t>
            </a:r>
            <a:r>
              <a:rPr lang="en-US" dirty="0"/>
              <a:t> aux </a:t>
            </a:r>
            <a:r>
              <a:rPr lang="en-US" dirty="0" err="1"/>
              <a:t>yeux</a:t>
            </a:r>
            <a:r>
              <a:rPr lang="en-US" dirty="0"/>
              <a:t>;</a:t>
            </a:r>
          </a:p>
          <a:p>
            <a:r>
              <a:rPr lang="en-US" dirty="0"/>
              <a:t>Complications </a:t>
            </a:r>
            <a:r>
              <a:rPr lang="en-US" dirty="0" err="1"/>
              <a:t>avant</a:t>
            </a:r>
            <a:r>
              <a:rPr lang="en-US" dirty="0"/>
              <a:t> et après la naissance (</a:t>
            </a:r>
            <a:r>
              <a:rPr lang="en-US" dirty="0" err="1"/>
              <a:t>prématurité</a:t>
            </a:r>
            <a:r>
              <a:rPr lang="en-US" dirty="0"/>
              <a:t>, </a:t>
            </a:r>
            <a:r>
              <a:rPr lang="en-US" dirty="0" err="1"/>
              <a:t>poids</a:t>
            </a:r>
            <a:r>
              <a:rPr lang="en-US" dirty="0"/>
              <a:t> </a:t>
            </a:r>
            <a:r>
              <a:rPr lang="en-US" dirty="0" err="1"/>
              <a:t>à</a:t>
            </a:r>
            <a:r>
              <a:rPr lang="en-US" dirty="0"/>
              <a:t> la naissance, </a:t>
            </a:r>
            <a:r>
              <a:rPr lang="en-US" dirty="0" err="1"/>
              <a:t>traumatisme</a:t>
            </a:r>
            <a:r>
              <a:rPr lang="en-US" dirty="0"/>
              <a:t>, etc.);</a:t>
            </a:r>
          </a:p>
          <a:p>
            <a:r>
              <a:rPr lang="en-US" dirty="0"/>
              <a:t>Retards </a:t>
            </a:r>
            <a:r>
              <a:rPr lang="en-US" dirty="0" err="1"/>
              <a:t>développementaux</a:t>
            </a:r>
            <a:r>
              <a:rPr lang="en-US" dirty="0"/>
              <a:t>.</a:t>
            </a:r>
          </a:p>
          <a:p>
            <a:pPr marL="0" indent="0">
              <a:buNone/>
            </a:pPr>
            <a:endParaRPr lang="en-US" dirty="0"/>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6038830" y="365125"/>
            <a:ext cx="5314969" cy="1325563"/>
          </a:xfrm>
        </p:spPr>
        <p:txBody>
          <a:bodyPr>
            <a:normAutofit/>
          </a:bodyPr>
          <a:lstStyle/>
          <a:p>
            <a:r>
              <a:rPr lang="en-US" dirty="0"/>
              <a:t>AVANT L’EXAMEN DE LA VUE</a:t>
            </a:r>
          </a:p>
        </p:txBody>
      </p:sp>
    </p:spTree>
    <p:extLst>
      <p:ext uri="{BB962C8B-B14F-4D97-AF65-F5344CB8AC3E}">
        <p14:creationId xmlns:p14="http://schemas.microsoft.com/office/powerpoint/2010/main" val="1662150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47A9CF-FB19-43F6-920C-C7E600F31701}"/>
              </a:ext>
            </a:extLst>
          </p:cNvPr>
          <p:cNvSpPr>
            <a:spLocks noGrp="1"/>
          </p:cNvSpPr>
          <p:nvPr>
            <p:ph type="title"/>
          </p:nvPr>
        </p:nvSpPr>
        <p:spPr/>
        <p:txBody>
          <a:bodyPr/>
          <a:lstStyle/>
          <a:p>
            <a:r>
              <a:rPr lang="en-US" dirty="0"/>
              <a:t>CONSEILS POUR LES EXAMENS DE LA VUE DES ENFANTS</a:t>
            </a:r>
          </a:p>
        </p:txBody>
      </p:sp>
      <p:sp>
        <p:nvSpPr>
          <p:cNvPr id="6" name="Content Placeholder 5">
            <a:extLst>
              <a:ext uri="{FF2B5EF4-FFF2-40B4-BE49-F238E27FC236}">
                <a16:creationId xmlns:a16="http://schemas.microsoft.com/office/drawing/2014/main" id="{AFA337B6-5059-4842-BAE2-18A307A54614}"/>
              </a:ext>
            </a:extLst>
          </p:cNvPr>
          <p:cNvSpPr>
            <a:spLocks noGrp="1"/>
          </p:cNvSpPr>
          <p:nvPr>
            <p:ph idx="1"/>
          </p:nvPr>
        </p:nvSpPr>
        <p:spPr>
          <a:xfrm>
            <a:off x="2406240" y="1825625"/>
            <a:ext cx="8947560" cy="2699953"/>
          </a:xfrm>
        </p:spPr>
        <p:txBody>
          <a:bodyPr>
            <a:normAutofit fontScale="92500" lnSpcReduction="10000"/>
          </a:bodyPr>
          <a:lstStyle/>
          <a:p>
            <a:pPr marL="514350" indent="-285750"/>
            <a:r>
              <a:rPr lang="fr-CA" dirty="0"/>
              <a:t>Créez un environnement confortable, car le sarrau blanc peut intimider.</a:t>
            </a:r>
          </a:p>
          <a:p>
            <a:pPr marL="514350" indent="-285750"/>
            <a:r>
              <a:rPr lang="fr-CA" dirty="0"/>
              <a:t>Ne vous attendez pas à suivre toutes les étapes dans le même ordre.</a:t>
            </a:r>
          </a:p>
          <a:p>
            <a:pPr marL="514350" indent="-285750"/>
            <a:r>
              <a:rPr lang="fr-CA" dirty="0"/>
              <a:t>Soyez flexible et rapide.</a:t>
            </a:r>
          </a:p>
          <a:p>
            <a:pPr marL="514350" indent="-285750"/>
            <a:r>
              <a:rPr lang="fr-CA" dirty="0"/>
              <a:t>Utilisez des personnages connus pendant l’examen.</a:t>
            </a:r>
            <a:endParaRPr lang="fr-CA" dirty="0">
              <a:sym typeface="Century Gothic"/>
            </a:endParaRPr>
          </a:p>
        </p:txBody>
      </p:sp>
      <p:sp>
        <p:nvSpPr>
          <p:cNvPr id="7" name="Text Placeholder 6">
            <a:extLst>
              <a:ext uri="{FF2B5EF4-FFF2-40B4-BE49-F238E27FC236}">
                <a16:creationId xmlns:a16="http://schemas.microsoft.com/office/drawing/2014/main" id="{EEEBA50A-AE91-49C5-BDE9-5244A16BF204}"/>
              </a:ext>
            </a:extLst>
          </p:cNvPr>
          <p:cNvSpPr>
            <a:spLocks noGrp="1"/>
          </p:cNvSpPr>
          <p:nvPr>
            <p:ph type="body" sz="quarter" idx="13"/>
          </p:nvPr>
        </p:nvSpPr>
        <p:spPr/>
        <p:txBody>
          <a:bodyPr/>
          <a:lstStyle/>
          <a:p>
            <a:endParaRPr lang="en-US"/>
          </a:p>
        </p:txBody>
      </p:sp>
      <p:grpSp>
        <p:nvGrpSpPr>
          <p:cNvPr id="8" name="Group 7">
            <a:extLst>
              <a:ext uri="{FF2B5EF4-FFF2-40B4-BE49-F238E27FC236}">
                <a16:creationId xmlns:a16="http://schemas.microsoft.com/office/drawing/2014/main" id="{437A3275-647E-4EC5-8C0F-194C7D9631BC}"/>
              </a:ext>
            </a:extLst>
          </p:cNvPr>
          <p:cNvGrpSpPr/>
          <p:nvPr/>
        </p:nvGrpSpPr>
        <p:grpSpPr>
          <a:xfrm>
            <a:off x="3054826" y="4517783"/>
            <a:ext cx="7002220" cy="2203692"/>
            <a:chOff x="4019115" y="1000237"/>
            <a:chExt cx="7732358" cy="2433476"/>
          </a:xfrm>
        </p:grpSpPr>
        <p:pic>
          <p:nvPicPr>
            <p:cNvPr id="9" name="Shape 661">
              <a:extLst>
                <a:ext uri="{FF2B5EF4-FFF2-40B4-BE49-F238E27FC236}">
                  <a16:creationId xmlns:a16="http://schemas.microsoft.com/office/drawing/2014/main" id="{9E56CF3D-A25E-48DB-AF5B-83874A360D43}"/>
                </a:ext>
              </a:extLst>
            </p:cNvPr>
            <p:cNvPicPr preferRelativeResize="0"/>
            <p:nvPr/>
          </p:nvPicPr>
          <p:blipFill rotWithShape="1">
            <a:blip r:embed="rId3">
              <a:alphaModFix/>
            </a:blip>
            <a:srcRect l="7649" t="8590" r="17110" b="9625"/>
            <a:stretch/>
          </p:blipFill>
          <p:spPr>
            <a:xfrm rot="5400000">
              <a:off x="6547677" y="1252499"/>
              <a:ext cx="1729329" cy="1242022"/>
            </a:xfrm>
            <a:prstGeom prst="rect">
              <a:avLst/>
            </a:prstGeom>
            <a:noFill/>
            <a:ln>
              <a:solidFill>
                <a:schemeClr val="bg1"/>
              </a:solidFill>
            </a:ln>
          </p:spPr>
        </p:pic>
        <p:pic>
          <p:nvPicPr>
            <p:cNvPr id="10" name="Shape 659">
              <a:extLst>
                <a:ext uri="{FF2B5EF4-FFF2-40B4-BE49-F238E27FC236}">
                  <a16:creationId xmlns:a16="http://schemas.microsoft.com/office/drawing/2014/main" id="{317BDC5F-CDAF-4548-8800-0F7610B65399}"/>
                </a:ext>
              </a:extLst>
            </p:cNvPr>
            <p:cNvPicPr preferRelativeResize="0"/>
            <p:nvPr/>
          </p:nvPicPr>
          <p:blipFill rotWithShape="1">
            <a:blip r:embed="rId4">
              <a:alphaModFix/>
            </a:blip>
            <a:srcRect l="1861"/>
            <a:stretch/>
          </p:blipFill>
          <p:spPr>
            <a:xfrm>
              <a:off x="4019115" y="1000237"/>
              <a:ext cx="2605385" cy="1729328"/>
            </a:xfrm>
            <a:prstGeom prst="rect">
              <a:avLst/>
            </a:prstGeom>
            <a:noFill/>
            <a:ln>
              <a:solidFill>
                <a:schemeClr val="bg1"/>
              </a:solidFill>
            </a:ln>
          </p:spPr>
        </p:pic>
        <p:pic>
          <p:nvPicPr>
            <p:cNvPr id="11" name="Shape 660">
              <a:extLst>
                <a:ext uri="{FF2B5EF4-FFF2-40B4-BE49-F238E27FC236}">
                  <a16:creationId xmlns:a16="http://schemas.microsoft.com/office/drawing/2014/main" id="{7069A779-6C6A-45EA-93DD-B43CF2A75A59}"/>
                </a:ext>
              </a:extLst>
            </p:cNvPr>
            <p:cNvPicPr preferRelativeResize="0"/>
            <p:nvPr/>
          </p:nvPicPr>
          <p:blipFill rotWithShape="1">
            <a:blip r:embed="rId5">
              <a:alphaModFix/>
            </a:blip>
            <a:srcRect/>
            <a:stretch/>
          </p:blipFill>
          <p:spPr>
            <a:xfrm>
              <a:off x="9838360" y="1008846"/>
              <a:ext cx="1913111" cy="1729329"/>
            </a:xfrm>
            <a:prstGeom prst="rect">
              <a:avLst/>
            </a:prstGeom>
            <a:noFill/>
            <a:ln>
              <a:solidFill>
                <a:schemeClr val="bg1"/>
              </a:solidFill>
            </a:ln>
          </p:spPr>
        </p:pic>
        <p:pic>
          <p:nvPicPr>
            <p:cNvPr id="12" name="Shape 662">
              <a:extLst>
                <a:ext uri="{FF2B5EF4-FFF2-40B4-BE49-F238E27FC236}">
                  <a16:creationId xmlns:a16="http://schemas.microsoft.com/office/drawing/2014/main" id="{A7936DFE-A23A-41E1-A838-944A1FD9F1E9}"/>
                </a:ext>
              </a:extLst>
            </p:cNvPr>
            <p:cNvPicPr preferRelativeResize="0"/>
            <p:nvPr/>
          </p:nvPicPr>
          <p:blipFill rotWithShape="1">
            <a:blip r:embed="rId6">
              <a:alphaModFix/>
            </a:blip>
            <a:srcRect t="-1088" r="5745"/>
            <a:stretch/>
          </p:blipFill>
          <p:spPr>
            <a:xfrm rot="5400000">
              <a:off x="8071876" y="1135789"/>
              <a:ext cx="1729329" cy="1475445"/>
            </a:xfrm>
            <a:prstGeom prst="rect">
              <a:avLst/>
            </a:prstGeom>
            <a:noFill/>
            <a:ln>
              <a:solidFill>
                <a:schemeClr val="bg1"/>
              </a:solidFill>
            </a:ln>
          </p:spPr>
        </p:pic>
        <p:pic>
          <p:nvPicPr>
            <p:cNvPr id="13" name="Shape 663">
              <a:extLst>
                <a:ext uri="{FF2B5EF4-FFF2-40B4-BE49-F238E27FC236}">
                  <a16:creationId xmlns:a16="http://schemas.microsoft.com/office/drawing/2014/main" id="{E0DA18B0-47DD-4959-96A9-69D7E962A470}"/>
                </a:ext>
              </a:extLst>
            </p:cNvPr>
            <p:cNvPicPr preferRelativeResize="0"/>
            <p:nvPr/>
          </p:nvPicPr>
          <p:blipFill rotWithShape="1">
            <a:blip r:embed="rId7">
              <a:alphaModFix/>
            </a:blip>
            <a:srcRect t="29163" r="3884" b="15208"/>
            <a:stretch/>
          </p:blipFill>
          <p:spPr>
            <a:xfrm>
              <a:off x="9839825" y="2838023"/>
              <a:ext cx="1911648" cy="595690"/>
            </a:xfrm>
            <a:prstGeom prst="rect">
              <a:avLst/>
            </a:prstGeom>
            <a:noFill/>
            <a:ln>
              <a:solidFill>
                <a:schemeClr val="bg1"/>
              </a:solidFill>
            </a:ln>
          </p:spPr>
        </p:pic>
        <p:pic>
          <p:nvPicPr>
            <p:cNvPr id="14" name="Shape 664">
              <a:extLst>
                <a:ext uri="{FF2B5EF4-FFF2-40B4-BE49-F238E27FC236}">
                  <a16:creationId xmlns:a16="http://schemas.microsoft.com/office/drawing/2014/main" id="{97018371-10F4-4E08-958F-ECE97C4E686E}"/>
                </a:ext>
              </a:extLst>
            </p:cNvPr>
            <p:cNvPicPr preferRelativeResize="0"/>
            <p:nvPr/>
          </p:nvPicPr>
          <p:blipFill rotWithShape="1">
            <a:blip r:embed="rId8">
              <a:alphaModFix/>
            </a:blip>
            <a:srcRect t="32755" r="606" b="39935"/>
            <a:stretch/>
          </p:blipFill>
          <p:spPr>
            <a:xfrm>
              <a:off x="4019116" y="2838023"/>
              <a:ext cx="2605385" cy="536867"/>
            </a:xfrm>
            <a:prstGeom prst="rect">
              <a:avLst/>
            </a:prstGeom>
            <a:noFill/>
            <a:ln>
              <a:solidFill>
                <a:schemeClr val="bg1"/>
              </a:solidFill>
            </a:ln>
          </p:spPr>
        </p:pic>
      </p:grpSp>
    </p:spTree>
    <p:extLst>
      <p:ext uri="{BB962C8B-B14F-4D97-AF65-F5344CB8AC3E}">
        <p14:creationId xmlns:p14="http://schemas.microsoft.com/office/powerpoint/2010/main" val="3998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hape 285">
            <a:extLst>
              <a:ext uri="{FF2B5EF4-FFF2-40B4-BE49-F238E27FC236}">
                <a16:creationId xmlns:a16="http://schemas.microsoft.com/office/drawing/2014/main" id="{8A998B2F-30EC-4FD8-BDB2-A6300C3221F3}"/>
              </a:ext>
            </a:extLst>
          </p:cNvPr>
          <p:cNvGraphicFramePr/>
          <p:nvPr>
            <p:extLst>
              <p:ext uri="{D42A27DB-BD31-4B8C-83A1-F6EECF244321}">
                <p14:modId xmlns:p14="http://schemas.microsoft.com/office/powerpoint/2010/main" val="530022606"/>
              </p:ext>
            </p:extLst>
          </p:nvPr>
        </p:nvGraphicFramePr>
        <p:xfrm>
          <a:off x="311888" y="260203"/>
          <a:ext cx="11568224" cy="6127576"/>
        </p:xfrm>
        <a:graphic>
          <a:graphicData uri="http://schemas.openxmlformats.org/drawingml/2006/table">
            <a:tbl>
              <a:tblPr firstRow="1" bandRow="1">
                <a:noFill/>
              </a:tblPr>
              <a:tblGrid>
                <a:gridCol w="1633870">
                  <a:extLst>
                    <a:ext uri="{9D8B030D-6E8A-4147-A177-3AD203B41FA5}">
                      <a16:colId xmlns:a16="http://schemas.microsoft.com/office/drawing/2014/main" val="20000"/>
                    </a:ext>
                  </a:extLst>
                </a:gridCol>
                <a:gridCol w="2509087">
                  <a:extLst>
                    <a:ext uri="{9D8B030D-6E8A-4147-A177-3AD203B41FA5}">
                      <a16:colId xmlns:a16="http://schemas.microsoft.com/office/drawing/2014/main" val="20001"/>
                    </a:ext>
                  </a:extLst>
                </a:gridCol>
                <a:gridCol w="2457284">
                  <a:extLst>
                    <a:ext uri="{9D8B030D-6E8A-4147-A177-3AD203B41FA5}">
                      <a16:colId xmlns:a16="http://schemas.microsoft.com/office/drawing/2014/main" val="20002"/>
                    </a:ext>
                  </a:extLst>
                </a:gridCol>
                <a:gridCol w="2519126">
                  <a:extLst>
                    <a:ext uri="{9D8B030D-6E8A-4147-A177-3AD203B41FA5}">
                      <a16:colId xmlns:a16="http://schemas.microsoft.com/office/drawing/2014/main" val="20003"/>
                    </a:ext>
                  </a:extLst>
                </a:gridCol>
                <a:gridCol w="2448857">
                  <a:extLst>
                    <a:ext uri="{9D8B030D-6E8A-4147-A177-3AD203B41FA5}">
                      <a16:colId xmlns:a16="http://schemas.microsoft.com/office/drawing/2014/main" val="20004"/>
                    </a:ext>
                  </a:extLst>
                </a:gridCol>
              </a:tblGrid>
              <a:tr h="349850">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rgbClr val="000000"/>
                        </a:buClr>
                        <a:buSzPts val="1400"/>
                        <a:buFont typeface="Arial"/>
                        <a:buNone/>
                      </a:pPr>
                      <a:endParaRPr sz="16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ENFANTS DE L’APRÈS-GUERRE</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GÉNÉRATION X</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MILLÉNIAUX</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GÉNÉRATION Z</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solidFill>
                        <a:srgbClr val="00206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0"/>
                  </a:ext>
                </a:extLst>
              </a:tr>
              <a:tr h="632196">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err="1">
                          <a:solidFill>
                            <a:schemeClr val="lt1"/>
                          </a:solidFill>
                          <a:latin typeface="Century Gothic"/>
                          <a:ea typeface="Century Gothic"/>
                          <a:cs typeface="Century Gothic"/>
                          <a:sym typeface="Century Gothic"/>
                        </a:rPr>
                        <a:t>Années</a:t>
                      </a:r>
                      <a:endParaRPr lang="en-US" sz="14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1946-1964</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1965-1976</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1977-1993</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600" u="none" strike="noStrike" cap="none" dirty="0">
                          <a:solidFill>
                            <a:schemeClr val="lt1"/>
                          </a:solidFill>
                          <a:latin typeface="Century Gothic"/>
                          <a:ea typeface="Century Gothic"/>
                          <a:cs typeface="Century Gothic"/>
                          <a:sym typeface="Century Gothic"/>
                        </a:rPr>
                        <a:t>1994 - </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76200" cap="flat" cmpd="sng" algn="ctr">
                      <a:no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1"/>
                  </a:ext>
                </a:extLst>
              </a:tr>
              <a:tr h="571033">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err="1">
                          <a:solidFill>
                            <a:schemeClr val="lt1"/>
                          </a:solidFill>
                          <a:latin typeface="Century Gothic"/>
                          <a:ea typeface="Century Gothic"/>
                          <a:cs typeface="Century Gothic"/>
                          <a:sym typeface="Century Gothic"/>
                        </a:rPr>
                        <a:t>Âge</a:t>
                      </a:r>
                      <a:endParaRPr lang="en-US" sz="14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600"/>
                        <a:buFont typeface="Century Gothic"/>
                        <a:buNone/>
                      </a:pPr>
                      <a:r>
                        <a:rPr lang="en-US" sz="1800" b="1" u="none" strike="noStrike" cap="none" dirty="0">
                          <a:solidFill>
                            <a:schemeClr val="lt1"/>
                          </a:solidFill>
                          <a:latin typeface="Century Gothic"/>
                          <a:ea typeface="Century Gothic"/>
                          <a:cs typeface="Century Gothic"/>
                          <a:sym typeface="Century Gothic"/>
                        </a:rPr>
                        <a:t>71 - 53</a:t>
                      </a:r>
                      <a:endParaRPr sz="18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600"/>
                        <a:buFont typeface="Century Gothic"/>
                        <a:buNone/>
                      </a:pPr>
                      <a:r>
                        <a:rPr lang="en-US" sz="1800" b="1" u="none" strike="noStrike" cap="none">
                          <a:solidFill>
                            <a:schemeClr val="lt1"/>
                          </a:solidFill>
                          <a:latin typeface="Century Gothic"/>
                          <a:ea typeface="Century Gothic"/>
                          <a:cs typeface="Century Gothic"/>
                          <a:sym typeface="Century Gothic"/>
                        </a:rPr>
                        <a:t>52 - 41</a:t>
                      </a:r>
                      <a:endParaRPr sz="18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600"/>
                        <a:buFont typeface="Century Gothic"/>
                        <a:buNone/>
                      </a:pPr>
                      <a:r>
                        <a:rPr lang="en-US" sz="1800" b="1" u="none" strike="noStrike" cap="none">
                          <a:solidFill>
                            <a:schemeClr val="lt1"/>
                          </a:solidFill>
                          <a:latin typeface="Century Gothic"/>
                          <a:ea typeface="Century Gothic"/>
                          <a:cs typeface="Century Gothic"/>
                          <a:sym typeface="Century Gothic"/>
                        </a:rPr>
                        <a:t>40 - 24</a:t>
                      </a:r>
                      <a:endParaRPr sz="18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600"/>
                        <a:buFont typeface="Century Gothic"/>
                        <a:buNone/>
                      </a:pPr>
                      <a:r>
                        <a:rPr lang="en-US" sz="1800" b="1" u="none" strike="noStrike" cap="none" dirty="0">
                          <a:solidFill>
                            <a:schemeClr val="lt1"/>
                          </a:solidFill>
                          <a:latin typeface="Century Gothic"/>
                          <a:ea typeface="Century Gothic"/>
                          <a:cs typeface="Century Gothic"/>
                          <a:sym typeface="Century Gothic"/>
                        </a:rPr>
                        <a:t>23 et </a:t>
                      </a:r>
                      <a:r>
                        <a:rPr lang="en-US" sz="1800" b="1" u="none" strike="noStrike" cap="none" dirty="0" err="1">
                          <a:solidFill>
                            <a:schemeClr val="lt1"/>
                          </a:solidFill>
                          <a:latin typeface="Century Gothic"/>
                          <a:ea typeface="Century Gothic"/>
                          <a:cs typeface="Century Gothic"/>
                          <a:sym typeface="Century Gothic"/>
                        </a:rPr>
                        <a:t>moins</a:t>
                      </a:r>
                      <a:endParaRPr sz="18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2"/>
                  </a:ext>
                </a:extLst>
              </a:tr>
              <a:tr h="1119495">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err="1">
                          <a:solidFill>
                            <a:schemeClr val="lt1"/>
                          </a:solidFill>
                          <a:latin typeface="Century Gothic"/>
                          <a:ea typeface="Century Gothic"/>
                          <a:cs typeface="Century Gothic"/>
                          <a:sym typeface="Century Gothic"/>
                        </a:rPr>
                        <a:t>Événements</a:t>
                      </a:r>
                      <a:r>
                        <a:rPr lang="en-US" sz="1400" b="1" u="none" strike="noStrike" cap="none" dirty="0">
                          <a:solidFill>
                            <a:schemeClr val="lt1"/>
                          </a:solidFill>
                          <a:latin typeface="Century Gothic"/>
                          <a:ea typeface="Century Gothic"/>
                          <a:cs typeface="Century Gothic"/>
                          <a:sym typeface="Century Gothic"/>
                        </a:rPr>
                        <a:t> </a:t>
                      </a:r>
                      <a:r>
                        <a:rPr lang="en-US" sz="1400" b="1" u="none" strike="noStrike" cap="none" dirty="0" err="1">
                          <a:solidFill>
                            <a:schemeClr val="lt1"/>
                          </a:solidFill>
                          <a:latin typeface="Century Gothic"/>
                          <a:ea typeface="Century Gothic"/>
                          <a:cs typeface="Century Gothic"/>
                          <a:sym typeface="Century Gothic"/>
                        </a:rPr>
                        <a:t>importants</a:t>
                      </a:r>
                      <a:endParaRPr lang="en-US" sz="14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Droits civils</a:t>
                      </a: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Émancipation</a:t>
                      </a:r>
                      <a:r>
                        <a:rPr lang="en-US" sz="1400" u="none" strike="noStrike" cap="none" dirty="0">
                          <a:solidFill>
                            <a:schemeClr val="lt1"/>
                          </a:solidFill>
                          <a:latin typeface="Century Gothic"/>
                          <a:ea typeface="Century Gothic"/>
                          <a:cs typeface="Century Gothic"/>
                          <a:sym typeface="Century Gothic"/>
                        </a:rPr>
                        <a:t> des femmes</a:t>
                      </a: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Guerre </a:t>
                      </a:r>
                      <a:r>
                        <a:rPr lang="en-US" sz="1400" u="none" strike="noStrike" cap="none" dirty="0" err="1">
                          <a:solidFill>
                            <a:schemeClr val="lt1"/>
                          </a:solidFill>
                          <a:latin typeface="Century Gothic"/>
                          <a:ea typeface="Century Gothic"/>
                          <a:cs typeface="Century Gothic"/>
                          <a:sym typeface="Century Gothic"/>
                        </a:rPr>
                        <a:t>froide</a:t>
                      </a:r>
                      <a:endParaRPr lang="en-US"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Watergate</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L’arrivée</a:t>
                      </a:r>
                      <a:r>
                        <a:rPr lang="en-US" sz="1400" u="none" strike="noStrike" cap="none" dirty="0">
                          <a:solidFill>
                            <a:schemeClr val="lt1"/>
                          </a:solidFill>
                          <a:latin typeface="Century Gothic"/>
                          <a:ea typeface="Century Gothic"/>
                          <a:cs typeface="Century Gothic"/>
                          <a:sym typeface="Century Gothic"/>
                        </a:rPr>
                        <a:t> de MTV</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SIDA</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Technology</a:t>
                      </a:r>
                      <a:endParaRPr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9/11</a:t>
                      </a:r>
                      <a:endParaRPr sz="2100" dirty="0"/>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Guerres</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en</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Irak</a:t>
                      </a:r>
                      <a:r>
                        <a:rPr lang="en-US" sz="1400" u="none" strike="noStrike" cap="none" dirty="0">
                          <a:solidFill>
                            <a:schemeClr val="lt1"/>
                          </a:solidFill>
                          <a:latin typeface="Century Gothic"/>
                          <a:ea typeface="Century Gothic"/>
                          <a:cs typeface="Century Gothic"/>
                          <a:sym typeface="Century Gothic"/>
                        </a:rPr>
                        <a:t> et </a:t>
                      </a:r>
                      <a:r>
                        <a:rPr lang="en-US" sz="1400" u="none" strike="noStrike" cap="none" dirty="0" err="1">
                          <a:solidFill>
                            <a:schemeClr val="lt1"/>
                          </a:solidFill>
                          <a:latin typeface="Century Gothic"/>
                          <a:ea typeface="Century Gothic"/>
                          <a:cs typeface="Century Gothic"/>
                          <a:sym typeface="Century Gothic"/>
                        </a:rPr>
                        <a:t>en</a:t>
                      </a:r>
                      <a:r>
                        <a:rPr lang="en-US" sz="1400" u="none" strike="noStrike" cap="none" dirty="0">
                          <a:solidFill>
                            <a:schemeClr val="lt1"/>
                          </a:solidFill>
                          <a:latin typeface="Century Gothic"/>
                          <a:ea typeface="Century Gothic"/>
                          <a:cs typeface="Century Gothic"/>
                          <a:sym typeface="Century Gothic"/>
                        </a:rPr>
                        <a:t> Afghanistan</a:t>
                      </a:r>
                    </a:p>
                    <a:p>
                      <a:pPr marL="0" marR="0" lvl="0" indent="0" algn="ctr" rtl="0">
                        <a:lnSpc>
                          <a:spcPct val="100000"/>
                        </a:lnSpc>
                        <a:spcBef>
                          <a:spcPts val="60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Krach</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boursier</a:t>
                      </a:r>
                      <a:endParaRPr lang="en-US"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3"/>
                  </a:ext>
                </a:extLst>
              </a:tr>
              <a:tr h="909591">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err="1">
                          <a:solidFill>
                            <a:schemeClr val="lt1"/>
                          </a:solidFill>
                          <a:latin typeface="Century Gothic"/>
                          <a:ea typeface="Century Gothic"/>
                          <a:cs typeface="Century Gothic"/>
                          <a:sym typeface="Century Gothic"/>
                        </a:rPr>
                        <a:t>Principales</a:t>
                      </a:r>
                      <a:r>
                        <a:rPr lang="en-US" sz="1400" b="1" u="none" strike="noStrike" cap="none" dirty="0">
                          <a:solidFill>
                            <a:schemeClr val="lt1"/>
                          </a:solidFill>
                          <a:latin typeface="Century Gothic"/>
                          <a:ea typeface="Century Gothic"/>
                          <a:cs typeface="Century Gothic"/>
                          <a:sym typeface="Century Gothic"/>
                        </a:rPr>
                        <a:t> </a:t>
                      </a:r>
                      <a:r>
                        <a:rPr lang="en-US" sz="1400" b="1" u="none" strike="noStrike" cap="none" dirty="0" err="1">
                          <a:solidFill>
                            <a:schemeClr val="lt1"/>
                          </a:solidFill>
                          <a:latin typeface="Century Gothic"/>
                          <a:ea typeface="Century Gothic"/>
                          <a:cs typeface="Century Gothic"/>
                          <a:sym typeface="Century Gothic"/>
                        </a:rPr>
                        <a:t>caractéristiques</a:t>
                      </a:r>
                      <a:endParaRPr lang="en-US" sz="1400" b="1"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Analystes</a:t>
                      </a:r>
                      <a:endParaRPr lang="en-US"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Optimistes</a:t>
                      </a:r>
                      <a:endParaRPr lang="en-US"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Axés</a:t>
                      </a:r>
                      <a:r>
                        <a:rPr lang="en-US" sz="1400" u="none" strike="noStrike" cap="none" dirty="0">
                          <a:solidFill>
                            <a:schemeClr val="lt1"/>
                          </a:solidFill>
                          <a:latin typeface="Century Gothic"/>
                          <a:ea typeface="Century Gothic"/>
                          <a:cs typeface="Century Gothic"/>
                          <a:sym typeface="Century Gothic"/>
                        </a:rPr>
                        <a:t> sur le travail</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Individualistes</a:t>
                      </a:r>
                      <a:endParaRPr lang="en-US"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Flexibles</a:t>
                      </a: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Sceptiques</a:t>
                      </a:r>
                      <a:endParaRPr lang="en-US"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Dépendants</a:t>
                      </a:r>
                      <a:r>
                        <a:rPr lang="en-US" sz="1400" u="none" strike="noStrike" cap="none" dirty="0">
                          <a:solidFill>
                            <a:schemeClr val="lt1"/>
                          </a:solidFill>
                          <a:latin typeface="Century Gothic"/>
                          <a:ea typeface="Century Gothic"/>
                          <a:cs typeface="Century Gothic"/>
                          <a:sym typeface="Century Gothic"/>
                        </a:rPr>
                        <a:t> de la </a:t>
                      </a:r>
                      <a:r>
                        <a:rPr lang="en-US" sz="1400" u="none" strike="noStrike" cap="none" dirty="0" err="1">
                          <a:solidFill>
                            <a:schemeClr val="lt1"/>
                          </a:solidFill>
                          <a:latin typeface="Century Gothic"/>
                          <a:ea typeface="Century Gothic"/>
                          <a:cs typeface="Century Gothic"/>
                          <a:sym typeface="Century Gothic"/>
                        </a:rPr>
                        <a:t>technologie</a:t>
                      </a:r>
                      <a:endParaRPr lang="en-US"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Priorisent</a:t>
                      </a:r>
                      <a:r>
                        <a:rPr lang="en-US" sz="1400" u="none" strike="noStrike" cap="none" dirty="0">
                          <a:solidFill>
                            <a:schemeClr val="lt1"/>
                          </a:solidFill>
                          <a:latin typeface="Century Gothic"/>
                          <a:ea typeface="Century Gothic"/>
                          <a:cs typeface="Century Gothic"/>
                          <a:sym typeface="Century Gothic"/>
                        </a:rPr>
                        <a:t> la </a:t>
                      </a:r>
                      <a:r>
                        <a:rPr lang="en-US" sz="1400" u="none" strike="noStrike" cap="none" dirty="0" err="1">
                          <a:solidFill>
                            <a:schemeClr val="lt1"/>
                          </a:solidFill>
                          <a:latin typeface="Century Gothic"/>
                          <a:ea typeface="Century Gothic"/>
                          <a:cs typeface="Century Gothic"/>
                          <a:sym typeface="Century Gothic"/>
                        </a:rPr>
                        <a:t>famille</a:t>
                      </a:r>
                      <a:endParaRPr lang="en-US"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Optimistes</a:t>
                      </a:r>
                      <a:endParaRPr lang="en-US"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Se </a:t>
                      </a:r>
                      <a:r>
                        <a:rPr lang="en-US" sz="1400" u="none" strike="noStrike" cap="none" dirty="0" err="1">
                          <a:solidFill>
                            <a:schemeClr val="lt1"/>
                          </a:solidFill>
                          <a:latin typeface="Century Gothic"/>
                          <a:ea typeface="Century Gothic"/>
                          <a:cs typeface="Century Gothic"/>
                          <a:sym typeface="Century Gothic"/>
                        </a:rPr>
                        <a:t>méfient</a:t>
                      </a:r>
                      <a:r>
                        <a:rPr lang="en-US" sz="1400" u="none" strike="noStrike" cap="none" dirty="0">
                          <a:solidFill>
                            <a:schemeClr val="lt1"/>
                          </a:solidFill>
                          <a:latin typeface="Century Gothic"/>
                          <a:ea typeface="Century Gothic"/>
                          <a:cs typeface="Century Gothic"/>
                          <a:sym typeface="Century Gothic"/>
                        </a:rPr>
                        <a:t> de la politique</a:t>
                      </a: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Toujours</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branchés</a:t>
                      </a:r>
                      <a:endParaRPr lang="en-US"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Multitâches</a:t>
                      </a:r>
                      <a:endParaRPr lang="en-US"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4"/>
                  </a:ext>
                </a:extLst>
              </a:tr>
              <a:tr h="1883559">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0"/>
                        </a:spcAft>
                        <a:buClr>
                          <a:schemeClr val="lt1"/>
                        </a:buClr>
                        <a:buSzPts val="1400"/>
                        <a:buFont typeface="Century Gothic"/>
                        <a:buNone/>
                      </a:pPr>
                      <a:r>
                        <a:rPr lang="en-US" sz="1400" b="1" u="none" strike="noStrike" cap="none" dirty="0">
                          <a:solidFill>
                            <a:schemeClr val="lt1"/>
                          </a:solidFill>
                          <a:latin typeface="Century Gothic"/>
                          <a:ea typeface="Century Gothic"/>
                          <a:cs typeface="Century Gothic"/>
                          <a:sym typeface="Century Gothic"/>
                        </a:rPr>
                        <a:t>Attitude </a:t>
                      </a:r>
                      <a:r>
                        <a:rPr lang="en-US" sz="1400" b="1" u="none" strike="noStrike" cap="none" dirty="0" err="1">
                          <a:solidFill>
                            <a:schemeClr val="lt1"/>
                          </a:solidFill>
                          <a:latin typeface="Century Gothic"/>
                          <a:ea typeface="Century Gothic"/>
                          <a:cs typeface="Century Gothic"/>
                          <a:sym typeface="Century Gothic"/>
                        </a:rPr>
                        <a:t>envers</a:t>
                      </a:r>
                      <a:r>
                        <a:rPr lang="en-US" sz="1400" b="1" u="none" strike="noStrike" cap="none" dirty="0">
                          <a:solidFill>
                            <a:schemeClr val="lt1"/>
                          </a:solidFill>
                          <a:latin typeface="Century Gothic"/>
                          <a:ea typeface="Century Gothic"/>
                          <a:cs typeface="Century Gothic"/>
                          <a:sym typeface="Century Gothic"/>
                        </a:rPr>
                        <a:t> les lunettes</a:t>
                      </a: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77 % portent des lunettes</a:t>
                      </a:r>
                    </a:p>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Taux</a:t>
                      </a:r>
                      <a:r>
                        <a:rPr lang="en-US" sz="1400" u="none" strike="noStrike" cap="none" dirty="0">
                          <a:solidFill>
                            <a:schemeClr val="lt1"/>
                          </a:solidFill>
                          <a:latin typeface="Century Gothic"/>
                          <a:ea typeface="Century Gothic"/>
                          <a:cs typeface="Century Gothic"/>
                          <a:sym typeface="Century Gothic"/>
                        </a:rPr>
                        <a:t> de </a:t>
                      </a:r>
                      <a:r>
                        <a:rPr lang="en-US" sz="1400" u="none" strike="noStrike" cap="none" dirty="0" err="1">
                          <a:solidFill>
                            <a:schemeClr val="lt1"/>
                          </a:solidFill>
                          <a:latin typeface="Century Gothic"/>
                          <a:ea typeface="Century Gothic"/>
                          <a:cs typeface="Century Gothic"/>
                          <a:sym typeface="Century Gothic"/>
                        </a:rPr>
                        <a:t>rachat</a:t>
                      </a:r>
                      <a:r>
                        <a:rPr lang="en-US" sz="1400" u="none" strike="noStrike" cap="none" dirty="0">
                          <a:solidFill>
                            <a:schemeClr val="lt1"/>
                          </a:solidFill>
                          <a:latin typeface="Century Gothic"/>
                          <a:ea typeface="Century Gothic"/>
                          <a:cs typeface="Century Gothic"/>
                          <a:sym typeface="Century Gothic"/>
                        </a:rPr>
                        <a:t> le plus </a:t>
                      </a:r>
                      <a:r>
                        <a:rPr lang="en-US" sz="1400" u="none" strike="noStrike" cap="none" dirty="0" err="1">
                          <a:solidFill>
                            <a:schemeClr val="lt1"/>
                          </a:solidFill>
                          <a:latin typeface="Century Gothic"/>
                          <a:ea typeface="Century Gothic"/>
                          <a:cs typeface="Century Gothic"/>
                          <a:sym typeface="Century Gothic"/>
                        </a:rPr>
                        <a:t>élevé</a:t>
                      </a:r>
                      <a:r>
                        <a:rPr lang="en-US" sz="1400" u="none" strike="noStrike" cap="none" dirty="0">
                          <a:solidFill>
                            <a:schemeClr val="lt1"/>
                          </a:solidFill>
                          <a:latin typeface="Century Gothic"/>
                          <a:ea typeface="Century Gothic"/>
                          <a:cs typeface="Century Gothic"/>
                          <a:sym typeface="Century Gothic"/>
                        </a:rPr>
                        <a:t> et </a:t>
                      </a:r>
                      <a:r>
                        <a:rPr lang="en-US" sz="1400" u="none" strike="noStrike" cap="none" dirty="0" err="1">
                          <a:solidFill>
                            <a:schemeClr val="lt1"/>
                          </a:solidFill>
                          <a:latin typeface="Century Gothic"/>
                          <a:ea typeface="Century Gothic"/>
                          <a:cs typeface="Century Gothic"/>
                          <a:sym typeface="Century Gothic"/>
                        </a:rPr>
                        <a:t>payeurs</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privés</a:t>
                      </a:r>
                      <a:endParaRPr lang="en-US"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Plus </a:t>
                      </a:r>
                      <a:r>
                        <a:rPr lang="en-US" sz="1400" u="none" strike="noStrike" cap="none" dirty="0" err="1">
                          <a:solidFill>
                            <a:schemeClr val="lt1"/>
                          </a:solidFill>
                          <a:latin typeface="Century Gothic"/>
                          <a:ea typeface="Century Gothic"/>
                          <a:cs typeface="Century Gothic"/>
                          <a:sym typeface="Century Gothic"/>
                        </a:rPr>
                        <a:t>susceptibles</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d’acheter</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auprès</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d’indépendants</a:t>
                      </a:r>
                      <a:endParaRPr lang="en-US"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72 % portent des lunettes</a:t>
                      </a:r>
                    </a:p>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Près</a:t>
                      </a:r>
                      <a:r>
                        <a:rPr lang="en-US" sz="1400" u="none" strike="noStrike" cap="none" dirty="0">
                          <a:solidFill>
                            <a:schemeClr val="lt1"/>
                          </a:solidFill>
                          <a:latin typeface="Century Gothic"/>
                          <a:ea typeface="Century Gothic"/>
                          <a:cs typeface="Century Gothic"/>
                          <a:sym typeface="Century Gothic"/>
                        </a:rPr>
                        <a:t> de 60 % de </a:t>
                      </a:r>
                      <a:r>
                        <a:rPr lang="en-US" sz="1400" u="none" strike="noStrike" cap="none" dirty="0" err="1">
                          <a:solidFill>
                            <a:schemeClr val="lt1"/>
                          </a:solidFill>
                          <a:latin typeface="Century Gothic"/>
                          <a:ea typeface="Century Gothic"/>
                          <a:cs typeface="Century Gothic"/>
                          <a:sym typeface="Century Gothic"/>
                        </a:rPr>
                        <a:t>toutes</a:t>
                      </a:r>
                      <a:r>
                        <a:rPr lang="en-US" sz="1400" u="none" strike="noStrike" cap="none" dirty="0">
                          <a:solidFill>
                            <a:schemeClr val="lt1"/>
                          </a:solidFill>
                          <a:latin typeface="Century Gothic"/>
                          <a:ea typeface="Century Gothic"/>
                          <a:cs typeface="Century Gothic"/>
                          <a:sym typeface="Century Gothic"/>
                        </a:rPr>
                        <a:t> les lunettes </a:t>
                      </a:r>
                      <a:r>
                        <a:rPr lang="en-US" sz="1400" u="none" strike="noStrike" cap="none" dirty="0" err="1">
                          <a:solidFill>
                            <a:schemeClr val="lt1"/>
                          </a:solidFill>
                          <a:latin typeface="Century Gothic"/>
                          <a:ea typeface="Century Gothic"/>
                          <a:cs typeface="Century Gothic"/>
                          <a:sym typeface="Century Gothic"/>
                        </a:rPr>
                        <a:t>solaires</a:t>
                      </a:r>
                      <a:r>
                        <a:rPr lang="en-US" sz="1400" u="none" strike="noStrike" cap="none" dirty="0">
                          <a:solidFill>
                            <a:schemeClr val="lt1"/>
                          </a:solidFill>
                          <a:latin typeface="Century Gothic"/>
                          <a:ea typeface="Century Gothic"/>
                          <a:cs typeface="Century Gothic"/>
                          <a:sym typeface="Century Gothic"/>
                        </a:rPr>
                        <a:t> avec prescription </a:t>
                      </a:r>
                      <a:r>
                        <a:rPr lang="en-US" sz="1400" u="none" strike="noStrike" cap="none" dirty="0" err="1">
                          <a:solidFill>
                            <a:schemeClr val="lt1"/>
                          </a:solidFill>
                          <a:latin typeface="Century Gothic"/>
                          <a:ea typeface="Century Gothic"/>
                          <a:cs typeface="Century Gothic"/>
                          <a:sym typeface="Century Gothic"/>
                        </a:rPr>
                        <a:t>sont</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vendues</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à</a:t>
                      </a:r>
                      <a:r>
                        <a:rPr lang="en-US" sz="1400" u="none" strike="noStrike" cap="none" dirty="0">
                          <a:solidFill>
                            <a:schemeClr val="lt1"/>
                          </a:solidFill>
                          <a:latin typeface="Century Gothic"/>
                          <a:ea typeface="Century Gothic"/>
                          <a:cs typeface="Century Gothic"/>
                          <a:sym typeface="Century Gothic"/>
                        </a:rPr>
                        <a:t> des </a:t>
                      </a:r>
                      <a:r>
                        <a:rPr lang="en-US" sz="1400" u="none" strike="noStrike" cap="none" dirty="0" err="1">
                          <a:solidFill>
                            <a:schemeClr val="lt1"/>
                          </a:solidFill>
                          <a:latin typeface="Century Gothic"/>
                          <a:ea typeface="Century Gothic"/>
                          <a:cs typeface="Century Gothic"/>
                          <a:sym typeface="Century Gothic"/>
                        </a:rPr>
                        <a:t>presbytes</a:t>
                      </a:r>
                      <a:endParaRPr lang="en-US"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Sont</a:t>
                      </a:r>
                      <a:r>
                        <a:rPr lang="en-US" sz="1400" u="none" strike="noStrike" cap="none" dirty="0">
                          <a:solidFill>
                            <a:schemeClr val="lt1"/>
                          </a:solidFill>
                          <a:latin typeface="Century Gothic"/>
                          <a:ea typeface="Century Gothic"/>
                          <a:cs typeface="Century Gothic"/>
                          <a:sym typeface="Century Gothic"/>
                        </a:rPr>
                        <a:t> plus </a:t>
                      </a:r>
                      <a:r>
                        <a:rPr lang="en-US" sz="1400" u="none" strike="noStrike" cap="none" dirty="0" err="1">
                          <a:solidFill>
                            <a:schemeClr val="lt1"/>
                          </a:solidFill>
                          <a:latin typeface="Century Gothic"/>
                          <a:ea typeface="Century Gothic"/>
                          <a:cs typeface="Century Gothic"/>
                          <a:sym typeface="Century Gothic"/>
                        </a:rPr>
                        <a:t>susceptibles</a:t>
                      </a:r>
                      <a:r>
                        <a:rPr lang="en-US" sz="1400" u="none" strike="noStrike" cap="none" dirty="0">
                          <a:solidFill>
                            <a:schemeClr val="lt1"/>
                          </a:solidFill>
                          <a:latin typeface="Century Gothic"/>
                          <a:ea typeface="Century Gothic"/>
                          <a:cs typeface="Century Gothic"/>
                          <a:sym typeface="Century Gothic"/>
                        </a:rPr>
                        <a:t> de…</a:t>
                      </a:r>
                    </a:p>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croire</a:t>
                      </a:r>
                      <a:r>
                        <a:rPr lang="en-US" sz="1400" u="none" strike="noStrike" cap="none" dirty="0">
                          <a:solidFill>
                            <a:schemeClr val="lt1"/>
                          </a:solidFill>
                          <a:latin typeface="Century Gothic"/>
                          <a:ea typeface="Century Gothic"/>
                          <a:cs typeface="Century Gothic"/>
                          <a:sym typeface="Century Gothic"/>
                        </a:rPr>
                        <a:t> que la protection </a:t>
                      </a:r>
                      <a:r>
                        <a:rPr lang="en-US" sz="1400" u="none" strike="noStrike" cap="none" dirty="0" err="1">
                          <a:solidFill>
                            <a:schemeClr val="lt1"/>
                          </a:solidFill>
                          <a:latin typeface="Century Gothic"/>
                          <a:ea typeface="Century Gothic"/>
                          <a:cs typeface="Century Gothic"/>
                          <a:sym typeface="Century Gothic"/>
                        </a:rPr>
                        <a:t>contre</a:t>
                      </a:r>
                      <a:r>
                        <a:rPr lang="en-US" sz="1400" u="none" strike="noStrike" cap="none" dirty="0">
                          <a:solidFill>
                            <a:schemeClr val="lt1"/>
                          </a:solidFill>
                          <a:latin typeface="Century Gothic"/>
                          <a:ea typeface="Century Gothic"/>
                          <a:cs typeface="Century Gothic"/>
                          <a:sym typeface="Century Gothic"/>
                        </a:rPr>
                        <a:t> la lumière </a:t>
                      </a:r>
                      <a:r>
                        <a:rPr lang="en-US" sz="1400" u="none" strike="noStrike" cap="none" dirty="0" err="1">
                          <a:solidFill>
                            <a:schemeClr val="lt1"/>
                          </a:solidFill>
                          <a:latin typeface="Century Gothic"/>
                          <a:ea typeface="Century Gothic"/>
                          <a:cs typeface="Century Gothic"/>
                          <a:sym typeface="Century Gothic"/>
                        </a:rPr>
                        <a:t>bleue</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est</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importante</a:t>
                      </a:r>
                      <a:endParaRPr lang="en-US"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préférer</a:t>
                      </a:r>
                      <a:r>
                        <a:rPr lang="en-US" sz="1400" u="none" strike="noStrike" cap="none" dirty="0">
                          <a:solidFill>
                            <a:schemeClr val="lt1"/>
                          </a:solidFill>
                          <a:latin typeface="Century Gothic"/>
                          <a:ea typeface="Century Gothic"/>
                          <a:cs typeface="Century Gothic"/>
                          <a:sym typeface="Century Gothic"/>
                        </a:rPr>
                        <a:t> le service </a:t>
                      </a:r>
                      <a:r>
                        <a:rPr lang="en-US" sz="1400" u="none" strike="noStrike" cap="none" dirty="0" err="1">
                          <a:solidFill>
                            <a:schemeClr val="lt1"/>
                          </a:solidFill>
                          <a:latin typeface="Century Gothic"/>
                          <a:ea typeface="Century Gothic"/>
                          <a:cs typeface="Century Gothic"/>
                          <a:sym typeface="Century Gothic"/>
                        </a:rPr>
                        <a:t>à</a:t>
                      </a:r>
                      <a:r>
                        <a:rPr lang="en-US" sz="1400" u="none" strike="noStrike" cap="none" dirty="0">
                          <a:solidFill>
                            <a:schemeClr val="lt1"/>
                          </a:solidFill>
                          <a:latin typeface="Century Gothic"/>
                          <a:ea typeface="Century Gothic"/>
                          <a:cs typeface="Century Gothic"/>
                          <a:sym typeface="Century Gothic"/>
                        </a:rPr>
                        <a:t> la </a:t>
                      </a:r>
                      <a:r>
                        <a:rPr lang="en-US" sz="1400" u="none" strike="noStrike" cap="none" dirty="0" err="1">
                          <a:solidFill>
                            <a:schemeClr val="lt1"/>
                          </a:solidFill>
                          <a:latin typeface="Century Gothic"/>
                          <a:ea typeface="Century Gothic"/>
                          <a:cs typeface="Century Gothic"/>
                          <a:sym typeface="Century Gothic"/>
                        </a:rPr>
                        <a:t>clientèle</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en</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ligne</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ou</a:t>
                      </a:r>
                      <a:r>
                        <a:rPr lang="en-US" sz="1400" u="none" strike="noStrike" cap="none" dirty="0">
                          <a:solidFill>
                            <a:schemeClr val="lt1"/>
                          </a:solidFill>
                          <a:latin typeface="Century Gothic"/>
                          <a:ea typeface="Century Gothic"/>
                          <a:cs typeface="Century Gothic"/>
                          <a:sym typeface="Century Gothic"/>
                        </a:rPr>
                        <a:t> les messages </a:t>
                      </a:r>
                      <a:r>
                        <a:rPr lang="en-US" sz="1400" u="none" strike="noStrike" cap="none" dirty="0" err="1">
                          <a:solidFill>
                            <a:schemeClr val="lt1"/>
                          </a:solidFill>
                          <a:latin typeface="Century Gothic"/>
                          <a:ea typeface="Century Gothic"/>
                          <a:cs typeface="Century Gothic"/>
                          <a:sym typeface="Century Gothic"/>
                        </a:rPr>
                        <a:t>textes</a:t>
                      </a:r>
                      <a:endParaRPr lang="en-US" sz="1400" u="none" strike="noStrike" cap="none"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faire des </a:t>
                      </a:r>
                      <a:r>
                        <a:rPr lang="en-US" sz="1400" u="none" strike="noStrike" cap="none" dirty="0" err="1">
                          <a:solidFill>
                            <a:schemeClr val="lt1"/>
                          </a:solidFill>
                          <a:latin typeface="Century Gothic"/>
                          <a:ea typeface="Century Gothic"/>
                          <a:cs typeface="Century Gothic"/>
                          <a:sym typeface="Century Gothic"/>
                        </a:rPr>
                        <a:t>achats</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auprès</a:t>
                      </a:r>
                      <a:r>
                        <a:rPr lang="en-US" sz="1400" u="none" strike="noStrike" cap="none" dirty="0">
                          <a:solidFill>
                            <a:schemeClr val="lt1"/>
                          </a:solidFill>
                          <a:latin typeface="Century Gothic"/>
                          <a:ea typeface="Century Gothic"/>
                          <a:cs typeface="Century Gothic"/>
                          <a:sym typeface="Century Gothic"/>
                        </a:rPr>
                        <a:t> d’un </a:t>
                      </a:r>
                      <a:r>
                        <a:rPr lang="en-US" sz="1400" u="none" strike="noStrike" cap="none" dirty="0" err="1">
                          <a:solidFill>
                            <a:schemeClr val="lt1"/>
                          </a:solidFill>
                          <a:latin typeface="Century Gothic"/>
                          <a:ea typeface="Century Gothic"/>
                          <a:cs typeface="Century Gothic"/>
                          <a:sym typeface="Century Gothic"/>
                        </a:rPr>
                        <a:t>détaillant</a:t>
                      </a:r>
                      <a:endParaRPr lang="en-US"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a:solidFill>
                            <a:schemeClr val="lt1"/>
                          </a:solidFill>
                          <a:latin typeface="Century Gothic"/>
                          <a:ea typeface="Century Gothic"/>
                          <a:cs typeface="Century Gothic"/>
                          <a:sym typeface="Century Gothic"/>
                        </a:rPr>
                        <a:t>Environ 50 % des enfants de la </a:t>
                      </a:r>
                      <a:r>
                        <a:rPr lang="en-US" sz="1400" u="none" strike="noStrike" cap="none" dirty="0" err="1">
                          <a:solidFill>
                            <a:schemeClr val="lt1"/>
                          </a:solidFill>
                          <a:latin typeface="Century Gothic"/>
                          <a:ea typeface="Century Gothic"/>
                          <a:cs typeface="Century Gothic"/>
                          <a:sym typeface="Century Gothic"/>
                        </a:rPr>
                        <a:t>génération</a:t>
                      </a:r>
                      <a:r>
                        <a:rPr lang="en-US" sz="1400" u="none" strike="noStrike" cap="none" dirty="0">
                          <a:solidFill>
                            <a:schemeClr val="lt1"/>
                          </a:solidFill>
                          <a:latin typeface="Century Gothic"/>
                          <a:ea typeface="Century Gothic"/>
                          <a:cs typeface="Century Gothic"/>
                          <a:sym typeface="Century Gothic"/>
                        </a:rPr>
                        <a:t> Z portent des lunettes </a:t>
                      </a:r>
                    </a:p>
                    <a:p>
                      <a:pPr marL="0" marR="0" lvl="0" indent="0" algn="ctr" rtl="0">
                        <a:lnSpc>
                          <a:spcPct val="100000"/>
                        </a:lnSpc>
                        <a:spcBef>
                          <a:spcPts val="0"/>
                        </a:spcBef>
                        <a:spcAft>
                          <a:spcPts val="600"/>
                        </a:spcAft>
                        <a:buClr>
                          <a:schemeClr val="lt1"/>
                        </a:buClr>
                        <a:buSzPts val="1200"/>
                        <a:buFont typeface="Century Gothic"/>
                        <a:buNone/>
                      </a:pPr>
                      <a:r>
                        <a:rPr lang="en-US" sz="1400" u="none" strike="noStrike" cap="none" dirty="0" err="1">
                          <a:solidFill>
                            <a:schemeClr val="lt1"/>
                          </a:solidFill>
                          <a:latin typeface="Century Gothic"/>
                          <a:ea typeface="Century Gothic"/>
                          <a:cs typeface="Century Gothic"/>
                          <a:sym typeface="Century Gothic"/>
                        </a:rPr>
                        <a:t>Sont</a:t>
                      </a:r>
                      <a:r>
                        <a:rPr lang="en-US" sz="1400" u="none" strike="noStrike" cap="none" dirty="0">
                          <a:solidFill>
                            <a:schemeClr val="lt1"/>
                          </a:solidFill>
                          <a:latin typeface="Century Gothic"/>
                          <a:ea typeface="Century Gothic"/>
                          <a:cs typeface="Century Gothic"/>
                          <a:sym typeface="Century Gothic"/>
                        </a:rPr>
                        <a:t> plus </a:t>
                      </a:r>
                      <a:r>
                        <a:rPr lang="en-US" sz="1400" u="none" strike="noStrike" cap="none" dirty="0" err="1">
                          <a:solidFill>
                            <a:schemeClr val="lt1"/>
                          </a:solidFill>
                          <a:latin typeface="Century Gothic"/>
                          <a:ea typeface="Century Gothic"/>
                          <a:cs typeface="Century Gothic"/>
                          <a:sym typeface="Century Gothic"/>
                        </a:rPr>
                        <a:t>susceptibles</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d’acheter</a:t>
                      </a:r>
                      <a:r>
                        <a:rPr lang="en-US" sz="1400" u="none" strike="noStrike" cap="none" dirty="0">
                          <a:solidFill>
                            <a:schemeClr val="lt1"/>
                          </a:solidFill>
                          <a:latin typeface="Century Gothic"/>
                          <a:ea typeface="Century Gothic"/>
                          <a:cs typeface="Century Gothic"/>
                          <a:sym typeface="Century Gothic"/>
                        </a:rPr>
                        <a:t> des sous-</a:t>
                      </a:r>
                      <a:r>
                        <a:rPr lang="en-US" sz="1400" u="none" strike="noStrike" cap="none" dirty="0" err="1">
                          <a:solidFill>
                            <a:schemeClr val="lt1"/>
                          </a:solidFill>
                          <a:latin typeface="Century Gothic"/>
                          <a:ea typeface="Century Gothic"/>
                          <a:cs typeface="Century Gothic"/>
                          <a:sym typeface="Century Gothic"/>
                        </a:rPr>
                        <a:t>produits</a:t>
                      </a:r>
                      <a:r>
                        <a:rPr lang="en-US" sz="1400" u="none" strike="noStrike" cap="none" dirty="0">
                          <a:solidFill>
                            <a:schemeClr val="lt1"/>
                          </a:solidFill>
                          <a:latin typeface="Century Gothic"/>
                          <a:ea typeface="Century Gothic"/>
                          <a:cs typeface="Century Gothic"/>
                          <a:sym typeface="Century Gothic"/>
                        </a:rPr>
                        <a:t> </a:t>
                      </a:r>
                      <a:r>
                        <a:rPr lang="en-US" sz="1400" u="none" strike="noStrike" cap="none" dirty="0" err="1">
                          <a:solidFill>
                            <a:schemeClr val="lt1"/>
                          </a:solidFill>
                          <a:latin typeface="Century Gothic"/>
                          <a:ea typeface="Century Gothic"/>
                          <a:cs typeface="Century Gothic"/>
                          <a:sym typeface="Century Gothic"/>
                        </a:rPr>
                        <a:t>optiques</a:t>
                      </a:r>
                      <a:endParaRPr lang="en-US" sz="1400" u="none" strike="noStrike" cap="none" dirty="0">
                        <a:solidFill>
                          <a:schemeClr val="lt1"/>
                        </a:solidFill>
                        <a:latin typeface="Century Gothic"/>
                        <a:ea typeface="Century Gothic"/>
                        <a:cs typeface="Century Gothic"/>
                        <a:sym typeface="Century Gothic"/>
                      </a:endParaRPr>
                    </a:p>
                  </a:txBody>
                  <a:tcPr marL="104963" marR="104963" marT="52482" marB="52482" anchor="ctr">
                    <a:lnL w="76200" cap="flat" cmpd="sng" algn="ctr">
                      <a:solidFill>
                        <a:srgbClr val="002060"/>
                      </a:solidFill>
                      <a:prstDash val="solid"/>
                      <a:round/>
                      <a:headEnd type="none" w="med" len="med"/>
                      <a:tailEnd type="none" w="med" len="med"/>
                    </a:lnL>
                    <a:lnR w="76200" cap="flat" cmpd="sng" algn="ctr">
                      <a:solidFill>
                        <a:srgbClr val="002060"/>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762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alpha val="89804"/>
                      </a:srgbClr>
                    </a:solidFill>
                  </a:tcPr>
                </a:tc>
                <a:extLst>
                  <a:ext uri="{0D108BD9-81ED-4DB2-BD59-A6C34878D82A}">
                    <a16:rowId xmlns:a16="http://schemas.microsoft.com/office/drawing/2014/main" val="10005"/>
                  </a:ext>
                </a:extLst>
              </a:tr>
            </a:tbl>
          </a:graphicData>
        </a:graphic>
      </p:graphicFrame>
      <p:sp>
        <p:nvSpPr>
          <p:cNvPr id="12" name="Text Placeholder 11">
            <a:extLst>
              <a:ext uri="{FF2B5EF4-FFF2-40B4-BE49-F238E27FC236}">
                <a16:creationId xmlns:a16="http://schemas.microsoft.com/office/drawing/2014/main" id="{84C43A9E-4839-4A44-AC30-5320AF293EE0}"/>
              </a:ext>
            </a:extLst>
          </p:cNvPr>
          <p:cNvSpPr>
            <a:spLocks noGrp="1"/>
          </p:cNvSpPr>
          <p:nvPr>
            <p:ph type="body" sz="quarter" idx="4294967295"/>
          </p:nvPr>
        </p:nvSpPr>
        <p:spPr>
          <a:xfrm>
            <a:off x="723015" y="6492875"/>
            <a:ext cx="6203950" cy="365125"/>
          </a:xfrm>
        </p:spPr>
        <p:txBody>
          <a:bodyPr>
            <a:normAutofit/>
          </a:bodyPr>
          <a:lstStyle/>
          <a:p>
            <a:pPr marL="0" indent="0">
              <a:buNone/>
            </a:pPr>
            <a:r>
              <a:rPr lang="en-US" sz="800" dirty="0">
                <a:solidFill>
                  <a:schemeClr val="tx1">
                    <a:lumMod val="50000"/>
                    <a:lumOff val="50000"/>
                  </a:schemeClr>
                </a:solidFill>
                <a:latin typeface="Century Gothic"/>
                <a:ea typeface="Century Gothic"/>
                <a:cs typeface="Century Gothic"/>
                <a:sym typeface="Century Gothic"/>
              </a:rPr>
              <a:t>Sources:  2017 Wakefield Research et </a:t>
            </a:r>
            <a:r>
              <a:rPr lang="en-US" sz="800" dirty="0" err="1">
                <a:solidFill>
                  <a:schemeClr val="tx1">
                    <a:lumMod val="50000"/>
                    <a:lumOff val="50000"/>
                  </a:schemeClr>
                </a:solidFill>
                <a:latin typeface="Century Gothic"/>
                <a:ea typeface="Century Gothic"/>
                <a:cs typeface="Century Gothic"/>
                <a:sym typeface="Century Gothic"/>
              </a:rPr>
              <a:t>VisionWatch</a:t>
            </a:r>
            <a:r>
              <a:rPr lang="en-US" sz="800" dirty="0">
                <a:solidFill>
                  <a:schemeClr val="tx1">
                    <a:lumMod val="50000"/>
                    <a:lumOff val="50000"/>
                  </a:schemeClr>
                </a:solidFill>
                <a:latin typeface="Century Gothic"/>
                <a:ea typeface="Century Gothic"/>
                <a:cs typeface="Century Gothic"/>
                <a:sym typeface="Century Gothic"/>
              </a:rPr>
              <a:t> </a:t>
            </a:r>
          </a:p>
        </p:txBody>
      </p:sp>
    </p:spTree>
    <p:extLst>
      <p:ext uri="{BB962C8B-B14F-4D97-AF65-F5344CB8AC3E}">
        <p14:creationId xmlns:p14="http://schemas.microsoft.com/office/powerpoint/2010/main" val="3853129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table&#10;&#10;Description automatically generated">
            <a:extLst>
              <a:ext uri="{FF2B5EF4-FFF2-40B4-BE49-F238E27FC236}">
                <a16:creationId xmlns:a16="http://schemas.microsoft.com/office/drawing/2014/main" id="{1AAD9D3B-FDC7-4365-BBF5-BCF4568DE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142"/>
          <a:stretch/>
        </p:blipFill>
        <p:spPr>
          <a:xfrm>
            <a:off x="-74429" y="0"/>
            <a:ext cx="7597773" cy="6858000"/>
          </a:xfrm>
          <a:prstGeom prst="rect">
            <a:avLst/>
          </a:prstGeom>
        </p:spPr>
      </p:pic>
      <p:grpSp>
        <p:nvGrpSpPr>
          <p:cNvPr id="3" name="Group 2">
            <a:extLst>
              <a:ext uri="{FF2B5EF4-FFF2-40B4-BE49-F238E27FC236}">
                <a16:creationId xmlns:a16="http://schemas.microsoft.com/office/drawing/2014/main" id="{8BAD52CE-271A-4DF7-8607-9957166221CD}"/>
              </a:ext>
            </a:extLst>
          </p:cNvPr>
          <p:cNvGrpSpPr/>
          <p:nvPr/>
        </p:nvGrpSpPr>
        <p:grpSpPr>
          <a:xfrm>
            <a:off x="5523950" y="-2081385"/>
            <a:ext cx="7891735" cy="10511665"/>
            <a:chOff x="5077377"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5077377"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2" name="Shape 718">
            <a:extLst>
              <a:ext uri="{FF2B5EF4-FFF2-40B4-BE49-F238E27FC236}">
                <a16:creationId xmlns:a16="http://schemas.microsoft.com/office/drawing/2014/main" id="{7263F5E4-CAD0-4057-93A4-E2C75571BC6B}"/>
              </a:ext>
            </a:extLst>
          </p:cNvPr>
          <p:cNvSpPr txBox="1"/>
          <p:nvPr/>
        </p:nvSpPr>
        <p:spPr>
          <a:xfrm>
            <a:off x="6872012" y="3642359"/>
            <a:ext cx="4723876" cy="631994"/>
          </a:xfrm>
          <a:prstGeom prst="rect">
            <a:avLst/>
          </a:prstGeom>
          <a:noFill/>
          <a:ln>
            <a:noFill/>
          </a:ln>
        </p:spPr>
        <p:txBody>
          <a:bodyPr lIns="45713" tIns="22850" rIns="45713" bIns="22850" anchor="ctr" anchorCtr="0">
            <a:noAutofit/>
          </a:bodyPr>
          <a:lstStyle/>
          <a:p>
            <a:pPr lvl="0">
              <a:lnSpc>
                <a:spcPct val="85000"/>
              </a:lnSpc>
              <a:buSzPct val="25000"/>
              <a:defRPr/>
            </a:pPr>
            <a:r>
              <a:rPr lang="en-US" sz="3200" b="1" kern="0" dirty="0">
                <a:solidFill>
                  <a:srgbClr val="002C71"/>
                </a:solidFill>
                <a:latin typeface="Century Gothic" panose="020B0502020202020204" pitchFamily="34" charset="0"/>
                <a:cs typeface="Arial"/>
                <a:sym typeface="Arial"/>
              </a:rPr>
              <a:t>LA GÉNÉRATION Z</a:t>
            </a:r>
          </a:p>
        </p:txBody>
      </p:sp>
      <p:sp>
        <p:nvSpPr>
          <p:cNvPr id="23" name="Shape 718">
            <a:extLst>
              <a:ext uri="{FF2B5EF4-FFF2-40B4-BE49-F238E27FC236}">
                <a16:creationId xmlns:a16="http://schemas.microsoft.com/office/drawing/2014/main" id="{36C13C67-F4C4-4769-BFC5-364A5EAB9940}"/>
              </a:ext>
            </a:extLst>
          </p:cNvPr>
          <p:cNvSpPr txBox="1"/>
          <p:nvPr/>
        </p:nvSpPr>
        <p:spPr>
          <a:xfrm>
            <a:off x="4927079" y="2652065"/>
            <a:ext cx="6889328" cy="1127151"/>
          </a:xfrm>
          <a:prstGeom prst="rect">
            <a:avLst/>
          </a:prstGeom>
          <a:noFill/>
          <a:ln>
            <a:noFill/>
          </a:ln>
        </p:spPr>
        <p:txBody>
          <a:bodyPr lIns="45713" tIns="22850" rIns="45713" bIns="22850" anchor="ctr" anchorCtr="0">
            <a:noAutofit/>
          </a:bodyPr>
          <a:lstStyle/>
          <a:p>
            <a:pPr lvl="0">
              <a:lnSpc>
                <a:spcPct val="85000"/>
              </a:lnSpc>
              <a:buSzPct val="25000"/>
              <a:defRPr/>
            </a:pPr>
            <a:r>
              <a:rPr lang="en-US" sz="8000" b="1" kern="0" dirty="0">
                <a:solidFill>
                  <a:schemeClr val="bg1"/>
                </a:solidFill>
                <a:latin typeface="Century Gothic" panose="020B0502020202020204" pitchFamily="34" charset="0"/>
                <a:cs typeface="Arial"/>
                <a:sym typeface="Arial"/>
              </a:rPr>
              <a:t>SER</a:t>
            </a:r>
            <a:r>
              <a:rPr lang="en-US" sz="8000" b="1" kern="0" dirty="0">
                <a:solidFill>
                  <a:srgbClr val="002C71"/>
                </a:solidFill>
                <a:latin typeface="Century Gothic" panose="020B0502020202020204" pitchFamily="34" charset="0"/>
                <a:cs typeface="Arial"/>
                <a:sym typeface="Arial"/>
              </a:rPr>
              <a:t> VIR </a:t>
            </a:r>
          </a:p>
        </p:txBody>
      </p:sp>
    </p:spTree>
    <p:extLst>
      <p:ext uri="{BB962C8B-B14F-4D97-AF65-F5344CB8AC3E}">
        <p14:creationId xmlns:p14="http://schemas.microsoft.com/office/powerpoint/2010/main" val="91881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678" descr="Z:\Havas-PR\Pittsburgh Share\SHARE\CLIENTS\Transitions Optical\Images\Lifestyle and Model Images\2016\Kids_VLL Captured Images\07 - Kids\Girl_01_1.mov.00_00_00_19.Still001.tif">
            <a:extLst>
              <a:ext uri="{FF2B5EF4-FFF2-40B4-BE49-F238E27FC236}">
                <a16:creationId xmlns:a16="http://schemas.microsoft.com/office/drawing/2014/main" id="{300FF789-7BED-4A6B-8838-1D6B175F11A1}"/>
              </a:ext>
            </a:extLst>
          </p:cNvPr>
          <p:cNvPicPr preferRelativeResize="0"/>
          <p:nvPr/>
        </p:nvPicPr>
        <p:blipFill rotWithShape="1">
          <a:blip r:embed="rId3">
            <a:alphaModFix/>
          </a:blip>
          <a:srcRect l="9880" r="23917"/>
          <a:stretch/>
        </p:blipFill>
        <p:spPr>
          <a:xfrm>
            <a:off x="-116958" y="-88515"/>
            <a:ext cx="7249466" cy="6946515"/>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a:bodyPr>
          <a:lstStyle/>
          <a:p>
            <a:pPr marL="285750" lvl="0" indent="-285750"/>
            <a:r>
              <a:rPr lang="fr-CA" dirty="0">
                <a:sym typeface="Century Gothic"/>
              </a:rPr>
              <a:t>Les chocs</a:t>
            </a:r>
          </a:p>
          <a:p>
            <a:pPr marL="285750" lvl="0" indent="-285750"/>
            <a:r>
              <a:rPr lang="fr-CA" dirty="0"/>
              <a:t>La rayons UV</a:t>
            </a:r>
          </a:p>
          <a:p>
            <a:pPr marL="285750" lvl="0" indent="-285750"/>
            <a:r>
              <a:rPr lang="fr-CA" dirty="0">
                <a:sym typeface="Century Gothic"/>
              </a:rPr>
              <a:t>La lumière bleue nocive –des appareils </a:t>
            </a:r>
            <a:r>
              <a:rPr lang="fr-CA" dirty="0"/>
              <a:t>et surtout d</a:t>
            </a:r>
            <a:r>
              <a:rPr lang="fr-CA" dirty="0">
                <a:sym typeface="Century Gothic"/>
              </a:rPr>
              <a:t>u SO</a:t>
            </a:r>
            <a:r>
              <a:rPr lang="fr-CA" dirty="0"/>
              <a:t>LEIL</a:t>
            </a:r>
          </a:p>
          <a:p>
            <a:pPr marL="285750" lvl="0" indent="-285750"/>
            <a:r>
              <a:rPr lang="fr-CA" dirty="0"/>
              <a:t>Les éblouissements</a:t>
            </a:r>
          </a:p>
          <a:p>
            <a:pPr marL="285750" lvl="0" indent="-285750"/>
            <a:r>
              <a:rPr lang="fr-CA" dirty="0"/>
              <a:t>La sécheresse oculaire</a:t>
            </a:r>
          </a:p>
          <a:p>
            <a:pPr marL="285750" lvl="0" indent="-285750"/>
            <a:r>
              <a:rPr lang="fr-CA" dirty="0"/>
              <a:t>La fatigue</a:t>
            </a:r>
          </a:p>
          <a:p>
            <a:pPr marL="285750" lvl="0" indent="-285750"/>
            <a:r>
              <a:rPr lang="fr-CA" dirty="0"/>
              <a:t>L’acuité visuelle</a:t>
            </a:r>
            <a:endParaRPr lang="fr-CA" dirty="0">
              <a:sym typeface="Century Gothic"/>
            </a:endParaRP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en-US" dirty="0"/>
              <a:t>IL FAUDRAIT PROTÉGER CONTRE:</a:t>
            </a:r>
          </a:p>
        </p:txBody>
      </p:sp>
    </p:spTree>
    <p:extLst>
      <p:ext uri="{BB962C8B-B14F-4D97-AF65-F5344CB8AC3E}">
        <p14:creationId xmlns:p14="http://schemas.microsoft.com/office/powerpoint/2010/main" val="1443146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686" descr="C:\Users\Courtney Myers\Desktop\_Stock Images_Video\Stock\528879989.jpg">
            <a:extLst>
              <a:ext uri="{FF2B5EF4-FFF2-40B4-BE49-F238E27FC236}">
                <a16:creationId xmlns:a16="http://schemas.microsoft.com/office/drawing/2014/main" id="{E1DE49B4-E6EE-45F0-AEC0-2BFEE0EF998B}"/>
              </a:ext>
            </a:extLst>
          </p:cNvPr>
          <p:cNvPicPr preferRelativeResize="0"/>
          <p:nvPr/>
        </p:nvPicPr>
        <p:blipFill rotWithShape="1">
          <a:blip r:embed="rId3">
            <a:alphaModFix/>
          </a:blip>
          <a:srcRect l="6617"/>
          <a:stretch/>
        </p:blipFill>
        <p:spPr>
          <a:xfrm flipH="1">
            <a:off x="-2591875" y="0"/>
            <a:ext cx="9827982" cy="6920459"/>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4747759"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7100949" y="365125"/>
            <a:ext cx="4252850" cy="1558782"/>
          </a:xfrm>
        </p:spPr>
        <p:txBody>
          <a:bodyPr>
            <a:normAutofit fontScale="90000"/>
          </a:bodyPr>
          <a:lstStyle/>
          <a:p>
            <a:r>
              <a:rPr lang="en-US" dirty="0"/>
              <a:t>RECOMMANDATION DE L’OPTOMÉTRISTE</a:t>
            </a:r>
          </a:p>
        </p:txBody>
      </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7100948" y="2289032"/>
            <a:ext cx="4326002" cy="3887930"/>
          </a:xfrm>
        </p:spPr>
        <p:txBody>
          <a:bodyPr>
            <a:normAutofit/>
          </a:bodyPr>
          <a:lstStyle/>
          <a:p>
            <a:pPr marL="0" lvl="0" indent="0">
              <a:lnSpc>
                <a:spcPct val="100000"/>
              </a:lnSpc>
              <a:spcBef>
                <a:spcPts val="0"/>
              </a:spcBef>
              <a:buClr>
                <a:schemeClr val="lt1"/>
              </a:buClr>
              <a:buSzPct val="25000"/>
              <a:buNone/>
            </a:pPr>
            <a:r>
              <a:rPr lang="fr-CA" dirty="0">
                <a:latin typeface="Century Gothic"/>
                <a:ea typeface="Century Gothic"/>
                <a:cs typeface="Century Gothic"/>
                <a:sym typeface="Century Gothic"/>
              </a:rPr>
              <a:t>En fait, 33 % des parents dont les enfants portent des lunettes considèrent que la </a:t>
            </a:r>
            <a:r>
              <a:rPr lang="fr-CA" b="1" dirty="0">
                <a:latin typeface="Century Gothic"/>
                <a:ea typeface="Century Gothic"/>
                <a:cs typeface="Century Gothic"/>
                <a:sym typeface="Century Gothic"/>
              </a:rPr>
              <a:t>recommandation</a:t>
            </a:r>
            <a:r>
              <a:rPr lang="fr-CA" dirty="0">
                <a:latin typeface="Century Gothic"/>
                <a:ea typeface="Century Gothic"/>
                <a:cs typeface="Century Gothic"/>
                <a:sym typeface="Century Gothic"/>
              </a:rPr>
              <a:t> </a:t>
            </a:r>
            <a:r>
              <a:rPr lang="fr-CA" dirty="0"/>
              <a:t>de l’optométriste est «</a:t>
            </a:r>
            <a:r>
              <a:rPr lang="fr-CA" b="1" dirty="0"/>
              <a:t> très importante </a:t>
            </a:r>
            <a:r>
              <a:rPr lang="fr-CA" dirty="0"/>
              <a:t>»</a:t>
            </a:r>
            <a:r>
              <a:rPr lang="fr-CA" dirty="0">
                <a:latin typeface="Century Gothic"/>
                <a:ea typeface="Century Gothic"/>
                <a:cs typeface="Century Gothic"/>
                <a:sym typeface="Century Gothic"/>
              </a:rPr>
              <a:t>. </a:t>
            </a:r>
            <a:endParaRPr lang="fr-CA" sz="2000" dirty="0">
              <a:latin typeface="Century Gothic"/>
              <a:ea typeface="Century Gothic"/>
              <a:cs typeface="Century Gothic"/>
              <a:sym typeface="Century Gothic"/>
            </a:endParaRPr>
          </a:p>
        </p:txBody>
      </p:sp>
      <p:sp>
        <p:nvSpPr>
          <p:cNvPr id="2" name="Text Placeholder 1">
            <a:extLst>
              <a:ext uri="{FF2B5EF4-FFF2-40B4-BE49-F238E27FC236}">
                <a16:creationId xmlns:a16="http://schemas.microsoft.com/office/drawing/2014/main" id="{3CCC436C-47FF-4AE5-9EA7-21314905A513}"/>
              </a:ext>
            </a:extLst>
          </p:cNvPr>
          <p:cNvSpPr>
            <a:spLocks noGrp="1"/>
          </p:cNvSpPr>
          <p:nvPr>
            <p:ph type="body" sz="quarter" idx="13"/>
          </p:nvPr>
        </p:nvSpPr>
        <p:spPr>
          <a:xfrm>
            <a:off x="7174100" y="6334914"/>
            <a:ext cx="4252850" cy="365125"/>
          </a:xfrm>
        </p:spPr>
        <p:txBody>
          <a:bodyPr/>
          <a:lstStyle/>
          <a:p>
            <a:r>
              <a:rPr lang="en-US" dirty="0"/>
              <a:t>Source: Vision Council </a:t>
            </a:r>
            <a:r>
              <a:rPr lang="en-US" dirty="0" err="1"/>
              <a:t>Visionwatch</a:t>
            </a:r>
            <a:r>
              <a:rPr lang="en-US" dirty="0"/>
              <a:t> Parent Child Vision Care Report, Jan. 2016</a:t>
            </a:r>
          </a:p>
          <a:p>
            <a:endParaRPr lang="en-US" dirty="0"/>
          </a:p>
        </p:txBody>
      </p:sp>
    </p:spTree>
    <p:extLst>
      <p:ext uri="{BB962C8B-B14F-4D97-AF65-F5344CB8AC3E}">
        <p14:creationId xmlns:p14="http://schemas.microsoft.com/office/powerpoint/2010/main" val="3428341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694" descr="baseballsafety.jpg">
            <a:extLst>
              <a:ext uri="{FF2B5EF4-FFF2-40B4-BE49-F238E27FC236}">
                <a16:creationId xmlns:a16="http://schemas.microsoft.com/office/drawing/2014/main" id="{5C9847C3-3B26-4B2D-90DE-2948EE0030A0}"/>
              </a:ext>
            </a:extLst>
          </p:cNvPr>
          <p:cNvPicPr preferRelativeResize="0"/>
          <p:nvPr/>
        </p:nvPicPr>
        <p:blipFill rotWithShape="1">
          <a:blip r:embed="rId3">
            <a:alphaModFix/>
          </a:blip>
          <a:srcRect/>
          <a:stretch/>
        </p:blipFill>
        <p:spPr>
          <a:xfrm>
            <a:off x="-2109852" y="0"/>
            <a:ext cx="6701623" cy="6858000"/>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421008" y="3428999"/>
            <a:ext cx="5589439" cy="3124201"/>
          </a:xfrm>
        </p:spPr>
        <p:txBody>
          <a:bodyPr>
            <a:normAutofit fontScale="92500" lnSpcReduction="20000"/>
          </a:bodyPr>
          <a:lstStyle/>
          <a:p>
            <a:pPr marL="0" indent="0">
              <a:buNone/>
            </a:pPr>
            <a:r>
              <a:rPr lang="en-US" dirty="0"/>
              <a:t>Pour </a:t>
            </a:r>
            <a:r>
              <a:rPr lang="en-US" dirty="0" err="1"/>
              <a:t>prévenir</a:t>
            </a:r>
            <a:r>
              <a:rPr lang="en-US" dirty="0"/>
              <a:t> les </a:t>
            </a:r>
            <a:r>
              <a:rPr lang="en-US" dirty="0" err="1"/>
              <a:t>blessures</a:t>
            </a:r>
            <a:r>
              <a:rPr lang="en-US" dirty="0"/>
              <a:t>, les enfants </a:t>
            </a:r>
            <a:r>
              <a:rPr lang="en-US" dirty="0" err="1"/>
              <a:t>devraient</a:t>
            </a:r>
            <a:r>
              <a:rPr lang="en-US" dirty="0"/>
              <a:t> porter des lunettes de protection </a:t>
            </a:r>
            <a:r>
              <a:rPr lang="en-US" dirty="0" err="1"/>
              <a:t>quand</a:t>
            </a:r>
            <a:r>
              <a:rPr lang="en-US" dirty="0"/>
              <a:t> </a:t>
            </a:r>
            <a:r>
              <a:rPr lang="en-US" dirty="0" err="1"/>
              <a:t>ils</a:t>
            </a:r>
            <a:r>
              <a:rPr lang="en-US" dirty="0"/>
              <a:t> </a:t>
            </a:r>
            <a:r>
              <a:rPr lang="en-US" dirty="0" err="1"/>
              <a:t>pratiquent</a:t>
            </a:r>
            <a:r>
              <a:rPr lang="en-US" dirty="0"/>
              <a:t> un sport </a:t>
            </a:r>
            <a:r>
              <a:rPr lang="en-US" dirty="0" err="1"/>
              <a:t>ou</a:t>
            </a:r>
            <a:r>
              <a:rPr lang="en-US" dirty="0"/>
              <a:t> </a:t>
            </a:r>
            <a:r>
              <a:rPr lang="en-US" dirty="0" err="1"/>
              <a:t>même</a:t>
            </a:r>
            <a:r>
              <a:rPr lang="en-US" dirty="0"/>
              <a:t> </a:t>
            </a:r>
            <a:r>
              <a:rPr lang="en-US" dirty="0" err="1"/>
              <a:t>quand</a:t>
            </a:r>
            <a:r>
              <a:rPr lang="en-US" dirty="0"/>
              <a:t> </a:t>
            </a:r>
            <a:r>
              <a:rPr lang="en-US" dirty="0" err="1"/>
              <a:t>ils</a:t>
            </a:r>
            <a:r>
              <a:rPr lang="en-US" dirty="0"/>
              <a:t> se </a:t>
            </a:r>
            <a:r>
              <a:rPr lang="en-US" dirty="0" err="1"/>
              <a:t>chamaillent</a:t>
            </a:r>
            <a:r>
              <a:rPr lang="en-US" dirty="0"/>
              <a:t>. </a:t>
            </a:r>
          </a:p>
          <a:p>
            <a:pPr marL="0" indent="0">
              <a:buNone/>
            </a:pPr>
            <a:endParaRPr lang="en-US" dirty="0"/>
          </a:p>
          <a:p>
            <a:pPr marL="0" indent="0">
              <a:buNone/>
            </a:pPr>
            <a:r>
              <a:rPr lang="en-US" dirty="0"/>
              <a:t>Pour les sports de contact, </a:t>
            </a:r>
            <a:r>
              <a:rPr lang="en-US" dirty="0" err="1"/>
              <a:t>envisagez</a:t>
            </a:r>
            <a:r>
              <a:rPr lang="en-US" dirty="0"/>
              <a:t> les lunettes </a:t>
            </a:r>
            <a:r>
              <a:rPr lang="en-US" dirty="0" err="1"/>
              <a:t>enveloppantes</a:t>
            </a:r>
            <a:r>
              <a:rPr lang="en-US" dirty="0"/>
              <a:t> </a:t>
            </a:r>
            <a:r>
              <a:rPr lang="en-US" dirty="0" err="1"/>
              <a:t>ou</a:t>
            </a:r>
            <a:r>
              <a:rPr lang="en-US" dirty="0"/>
              <a:t> les lunettes de protection.</a:t>
            </a:r>
          </a:p>
        </p:txBody>
      </p:sp>
      <p:graphicFrame>
        <p:nvGraphicFramePr>
          <p:cNvPr id="17" name="Table 16">
            <a:extLst>
              <a:ext uri="{FF2B5EF4-FFF2-40B4-BE49-F238E27FC236}">
                <a16:creationId xmlns:a16="http://schemas.microsoft.com/office/drawing/2014/main" id="{2B31F081-788F-475C-8C30-F70EF72839F3}"/>
              </a:ext>
            </a:extLst>
          </p:cNvPr>
          <p:cNvGraphicFramePr>
            <a:graphicFrameLocks noGrp="1"/>
          </p:cNvGraphicFramePr>
          <p:nvPr>
            <p:extLst>
              <p:ext uri="{D42A27DB-BD31-4B8C-83A1-F6EECF244321}">
                <p14:modId xmlns:p14="http://schemas.microsoft.com/office/powerpoint/2010/main" val="2600077087"/>
              </p:ext>
            </p:extLst>
          </p:nvPr>
        </p:nvGraphicFramePr>
        <p:xfrm>
          <a:off x="4882042" y="681037"/>
          <a:ext cx="6701623" cy="2286000"/>
        </p:xfrm>
        <a:graphic>
          <a:graphicData uri="http://schemas.openxmlformats.org/drawingml/2006/table">
            <a:tbl>
              <a:tblPr firstRow="1" bandRow="1">
                <a:tableStyleId>{2D5ABB26-0587-4C30-8999-92F81FD0307C}</a:tableStyleId>
              </a:tblPr>
              <a:tblGrid>
                <a:gridCol w="2043691">
                  <a:extLst>
                    <a:ext uri="{9D8B030D-6E8A-4147-A177-3AD203B41FA5}">
                      <a16:colId xmlns:a16="http://schemas.microsoft.com/office/drawing/2014/main" val="3900673737"/>
                    </a:ext>
                  </a:extLst>
                </a:gridCol>
                <a:gridCol w="4657932">
                  <a:extLst>
                    <a:ext uri="{9D8B030D-6E8A-4147-A177-3AD203B41FA5}">
                      <a16:colId xmlns:a16="http://schemas.microsoft.com/office/drawing/2014/main" val="471637905"/>
                    </a:ext>
                  </a:extLst>
                </a:gridCol>
              </a:tblGrid>
              <a:tr h="77724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40 000</a:t>
                      </a:r>
                    </a:p>
                  </a:txBody>
                  <a:tcPr marL="45720" marR="45720" marT="22860" marB="22860"/>
                </a:tc>
                <a:tc>
                  <a:txBody>
                    <a:bodyPr/>
                    <a:lstStyle/>
                    <a:p>
                      <a:pPr marL="288925">
                        <a:defRPr/>
                      </a:pPr>
                      <a:r>
                        <a:rPr lang="en-US" sz="2400" dirty="0" err="1">
                          <a:solidFill>
                            <a:srgbClr val="002C71"/>
                          </a:solidFill>
                          <a:latin typeface="Century Gothic" panose="020B0502020202020204" pitchFamily="34" charset="0"/>
                          <a:cs typeface="HelveticaNeue LightCond"/>
                        </a:rPr>
                        <a:t>blessures</a:t>
                      </a:r>
                      <a:r>
                        <a:rPr lang="en-US" sz="2400" dirty="0">
                          <a:solidFill>
                            <a:srgbClr val="002C71"/>
                          </a:solidFill>
                          <a:latin typeface="Century Gothic" panose="020B0502020202020204" pitchFamily="34" charset="0"/>
                          <a:cs typeface="HelveticaNeue LightCond"/>
                        </a:rPr>
                        <a:t> </a:t>
                      </a:r>
                      <a:r>
                        <a:rPr lang="en-US" sz="2400" dirty="0" err="1">
                          <a:solidFill>
                            <a:srgbClr val="002C71"/>
                          </a:solidFill>
                          <a:latin typeface="Century Gothic" panose="020B0502020202020204" pitchFamily="34" charset="0"/>
                          <a:cs typeface="HelveticaNeue LightCond"/>
                        </a:rPr>
                        <a:t>oculaires</a:t>
                      </a:r>
                      <a:r>
                        <a:rPr lang="en-US" sz="2400" dirty="0">
                          <a:solidFill>
                            <a:srgbClr val="002C71"/>
                          </a:solidFill>
                          <a:latin typeface="Century Gothic" panose="020B0502020202020204" pitchFamily="34" charset="0"/>
                          <a:cs typeface="HelveticaNeue LightCond"/>
                        </a:rPr>
                        <a:t> </a:t>
                      </a:r>
                      <a:r>
                        <a:rPr lang="en-US" sz="2400" dirty="0" err="1">
                          <a:solidFill>
                            <a:srgbClr val="002C71"/>
                          </a:solidFill>
                          <a:latin typeface="Century Gothic" panose="020B0502020202020204" pitchFamily="34" charset="0"/>
                          <a:cs typeface="HelveticaNeue LightCond"/>
                        </a:rPr>
                        <a:t>liées</a:t>
                      </a:r>
                      <a:r>
                        <a:rPr lang="en-US" sz="2400" dirty="0">
                          <a:solidFill>
                            <a:srgbClr val="002C71"/>
                          </a:solidFill>
                          <a:latin typeface="Century Gothic" panose="020B0502020202020204" pitchFamily="34" charset="0"/>
                          <a:cs typeface="HelveticaNeue LightCond"/>
                        </a:rPr>
                        <a:t> aux sports </a:t>
                      </a:r>
                      <a:r>
                        <a:rPr lang="en-US" sz="2400" dirty="0" err="1">
                          <a:solidFill>
                            <a:srgbClr val="002C71"/>
                          </a:solidFill>
                          <a:latin typeface="Century Gothic" panose="020B0502020202020204" pitchFamily="34" charset="0"/>
                          <a:cs typeface="HelveticaNeue LightCond"/>
                        </a:rPr>
                        <a:t>surviennent</a:t>
                      </a:r>
                      <a:r>
                        <a:rPr lang="en-US" sz="2400" dirty="0">
                          <a:solidFill>
                            <a:srgbClr val="002C71"/>
                          </a:solidFill>
                          <a:latin typeface="Century Gothic" panose="020B0502020202020204" pitchFamily="34" charset="0"/>
                          <a:cs typeface="HelveticaNeue LightCond"/>
                        </a:rPr>
                        <a:t> </a:t>
                      </a:r>
                      <a:r>
                        <a:rPr lang="en-US" sz="2400" dirty="0" err="1">
                          <a:solidFill>
                            <a:srgbClr val="002C71"/>
                          </a:solidFill>
                          <a:latin typeface="Century Gothic" panose="020B0502020202020204" pitchFamily="34" charset="0"/>
                          <a:cs typeface="HelveticaNeue LightCond"/>
                        </a:rPr>
                        <a:t>chaque</a:t>
                      </a:r>
                      <a:r>
                        <a:rPr lang="en-US" sz="2400" dirty="0">
                          <a:solidFill>
                            <a:srgbClr val="002C71"/>
                          </a:solidFill>
                          <a:latin typeface="Century Gothic" panose="020B0502020202020204" pitchFamily="34" charset="0"/>
                          <a:cs typeface="HelveticaNeue LightCond"/>
                        </a:rPr>
                        <a:t> </a:t>
                      </a:r>
                      <a:r>
                        <a:rPr lang="en-US" sz="2400" dirty="0" err="1">
                          <a:solidFill>
                            <a:srgbClr val="002C71"/>
                          </a:solidFill>
                          <a:latin typeface="Century Gothic" panose="020B0502020202020204" pitchFamily="34" charset="0"/>
                          <a:cs typeface="HelveticaNeue LightCond"/>
                        </a:rPr>
                        <a:t>année</a:t>
                      </a:r>
                      <a:endParaRPr lang="en-US" sz="2400" dirty="0">
                        <a:solidFill>
                          <a:srgbClr val="002C71"/>
                        </a:solidFill>
                        <a:latin typeface="Century Gothic" panose="020B0502020202020204" pitchFamily="34" charset="0"/>
                        <a:cs typeface="HelveticaNeue LightCond"/>
                      </a:endParaRPr>
                    </a:p>
                  </a:txBody>
                  <a:tcPr marL="45720" marR="45720" marT="22860" marB="22860" anchor="ctr"/>
                </a:tc>
                <a:extLst>
                  <a:ext uri="{0D108BD9-81ED-4DB2-BD59-A6C34878D82A}">
                    <a16:rowId xmlns:a16="http://schemas.microsoft.com/office/drawing/2014/main" val="855999601"/>
                  </a:ext>
                </a:extLst>
              </a:tr>
              <a:tr h="77724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90 % </a:t>
                      </a:r>
                      <a:endParaRPr kumimoji="0" lang="en-US" sz="20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endParaRPr>
                    </a:p>
                  </a:txBody>
                  <a:tcPr marL="45720" marR="45720" marT="22860" marB="22860"/>
                </a:tc>
                <a:tc>
                  <a:txBody>
                    <a:bodyPr/>
                    <a:lstStyle/>
                    <a:p>
                      <a:pPr marL="288925"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d’entre</a:t>
                      </a:r>
                      <a:r>
                        <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a:t>
                      </a:r>
                      <a:r>
                        <a:rPr kumimoji="0" lang="en-US" sz="24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elles</a:t>
                      </a:r>
                      <a:r>
                        <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a:t>
                      </a:r>
                      <a:r>
                        <a:rPr kumimoji="0" lang="en-US" sz="24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auraient</a:t>
                      </a:r>
                      <a:r>
                        <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a:t>
                      </a:r>
                      <a:r>
                        <a:rPr kumimoji="0" lang="en-US" sz="24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pu</a:t>
                      </a:r>
                      <a:r>
                        <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a:t>
                      </a:r>
                      <a:r>
                        <a:rPr kumimoji="0" lang="en-US" sz="24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être</a:t>
                      </a:r>
                      <a:r>
                        <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a:t>
                      </a:r>
                      <a:r>
                        <a:rPr kumimoji="0" lang="en-US" sz="24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évitées</a:t>
                      </a:r>
                      <a:r>
                        <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avec le bon type de lunettes</a:t>
                      </a:r>
                    </a:p>
                  </a:txBody>
                  <a:tcPr marL="45720" marR="45720" marT="22860" marB="22860" anchor="ctr"/>
                </a:tc>
                <a:extLst>
                  <a:ext uri="{0D108BD9-81ED-4DB2-BD59-A6C34878D82A}">
                    <a16:rowId xmlns:a16="http://schemas.microsoft.com/office/drawing/2014/main" val="17885642"/>
                  </a:ext>
                </a:extLst>
              </a:tr>
            </a:tbl>
          </a:graphicData>
        </a:graphic>
      </p:graphicFrame>
    </p:spTree>
    <p:extLst>
      <p:ext uri="{BB962C8B-B14F-4D97-AF65-F5344CB8AC3E}">
        <p14:creationId xmlns:p14="http://schemas.microsoft.com/office/powerpoint/2010/main" val="1145976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Z:\Havas-PR\Pittsburgh Share\SHARE\CLIENTS\Transitions Optical\Images\Lifestyle and Model Images\2016\Kids_VLL Captured Images\07 - Kids\Kids_run_up_sun_V2.mov.00_00_03_20.Still001.tif">
            <a:extLst>
              <a:ext uri="{FF2B5EF4-FFF2-40B4-BE49-F238E27FC236}">
                <a16:creationId xmlns:a16="http://schemas.microsoft.com/office/drawing/2014/main" id="{D8C2170B-1076-4607-AE25-0170C4B17C6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4503" r="20334"/>
          <a:stretch/>
        </p:blipFill>
        <p:spPr bwMode="auto">
          <a:xfrm>
            <a:off x="-276447" y="0"/>
            <a:ext cx="6062990" cy="694651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294305" cy="1325563"/>
          </a:xfrm>
        </p:spPr>
        <p:txBody>
          <a:bodyPr/>
          <a:lstStyle/>
          <a:p>
            <a:r>
              <a:rPr lang="en-US" dirty="0"/>
              <a:t>LES VERRES PHOTOCHROMIQUES</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1825625"/>
            <a:ext cx="6294305" cy="4351338"/>
          </a:xfrm>
        </p:spPr>
        <p:txBody>
          <a:bodyPr>
            <a:normAutofit fontScale="92500" lnSpcReduction="20000"/>
          </a:bodyPr>
          <a:lstStyle/>
          <a:p>
            <a:pPr marL="0" lvl="0" indent="0">
              <a:buNone/>
            </a:pPr>
            <a:r>
              <a:rPr lang="fr-CA" dirty="0">
                <a:sym typeface="Century Gothic"/>
              </a:rPr>
              <a:t>Une seule paire convient à tout!</a:t>
            </a:r>
          </a:p>
          <a:p>
            <a:pPr marL="285750" lvl="0" indent="-285750"/>
            <a:r>
              <a:rPr lang="fr-CA" dirty="0">
                <a:sym typeface="Century Gothic"/>
              </a:rPr>
              <a:t>Les verres Transitions bloquent </a:t>
            </a:r>
            <a:r>
              <a:rPr lang="fr-CA" dirty="0"/>
              <a:t>100 % des rayons UVA et UVB.</a:t>
            </a:r>
            <a:endParaRPr lang="fr-CA" dirty="0">
              <a:sym typeface="Century Gothic"/>
            </a:endParaRPr>
          </a:p>
          <a:p>
            <a:pPr marL="285750" lvl="0" indent="-285750"/>
            <a:r>
              <a:rPr lang="fr-CA" dirty="0"/>
              <a:t>Ils bloquent au moins 20 % de la lumière bleue nocive à l’intérieur et 85 % de la lumière bleue nocive à l’extérieur.</a:t>
            </a:r>
            <a:endParaRPr lang="fr-CA" dirty="0">
              <a:sym typeface="Century Gothic"/>
            </a:endParaRPr>
          </a:p>
          <a:p>
            <a:pPr marL="285750" lvl="0" indent="-285750"/>
            <a:r>
              <a:rPr lang="fr-CA" dirty="0"/>
              <a:t>Ils assurent le confort, peu importe l’intensité de la lumière.</a:t>
            </a:r>
          </a:p>
          <a:p>
            <a:pPr marL="285750" lvl="0" indent="-285750"/>
            <a:r>
              <a:rPr lang="fr-CA" dirty="0"/>
              <a:t>Leur teinte variable est pratique.</a:t>
            </a:r>
            <a:endParaRPr lang="fr-CA" dirty="0">
              <a:sym typeface="Century Gothic"/>
            </a:endParaRPr>
          </a:p>
          <a:p>
            <a:pPr marL="0" lvl="0" indent="0">
              <a:buNone/>
            </a:pPr>
            <a:r>
              <a:rPr lang="fr-CA" dirty="0"/>
              <a:t>La vision claire combinée à la protection tout en un, c’est une aubaine.</a:t>
            </a:r>
            <a:endParaRPr lang="fr-CA" dirty="0">
              <a:sym typeface="Century Gothic"/>
            </a:endParaRPr>
          </a:p>
        </p:txBody>
      </p:sp>
      <p:sp>
        <p:nvSpPr>
          <p:cNvPr id="3" name="Text Placeholder 2">
            <a:extLst>
              <a:ext uri="{FF2B5EF4-FFF2-40B4-BE49-F238E27FC236}">
                <a16:creationId xmlns:a16="http://schemas.microsoft.com/office/drawing/2014/main" id="{A12FAA11-3764-4E56-B370-3E31073624A4}"/>
              </a:ext>
            </a:extLst>
          </p:cNvPr>
          <p:cNvSpPr>
            <a:spLocks noGrp="1"/>
          </p:cNvSpPr>
          <p:nvPr>
            <p:ph type="body" sz="quarter" idx="13"/>
          </p:nvPr>
        </p:nvSpPr>
        <p:spPr>
          <a:xfrm>
            <a:off x="3877733" y="6334914"/>
            <a:ext cx="7971797" cy="461764"/>
          </a:xfrm>
        </p:spPr>
        <p:txBody>
          <a:bodyPr/>
          <a:lstStyle/>
          <a:p>
            <a:r>
              <a:rPr lang="en-US" dirty="0"/>
              <a:t>1. Les </a:t>
            </a:r>
            <a:r>
              <a:rPr lang="en-US" dirty="0" err="1"/>
              <a:t>verres</a:t>
            </a:r>
            <a:r>
              <a:rPr lang="en-US" dirty="0"/>
              <a:t> </a:t>
            </a:r>
            <a:r>
              <a:rPr lang="en-US" dirty="0" err="1"/>
              <a:t>Transitions</a:t>
            </a:r>
            <a:r>
              <a:rPr lang="en-US" baseline="30000" dirty="0" err="1"/>
              <a:t>MD</a:t>
            </a:r>
            <a:r>
              <a:rPr lang="en-US" dirty="0"/>
              <a:t> </a:t>
            </a:r>
            <a:r>
              <a:rPr lang="en-US" dirty="0" err="1"/>
              <a:t>bloquent</a:t>
            </a:r>
            <a:r>
              <a:rPr lang="en-US" dirty="0"/>
              <a:t> de 20 % </a:t>
            </a:r>
            <a:r>
              <a:rPr lang="en-US" dirty="0" err="1"/>
              <a:t>à</a:t>
            </a:r>
            <a:r>
              <a:rPr lang="en-US" dirty="0"/>
              <a:t> 36 % de la </a:t>
            </a:r>
            <a:r>
              <a:rPr lang="en-US" dirty="0" err="1"/>
              <a:t>dangereuse</a:t>
            </a:r>
            <a:r>
              <a:rPr lang="en-US" dirty="0"/>
              <a:t> lumière </a:t>
            </a:r>
            <a:r>
              <a:rPr lang="en-US" dirty="0" err="1"/>
              <a:t>bleue</a:t>
            </a:r>
            <a:r>
              <a:rPr lang="en-US" dirty="0"/>
              <a:t> </a:t>
            </a:r>
            <a:r>
              <a:rPr lang="en-US" dirty="0" err="1"/>
              <a:t>à</a:t>
            </a:r>
            <a:r>
              <a:rPr lang="en-US" dirty="0"/>
              <a:t> </a:t>
            </a:r>
            <a:r>
              <a:rPr lang="en-US" dirty="0" err="1"/>
              <a:t>l’intérieur</a:t>
            </a:r>
            <a:r>
              <a:rPr lang="en-US" dirty="0"/>
              <a:t>, </a:t>
            </a:r>
            <a:r>
              <a:rPr lang="en-US" dirty="0" err="1"/>
              <a:t>sauf</a:t>
            </a:r>
            <a:r>
              <a:rPr lang="en-US" dirty="0"/>
              <a:t> les </a:t>
            </a:r>
            <a:r>
              <a:rPr lang="en-US" dirty="0" err="1"/>
              <a:t>produits</a:t>
            </a:r>
            <a:r>
              <a:rPr lang="en-US" dirty="0"/>
              <a:t> CR607 </a:t>
            </a:r>
            <a:r>
              <a:rPr lang="en-US" dirty="0" err="1"/>
              <a:t>Transitions</a:t>
            </a:r>
            <a:r>
              <a:rPr lang="en-US" baseline="30000" dirty="0" err="1"/>
              <a:t>MD</a:t>
            </a:r>
            <a:r>
              <a:rPr lang="en-US" dirty="0"/>
              <a:t> Signature</a:t>
            </a:r>
            <a:r>
              <a:rPr lang="en-US" baseline="30000" dirty="0"/>
              <a:t>™</a:t>
            </a:r>
            <a:r>
              <a:rPr lang="en-US" dirty="0"/>
              <a:t> VII, qui </a:t>
            </a:r>
            <a:r>
              <a:rPr lang="en-US" dirty="0" err="1"/>
              <a:t>bloquent</a:t>
            </a:r>
            <a:r>
              <a:rPr lang="en-US" dirty="0"/>
              <a:t> de 14 % </a:t>
            </a:r>
            <a:r>
              <a:rPr lang="en-US" dirty="0" err="1"/>
              <a:t>à</a:t>
            </a:r>
            <a:r>
              <a:rPr lang="en-US" dirty="0"/>
              <a:t> 19 % de </a:t>
            </a:r>
            <a:r>
              <a:rPr lang="en-US" dirty="0" err="1"/>
              <a:t>cette</a:t>
            </a:r>
            <a:r>
              <a:rPr lang="en-US" dirty="0"/>
              <a:t> lumière. La </a:t>
            </a:r>
            <a:r>
              <a:rPr lang="en-US" dirty="0" err="1"/>
              <a:t>comparaison</a:t>
            </a:r>
            <a:r>
              <a:rPr lang="en-US" dirty="0"/>
              <a:t> des 2 </a:t>
            </a:r>
            <a:r>
              <a:rPr lang="en-US" dirty="0" err="1"/>
              <a:t>fois</a:t>
            </a:r>
            <a:r>
              <a:rPr lang="en-US" dirty="0"/>
              <a:t> fait </a:t>
            </a:r>
            <a:r>
              <a:rPr lang="en-US" dirty="0" err="1"/>
              <a:t>référence</a:t>
            </a:r>
            <a:r>
              <a:rPr lang="en-US" dirty="0"/>
              <a:t> </a:t>
            </a:r>
            <a:r>
              <a:rPr lang="en-US" dirty="0" err="1"/>
              <a:t>à</a:t>
            </a:r>
            <a:r>
              <a:rPr lang="en-US" dirty="0"/>
              <a:t> des </a:t>
            </a:r>
            <a:r>
              <a:rPr lang="en-US" dirty="0" err="1"/>
              <a:t>verres</a:t>
            </a:r>
            <a:r>
              <a:rPr lang="en-US" dirty="0"/>
              <a:t> </a:t>
            </a:r>
            <a:r>
              <a:rPr lang="en-US" dirty="0" err="1"/>
              <a:t>clairs</a:t>
            </a:r>
            <a:r>
              <a:rPr lang="en-US" dirty="0"/>
              <a:t> ordinaires 1.50 </a:t>
            </a:r>
            <a:r>
              <a:rPr lang="en-US" dirty="0" err="1"/>
              <a:t>en</a:t>
            </a:r>
            <a:r>
              <a:rPr lang="en-US" dirty="0"/>
              <a:t> polycarbonate avec </a:t>
            </a:r>
            <a:r>
              <a:rPr lang="en-US" dirty="0" err="1"/>
              <a:t>revêtement</a:t>
            </a:r>
            <a:r>
              <a:rPr lang="en-US" dirty="0"/>
              <a:t> dur.</a:t>
            </a:r>
          </a:p>
          <a:p>
            <a:r>
              <a:rPr lang="en-US" dirty="0"/>
              <a:t>2. Les </a:t>
            </a:r>
            <a:r>
              <a:rPr lang="en-US" dirty="0" err="1"/>
              <a:t>verres</a:t>
            </a:r>
            <a:r>
              <a:rPr lang="en-US" dirty="0"/>
              <a:t> </a:t>
            </a:r>
            <a:r>
              <a:rPr lang="en-US" dirty="0" err="1"/>
              <a:t>Transitions</a:t>
            </a:r>
            <a:r>
              <a:rPr lang="en-US" baseline="30000" dirty="0" err="1"/>
              <a:t>MD</a:t>
            </a:r>
            <a:r>
              <a:rPr lang="en-US" dirty="0"/>
              <a:t> </a:t>
            </a:r>
            <a:r>
              <a:rPr lang="en-US" dirty="0" err="1"/>
              <a:t>XTRActive</a:t>
            </a:r>
            <a:r>
              <a:rPr lang="en-US" baseline="30000" dirty="0"/>
              <a:t>®</a:t>
            </a:r>
            <a:r>
              <a:rPr lang="en-US" dirty="0"/>
              <a:t>  et </a:t>
            </a:r>
            <a:r>
              <a:rPr lang="en-US" dirty="0" err="1"/>
              <a:t>Transitions</a:t>
            </a:r>
            <a:r>
              <a:rPr lang="en-US" baseline="30000" dirty="0" err="1"/>
              <a:t>MD</a:t>
            </a:r>
            <a:r>
              <a:rPr lang="en-US" dirty="0"/>
              <a:t> Vantage</a:t>
            </a:r>
            <a:r>
              <a:rPr lang="en-US" baseline="30000" dirty="0"/>
              <a:t>®</a:t>
            </a:r>
            <a:r>
              <a:rPr lang="en-US" dirty="0"/>
              <a:t>  </a:t>
            </a:r>
            <a:r>
              <a:rPr lang="en-US" dirty="0" err="1"/>
              <a:t>bloquent</a:t>
            </a:r>
            <a:r>
              <a:rPr lang="en-US" dirty="0"/>
              <a:t> de 34 % </a:t>
            </a:r>
            <a:r>
              <a:rPr lang="en-US" dirty="0" err="1"/>
              <a:t>à</a:t>
            </a:r>
            <a:r>
              <a:rPr lang="en-US" dirty="0"/>
              <a:t> 36 % de la lumière </a:t>
            </a:r>
            <a:r>
              <a:rPr lang="en-US" dirty="0" err="1"/>
              <a:t>bleue</a:t>
            </a:r>
            <a:r>
              <a:rPr lang="en-US" dirty="0"/>
              <a:t> </a:t>
            </a:r>
            <a:r>
              <a:rPr lang="en-US" dirty="0" err="1"/>
              <a:t>nocive</a:t>
            </a:r>
            <a:r>
              <a:rPr lang="en-US" dirty="0"/>
              <a:t> </a:t>
            </a:r>
            <a:r>
              <a:rPr lang="en-US" dirty="0" err="1"/>
              <a:t>à</a:t>
            </a:r>
            <a:r>
              <a:rPr lang="en-US" dirty="0"/>
              <a:t> </a:t>
            </a:r>
            <a:r>
              <a:rPr lang="en-US" dirty="0" err="1"/>
              <a:t>l’intérieur</a:t>
            </a:r>
            <a:r>
              <a:rPr lang="en-US" dirty="0"/>
              <a:t>, </a:t>
            </a:r>
            <a:r>
              <a:rPr lang="en-US" dirty="0" err="1"/>
              <a:t>sauf</a:t>
            </a:r>
            <a:r>
              <a:rPr lang="en-US" dirty="0"/>
              <a:t> les </a:t>
            </a:r>
            <a:r>
              <a:rPr lang="en-US" dirty="0" err="1"/>
              <a:t>produits</a:t>
            </a:r>
            <a:r>
              <a:rPr lang="en-US" dirty="0"/>
              <a:t> CR607 </a:t>
            </a:r>
            <a:r>
              <a:rPr lang="en-US" dirty="0" err="1"/>
              <a:t>Transitions</a:t>
            </a:r>
            <a:r>
              <a:rPr lang="en-US" baseline="30000" dirty="0" err="1"/>
              <a:t>MD</a:t>
            </a:r>
            <a:r>
              <a:rPr lang="en-US" dirty="0"/>
              <a:t> </a:t>
            </a:r>
            <a:r>
              <a:rPr lang="en-US" dirty="0" err="1"/>
              <a:t>XTRActive</a:t>
            </a:r>
            <a:r>
              <a:rPr lang="en-US" baseline="30000" dirty="0"/>
              <a:t>®</a:t>
            </a:r>
            <a:r>
              <a:rPr lang="en-US" dirty="0"/>
              <a:t>, qui </a:t>
            </a:r>
            <a:r>
              <a:rPr lang="en-US" dirty="0" err="1"/>
              <a:t>bloquent</a:t>
            </a:r>
            <a:r>
              <a:rPr lang="en-US" dirty="0"/>
              <a:t> de 27 % </a:t>
            </a:r>
            <a:r>
              <a:rPr lang="en-US" dirty="0" err="1"/>
              <a:t>à</a:t>
            </a:r>
            <a:r>
              <a:rPr lang="en-US" dirty="0"/>
              <a:t> 31 % de </a:t>
            </a:r>
            <a:r>
              <a:rPr lang="en-US" dirty="0" err="1"/>
              <a:t>cette</a:t>
            </a:r>
            <a:r>
              <a:rPr lang="en-US" dirty="0"/>
              <a:t> lumière.</a:t>
            </a:r>
          </a:p>
          <a:p>
            <a:endParaRPr lang="en-US" dirty="0"/>
          </a:p>
          <a:p>
            <a:endParaRPr lang="en-US" dirty="0"/>
          </a:p>
        </p:txBody>
      </p:sp>
      <p:pic>
        <p:nvPicPr>
          <p:cNvPr id="4" name="Picture 3">
            <a:extLst>
              <a:ext uri="{FF2B5EF4-FFF2-40B4-BE49-F238E27FC236}">
                <a16:creationId xmlns:a16="http://schemas.microsoft.com/office/drawing/2014/main" id="{054E0C73-B2A8-EF44-891C-F71EA166E13B}"/>
              </a:ext>
            </a:extLst>
          </p:cNvPr>
          <p:cNvPicPr>
            <a:picLocks noChangeAspect="1"/>
          </p:cNvPicPr>
          <p:nvPr/>
        </p:nvPicPr>
        <p:blipFill>
          <a:blip r:embed="rId5"/>
          <a:stretch>
            <a:fillRect/>
          </a:stretch>
        </p:blipFill>
        <p:spPr>
          <a:xfrm>
            <a:off x="493641" y="5358775"/>
            <a:ext cx="1851150" cy="818188"/>
          </a:xfrm>
          <a:prstGeom prst="rect">
            <a:avLst/>
          </a:prstGeom>
        </p:spPr>
      </p:pic>
      <p:pic>
        <p:nvPicPr>
          <p:cNvPr id="5" name="Picture 4">
            <a:extLst>
              <a:ext uri="{FF2B5EF4-FFF2-40B4-BE49-F238E27FC236}">
                <a16:creationId xmlns:a16="http://schemas.microsoft.com/office/drawing/2014/main" id="{7653CFFF-25A7-1043-B3FF-C129A6951199}"/>
              </a:ext>
            </a:extLst>
          </p:cNvPr>
          <p:cNvPicPr>
            <a:picLocks noChangeAspect="1"/>
          </p:cNvPicPr>
          <p:nvPr/>
        </p:nvPicPr>
        <p:blipFill>
          <a:blip r:embed="rId6"/>
          <a:stretch>
            <a:fillRect/>
          </a:stretch>
        </p:blipFill>
        <p:spPr>
          <a:xfrm>
            <a:off x="450413" y="4471311"/>
            <a:ext cx="1682984" cy="818189"/>
          </a:xfrm>
          <a:prstGeom prst="rect">
            <a:avLst/>
          </a:prstGeom>
        </p:spPr>
      </p:pic>
    </p:spTree>
    <p:extLst>
      <p:ext uri="{BB962C8B-B14F-4D97-AF65-F5344CB8AC3E}">
        <p14:creationId xmlns:p14="http://schemas.microsoft.com/office/powerpoint/2010/main" val="706518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9B7346-805A-4957-9318-887C8A941CDA}"/>
              </a:ext>
            </a:extLst>
          </p:cNvPr>
          <p:cNvSpPr txBox="1">
            <a:spLocks/>
          </p:cNvSpPr>
          <p:nvPr/>
        </p:nvSpPr>
        <p:spPr>
          <a:xfrm>
            <a:off x="1868256" y="2267446"/>
            <a:ext cx="8455487" cy="35405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600"/>
              </a:spcAft>
              <a:buClr>
                <a:schemeClr val="lt1"/>
              </a:buClr>
              <a:buFont typeface="Arial"/>
              <a:buNone/>
              <a:defRPr sz="2000" b="0" i="0" u="none" strike="noStrike" cap="none">
                <a:solidFill>
                  <a:schemeClr val="lt1"/>
                </a:solidFill>
                <a:latin typeface="Century Gothic"/>
                <a:ea typeface="Century Gothic"/>
                <a:cs typeface="Century Gothic"/>
                <a:sym typeface="Century Gothic"/>
              </a:defRPr>
            </a:lvl1pPr>
            <a:lvl2pPr marL="230188" marR="0" lvl="1" indent="-115888" algn="l" rtl="0">
              <a:lnSpc>
                <a:spcPct val="100000"/>
              </a:lnSpc>
              <a:spcBef>
                <a:spcPts val="0"/>
              </a:spcBef>
              <a:spcAft>
                <a:spcPts val="600"/>
              </a:spcAft>
              <a:buClr>
                <a:schemeClr val="lt1"/>
              </a:buClr>
              <a:buSzPct val="100000"/>
              <a:buFont typeface="Arial"/>
              <a:buChar char="•"/>
              <a:defRPr sz="1800" b="0" i="0" u="none" strike="noStrike" cap="none">
                <a:solidFill>
                  <a:schemeClr val="lt1"/>
                </a:solidFill>
                <a:latin typeface="Century Gothic"/>
                <a:ea typeface="Century Gothic"/>
                <a:cs typeface="Century Gothic"/>
                <a:sym typeface="Century Gothic"/>
              </a:defRPr>
            </a:lvl2pPr>
            <a:lvl3pPr marL="463550" marR="0" lvl="2" indent="-120650" algn="l" rtl="0">
              <a:lnSpc>
                <a:spcPct val="100000"/>
              </a:lnSpc>
              <a:spcBef>
                <a:spcPts val="0"/>
              </a:spcBef>
              <a:spcAft>
                <a:spcPts val="600"/>
              </a:spcAft>
              <a:buClr>
                <a:schemeClr val="lt1"/>
              </a:buClr>
              <a:buSzPct val="100000"/>
              <a:buFont typeface="Merriweather Sans"/>
              <a:buChar char="–"/>
              <a:defRPr sz="1800" b="0" i="0" u="none" strike="noStrike" cap="none">
                <a:solidFill>
                  <a:schemeClr val="lt1"/>
                </a:solidFill>
                <a:latin typeface="Century Gothic"/>
                <a:ea typeface="Century Gothic"/>
                <a:cs typeface="Century Gothic"/>
                <a:sym typeface="Century Gothic"/>
              </a:defRPr>
            </a:lvl3pPr>
            <a:lvl4pPr marL="690563" marR="0" lvl="3" indent="-136843" algn="l" rtl="0">
              <a:lnSpc>
                <a:spcPct val="100000"/>
              </a:lnSpc>
              <a:spcBef>
                <a:spcPts val="0"/>
              </a:spcBef>
              <a:spcAft>
                <a:spcPts val="600"/>
              </a:spcAft>
              <a:buClr>
                <a:schemeClr val="lt1"/>
              </a:buClr>
              <a:buSzPct val="95000"/>
              <a:buFont typeface="Arial"/>
              <a:buChar char="•"/>
              <a:defRPr sz="1600" b="0" i="0" u="none" strike="noStrike" cap="none">
                <a:solidFill>
                  <a:schemeClr val="lt1"/>
                </a:solidFill>
                <a:latin typeface="Century Gothic"/>
                <a:ea typeface="Century Gothic"/>
                <a:cs typeface="Century Gothic"/>
                <a:sym typeface="Century Gothic"/>
              </a:defRPr>
            </a:lvl4pPr>
            <a:lvl5pPr marL="906463" marR="0" lvl="4" indent="-144462" algn="l" rtl="0">
              <a:lnSpc>
                <a:spcPct val="100000"/>
              </a:lnSpc>
              <a:spcBef>
                <a:spcPts val="0"/>
              </a:spcBef>
              <a:spcAft>
                <a:spcPts val="600"/>
              </a:spcAft>
              <a:buClr>
                <a:schemeClr val="lt1"/>
              </a:buClr>
              <a:buSzPct val="100000"/>
              <a:buFont typeface="Merriweather Sans"/>
              <a:buChar char="-"/>
              <a:defRPr sz="1400" b="0" i="0" u="none" strike="noStrike" cap="none">
                <a:solidFill>
                  <a:schemeClr val="lt1"/>
                </a:solidFill>
                <a:latin typeface="Century Gothic"/>
                <a:ea typeface="Century Gothic"/>
                <a:cs typeface="Century Gothic"/>
                <a:sym typeface="Century Gothic"/>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lgn="ctr"/>
            <a:r>
              <a:rPr lang="fr-CA" dirty="0"/>
              <a:t>Insérez la vidéo Kids VLL</a:t>
            </a:r>
          </a:p>
          <a:p>
            <a:pPr algn="ctr"/>
            <a:endParaRPr lang="fr-CA" dirty="0"/>
          </a:p>
          <a:p>
            <a:pPr algn="ctr"/>
            <a:endParaRPr lang="fr-CA" dirty="0"/>
          </a:p>
          <a:p>
            <a:pPr algn="ctr"/>
            <a:r>
              <a:rPr lang="fr-CA" dirty="0"/>
              <a:t>Vous pouvez télécharger la vidéo à </a:t>
            </a:r>
          </a:p>
          <a:p>
            <a:pPr algn="ctr"/>
            <a:r>
              <a:rPr lang="fr-CA" dirty="0">
                <a:hlinkClick r:id="rId2"/>
              </a:rPr>
              <a:t>https://drive.google.com/drive/folders/0B8jvqvV77pcJejF2LUQwbmtGVUU?usp=sharing</a:t>
            </a:r>
            <a:endParaRPr lang="fr-CA" dirty="0"/>
          </a:p>
          <a:p>
            <a:pPr algn="ctr"/>
            <a:endParaRPr lang="fr-CA" dirty="0"/>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598993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717">
            <a:extLst>
              <a:ext uri="{FF2B5EF4-FFF2-40B4-BE49-F238E27FC236}">
                <a16:creationId xmlns:a16="http://schemas.microsoft.com/office/drawing/2014/main" id="{8CCF9513-F05B-475E-8D0A-6D33EB3281D5}"/>
              </a:ext>
            </a:extLst>
          </p:cNvPr>
          <p:cNvPicPr preferRelativeResize="0"/>
          <p:nvPr/>
        </p:nvPicPr>
        <p:blipFill rotWithShape="1">
          <a:blip r:embed="rId3">
            <a:alphaModFix/>
          </a:blip>
          <a:srcRect l="29783" r="-1"/>
          <a:stretch/>
        </p:blipFill>
        <p:spPr>
          <a:xfrm>
            <a:off x="-114301" y="0"/>
            <a:ext cx="7223269" cy="6858000"/>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294305" cy="1325563"/>
          </a:xfrm>
        </p:spPr>
        <p:txBody>
          <a:bodyPr/>
          <a:lstStyle/>
          <a:p>
            <a:r>
              <a:rPr lang="fr-CA" dirty="0">
                <a:sym typeface="Century Gothic"/>
              </a:rPr>
              <a:t>LE TRAITEMENT ANTIREFLET</a:t>
            </a:r>
            <a:endParaRPr lang="en-US" dirty="0"/>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1825625"/>
            <a:ext cx="6294305" cy="4351338"/>
          </a:xfrm>
        </p:spPr>
        <p:txBody>
          <a:bodyPr/>
          <a:lstStyle/>
          <a:p>
            <a:pPr marL="0" lvl="0" indent="0">
              <a:buNone/>
            </a:pPr>
            <a:r>
              <a:rPr lang="fr-CA" dirty="0">
                <a:sym typeface="Century Gothic"/>
              </a:rPr>
              <a:t>Procure une vision claire et confortable aux enfants en réduisant les éblouissements et </a:t>
            </a:r>
            <a:r>
              <a:rPr lang="fr-CA" dirty="0"/>
              <a:t>les reflets du </a:t>
            </a:r>
            <a:r>
              <a:rPr lang="fr-CA" dirty="0">
                <a:sym typeface="Century Gothic"/>
              </a:rPr>
              <a:t>polycarbonate.</a:t>
            </a:r>
          </a:p>
          <a:p>
            <a:pPr marL="0" lvl="0" indent="0">
              <a:buNone/>
            </a:pPr>
            <a:endParaRPr lang="fr-CA" dirty="0"/>
          </a:p>
          <a:p>
            <a:pPr marL="0" lvl="0" indent="0">
              <a:buNone/>
            </a:pPr>
            <a:r>
              <a:rPr lang="fr-CA" dirty="0">
                <a:sym typeface="Century Gothic"/>
              </a:rPr>
              <a:t>Le traitement antireflet réduit la fatigue oculaire. </a:t>
            </a:r>
          </a:p>
          <a:p>
            <a:pPr marL="0" lvl="0" indent="0">
              <a:buNone/>
            </a:pPr>
            <a:endParaRPr lang="fr-CA" dirty="0"/>
          </a:p>
          <a:p>
            <a:pPr marL="0" lvl="0" indent="0">
              <a:buNone/>
            </a:pPr>
            <a:r>
              <a:rPr lang="fr-CA" dirty="0"/>
              <a:t>Offre des avantages esthétiques.</a:t>
            </a:r>
            <a:endParaRPr lang="fr-CA" dirty="0">
              <a:sym typeface="Century Gothic"/>
            </a:endParaRPr>
          </a:p>
        </p:txBody>
      </p:sp>
      <p:sp>
        <p:nvSpPr>
          <p:cNvPr id="3" name="Text Placeholder 2">
            <a:extLst>
              <a:ext uri="{FF2B5EF4-FFF2-40B4-BE49-F238E27FC236}">
                <a16:creationId xmlns:a16="http://schemas.microsoft.com/office/drawing/2014/main" id="{A12FAA11-3764-4E56-B370-3E31073624A4}"/>
              </a:ext>
            </a:extLst>
          </p:cNvPr>
          <p:cNvSpPr>
            <a:spLocks noGrp="1"/>
          </p:cNvSpPr>
          <p:nvPr>
            <p:ph type="body" sz="quarter" idx="13"/>
          </p:nvPr>
        </p:nvSpPr>
        <p:spPr>
          <a:xfrm>
            <a:off x="5786542" y="6334914"/>
            <a:ext cx="4364268" cy="365125"/>
          </a:xfrm>
        </p:spPr>
        <p:txBody>
          <a:bodyPr/>
          <a:lstStyle/>
          <a:p>
            <a:endParaRPr lang="en-US"/>
          </a:p>
        </p:txBody>
      </p:sp>
    </p:spTree>
    <p:extLst>
      <p:ext uri="{BB962C8B-B14F-4D97-AF65-F5344CB8AC3E}">
        <p14:creationId xmlns:p14="http://schemas.microsoft.com/office/powerpoint/2010/main" val="2596631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205B94-C5B5-4EFA-AFF0-7E90D6E18FFC}"/>
              </a:ext>
            </a:extLst>
          </p:cNvPr>
          <p:cNvSpPr>
            <a:spLocks noGrp="1"/>
          </p:cNvSpPr>
          <p:nvPr>
            <p:ph type="title"/>
          </p:nvPr>
        </p:nvSpPr>
        <p:spPr/>
        <p:txBody>
          <a:bodyPr/>
          <a:lstStyle/>
          <a:p>
            <a:r>
              <a:rPr lang="en-US" dirty="0"/>
              <a:t>LES MONTURES ET LES AUTRES RECOMMANDATIONS</a:t>
            </a:r>
          </a:p>
        </p:txBody>
      </p:sp>
      <p:sp>
        <p:nvSpPr>
          <p:cNvPr id="7" name="Text Placeholder 6">
            <a:extLst>
              <a:ext uri="{FF2B5EF4-FFF2-40B4-BE49-F238E27FC236}">
                <a16:creationId xmlns:a16="http://schemas.microsoft.com/office/drawing/2014/main" id="{1EA7BBB7-6D83-4FEF-A12F-58853D82A713}"/>
              </a:ext>
            </a:extLst>
          </p:cNvPr>
          <p:cNvSpPr>
            <a:spLocks noGrp="1"/>
          </p:cNvSpPr>
          <p:nvPr>
            <p:ph type="body" sz="quarter" idx="13"/>
          </p:nvPr>
        </p:nvSpPr>
        <p:spPr/>
        <p:txBody>
          <a:bodyPr/>
          <a:lstStyle/>
          <a:p>
            <a:endParaRPr lang="en-US"/>
          </a:p>
        </p:txBody>
      </p:sp>
      <p:sp>
        <p:nvSpPr>
          <p:cNvPr id="8" name="Shape 724">
            <a:extLst>
              <a:ext uri="{FF2B5EF4-FFF2-40B4-BE49-F238E27FC236}">
                <a16:creationId xmlns:a16="http://schemas.microsoft.com/office/drawing/2014/main" id="{ADEE3633-57BC-4D80-B73B-4B725DB29ED4}"/>
              </a:ext>
            </a:extLst>
          </p:cNvPr>
          <p:cNvSpPr txBox="1">
            <a:spLocks/>
          </p:cNvSpPr>
          <p:nvPr/>
        </p:nvSpPr>
        <p:spPr>
          <a:xfrm>
            <a:off x="2406240" y="2257472"/>
            <a:ext cx="4384558" cy="4098878"/>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lang="en-US" sz="3000" kern="0" dirty="0">
                <a:solidFill>
                  <a:srgbClr val="F38C36"/>
                </a:solidFill>
                <a:latin typeface="Gotham Black" panose="02000603040000020004" pitchFamily="2" charset="0"/>
                <a:ea typeface="+mn-ea"/>
                <a:cs typeface="Arial"/>
              </a:defRPr>
            </a:lvl1pPr>
            <a:lvl2pPr marL="0"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lang="en-US" sz="1800" b="0" kern="0" dirty="0">
                <a:solidFill>
                  <a:srgbClr val="012051"/>
                </a:solidFill>
                <a:effectLst/>
                <a:latin typeface="Gotham Book" panose="02000603040000020004" pitchFamily="2" charset="0"/>
                <a:ea typeface="Century Gothic Bold" pitchFamily="34" charset="0"/>
                <a:cs typeface="Arial"/>
              </a:defRPr>
            </a:lvl2pPr>
            <a:lvl3pPr marL="1714500" indent="-342900" algn="l" defTabSz="1371600" rtl="0" eaLnBrk="1" latinLnBrk="0" hangingPunct="1">
              <a:lnSpc>
                <a:spcPct val="90000"/>
              </a:lnSpc>
              <a:spcBef>
                <a:spcPts val="750"/>
              </a:spcBef>
              <a:buFont typeface="Arial" panose="020B0604020202020204" pitchFamily="34" charset="0"/>
              <a:buChar char="•"/>
              <a:defRPr lang="en-US" sz="1800" b="0" kern="0" dirty="0">
                <a:solidFill>
                  <a:schemeClr val="accent1"/>
                </a:solidFill>
                <a:effectLst/>
                <a:latin typeface="Gotham Book" panose="02000603040000020004" pitchFamily="2" charset="0"/>
                <a:ea typeface="Century Gothic Bold" pitchFamily="34" charset="0"/>
                <a:cs typeface="Century Gothic Bold"/>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0">
              <a:defRPr/>
            </a:pPr>
            <a:r>
              <a:rPr lang="fr-CA" sz="2000" b="1" dirty="0">
                <a:solidFill>
                  <a:srgbClr val="002C71"/>
                </a:solidFill>
                <a:latin typeface="Century Gothic" panose="020B0502020202020204" pitchFamily="34" charset="0"/>
              </a:rPr>
              <a:t>Mode</a:t>
            </a:r>
          </a:p>
          <a:p>
            <a:pPr lvl="1">
              <a:defRPr/>
            </a:pPr>
            <a:r>
              <a:rPr lang="fr-CA" sz="1400" dirty="0">
                <a:solidFill>
                  <a:srgbClr val="002C71"/>
                </a:solidFill>
                <a:latin typeface="Century Gothic" panose="020B0502020202020204" pitchFamily="34" charset="0"/>
              </a:rPr>
              <a:t>Qu’ils portent des lunettes tout le temps ou rarement, les enfants aiment les lunettes cool. Nous voulons qu’ils portent leurs lunettes. Les couleurs, les motifs et les styles amusants les rendent plus attirantes.</a:t>
            </a:r>
          </a:p>
          <a:p>
            <a:pPr lvl="0">
              <a:defRPr/>
            </a:pPr>
            <a:r>
              <a:rPr lang="fr-CA" sz="2000" b="1" dirty="0">
                <a:solidFill>
                  <a:srgbClr val="002C71"/>
                </a:solidFill>
                <a:latin typeface="Century Gothic" panose="020B0502020202020204" pitchFamily="34" charset="0"/>
              </a:rPr>
              <a:t>Plastique ou métal</a:t>
            </a:r>
          </a:p>
          <a:p>
            <a:pPr lvl="1">
              <a:defRPr/>
            </a:pPr>
            <a:r>
              <a:rPr lang="fr-CA" sz="1400" dirty="0">
                <a:solidFill>
                  <a:srgbClr val="002C71"/>
                </a:solidFill>
                <a:latin typeface="Century Gothic" panose="020B0502020202020204" pitchFamily="34" charset="0"/>
              </a:rPr>
              <a:t>Auparavant, le plastique était jugé préférable, car il était considéré comme étant plus durable. Grâce aux améliorations des fabricants, ce n’est plus le cas. </a:t>
            </a:r>
          </a:p>
          <a:p>
            <a:pPr lvl="0">
              <a:defRPr/>
            </a:pPr>
            <a:r>
              <a:rPr lang="fr-CA" sz="2000" b="1" dirty="0">
                <a:solidFill>
                  <a:srgbClr val="002C71"/>
                </a:solidFill>
                <a:latin typeface="Century Gothic" panose="020B0502020202020204" pitchFamily="34" charset="0"/>
              </a:rPr>
              <a:t>Pont approprié</a:t>
            </a:r>
          </a:p>
          <a:p>
            <a:pPr lvl="1">
              <a:defRPr/>
            </a:pPr>
            <a:r>
              <a:rPr lang="fr-CA" sz="1400" dirty="0">
                <a:solidFill>
                  <a:srgbClr val="002C71"/>
                </a:solidFill>
                <a:latin typeface="Century Gothic" panose="020B0502020202020204" pitchFamily="34" charset="0"/>
              </a:rPr>
              <a:t>Le nez des jeunes enfants n’est pas entièrement développé. Donc, un pont approprié peut faire la différence et permettre aux lunettes de rester en place.</a:t>
            </a:r>
          </a:p>
        </p:txBody>
      </p:sp>
      <p:sp>
        <p:nvSpPr>
          <p:cNvPr id="9" name="Shape 724">
            <a:extLst>
              <a:ext uri="{FF2B5EF4-FFF2-40B4-BE49-F238E27FC236}">
                <a16:creationId xmlns:a16="http://schemas.microsoft.com/office/drawing/2014/main" id="{019DDFC5-A7EE-4B79-B130-7E530F98FD8C}"/>
              </a:ext>
            </a:extLst>
          </p:cNvPr>
          <p:cNvSpPr txBox="1">
            <a:spLocks/>
          </p:cNvSpPr>
          <p:nvPr/>
        </p:nvSpPr>
        <p:spPr>
          <a:xfrm>
            <a:off x="7302899" y="2257471"/>
            <a:ext cx="3952321" cy="4098877"/>
          </a:xfrm>
        </p:spPr>
        <p:txBody>
          <a:bodyPr/>
          <a:lstStyle>
            <a:lvl1pPr marL="0" indent="0" algn="l" defTabSz="1371600" rtl="0" eaLnBrk="1" latinLnBrk="0" hangingPunct="1">
              <a:lnSpc>
                <a:spcPct val="90000"/>
              </a:lnSpc>
              <a:spcBef>
                <a:spcPts val="1500"/>
              </a:spcBef>
              <a:buFont typeface="Arial" panose="020B0604020202020204" pitchFamily="34" charset="0"/>
              <a:buNone/>
              <a:defRPr lang="en-US" sz="6000" kern="0" dirty="0">
                <a:solidFill>
                  <a:srgbClr val="F38C36"/>
                </a:solidFill>
                <a:latin typeface="Gotham Black" panose="02000603040000020004" pitchFamily="2" charset="0"/>
                <a:ea typeface="+mn-ea"/>
                <a:cs typeface="Arial"/>
              </a:defRPr>
            </a:lvl1pPr>
            <a:lvl2pPr marL="0" indent="0" algn="l" defTabSz="1959770" rtl="0" eaLnBrk="0" fontAlgn="base" latinLnBrk="0" hangingPunct="0">
              <a:lnSpc>
                <a:spcPct val="95000"/>
              </a:lnSpc>
              <a:spcBef>
                <a:spcPts val="0"/>
              </a:spcBef>
              <a:spcAft>
                <a:spcPct val="0"/>
              </a:spcAft>
              <a:buClr>
                <a:srgbClr val="00B5E2"/>
              </a:buClr>
              <a:buSzPct val="100000"/>
              <a:buFont typeface="Arial" pitchFamily="34" charset="0"/>
              <a:buNone/>
              <a:tabLst>
                <a:tab pos="270906" algn="l"/>
              </a:tabLst>
              <a:defRPr lang="en-US" sz="3600" b="0" kern="0" dirty="0">
                <a:solidFill>
                  <a:srgbClr val="012051"/>
                </a:solidFill>
                <a:effectLst/>
                <a:latin typeface="Gotham Book" panose="02000603040000020004" pitchFamily="2" charset="0"/>
                <a:ea typeface="Century Gothic Bold" pitchFamily="34" charset="0"/>
                <a:cs typeface="Arial"/>
              </a:defRPr>
            </a:lvl2pPr>
            <a:lvl3pPr marL="1714500" indent="-342900" algn="l" defTabSz="1371600" rtl="0" eaLnBrk="1" latinLnBrk="0" hangingPunct="1">
              <a:lnSpc>
                <a:spcPct val="90000"/>
              </a:lnSpc>
              <a:spcBef>
                <a:spcPts val="750"/>
              </a:spcBef>
              <a:buFont typeface="Arial" panose="020B0604020202020204" pitchFamily="34" charset="0"/>
              <a:buChar char="•"/>
              <a:defRPr lang="en-US" sz="3600" b="0" kern="0" dirty="0">
                <a:solidFill>
                  <a:schemeClr val="accent1"/>
                </a:solidFill>
                <a:effectLst/>
                <a:latin typeface="Gotham Book" panose="02000603040000020004" pitchFamily="2" charset="0"/>
                <a:ea typeface="Century Gothic Bold" pitchFamily="34" charset="0"/>
                <a:cs typeface="Century Gothic Bold"/>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0">
              <a:defRPr/>
            </a:pPr>
            <a:r>
              <a:rPr lang="fr-CA" sz="2000" b="1" dirty="0">
                <a:solidFill>
                  <a:srgbClr val="002C71"/>
                </a:solidFill>
                <a:latin typeface="Century Gothic" panose="020B0502020202020204" pitchFamily="34" charset="0"/>
              </a:rPr>
              <a:t>Branches</a:t>
            </a:r>
            <a:endParaRPr lang="fr-CA" sz="2400" b="1" dirty="0">
              <a:solidFill>
                <a:srgbClr val="002C71"/>
              </a:solidFill>
              <a:latin typeface="Century Gothic" panose="020B0502020202020204" pitchFamily="34" charset="0"/>
            </a:endParaRPr>
          </a:p>
          <a:p>
            <a:pPr lvl="1">
              <a:defRPr/>
            </a:pPr>
            <a:r>
              <a:rPr lang="fr-CA" sz="1400" dirty="0">
                <a:solidFill>
                  <a:srgbClr val="002C71"/>
                </a:solidFill>
                <a:latin typeface="Century Gothic" panose="020B0502020202020204" pitchFamily="34" charset="0"/>
              </a:rPr>
              <a:t>Branches en câble, sangles et branches à spatule.</a:t>
            </a:r>
          </a:p>
          <a:p>
            <a:pPr lvl="1">
              <a:defRPr/>
            </a:pPr>
            <a:endParaRPr lang="fr-CA" sz="1400" dirty="0">
              <a:solidFill>
                <a:srgbClr val="002C71"/>
              </a:solidFill>
              <a:latin typeface="Century Gothic" panose="020B0502020202020204" pitchFamily="34" charset="0"/>
            </a:endParaRPr>
          </a:p>
          <a:p>
            <a:pPr lvl="0">
              <a:spcBef>
                <a:spcPts val="0"/>
              </a:spcBef>
              <a:defRPr/>
            </a:pPr>
            <a:r>
              <a:rPr lang="fr-CA" sz="2000" b="1" dirty="0">
                <a:solidFill>
                  <a:srgbClr val="002C71"/>
                </a:solidFill>
                <a:latin typeface="Century Gothic" panose="020B0502020202020204" pitchFamily="34" charset="0"/>
              </a:rPr>
              <a:t>Charnières à ressort</a:t>
            </a:r>
          </a:p>
          <a:p>
            <a:pPr lvl="0">
              <a:spcBef>
                <a:spcPts val="0"/>
              </a:spcBef>
              <a:defRPr/>
            </a:pPr>
            <a:r>
              <a:rPr lang="fr-CA" sz="1400" dirty="0">
                <a:solidFill>
                  <a:srgbClr val="002C71"/>
                </a:solidFill>
                <a:latin typeface="Century Gothic" panose="020B0502020202020204" pitchFamily="34" charset="0"/>
              </a:rPr>
              <a:t>Elles préviennent le besoin de faire ajuster et réparer les lunettes souvent.</a:t>
            </a:r>
          </a:p>
          <a:p>
            <a:pPr lvl="0">
              <a:defRPr/>
            </a:pPr>
            <a:r>
              <a:rPr lang="fr-CA" sz="2000" b="1" dirty="0">
                <a:solidFill>
                  <a:srgbClr val="002C71"/>
                </a:solidFill>
                <a:latin typeface="Century Gothic" panose="020B0502020202020204" pitchFamily="34" charset="0"/>
                <a:sym typeface="Century Gothic"/>
              </a:rPr>
              <a:t>Deuxième paire </a:t>
            </a:r>
          </a:p>
          <a:p>
            <a:pPr lvl="1">
              <a:defRPr/>
            </a:pPr>
            <a:r>
              <a:rPr lang="fr-CA" sz="1400" dirty="0">
                <a:solidFill>
                  <a:srgbClr val="002C71"/>
                </a:solidFill>
                <a:latin typeface="Century Gothic" panose="020B0502020202020204" pitchFamily="34" charset="0"/>
                <a:sym typeface="Century Gothic"/>
              </a:rPr>
              <a:t>Paire sport</a:t>
            </a:r>
          </a:p>
          <a:p>
            <a:pPr lvl="1">
              <a:defRPr/>
            </a:pPr>
            <a:r>
              <a:rPr lang="fr-CA" sz="1400" dirty="0">
                <a:solidFill>
                  <a:srgbClr val="002C71"/>
                </a:solidFill>
                <a:latin typeface="Century Gothic" panose="020B0502020202020204" pitchFamily="34" charset="0"/>
                <a:sym typeface="Century Gothic"/>
              </a:rPr>
              <a:t>Paire de réserve</a:t>
            </a:r>
          </a:p>
          <a:p>
            <a:pPr lvl="1">
              <a:defRPr/>
            </a:pPr>
            <a:r>
              <a:rPr lang="fr-CA" sz="1400" dirty="0">
                <a:solidFill>
                  <a:srgbClr val="002C71"/>
                </a:solidFill>
                <a:latin typeface="Century Gothic" panose="020B0502020202020204" pitchFamily="34" charset="0"/>
                <a:sym typeface="Century Gothic"/>
              </a:rPr>
              <a:t>Paire d’ordinateur</a:t>
            </a:r>
            <a:endParaRPr lang="fr-CA" sz="1400" dirty="0">
              <a:solidFill>
                <a:srgbClr val="002C71"/>
              </a:solidFill>
              <a:latin typeface="Century Gothic" panose="020B0502020202020204" pitchFamily="34" charset="0"/>
            </a:endParaRPr>
          </a:p>
        </p:txBody>
      </p:sp>
    </p:spTree>
    <p:extLst>
      <p:ext uri="{BB962C8B-B14F-4D97-AF65-F5344CB8AC3E}">
        <p14:creationId xmlns:p14="http://schemas.microsoft.com/office/powerpoint/2010/main" val="385689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40B8-8EA7-4617-A1CF-5A815D37C0C0}"/>
              </a:ext>
            </a:extLst>
          </p:cNvPr>
          <p:cNvSpPr>
            <a:spLocks noGrp="1"/>
          </p:cNvSpPr>
          <p:nvPr>
            <p:ph type="title"/>
          </p:nvPr>
        </p:nvSpPr>
        <p:spPr/>
        <p:txBody>
          <a:bodyPr/>
          <a:lstStyle/>
          <a:p>
            <a:r>
              <a:rPr lang="en-US" dirty="0"/>
              <a:t>TROUVER DES VERRES QUI ONT DU STYLE</a:t>
            </a:r>
          </a:p>
        </p:txBody>
      </p:sp>
      <p:sp>
        <p:nvSpPr>
          <p:cNvPr id="4" name="Text Placeholder 3">
            <a:extLst>
              <a:ext uri="{FF2B5EF4-FFF2-40B4-BE49-F238E27FC236}">
                <a16:creationId xmlns:a16="http://schemas.microsoft.com/office/drawing/2014/main" id="{ACE476E6-9F53-4EF1-AB3F-46CB78F47D6F}"/>
              </a:ext>
            </a:extLst>
          </p:cNvPr>
          <p:cNvSpPr>
            <a:spLocks noGrp="1"/>
          </p:cNvSpPr>
          <p:nvPr>
            <p:ph type="body" sz="quarter" idx="13"/>
          </p:nvPr>
        </p:nvSpPr>
        <p:spPr/>
        <p:txBody>
          <a:bodyPr/>
          <a:lstStyle/>
          <a:p>
            <a:endParaRPr lang="en-US"/>
          </a:p>
        </p:txBody>
      </p:sp>
      <p:sp>
        <p:nvSpPr>
          <p:cNvPr id="5" name="Shape 732">
            <a:extLst>
              <a:ext uri="{FF2B5EF4-FFF2-40B4-BE49-F238E27FC236}">
                <a16:creationId xmlns:a16="http://schemas.microsoft.com/office/drawing/2014/main" id="{165F497D-49C3-446E-8928-8C8ED9D76CEA}"/>
              </a:ext>
            </a:extLst>
          </p:cNvPr>
          <p:cNvSpPr txBox="1">
            <a:spLocks/>
          </p:cNvSpPr>
          <p:nvPr/>
        </p:nvSpPr>
        <p:spPr>
          <a:xfrm>
            <a:off x="2406240" y="2249484"/>
            <a:ext cx="3778026" cy="3555648"/>
          </a:xfrm>
          <a:prstGeom prst="rect">
            <a:avLst/>
          </a:prstGeom>
        </p:spPr>
        <p:txBody>
          <a:bodyPr vert="horz" lIns="91440" tIns="45720" rIns="91440" bIns="45720" rtlCol="0">
            <a:normAutofit lnSpcReduction="10000"/>
          </a:bodyPr>
          <a:lstStyle>
            <a:lvl1pPr marL="0" indent="0" algn="l" defTabSz="1371600" rtl="0" eaLnBrk="1" latinLnBrk="0" hangingPunct="1">
              <a:lnSpc>
                <a:spcPct val="90000"/>
              </a:lnSpc>
              <a:spcBef>
                <a:spcPts val="1500"/>
              </a:spcBef>
              <a:buFont typeface="Arial" panose="020B0604020202020204" pitchFamily="34" charset="0"/>
              <a:buNone/>
              <a:defRPr lang="en-US" sz="3000" kern="0" dirty="0">
                <a:solidFill>
                  <a:srgbClr val="F38C36"/>
                </a:solidFill>
                <a:latin typeface="Gotham Black" panose="02000603040000020004" pitchFamily="2" charset="0"/>
                <a:ea typeface="+mn-ea"/>
                <a:cs typeface="Arial"/>
              </a:defRPr>
            </a:lvl1pPr>
            <a:lvl2pPr marL="0"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lang="en-US" sz="1800" b="0" kern="0" dirty="0">
                <a:solidFill>
                  <a:srgbClr val="012051"/>
                </a:solidFill>
                <a:effectLst/>
                <a:latin typeface="Gotham Book" panose="02000603040000020004" pitchFamily="2" charset="0"/>
                <a:ea typeface="Century Gothic Bold" pitchFamily="34" charset="0"/>
                <a:cs typeface="Arial"/>
              </a:defRPr>
            </a:lvl2pPr>
            <a:lvl3pPr marL="1714500" indent="-342900" algn="l" defTabSz="1371600" rtl="0" eaLnBrk="1" latinLnBrk="0" hangingPunct="1">
              <a:lnSpc>
                <a:spcPct val="90000"/>
              </a:lnSpc>
              <a:spcBef>
                <a:spcPts val="750"/>
              </a:spcBef>
              <a:buFont typeface="Arial" panose="020B0604020202020204" pitchFamily="34" charset="0"/>
              <a:buChar char="•"/>
              <a:defRPr lang="en-US" sz="1800" b="0" kern="0" dirty="0">
                <a:solidFill>
                  <a:schemeClr val="accent1"/>
                </a:solidFill>
                <a:effectLst/>
                <a:latin typeface="Gotham Book" panose="02000603040000020004" pitchFamily="2" charset="0"/>
                <a:ea typeface="Century Gothic Bold" pitchFamily="34" charset="0"/>
                <a:cs typeface="Century Gothic Bold"/>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0">
              <a:defRPr/>
            </a:pPr>
            <a:r>
              <a:rPr lang="fr-CA" sz="2800" b="1" dirty="0">
                <a:solidFill>
                  <a:srgbClr val="002C71"/>
                </a:solidFill>
                <a:latin typeface="Century Gothic" panose="020B0502020202020204" pitchFamily="34" charset="0"/>
                <a:sym typeface="Arial"/>
              </a:rPr>
              <a:t>Verres</a:t>
            </a:r>
          </a:p>
          <a:p>
            <a:pPr lvl="1">
              <a:defRPr/>
            </a:pPr>
            <a:r>
              <a:rPr lang="fr-CA" sz="1600" dirty="0">
                <a:solidFill>
                  <a:srgbClr val="002C71"/>
                </a:solidFill>
                <a:latin typeface="Century Gothic" panose="020B0502020202020204" pitchFamily="34" charset="0"/>
              </a:rPr>
              <a:t>Offrent style et fonctionnalité qui attireront la génération Z</a:t>
            </a:r>
            <a:endParaRPr lang="fr-CA" sz="1600" dirty="0">
              <a:solidFill>
                <a:srgbClr val="002C71"/>
              </a:solidFill>
              <a:latin typeface="Century Gothic" panose="020B0502020202020204" pitchFamily="34" charset="0"/>
              <a:sym typeface="Arial"/>
            </a:endParaRPr>
          </a:p>
          <a:p>
            <a:pPr lvl="0">
              <a:defRPr/>
            </a:pPr>
            <a:r>
              <a:rPr lang="fr-CA" sz="2800" b="1" dirty="0">
                <a:solidFill>
                  <a:srgbClr val="002C71"/>
                </a:solidFill>
                <a:latin typeface="Century Gothic" panose="020B0502020202020204" pitchFamily="34" charset="0"/>
                <a:sym typeface="Arial"/>
              </a:rPr>
              <a:t>Différentes couleurs de verres</a:t>
            </a:r>
          </a:p>
          <a:p>
            <a:pPr lvl="1">
              <a:defRPr/>
            </a:pPr>
            <a:r>
              <a:rPr lang="fr-CA" sz="1600" dirty="0">
                <a:solidFill>
                  <a:srgbClr val="002C71"/>
                </a:solidFill>
                <a:latin typeface="Century Gothic" panose="020B0502020202020204" pitchFamily="34" charset="0"/>
                <a:sym typeface="Arial"/>
              </a:rPr>
              <a:t>Peuvent améliorer le look des lunettes de votre patient</a:t>
            </a:r>
          </a:p>
          <a:p>
            <a:pPr lvl="0">
              <a:defRPr/>
            </a:pPr>
            <a:r>
              <a:rPr lang="fr-CA" sz="2800" b="1" dirty="0">
                <a:solidFill>
                  <a:srgbClr val="002C71"/>
                </a:solidFill>
                <a:latin typeface="Century Gothic" panose="020B0502020202020204" pitchFamily="34" charset="0"/>
                <a:sym typeface="Arial"/>
              </a:rPr>
              <a:t>Informer les patients</a:t>
            </a:r>
          </a:p>
          <a:p>
            <a:pPr lvl="1">
              <a:defRPr/>
            </a:pPr>
            <a:r>
              <a:rPr lang="fr-CA" sz="1600" dirty="0">
                <a:solidFill>
                  <a:srgbClr val="002C71"/>
                </a:solidFill>
                <a:latin typeface="Century Gothic" panose="020B0502020202020204" pitchFamily="34" charset="0"/>
                <a:sym typeface="Arial"/>
              </a:rPr>
              <a:t>Sur le fait que la parfaite combinaison monture-verres améliorera toutes leurs activités préférées</a:t>
            </a:r>
            <a:endParaRPr kumimoji="0" lang="en-US" sz="2800" b="0" i="0" u="none" strike="noStrike" kern="0" cap="none" spc="0" normalizeH="0" baseline="0" noProof="0" dirty="0">
              <a:ln>
                <a:noFill/>
              </a:ln>
              <a:solidFill>
                <a:srgbClr val="002C71"/>
              </a:solidFill>
              <a:effectLst/>
              <a:uLnTx/>
              <a:uFillTx/>
              <a:latin typeface="Century Gothic" panose="020B0502020202020204" pitchFamily="34" charset="0"/>
            </a:endParaRPr>
          </a:p>
        </p:txBody>
      </p:sp>
      <p:sp>
        <p:nvSpPr>
          <p:cNvPr id="6" name="Shape 733">
            <a:extLst>
              <a:ext uri="{FF2B5EF4-FFF2-40B4-BE49-F238E27FC236}">
                <a16:creationId xmlns:a16="http://schemas.microsoft.com/office/drawing/2014/main" id="{CBDB1D4F-5C12-4ADD-8E86-E51E2AEB9D0C}"/>
              </a:ext>
            </a:extLst>
          </p:cNvPr>
          <p:cNvSpPr/>
          <p:nvPr/>
        </p:nvSpPr>
        <p:spPr>
          <a:xfrm>
            <a:off x="4852617" y="5805132"/>
            <a:ext cx="3470904" cy="523220"/>
          </a:xfrm>
          <a:prstGeom prst="rect">
            <a:avLst/>
          </a:prstGeom>
          <a:noFill/>
          <a:ln>
            <a:noFill/>
          </a:ln>
        </p:spPr>
        <p:txBody>
          <a:bodyPr spcFirstLastPara="1" wrap="square" lIns="91425" tIns="45700" rIns="91425" bIns="45700" anchor="t" anchorCtr="0">
            <a:noAutofit/>
          </a:bodyPr>
          <a:lstStyle/>
          <a:p>
            <a:pPr lvl="0" algn="ctr">
              <a:buClr>
                <a:srgbClr val="000000"/>
              </a:buClr>
              <a:buSzPts val="1400"/>
              <a:defRPr/>
            </a:pPr>
            <a:r>
              <a:rPr lang="fr-CA" b="1" dirty="0">
                <a:solidFill>
                  <a:srgbClr val="002C71"/>
                </a:solidFill>
                <a:latin typeface="Century Gothic"/>
                <a:ea typeface="Century Gothic"/>
                <a:cs typeface="Century Gothic"/>
                <a:sym typeface="Century Gothic"/>
              </a:rPr>
              <a:t>SORTEZ DE L’ORDINAIRE POUR CRÉER UN LOOK UNIQUE</a:t>
            </a:r>
            <a:endParaRPr lang="fr-CA" kern="0" dirty="0">
              <a:solidFill>
                <a:srgbClr val="002C71"/>
              </a:solidFill>
              <a:latin typeface="Arial"/>
              <a:cs typeface="Arial"/>
              <a:sym typeface="Arial"/>
            </a:endParaRPr>
          </a:p>
        </p:txBody>
      </p:sp>
      <p:pic>
        <p:nvPicPr>
          <p:cNvPr id="7" name="Shape 734">
            <a:extLst>
              <a:ext uri="{FF2B5EF4-FFF2-40B4-BE49-F238E27FC236}">
                <a16:creationId xmlns:a16="http://schemas.microsoft.com/office/drawing/2014/main" id="{5F295134-E99C-42E4-A3AD-2281991C8472}"/>
              </a:ext>
            </a:extLst>
          </p:cNvPr>
          <p:cNvPicPr preferRelativeResize="0"/>
          <p:nvPr/>
        </p:nvPicPr>
        <p:blipFill rotWithShape="1">
          <a:blip r:embed="rId3">
            <a:alphaModFix/>
          </a:blip>
          <a:srcRect/>
          <a:stretch/>
        </p:blipFill>
        <p:spPr>
          <a:xfrm>
            <a:off x="6184266" y="1760224"/>
            <a:ext cx="3767603" cy="1929013"/>
          </a:xfrm>
          <a:prstGeom prst="rect">
            <a:avLst/>
          </a:prstGeom>
          <a:noFill/>
          <a:ln>
            <a:noFill/>
          </a:ln>
        </p:spPr>
      </p:pic>
      <p:pic>
        <p:nvPicPr>
          <p:cNvPr id="8" name="Shape 735">
            <a:extLst>
              <a:ext uri="{FF2B5EF4-FFF2-40B4-BE49-F238E27FC236}">
                <a16:creationId xmlns:a16="http://schemas.microsoft.com/office/drawing/2014/main" id="{48399FA5-24A8-4D8A-B827-F4D29E81A832}"/>
              </a:ext>
            </a:extLst>
          </p:cNvPr>
          <p:cNvPicPr preferRelativeResize="0"/>
          <p:nvPr/>
        </p:nvPicPr>
        <p:blipFill rotWithShape="1">
          <a:blip r:embed="rId4">
            <a:alphaModFix/>
          </a:blip>
          <a:srcRect/>
          <a:stretch/>
        </p:blipFill>
        <p:spPr>
          <a:xfrm>
            <a:off x="6252220" y="2840833"/>
            <a:ext cx="3631693" cy="1696808"/>
          </a:xfrm>
          <a:prstGeom prst="rect">
            <a:avLst/>
          </a:prstGeom>
          <a:noFill/>
          <a:ln>
            <a:noFill/>
          </a:ln>
        </p:spPr>
      </p:pic>
      <p:pic>
        <p:nvPicPr>
          <p:cNvPr id="9" name="Shape 736">
            <a:extLst>
              <a:ext uri="{FF2B5EF4-FFF2-40B4-BE49-F238E27FC236}">
                <a16:creationId xmlns:a16="http://schemas.microsoft.com/office/drawing/2014/main" id="{6DE3540D-2653-4579-AE83-B134D825CBAE}"/>
              </a:ext>
            </a:extLst>
          </p:cNvPr>
          <p:cNvPicPr preferRelativeResize="0"/>
          <p:nvPr/>
        </p:nvPicPr>
        <p:blipFill rotWithShape="1">
          <a:blip r:embed="rId5">
            <a:alphaModFix/>
          </a:blip>
          <a:srcRect/>
          <a:stretch/>
        </p:blipFill>
        <p:spPr>
          <a:xfrm>
            <a:off x="6286197" y="3989063"/>
            <a:ext cx="3563737" cy="1561565"/>
          </a:xfrm>
          <a:prstGeom prst="rect">
            <a:avLst/>
          </a:prstGeom>
          <a:noFill/>
          <a:ln>
            <a:noFill/>
          </a:ln>
        </p:spPr>
      </p:pic>
      <p:sp>
        <p:nvSpPr>
          <p:cNvPr id="10" name="Shape 737">
            <a:extLst>
              <a:ext uri="{FF2B5EF4-FFF2-40B4-BE49-F238E27FC236}">
                <a16:creationId xmlns:a16="http://schemas.microsoft.com/office/drawing/2014/main" id="{80FB5DB2-D3F8-404C-BD01-C12BDD293B26}"/>
              </a:ext>
            </a:extLst>
          </p:cNvPr>
          <p:cNvSpPr/>
          <p:nvPr/>
        </p:nvSpPr>
        <p:spPr>
          <a:xfrm>
            <a:off x="9343286" y="2463120"/>
            <a:ext cx="1647395" cy="523220"/>
          </a:xfrm>
          <a:prstGeom prst="rect">
            <a:avLst/>
          </a:prstGeom>
          <a:noFill/>
          <a:ln>
            <a:noFill/>
          </a:ln>
        </p:spPr>
        <p:txBody>
          <a:bodyPr spcFirstLastPara="1" wrap="square" lIns="91425" tIns="45700" rIns="91425" bIns="45700" anchor="t" anchorCtr="0">
            <a:noAutofit/>
          </a:bodyPr>
          <a:lstStyle/>
          <a:p>
            <a:pPr lvl="0">
              <a:buClr>
                <a:srgbClr val="000000"/>
              </a:buClr>
              <a:buSzPts val="1400"/>
              <a:defRPr/>
            </a:pPr>
            <a:r>
              <a:rPr lang="fr-CA" sz="1400" b="1" kern="0" dirty="0">
                <a:solidFill>
                  <a:srgbClr val="002C71"/>
                </a:solidFill>
                <a:latin typeface="Century Gothic"/>
                <a:ea typeface="Century Gothic"/>
                <a:cs typeface="Century Gothic"/>
                <a:sym typeface="Century Gothic"/>
              </a:rPr>
              <a:t>Monture violette</a:t>
            </a:r>
            <a:endParaRPr lang="fr-CA" sz="1400" kern="0" dirty="0">
              <a:solidFill>
                <a:srgbClr val="002C71"/>
              </a:solidFill>
              <a:latin typeface="Arial"/>
              <a:cs typeface="Arial"/>
              <a:sym typeface="Arial"/>
            </a:endParaRPr>
          </a:p>
          <a:p>
            <a:pPr lvl="0">
              <a:buClr>
                <a:srgbClr val="000000"/>
              </a:buClr>
              <a:buSzPts val="1400"/>
              <a:defRPr/>
            </a:pPr>
            <a:r>
              <a:rPr lang="fr-CA" sz="1400" kern="0" dirty="0">
                <a:solidFill>
                  <a:srgbClr val="002C71"/>
                </a:solidFill>
                <a:latin typeface="Century Gothic"/>
                <a:ea typeface="Century Gothic"/>
                <a:cs typeface="Century Gothic"/>
                <a:sym typeface="Century Gothic"/>
              </a:rPr>
              <a:t>Verres gris</a:t>
            </a:r>
            <a:endParaRPr lang="fr-CA" sz="1400" kern="0" dirty="0">
              <a:solidFill>
                <a:srgbClr val="002C71"/>
              </a:solidFill>
              <a:latin typeface="Arial"/>
              <a:cs typeface="Arial"/>
              <a:sym typeface="Arial"/>
            </a:endParaRPr>
          </a:p>
        </p:txBody>
      </p:sp>
      <p:sp>
        <p:nvSpPr>
          <p:cNvPr id="11" name="Shape 738">
            <a:extLst>
              <a:ext uri="{FF2B5EF4-FFF2-40B4-BE49-F238E27FC236}">
                <a16:creationId xmlns:a16="http://schemas.microsoft.com/office/drawing/2014/main" id="{62995C25-9FA0-43FE-A2DF-B86A43C2D18E}"/>
              </a:ext>
            </a:extLst>
          </p:cNvPr>
          <p:cNvSpPr/>
          <p:nvPr/>
        </p:nvSpPr>
        <p:spPr>
          <a:xfrm>
            <a:off x="9343287" y="3427626"/>
            <a:ext cx="2526980" cy="523220"/>
          </a:xfrm>
          <a:prstGeom prst="rect">
            <a:avLst/>
          </a:prstGeom>
          <a:noFill/>
          <a:ln>
            <a:noFill/>
          </a:ln>
        </p:spPr>
        <p:txBody>
          <a:bodyPr spcFirstLastPara="1" wrap="square" lIns="91425" tIns="45700" rIns="91425" bIns="45700" anchor="t" anchorCtr="0">
            <a:noAutofit/>
          </a:bodyPr>
          <a:lstStyle/>
          <a:p>
            <a:pPr lvl="0">
              <a:buClr>
                <a:srgbClr val="000000"/>
              </a:buClr>
              <a:buSzPts val="1400"/>
              <a:defRPr/>
            </a:pPr>
            <a:r>
              <a:rPr lang="fr-CA" sz="1400" b="1" kern="0" dirty="0">
                <a:solidFill>
                  <a:srgbClr val="002C71"/>
                </a:solidFill>
                <a:latin typeface="Century Gothic"/>
                <a:ea typeface="Century Gothic"/>
                <a:cs typeface="Century Gothic"/>
                <a:sym typeface="Century Gothic"/>
              </a:rPr>
              <a:t>Monture écaille de tortue</a:t>
            </a:r>
            <a:endParaRPr lang="fr-CA" sz="1400" kern="0" dirty="0">
              <a:solidFill>
                <a:srgbClr val="002C71"/>
              </a:solidFill>
              <a:latin typeface="Arial"/>
              <a:cs typeface="Arial"/>
              <a:sym typeface="Arial"/>
            </a:endParaRPr>
          </a:p>
          <a:p>
            <a:pPr lvl="0">
              <a:buClr>
                <a:srgbClr val="000000"/>
              </a:buClr>
              <a:buSzPts val="1400"/>
              <a:defRPr/>
            </a:pPr>
            <a:r>
              <a:rPr lang="fr-CA" sz="1400" kern="0" dirty="0">
                <a:solidFill>
                  <a:srgbClr val="002C71"/>
                </a:solidFill>
                <a:latin typeface="Century Gothic"/>
                <a:ea typeface="Century Gothic"/>
                <a:cs typeface="Century Gothic"/>
                <a:sym typeface="Century Gothic"/>
              </a:rPr>
              <a:t>Verres bruns</a:t>
            </a:r>
            <a:endParaRPr lang="fr-CA" sz="1400" kern="0" dirty="0">
              <a:solidFill>
                <a:srgbClr val="002C71"/>
              </a:solidFill>
              <a:latin typeface="Arial"/>
              <a:cs typeface="Arial"/>
              <a:sym typeface="Arial"/>
            </a:endParaRPr>
          </a:p>
        </p:txBody>
      </p:sp>
      <p:sp>
        <p:nvSpPr>
          <p:cNvPr id="12" name="Shape 739">
            <a:extLst>
              <a:ext uri="{FF2B5EF4-FFF2-40B4-BE49-F238E27FC236}">
                <a16:creationId xmlns:a16="http://schemas.microsoft.com/office/drawing/2014/main" id="{70077FCE-4B60-4990-AE68-43900FE91BB8}"/>
              </a:ext>
            </a:extLst>
          </p:cNvPr>
          <p:cNvSpPr/>
          <p:nvPr/>
        </p:nvSpPr>
        <p:spPr>
          <a:xfrm>
            <a:off x="9343286" y="4508235"/>
            <a:ext cx="2080534" cy="523220"/>
          </a:xfrm>
          <a:prstGeom prst="rect">
            <a:avLst/>
          </a:prstGeom>
          <a:noFill/>
          <a:ln>
            <a:noFill/>
          </a:ln>
        </p:spPr>
        <p:txBody>
          <a:bodyPr spcFirstLastPara="1" wrap="square" lIns="91425" tIns="45700" rIns="91425" bIns="45700" anchor="t" anchorCtr="0">
            <a:noAutofit/>
          </a:bodyPr>
          <a:lstStyle/>
          <a:p>
            <a:pPr lvl="0">
              <a:buClr>
                <a:srgbClr val="000000"/>
              </a:buClr>
              <a:buSzPts val="1400"/>
              <a:defRPr/>
            </a:pPr>
            <a:r>
              <a:rPr lang="fr-CA" sz="1400" b="1" kern="0" dirty="0">
                <a:solidFill>
                  <a:srgbClr val="002C71"/>
                </a:solidFill>
                <a:latin typeface="Century Gothic"/>
                <a:ea typeface="Century Gothic"/>
                <a:cs typeface="Century Gothic"/>
                <a:sym typeface="Century Gothic"/>
              </a:rPr>
              <a:t>Monture bleue</a:t>
            </a:r>
            <a:endParaRPr lang="fr-CA" sz="1400" kern="0" dirty="0">
              <a:solidFill>
                <a:srgbClr val="002C71"/>
              </a:solidFill>
              <a:latin typeface="Arial"/>
              <a:cs typeface="Arial"/>
              <a:sym typeface="Arial"/>
            </a:endParaRPr>
          </a:p>
          <a:p>
            <a:pPr lvl="0">
              <a:buClr>
                <a:srgbClr val="000000"/>
              </a:buClr>
              <a:buSzPts val="1400"/>
              <a:defRPr/>
            </a:pPr>
            <a:r>
              <a:rPr lang="fr-CA" sz="1400" kern="0" dirty="0">
                <a:solidFill>
                  <a:srgbClr val="002C71"/>
                </a:solidFill>
                <a:latin typeface="Century Gothic"/>
                <a:ea typeface="Century Gothic"/>
                <a:cs typeface="Century Gothic"/>
                <a:sym typeface="Century Gothic"/>
              </a:rPr>
              <a:t>Verres vert graphite</a:t>
            </a:r>
            <a:endParaRPr lang="fr-CA" sz="1400" kern="0" dirty="0">
              <a:solidFill>
                <a:srgbClr val="002C71"/>
              </a:solidFill>
              <a:latin typeface="Arial"/>
              <a:cs typeface="Arial"/>
              <a:sym typeface="Arial"/>
            </a:endParaRPr>
          </a:p>
        </p:txBody>
      </p:sp>
    </p:spTree>
    <p:extLst>
      <p:ext uri="{BB962C8B-B14F-4D97-AF65-F5344CB8AC3E}">
        <p14:creationId xmlns:p14="http://schemas.microsoft.com/office/powerpoint/2010/main" val="1015481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sitting, indoor, wall&#10;&#10;Description automatically generated">
            <a:extLst>
              <a:ext uri="{FF2B5EF4-FFF2-40B4-BE49-F238E27FC236}">
                <a16:creationId xmlns:a16="http://schemas.microsoft.com/office/drawing/2014/main" id="{256A7D32-5CFC-4D64-92FA-6F8DAB582D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75"/>
          <a:stretch/>
        </p:blipFill>
        <p:spPr>
          <a:xfrm>
            <a:off x="-317605" y="0"/>
            <a:ext cx="5742709" cy="6858000"/>
          </a:xfrm>
          <a:prstGeom prst="rect">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294305" cy="1325563"/>
          </a:xfrm>
        </p:spPr>
        <p:txBody>
          <a:bodyPr>
            <a:normAutofit fontScale="90000"/>
          </a:bodyPr>
          <a:lstStyle/>
          <a:p>
            <a:r>
              <a:rPr lang="en-US" dirty="0"/>
              <a:t>QU’EST-CE QUE LES ENFANTS PENSENT DES LUNETTES?</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2153488"/>
            <a:ext cx="6294305" cy="4023466"/>
          </a:xfrm>
        </p:spPr>
        <p:txBody>
          <a:bodyPr>
            <a:normAutofit fontScale="92500" lnSpcReduction="10000"/>
          </a:bodyPr>
          <a:lstStyle/>
          <a:p>
            <a:pPr marL="0" lvl="0" indent="0">
              <a:buNone/>
            </a:pPr>
            <a:r>
              <a:rPr lang="fr-CA" dirty="0"/>
              <a:t>Ils ont l’air intelligents</a:t>
            </a:r>
          </a:p>
          <a:p>
            <a:pPr lvl="0"/>
            <a:endParaRPr lang="fr-CA" dirty="0"/>
          </a:p>
          <a:p>
            <a:pPr marL="0" lvl="0" indent="0">
              <a:buNone/>
            </a:pPr>
            <a:r>
              <a:rPr lang="fr-CA" dirty="0"/>
              <a:t>Ils ont l’air honnêtes</a:t>
            </a:r>
          </a:p>
          <a:p>
            <a:pPr marL="0" lvl="0" indent="0">
              <a:buNone/>
            </a:pPr>
            <a:endParaRPr lang="fr-CA" dirty="0"/>
          </a:p>
          <a:p>
            <a:pPr marL="0" lvl="0" indent="0">
              <a:buNone/>
            </a:pPr>
            <a:r>
              <a:rPr lang="fr-CA" dirty="0"/>
              <a:t>En fait, 90 % des enfants préfèrent les verres </a:t>
            </a:r>
            <a:r>
              <a:rPr lang="fr-CA" dirty="0" err="1"/>
              <a:t>Transitions</a:t>
            </a:r>
            <a:r>
              <a:rPr lang="fr-CA" baseline="30000" dirty="0" err="1"/>
              <a:t>MD</a:t>
            </a:r>
            <a:r>
              <a:rPr lang="fr-CA" dirty="0"/>
              <a:t> aux verres clairs ordinaires</a:t>
            </a:r>
          </a:p>
          <a:p>
            <a:pPr marL="0" lvl="0" indent="0">
              <a:buNone/>
            </a:pPr>
            <a:endParaRPr lang="fr-CA" dirty="0"/>
          </a:p>
          <a:p>
            <a:pPr marL="0" lvl="0" indent="0">
              <a:buNone/>
            </a:pPr>
            <a:r>
              <a:rPr lang="fr-CA" dirty="0"/>
              <a:t>Les lunettes sont de formidables accessoires</a:t>
            </a:r>
          </a:p>
        </p:txBody>
      </p:sp>
      <p:sp>
        <p:nvSpPr>
          <p:cNvPr id="4" name="Text Placeholder 3">
            <a:extLst>
              <a:ext uri="{FF2B5EF4-FFF2-40B4-BE49-F238E27FC236}">
                <a16:creationId xmlns:a16="http://schemas.microsoft.com/office/drawing/2014/main" id="{49166094-7791-4D4C-B613-C87F9BE3A5CA}"/>
              </a:ext>
            </a:extLst>
          </p:cNvPr>
          <p:cNvSpPr>
            <a:spLocks noGrp="1"/>
          </p:cNvSpPr>
          <p:nvPr>
            <p:ph type="body" sz="quarter" idx="13"/>
          </p:nvPr>
        </p:nvSpPr>
        <p:spPr>
          <a:xfrm>
            <a:off x="5059494" y="6334914"/>
            <a:ext cx="5091315" cy="365125"/>
          </a:xfrm>
        </p:spPr>
        <p:txBody>
          <a:bodyPr/>
          <a:lstStyle/>
          <a:p>
            <a:r>
              <a:rPr lang="en-US" dirty="0"/>
              <a:t>Sources : Ophthalmic and Physiological Optics, </a:t>
            </a:r>
            <a:r>
              <a:rPr lang="en-US" dirty="0" err="1"/>
              <a:t>mai</a:t>
            </a:r>
            <a:r>
              <a:rPr lang="en-US" dirty="0"/>
              <a:t> 2008, et  M. L. Romeu, 2003.</a:t>
            </a:r>
          </a:p>
          <a:p>
            <a:endParaRPr lang="en-US" dirty="0"/>
          </a:p>
        </p:txBody>
      </p:sp>
    </p:spTree>
    <p:extLst>
      <p:ext uri="{BB962C8B-B14F-4D97-AF65-F5344CB8AC3E}">
        <p14:creationId xmlns:p14="http://schemas.microsoft.com/office/powerpoint/2010/main" val="1364802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30B9-BDFD-44DC-8639-2AA774B1ABDA}"/>
              </a:ext>
            </a:extLst>
          </p:cNvPr>
          <p:cNvSpPr>
            <a:spLocks noGrp="1"/>
          </p:cNvSpPr>
          <p:nvPr>
            <p:ph type="title"/>
          </p:nvPr>
        </p:nvSpPr>
        <p:spPr/>
        <p:txBody>
          <a:bodyPr>
            <a:normAutofit fontScale="90000"/>
          </a:bodyPr>
          <a:lstStyle/>
          <a:p>
            <a:r>
              <a:rPr lang="en-US" dirty="0"/>
              <a:t>LES DÉCISIONS D’ACHAT INFLUENCÉES PAR LA GÉNÉRATION Z</a:t>
            </a:r>
          </a:p>
        </p:txBody>
      </p:sp>
      <p:sp>
        <p:nvSpPr>
          <p:cNvPr id="12" name="Text Placeholder 11">
            <a:extLst>
              <a:ext uri="{FF2B5EF4-FFF2-40B4-BE49-F238E27FC236}">
                <a16:creationId xmlns:a16="http://schemas.microsoft.com/office/drawing/2014/main" id="{84C43A9E-4839-4A44-AC30-5320AF293EE0}"/>
              </a:ext>
            </a:extLst>
          </p:cNvPr>
          <p:cNvSpPr>
            <a:spLocks noGrp="1"/>
          </p:cNvSpPr>
          <p:nvPr>
            <p:ph type="body" sz="quarter" idx="13"/>
          </p:nvPr>
        </p:nvSpPr>
        <p:spPr/>
        <p:txBody>
          <a:bodyPr>
            <a:normAutofit/>
          </a:bodyPr>
          <a:lstStyle/>
          <a:p>
            <a:r>
              <a:rPr lang="en-US" dirty="0">
                <a:latin typeface="Century Gothic"/>
                <a:ea typeface="Century Gothic"/>
                <a:cs typeface="Century Gothic"/>
                <a:sym typeface="Century Gothic"/>
              </a:rPr>
              <a:t>Source: “Meet Generation Z” par </a:t>
            </a:r>
            <a:r>
              <a:rPr lang="en-US" dirty="0" err="1">
                <a:latin typeface="Century Gothic"/>
                <a:ea typeface="Century Gothic"/>
                <a:cs typeface="Century Gothic"/>
                <a:sym typeface="Century Gothic"/>
              </a:rPr>
              <a:t>Sparts</a:t>
            </a:r>
            <a:r>
              <a:rPr lang="en-US" dirty="0">
                <a:latin typeface="Century Gothic"/>
                <a:ea typeface="Century Gothic"/>
                <a:cs typeface="Century Gothic"/>
                <a:sym typeface="Century Gothic"/>
              </a:rPr>
              <a:t> &amp; Honey </a:t>
            </a:r>
          </a:p>
        </p:txBody>
      </p:sp>
      <p:graphicFrame>
        <p:nvGraphicFramePr>
          <p:cNvPr id="6" name="Chart 5">
            <a:extLst>
              <a:ext uri="{FF2B5EF4-FFF2-40B4-BE49-F238E27FC236}">
                <a16:creationId xmlns:a16="http://schemas.microsoft.com/office/drawing/2014/main" id="{771CE020-2152-48F7-9B7E-D5A382E3BC05}"/>
              </a:ext>
            </a:extLst>
          </p:cNvPr>
          <p:cNvGraphicFramePr/>
          <p:nvPr>
            <p:extLst>
              <p:ext uri="{D42A27DB-BD31-4B8C-83A1-F6EECF244321}">
                <p14:modId xmlns:p14="http://schemas.microsoft.com/office/powerpoint/2010/main" val="1886752374"/>
              </p:ext>
            </p:extLst>
          </p:nvPr>
        </p:nvGraphicFramePr>
        <p:xfrm>
          <a:off x="2406240" y="2163855"/>
          <a:ext cx="8479970" cy="37193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5072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2BEC73-094B-4CE0-9344-E1A535C6956B}"/>
              </a:ext>
            </a:extLst>
          </p:cNvPr>
          <p:cNvSpPr>
            <a:spLocks noGrp="1"/>
          </p:cNvSpPr>
          <p:nvPr>
            <p:ph type="title"/>
          </p:nvPr>
        </p:nvSpPr>
        <p:spPr/>
        <p:txBody>
          <a:bodyPr/>
          <a:lstStyle/>
          <a:p>
            <a:r>
              <a:rPr lang="fr-CA" dirty="0"/>
              <a:t>LES CONSEILS POUR RÉUSSIR</a:t>
            </a:r>
            <a:endParaRPr lang="en-US" dirty="0"/>
          </a:p>
        </p:txBody>
      </p:sp>
      <p:sp>
        <p:nvSpPr>
          <p:cNvPr id="7" name="Text Placeholder 6">
            <a:extLst>
              <a:ext uri="{FF2B5EF4-FFF2-40B4-BE49-F238E27FC236}">
                <a16:creationId xmlns:a16="http://schemas.microsoft.com/office/drawing/2014/main" id="{B312C5BB-53AF-4A04-9FA5-5E890D81DF00}"/>
              </a:ext>
            </a:extLst>
          </p:cNvPr>
          <p:cNvSpPr>
            <a:spLocks noGrp="1"/>
          </p:cNvSpPr>
          <p:nvPr>
            <p:ph type="body" sz="quarter" idx="13"/>
          </p:nvPr>
        </p:nvSpPr>
        <p:spPr/>
        <p:txBody>
          <a:bodyPr/>
          <a:lstStyle/>
          <a:p>
            <a:endParaRPr lang="en-US"/>
          </a:p>
        </p:txBody>
      </p:sp>
      <p:sp>
        <p:nvSpPr>
          <p:cNvPr id="8" name="Shape 755">
            <a:extLst>
              <a:ext uri="{FF2B5EF4-FFF2-40B4-BE49-F238E27FC236}">
                <a16:creationId xmlns:a16="http://schemas.microsoft.com/office/drawing/2014/main" id="{28A84B52-D4D7-45C4-ABED-7023D3B13272}"/>
              </a:ext>
            </a:extLst>
          </p:cNvPr>
          <p:cNvSpPr txBox="1">
            <a:spLocks/>
          </p:cNvSpPr>
          <p:nvPr/>
        </p:nvSpPr>
        <p:spPr>
          <a:xfrm>
            <a:off x="2406240" y="1690688"/>
            <a:ext cx="8402769" cy="1157503"/>
          </a:xfrm>
          <a:prstGeom prst="rect">
            <a:avLst/>
          </a:prstGeom>
          <a:noFill/>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C7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C7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C7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a:buNone/>
            </a:pPr>
            <a:r>
              <a:rPr lang="fr-CA" sz="1800" dirty="0"/>
              <a:t>Prescrivez la MEILLEURE solution visuelle selon les besoins de votre patient</a:t>
            </a:r>
          </a:p>
          <a:p>
            <a:pPr marL="285750" indent="-285750"/>
            <a:r>
              <a:rPr lang="fr-CA" sz="1800" dirty="0"/>
              <a:t>Simplifiez – trop de renseignements</a:t>
            </a:r>
          </a:p>
          <a:p>
            <a:pPr marL="285750" indent="-285750"/>
            <a:r>
              <a:rPr lang="fr-CA" sz="1800" dirty="0"/>
              <a:t>« Vos verres sont offerts avec »</a:t>
            </a:r>
          </a:p>
        </p:txBody>
      </p:sp>
      <p:sp>
        <p:nvSpPr>
          <p:cNvPr id="9" name="Shape 756">
            <a:extLst>
              <a:ext uri="{FF2B5EF4-FFF2-40B4-BE49-F238E27FC236}">
                <a16:creationId xmlns:a16="http://schemas.microsoft.com/office/drawing/2014/main" id="{FC673029-DE9A-4049-86C2-DBFC7C368B4E}"/>
              </a:ext>
            </a:extLst>
          </p:cNvPr>
          <p:cNvSpPr txBox="1"/>
          <p:nvPr/>
        </p:nvSpPr>
        <p:spPr>
          <a:xfrm>
            <a:off x="6832214" y="3009552"/>
            <a:ext cx="3976795" cy="2295307"/>
          </a:xfrm>
          <a:prstGeom prst="rect">
            <a:avLst/>
          </a:prstGeom>
          <a:noFill/>
          <a:ln>
            <a:noFill/>
          </a:ln>
        </p:spPr>
        <p:txBody>
          <a:bodyPr spcFirstLastPara="1" wrap="square" lIns="91425" tIns="91425" rIns="91425" bIns="91425" anchor="t" anchorCtr="0">
            <a:noAutofit/>
          </a:bodyPr>
          <a:lstStyle/>
          <a:p>
            <a:pPr lvl="0">
              <a:buClr>
                <a:schemeClr val="lt1"/>
              </a:buClr>
              <a:buSzPts val="1600"/>
            </a:pPr>
            <a:r>
              <a:rPr lang="fr-CA" sz="2400" b="1" dirty="0">
                <a:solidFill>
                  <a:srgbClr val="002C71"/>
                </a:solidFill>
                <a:latin typeface="Century Gothic" panose="020B0502020202020204" pitchFamily="34" charset="0"/>
              </a:rPr>
              <a:t>Les plus vieux de la génération Z </a:t>
            </a:r>
          </a:p>
          <a:p>
            <a:r>
              <a:rPr lang="fr-CA" dirty="0">
                <a:solidFill>
                  <a:srgbClr val="002C71"/>
                </a:solidFill>
                <a:latin typeface="Century Gothic" panose="020B0502020202020204" pitchFamily="34" charset="0"/>
              </a:rPr>
              <a:t>Souligner</a:t>
            </a:r>
            <a:r>
              <a:rPr lang="en-US" dirty="0">
                <a:solidFill>
                  <a:srgbClr val="002C71"/>
                </a:solidFill>
                <a:latin typeface="Century Gothic" panose="020B0502020202020204" pitchFamily="34" charset="0"/>
              </a:rPr>
              <a:t> </a:t>
            </a:r>
            <a:r>
              <a:rPr lang="fr-CA" dirty="0">
                <a:solidFill>
                  <a:srgbClr val="002C71"/>
                </a:solidFill>
                <a:latin typeface="Century Gothic" panose="020B0502020202020204" pitchFamily="34" charset="0"/>
              </a:rPr>
              <a:t>le style des lunettes et des</a:t>
            </a:r>
          </a:p>
          <a:p>
            <a:endParaRPr b="0" i="0" u="none" strike="noStrike" cap="none" dirty="0">
              <a:solidFill>
                <a:srgbClr val="002C71"/>
              </a:solidFill>
              <a:latin typeface="Century Gothic" panose="020B0502020202020204" pitchFamily="34" charset="0"/>
              <a:ea typeface="Century Gothic"/>
              <a:cs typeface="Century Gothic"/>
              <a:sym typeface="Century Gothic"/>
            </a:endParaRPr>
          </a:p>
          <a:p>
            <a:r>
              <a:rPr lang="fr-CA" dirty="0">
                <a:solidFill>
                  <a:srgbClr val="002C71"/>
                </a:solidFill>
                <a:latin typeface="Century Gothic" panose="020B0502020202020204" pitchFamily="34" charset="0"/>
              </a:rPr>
              <a:t>Parler</a:t>
            </a:r>
            <a:r>
              <a:rPr lang="en-US" dirty="0">
                <a:solidFill>
                  <a:srgbClr val="002C71"/>
                </a:solidFill>
                <a:latin typeface="Century Gothic" panose="020B0502020202020204" pitchFamily="34" charset="0"/>
              </a:rPr>
              <a:t> </a:t>
            </a:r>
            <a:r>
              <a:rPr lang="fr-CA" dirty="0">
                <a:solidFill>
                  <a:srgbClr val="002C71"/>
                </a:solidFill>
                <a:latin typeface="Century Gothic" panose="020B0502020202020204" pitchFamily="34" charset="0"/>
              </a:rPr>
              <a:t> de la protection contre la lumière bleue nocive apportée par les verres photochromiques</a:t>
            </a:r>
            <a:endParaRPr b="0" i="0" u="none" strike="noStrike" cap="none" dirty="0">
              <a:solidFill>
                <a:srgbClr val="002C71"/>
              </a:solidFill>
              <a:latin typeface="Century Gothic" panose="020B0502020202020204" pitchFamily="34" charset="0"/>
              <a:ea typeface="Century Gothic"/>
              <a:cs typeface="Century Gothic"/>
              <a:sym typeface="Century Gothic"/>
            </a:endParaRPr>
          </a:p>
        </p:txBody>
      </p:sp>
      <p:sp>
        <p:nvSpPr>
          <p:cNvPr id="10" name="Shape 757">
            <a:extLst>
              <a:ext uri="{FF2B5EF4-FFF2-40B4-BE49-F238E27FC236}">
                <a16:creationId xmlns:a16="http://schemas.microsoft.com/office/drawing/2014/main" id="{0D2DC8A6-FA19-49EC-BDB2-6D8892DEC8B3}"/>
              </a:ext>
            </a:extLst>
          </p:cNvPr>
          <p:cNvSpPr txBox="1"/>
          <p:nvPr/>
        </p:nvSpPr>
        <p:spPr>
          <a:xfrm>
            <a:off x="2406240" y="3009552"/>
            <a:ext cx="3976795" cy="2417323"/>
          </a:xfrm>
          <a:prstGeom prst="rect">
            <a:avLst/>
          </a:prstGeom>
          <a:noFill/>
          <a:ln>
            <a:noFill/>
          </a:ln>
        </p:spPr>
        <p:txBody>
          <a:bodyPr spcFirstLastPara="1" wrap="square" lIns="91425" tIns="91425" rIns="91425" bIns="91425" anchor="t" anchorCtr="0">
            <a:noAutofit/>
          </a:bodyPr>
          <a:lstStyle/>
          <a:p>
            <a:r>
              <a:rPr lang="en-US" sz="2400" b="1" dirty="0">
                <a:solidFill>
                  <a:srgbClr val="002C71"/>
                </a:solidFill>
                <a:latin typeface="Century Gothic" panose="020B0502020202020204" pitchFamily="34" charset="0"/>
              </a:rPr>
              <a:t>Younger Gen Z</a:t>
            </a:r>
            <a:endParaRPr lang="fr-CA" sz="2400" dirty="0">
              <a:solidFill>
                <a:srgbClr val="002C71"/>
              </a:solidFill>
              <a:latin typeface="Century Gothic" panose="020B0502020202020204" pitchFamily="34" charset="0"/>
            </a:endParaRPr>
          </a:p>
          <a:p>
            <a:r>
              <a:rPr lang="fr-CA" dirty="0">
                <a:solidFill>
                  <a:srgbClr val="002C71"/>
                </a:solidFill>
                <a:latin typeface="Century Gothic" panose="020B0502020202020204" pitchFamily="34" charset="0"/>
              </a:rPr>
              <a:t>Discutez avec le parent ET l’enfant ensemble – la génération Z influence les décisions</a:t>
            </a:r>
          </a:p>
          <a:p>
            <a:pPr lvl="0"/>
            <a:r>
              <a:rPr lang="fr-CA" dirty="0">
                <a:solidFill>
                  <a:srgbClr val="002C71"/>
                </a:solidFill>
                <a:latin typeface="Century Gothic" panose="020B0502020202020204" pitchFamily="34" charset="0"/>
              </a:rPr>
              <a:t>Utilisez du langage ou des expressions que les enfants comprennent</a:t>
            </a:r>
          </a:p>
          <a:p>
            <a:pPr marL="285750" lvl="0" indent="-285750">
              <a:buFont typeface="Arial" panose="020B0604020202020204" pitchFamily="34" charset="0"/>
              <a:buChar char="•"/>
            </a:pPr>
            <a:r>
              <a:rPr lang="fr-CA" dirty="0">
                <a:solidFill>
                  <a:srgbClr val="002C71"/>
                </a:solidFill>
                <a:latin typeface="Century Gothic" panose="020B0502020202020204" pitchFamily="34" charset="0"/>
              </a:rPr>
              <a:t>Les verres photochromiques sont magiques ou sont des verres transformateurs</a:t>
            </a:r>
          </a:p>
          <a:p>
            <a:pPr marL="285750" lvl="0" indent="-285750">
              <a:buFont typeface="Arial" panose="020B0604020202020204" pitchFamily="34" charset="0"/>
              <a:buChar char="•"/>
            </a:pPr>
            <a:r>
              <a:rPr lang="fr-CA" dirty="0">
                <a:solidFill>
                  <a:srgbClr val="002C71"/>
                </a:solidFill>
                <a:latin typeface="Century Gothic" panose="020B0502020202020204" pitchFamily="34" charset="0"/>
              </a:rPr>
              <a:t>Les lunettes d’ordinateur sont parfaites pour la console de jeu Xbox ou les technologies</a:t>
            </a:r>
            <a:endParaRPr lang="en-US" dirty="0">
              <a:solidFill>
                <a:srgbClr val="002C71"/>
              </a:solidFill>
              <a:latin typeface="Century Gothic" panose="020B0502020202020204" pitchFamily="34" charset="0"/>
            </a:endParaRPr>
          </a:p>
          <a:p>
            <a:pPr marL="0" marR="0" lvl="0" indent="0" algn="l" rtl="0">
              <a:lnSpc>
                <a:spcPct val="100000"/>
              </a:lnSpc>
              <a:spcBef>
                <a:spcPts val="600"/>
              </a:spcBef>
              <a:spcAft>
                <a:spcPts val="0"/>
              </a:spcAft>
              <a:buClr>
                <a:schemeClr val="lt1"/>
              </a:buClr>
              <a:buSzPts val="1600"/>
              <a:buFont typeface="Arial"/>
              <a:buNone/>
            </a:pPr>
            <a:endParaRPr b="1" i="0" u="none" strike="noStrike" cap="none" dirty="0">
              <a:solidFill>
                <a:srgbClr val="002C71"/>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600"/>
              </a:spcBef>
              <a:spcAft>
                <a:spcPts val="0"/>
              </a:spcAft>
              <a:buClr>
                <a:schemeClr val="lt1"/>
              </a:buClr>
              <a:buSzPts val="1600"/>
              <a:buFont typeface="Arial"/>
              <a:buNone/>
            </a:pPr>
            <a:endParaRPr b="0" i="0" u="none" strike="noStrike" cap="none" dirty="0">
              <a:solidFill>
                <a:srgbClr val="002C7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2577092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765" descr="C:\Users\Courtney Myers\Downloads\ThinkstockPhotos-527234842.jpg">
            <a:extLst>
              <a:ext uri="{FF2B5EF4-FFF2-40B4-BE49-F238E27FC236}">
                <a16:creationId xmlns:a16="http://schemas.microsoft.com/office/drawing/2014/main" id="{55CE9F42-6B05-46BE-8F6A-F2218A93C02E}"/>
              </a:ext>
            </a:extLst>
          </p:cNvPr>
          <p:cNvPicPr preferRelativeResize="0"/>
          <p:nvPr/>
        </p:nvPicPr>
        <p:blipFill rotWithShape="1">
          <a:blip r:embed="rId3">
            <a:alphaModFix/>
          </a:blip>
          <a:srcRect l="22177"/>
          <a:stretch/>
        </p:blipFill>
        <p:spPr>
          <a:xfrm>
            <a:off x="-244549" y="0"/>
            <a:ext cx="8004718" cy="6858000"/>
          </a:xfrm>
          <a:prstGeom prst="parallelogram">
            <a:avLst>
              <a:gd name="adj" fmla="val 0"/>
            </a:avLst>
          </a:prstGeom>
          <a:noFill/>
          <a:ln>
            <a:noFill/>
          </a:ln>
        </p:spPr>
      </p:pic>
      <p:grpSp>
        <p:nvGrpSpPr>
          <p:cNvPr id="7" name="Group 6">
            <a:extLst>
              <a:ext uri="{FF2B5EF4-FFF2-40B4-BE49-F238E27FC236}">
                <a16:creationId xmlns:a16="http://schemas.microsoft.com/office/drawing/2014/main" id="{C3BCE016-9295-46FB-A22E-17FAB937E1E5}"/>
              </a:ext>
            </a:extLst>
          </p:cNvPr>
          <p:cNvGrpSpPr/>
          <p:nvPr/>
        </p:nvGrpSpPr>
        <p:grpSpPr>
          <a:xfrm>
            <a:off x="4673330" y="-2102650"/>
            <a:ext cx="7891735" cy="10511665"/>
            <a:chOff x="3184773" y="-2102650"/>
            <a:chExt cx="7891735" cy="10511665"/>
          </a:xfrm>
        </p:grpSpPr>
        <p:grpSp>
          <p:nvGrpSpPr>
            <p:cNvPr id="8" name="Groupe 13">
              <a:extLst>
                <a:ext uri="{FF2B5EF4-FFF2-40B4-BE49-F238E27FC236}">
                  <a16:creationId xmlns:a16="http://schemas.microsoft.com/office/drawing/2014/main" id="{0ADCE4EF-A922-4A07-A82C-DEAF356F3D00}"/>
                </a:ext>
              </a:extLst>
            </p:cNvPr>
            <p:cNvGrpSpPr/>
            <p:nvPr/>
          </p:nvGrpSpPr>
          <p:grpSpPr>
            <a:xfrm>
              <a:off x="3184773" y="-1563251"/>
              <a:ext cx="7891735" cy="9972266"/>
              <a:chOff x="8747014" y="-1304142"/>
              <a:chExt cx="6978836" cy="8818695"/>
            </a:xfrm>
          </p:grpSpPr>
          <p:sp>
            <p:nvSpPr>
              <p:cNvPr id="10" name="Parallélogramme 14">
                <a:extLst>
                  <a:ext uri="{FF2B5EF4-FFF2-40B4-BE49-F238E27FC236}">
                    <a16:creationId xmlns:a16="http://schemas.microsoft.com/office/drawing/2014/main" id="{86C0C6BF-6012-465C-9115-8A9AA1EFC788}"/>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1" name="Groupe 15">
                <a:extLst>
                  <a:ext uri="{FF2B5EF4-FFF2-40B4-BE49-F238E27FC236}">
                    <a16:creationId xmlns:a16="http://schemas.microsoft.com/office/drawing/2014/main" id="{A508F617-7539-4495-8D48-ED8B9369D1F8}"/>
                  </a:ext>
                </a:extLst>
              </p:cNvPr>
              <p:cNvGrpSpPr/>
              <p:nvPr/>
            </p:nvGrpSpPr>
            <p:grpSpPr>
              <a:xfrm>
                <a:off x="8747014" y="-1304142"/>
                <a:ext cx="2120275" cy="8818695"/>
                <a:chOff x="3616981" y="-1304142"/>
                <a:chExt cx="2120275" cy="8818695"/>
              </a:xfrm>
            </p:grpSpPr>
            <p:pic>
              <p:nvPicPr>
                <p:cNvPr id="12" name="Image 19">
                  <a:extLst>
                    <a:ext uri="{FF2B5EF4-FFF2-40B4-BE49-F238E27FC236}">
                      <a16:creationId xmlns:a16="http://schemas.microsoft.com/office/drawing/2014/main" id="{5B5C5876-BB99-4A03-8D39-25EC0FF6A6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13" name="Connecteur droit 7">
                  <a:extLst>
                    <a:ext uri="{FF2B5EF4-FFF2-40B4-BE49-F238E27FC236}">
                      <a16:creationId xmlns:a16="http://schemas.microsoft.com/office/drawing/2014/main" id="{FDCE7125-12FB-4682-A44D-A67EEC6DDB40}"/>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9" name="Connecteur droit 7">
              <a:extLst>
                <a:ext uri="{FF2B5EF4-FFF2-40B4-BE49-F238E27FC236}">
                  <a16:creationId xmlns:a16="http://schemas.microsoft.com/office/drawing/2014/main" id="{43EAE19B-94B3-4631-97CF-D9FBA45E33AF}"/>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64AB098-5B92-4457-A2D6-B9558718CAF9}"/>
              </a:ext>
            </a:extLst>
          </p:cNvPr>
          <p:cNvSpPr>
            <a:spLocks noGrp="1"/>
          </p:cNvSpPr>
          <p:nvPr>
            <p:ph type="title"/>
          </p:nvPr>
        </p:nvSpPr>
        <p:spPr>
          <a:xfrm>
            <a:off x="6989531" y="365125"/>
            <a:ext cx="4364268" cy="1325563"/>
          </a:xfrm>
        </p:spPr>
        <p:txBody>
          <a:bodyPr/>
          <a:lstStyle/>
          <a:p>
            <a:r>
              <a:rPr lang="en-US" dirty="0"/>
              <a:t>ADAPTEZ-VOUS AUX ENFANTS</a:t>
            </a:r>
          </a:p>
        </p:txBody>
      </p:sp>
      <p:sp>
        <p:nvSpPr>
          <p:cNvPr id="3" name="Content Placeholder 2">
            <a:extLst>
              <a:ext uri="{FF2B5EF4-FFF2-40B4-BE49-F238E27FC236}">
                <a16:creationId xmlns:a16="http://schemas.microsoft.com/office/drawing/2014/main" id="{CB1F107D-DAB1-4854-B836-EBF93BF52CAF}"/>
              </a:ext>
            </a:extLst>
          </p:cNvPr>
          <p:cNvSpPr>
            <a:spLocks noGrp="1"/>
          </p:cNvSpPr>
          <p:nvPr>
            <p:ph idx="1"/>
          </p:nvPr>
        </p:nvSpPr>
        <p:spPr>
          <a:xfrm>
            <a:off x="6989531" y="1825624"/>
            <a:ext cx="4364268" cy="4509289"/>
          </a:xfrm>
        </p:spPr>
        <p:txBody>
          <a:bodyPr>
            <a:normAutofit fontScale="85000" lnSpcReduction="20000"/>
          </a:bodyPr>
          <a:lstStyle/>
          <a:p>
            <a:pPr marL="285750" indent="-285750"/>
            <a:r>
              <a:rPr lang="fr-CA" dirty="0"/>
              <a:t>Tables et chaises plus petites</a:t>
            </a:r>
          </a:p>
          <a:p>
            <a:pPr marL="285750" indent="-285750"/>
            <a:r>
              <a:rPr lang="fr-CA" dirty="0"/>
              <a:t>Miroirs amusants</a:t>
            </a:r>
          </a:p>
          <a:p>
            <a:pPr marL="285750" indent="-285750"/>
            <a:r>
              <a:rPr lang="fr-CA" dirty="0"/>
              <a:t>Couleurs vives</a:t>
            </a:r>
          </a:p>
          <a:p>
            <a:pPr marL="285750" indent="-285750"/>
            <a:r>
              <a:rPr lang="fr-CA" dirty="0"/>
              <a:t>Choses à faire – salle de jeux où se trouvent des livres à colorier et des crayons, de même que des jouets robustes silencieux</a:t>
            </a:r>
          </a:p>
          <a:p>
            <a:pPr marL="285750" indent="-285750"/>
            <a:r>
              <a:rPr lang="fr-CA" dirty="0"/>
              <a:t>Un lecteur DVD et des vidéos adaptées à leur âge pour rendre l’expérience dans la salle d’attente agréable</a:t>
            </a:r>
          </a:p>
        </p:txBody>
      </p:sp>
      <p:sp>
        <p:nvSpPr>
          <p:cNvPr id="5" name="Text Placeholder 4">
            <a:extLst>
              <a:ext uri="{FF2B5EF4-FFF2-40B4-BE49-F238E27FC236}">
                <a16:creationId xmlns:a16="http://schemas.microsoft.com/office/drawing/2014/main" id="{C9C1EC4E-76B5-4C7E-BB88-875670039DB2}"/>
              </a:ext>
            </a:extLst>
          </p:cNvPr>
          <p:cNvSpPr>
            <a:spLocks noGrp="1"/>
          </p:cNvSpPr>
          <p:nvPr>
            <p:ph type="body" sz="quarter" idx="13"/>
          </p:nvPr>
        </p:nvSpPr>
        <p:spPr>
          <a:xfrm>
            <a:off x="5786542" y="6334914"/>
            <a:ext cx="4364268" cy="365125"/>
          </a:xfrm>
        </p:spPr>
        <p:txBody>
          <a:bodyPr/>
          <a:lstStyle/>
          <a:p>
            <a:endParaRPr lang="en-US"/>
          </a:p>
        </p:txBody>
      </p:sp>
    </p:spTree>
    <p:extLst>
      <p:ext uri="{BB962C8B-B14F-4D97-AF65-F5344CB8AC3E}">
        <p14:creationId xmlns:p14="http://schemas.microsoft.com/office/powerpoint/2010/main" val="2212567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43FF4D-EBAB-4EB6-B5F0-AF5F30942FA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0285"/>
          <a:stretch/>
        </p:blipFill>
        <p:spPr>
          <a:xfrm>
            <a:off x="0" y="-62460"/>
            <a:ext cx="6301964" cy="6920459"/>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301964" cy="2327762"/>
          </a:xfrm>
        </p:spPr>
        <p:txBody>
          <a:bodyPr>
            <a:normAutofit fontScale="90000"/>
          </a:bodyPr>
          <a:lstStyle/>
          <a:p>
            <a:r>
              <a:rPr lang="en-US" dirty="0"/>
              <a:t>LISTE DE VÉRIFICATION POUR ÉTABLIR </a:t>
            </a:r>
            <a:br>
              <a:rPr lang="en-US" dirty="0"/>
            </a:br>
            <a:r>
              <a:rPr lang="en-US" dirty="0"/>
              <a:t>DES LIENS AVEC LES ENFANTS</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2718943"/>
            <a:ext cx="6294305" cy="3773932"/>
          </a:xfrm>
        </p:spPr>
        <p:txBody>
          <a:bodyPr>
            <a:normAutofit/>
          </a:bodyPr>
          <a:lstStyle/>
          <a:p>
            <a:pPr marL="0" lvl="0" indent="0" defTabSz="1371600">
              <a:spcBef>
                <a:spcPts val="1500"/>
              </a:spcBef>
              <a:buNone/>
              <a:defRPr/>
            </a:pPr>
            <a:r>
              <a:rPr lang="fr-CA" b="1" kern="0" dirty="0">
                <a:cs typeface="Arial"/>
                <a:sym typeface="Arial"/>
              </a:rPr>
              <a:t>Communiquez</a:t>
            </a:r>
          </a:p>
          <a:p>
            <a:pPr marL="0" lvl="0" indent="0" defTabSz="1371600">
              <a:spcBef>
                <a:spcPts val="1500"/>
              </a:spcBef>
              <a:buNone/>
              <a:defRPr/>
            </a:pPr>
            <a:r>
              <a:rPr lang="fr-CA" sz="1600" kern="0" dirty="0">
                <a:cs typeface="Arial"/>
                <a:sym typeface="Arial"/>
              </a:rPr>
              <a:t>Transmettez de </a:t>
            </a:r>
            <a:r>
              <a:rPr lang="fr-CA" sz="1600" dirty="0"/>
              <a:t>« petites quantités de renseignements » – leur capacité d’attention est uniquement de huit secondes</a:t>
            </a:r>
            <a:endParaRPr lang="fr-CA" sz="1600" kern="0" dirty="0">
              <a:cs typeface="Arial"/>
              <a:sym typeface="Arial"/>
            </a:endParaRPr>
          </a:p>
          <a:p>
            <a:pPr marL="0" lvl="0" indent="0" defTabSz="1371600">
              <a:spcBef>
                <a:spcPts val="600"/>
              </a:spcBef>
              <a:buNone/>
              <a:defRPr/>
            </a:pPr>
            <a:r>
              <a:rPr lang="fr-CA" b="1" kern="0" dirty="0">
                <a:cs typeface="Arial"/>
                <a:sym typeface="Arial"/>
              </a:rPr>
              <a:t>Ne soyez pas condescendant</a:t>
            </a:r>
          </a:p>
          <a:p>
            <a:pPr marL="0" lvl="0" indent="0" defTabSz="1371600">
              <a:spcBef>
                <a:spcPts val="600"/>
              </a:spcBef>
              <a:buNone/>
              <a:defRPr/>
            </a:pPr>
            <a:r>
              <a:rPr lang="fr-CA" sz="1600" kern="0" dirty="0">
                <a:cs typeface="Arial"/>
                <a:sym typeface="Arial"/>
              </a:rPr>
              <a:t>Ils ont </a:t>
            </a:r>
            <a:r>
              <a:rPr lang="fr-CA" sz="1600" dirty="0"/>
              <a:t>des</a:t>
            </a:r>
            <a:r>
              <a:rPr lang="fr-CA" sz="1600" kern="0" dirty="0">
                <a:cs typeface="Arial"/>
                <a:sym typeface="Arial"/>
              </a:rPr>
              <a:t> opinions et ils influencent les décisions familiales</a:t>
            </a:r>
          </a:p>
          <a:p>
            <a:pPr marL="0" lvl="1" indent="0" defTabSz="979885" eaLnBrk="0" fontAlgn="base" hangingPunct="0">
              <a:lnSpc>
                <a:spcPct val="95000"/>
              </a:lnSpc>
              <a:spcBef>
                <a:spcPts val="600"/>
              </a:spcBef>
              <a:spcAft>
                <a:spcPct val="0"/>
              </a:spcAft>
              <a:buClr>
                <a:srgbClr val="00B5E2"/>
              </a:buClr>
              <a:buSzPct val="100000"/>
              <a:buNone/>
              <a:tabLst>
                <a:tab pos="135453" algn="l"/>
              </a:tabLst>
              <a:defRPr/>
            </a:pPr>
            <a:r>
              <a:rPr lang="fr-CA" sz="1600" kern="0" dirty="0">
                <a:cs typeface="Arial"/>
                <a:sym typeface="Arial"/>
              </a:rPr>
              <a:t>Soyez humble</a:t>
            </a:r>
          </a:p>
          <a:p>
            <a:pPr marL="0" lvl="1" indent="0" defTabSz="979885" eaLnBrk="0" fontAlgn="base" hangingPunct="0">
              <a:lnSpc>
                <a:spcPct val="95000"/>
              </a:lnSpc>
              <a:spcBef>
                <a:spcPts val="600"/>
              </a:spcBef>
              <a:spcAft>
                <a:spcPct val="0"/>
              </a:spcAft>
              <a:buClr>
                <a:srgbClr val="00B5E2"/>
              </a:buClr>
              <a:buSzPct val="100000"/>
              <a:buNone/>
              <a:tabLst>
                <a:tab pos="135453" algn="l"/>
              </a:tabLst>
              <a:defRPr/>
            </a:pPr>
            <a:r>
              <a:rPr lang="fr-CA" sz="1600" kern="0" dirty="0">
                <a:cs typeface="Arial"/>
                <a:sym typeface="Arial"/>
              </a:rPr>
              <a:t>Parlez-leur de la valeur (Ils se préoccupent du coût des choses.)</a:t>
            </a:r>
          </a:p>
          <a:p>
            <a:pPr marL="0" lvl="0" indent="0" defTabSz="1371600">
              <a:spcBef>
                <a:spcPts val="600"/>
              </a:spcBef>
              <a:buNone/>
              <a:defRPr/>
            </a:pPr>
            <a:r>
              <a:rPr lang="fr-CA" b="1" kern="0" dirty="0">
                <a:cs typeface="Arial"/>
                <a:sym typeface="Arial"/>
              </a:rPr>
              <a:t>Alimentez leur curiosité</a:t>
            </a:r>
          </a:p>
          <a:p>
            <a:pPr marL="0" lvl="1" indent="0" defTabSz="979885" eaLnBrk="0" fontAlgn="base" hangingPunct="0">
              <a:lnSpc>
                <a:spcPct val="95000"/>
              </a:lnSpc>
              <a:spcBef>
                <a:spcPts val="600"/>
              </a:spcBef>
              <a:spcAft>
                <a:spcPct val="0"/>
              </a:spcAft>
              <a:buClr>
                <a:srgbClr val="00B5E2"/>
              </a:buClr>
              <a:buSzPct val="100000"/>
              <a:buNone/>
              <a:tabLst>
                <a:tab pos="135453" algn="l"/>
              </a:tabLst>
              <a:defRPr/>
            </a:pPr>
            <a:r>
              <a:rPr lang="fr-CA" sz="1600" kern="0" dirty="0">
                <a:cs typeface="Arial"/>
                <a:sym typeface="Arial"/>
              </a:rPr>
              <a:t>Laissez-les activer les verres photochromiques avec une lampe à rayons UV ou un démonstrateur</a:t>
            </a:r>
          </a:p>
        </p:txBody>
      </p:sp>
    </p:spTree>
    <p:extLst>
      <p:ext uri="{BB962C8B-B14F-4D97-AF65-F5344CB8AC3E}">
        <p14:creationId xmlns:p14="http://schemas.microsoft.com/office/powerpoint/2010/main" val="2375665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EEA95A-E8D1-4D89-B22A-E7A9E6DE6AB4}"/>
              </a:ext>
            </a:extLst>
          </p:cNvPr>
          <p:cNvSpPr>
            <a:spLocks noGrp="1"/>
          </p:cNvSpPr>
          <p:nvPr>
            <p:ph type="title"/>
          </p:nvPr>
        </p:nvSpPr>
        <p:spPr/>
        <p:txBody>
          <a:bodyPr/>
          <a:lstStyle/>
          <a:p>
            <a:r>
              <a:rPr lang="en-US" dirty="0"/>
              <a:t>LES OUTILS QUE VOUS POUVEZ UTILISER</a:t>
            </a:r>
          </a:p>
        </p:txBody>
      </p:sp>
      <p:sp>
        <p:nvSpPr>
          <p:cNvPr id="6" name="Content Placeholder 5">
            <a:extLst>
              <a:ext uri="{FF2B5EF4-FFF2-40B4-BE49-F238E27FC236}">
                <a16:creationId xmlns:a16="http://schemas.microsoft.com/office/drawing/2014/main" id="{0AD4A2A9-BAD3-40A2-892A-2E11270AEE06}"/>
              </a:ext>
            </a:extLst>
          </p:cNvPr>
          <p:cNvSpPr>
            <a:spLocks noGrp="1"/>
          </p:cNvSpPr>
          <p:nvPr>
            <p:ph idx="1"/>
          </p:nvPr>
        </p:nvSpPr>
        <p:spPr/>
        <p:txBody>
          <a:bodyPr/>
          <a:lstStyle/>
          <a:p>
            <a:r>
              <a:rPr lang="fr-CA" dirty="0"/>
              <a:t>Les enfants et la lumière bleue</a:t>
            </a:r>
          </a:p>
          <a:p>
            <a:r>
              <a:rPr lang="fr-CA" dirty="0"/>
              <a:t>Affichettes de comptoir</a:t>
            </a:r>
          </a:p>
          <a:p>
            <a:r>
              <a:rPr lang="en-US" dirty="0"/>
              <a:t>Guide de dispensation </a:t>
            </a:r>
          </a:p>
          <a:p>
            <a:r>
              <a:rPr lang="fr-CA" dirty="0"/>
              <a:t>Contenu pour les médias sociaux</a:t>
            </a:r>
          </a:p>
          <a:p>
            <a:r>
              <a:rPr lang="fr-CA" dirty="0"/>
              <a:t>Symptômes à surveiller</a:t>
            </a:r>
          </a:p>
          <a:p>
            <a:r>
              <a:rPr lang="fr-CA" dirty="0"/>
              <a:t>Modèles de référence et de lettre de permission</a:t>
            </a:r>
          </a:p>
          <a:p>
            <a:endParaRPr lang="en-US" dirty="0"/>
          </a:p>
        </p:txBody>
      </p:sp>
      <p:sp>
        <p:nvSpPr>
          <p:cNvPr id="7" name="Text Placeholder 6">
            <a:extLst>
              <a:ext uri="{FF2B5EF4-FFF2-40B4-BE49-F238E27FC236}">
                <a16:creationId xmlns:a16="http://schemas.microsoft.com/office/drawing/2014/main" id="{F9C82EC4-FBF5-4397-9146-07F48E9994D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73802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90C4-4629-47A0-AAB5-171DBBFCF744}"/>
              </a:ext>
            </a:extLst>
          </p:cNvPr>
          <p:cNvSpPr>
            <a:spLocks noGrp="1"/>
          </p:cNvSpPr>
          <p:nvPr>
            <p:ph type="title"/>
          </p:nvPr>
        </p:nvSpPr>
        <p:spPr/>
        <p:txBody>
          <a:bodyPr/>
          <a:lstStyle/>
          <a:p>
            <a:r>
              <a:rPr lang="en-US" dirty="0"/>
              <a:t>OFFRE POUR ENFANTS</a:t>
            </a:r>
          </a:p>
        </p:txBody>
      </p:sp>
      <p:sp>
        <p:nvSpPr>
          <p:cNvPr id="3" name="Content Placeholder 2">
            <a:extLst>
              <a:ext uri="{FF2B5EF4-FFF2-40B4-BE49-F238E27FC236}">
                <a16:creationId xmlns:a16="http://schemas.microsoft.com/office/drawing/2014/main" id="{B4D96AC7-749A-4EE1-8277-EB382D8206F8}"/>
              </a:ext>
            </a:extLst>
          </p:cNvPr>
          <p:cNvSpPr>
            <a:spLocks noGrp="1"/>
          </p:cNvSpPr>
          <p:nvPr>
            <p:ph idx="1"/>
          </p:nvPr>
        </p:nvSpPr>
        <p:spPr>
          <a:xfrm>
            <a:off x="2406240" y="1825625"/>
            <a:ext cx="6203950" cy="4351338"/>
          </a:xfrm>
        </p:spPr>
        <p:txBody>
          <a:bodyPr>
            <a:normAutofit fontScale="92500" lnSpcReduction="20000"/>
          </a:bodyPr>
          <a:lstStyle/>
          <a:p>
            <a:pPr marL="0" indent="0">
              <a:buNone/>
            </a:pPr>
            <a:r>
              <a:rPr lang="fr-CA" dirty="0"/>
              <a:t>Matériau sûr et mince</a:t>
            </a:r>
          </a:p>
          <a:p>
            <a:pPr marL="0" indent="0">
              <a:buNone/>
            </a:pPr>
            <a:r>
              <a:rPr lang="fr-CA" dirty="0"/>
              <a:t>Verres adaptatifs qui protègent contre les rayons UV et la lumière bleue nocive</a:t>
            </a:r>
          </a:p>
          <a:p>
            <a:pPr marL="0" indent="0">
              <a:buNone/>
            </a:pPr>
            <a:r>
              <a:rPr lang="fr-CA" dirty="0"/>
              <a:t>Montures sélectionnées</a:t>
            </a:r>
          </a:p>
          <a:p>
            <a:pPr marL="0" indent="0">
              <a:buNone/>
            </a:pPr>
            <a:r>
              <a:rPr lang="fr-CA" dirty="0"/>
              <a:t>249 $</a:t>
            </a:r>
          </a:p>
          <a:p>
            <a:pPr marL="0" indent="0">
              <a:buNone/>
            </a:pPr>
            <a:r>
              <a:rPr lang="fr-CA" dirty="0"/>
              <a:t> </a:t>
            </a:r>
          </a:p>
          <a:p>
            <a:pPr marL="0" indent="0">
              <a:buNone/>
            </a:pPr>
            <a:r>
              <a:rPr lang="fr-CA" dirty="0"/>
              <a:t>Ajout du traitement antireflet pour réduire les éblouissements à l’intérieur et faciliter le nettoyage et 1 an de garantie </a:t>
            </a:r>
          </a:p>
          <a:p>
            <a:pPr marL="0" indent="0">
              <a:buNone/>
            </a:pPr>
            <a:r>
              <a:rPr lang="fr-CA" dirty="0"/>
              <a:t>+95 $</a:t>
            </a:r>
          </a:p>
          <a:p>
            <a:pPr marL="0" indent="0">
              <a:buNone/>
            </a:pPr>
            <a:endParaRPr lang="en-US" dirty="0"/>
          </a:p>
        </p:txBody>
      </p:sp>
      <p:sp>
        <p:nvSpPr>
          <p:cNvPr id="4" name="Text Placeholder 3">
            <a:extLst>
              <a:ext uri="{FF2B5EF4-FFF2-40B4-BE49-F238E27FC236}">
                <a16:creationId xmlns:a16="http://schemas.microsoft.com/office/drawing/2014/main" id="{28A7B3BD-35CC-46F3-98AC-942AE482AF2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16369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ake&#10;&#10;Description automatically generated">
            <a:extLst>
              <a:ext uri="{FF2B5EF4-FFF2-40B4-BE49-F238E27FC236}">
                <a16:creationId xmlns:a16="http://schemas.microsoft.com/office/drawing/2014/main" id="{CFA1FE71-6612-4D5B-B159-394F1FFFD0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937"/>
          <a:stretch/>
        </p:blipFill>
        <p:spPr>
          <a:xfrm>
            <a:off x="-95693" y="0"/>
            <a:ext cx="5047152" cy="6858000"/>
          </a:xfrm>
          <a:prstGeom prst="rect">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1255983"/>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505973" cy="1870075"/>
          </a:xfrm>
        </p:spPr>
        <p:txBody>
          <a:bodyPr>
            <a:normAutofit fontScale="90000"/>
          </a:bodyPr>
          <a:lstStyle/>
          <a:p>
            <a:r>
              <a:rPr lang="en-US" dirty="0"/>
              <a:t>RÉSUMONS CE QUE NOUS AVONS APPRIS SUR LES ENFANTS AUJOURD’HUI</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2773467"/>
            <a:ext cx="6294305" cy="3847465"/>
          </a:xfrm>
        </p:spPr>
        <p:txBody>
          <a:bodyPr>
            <a:normAutofit lnSpcReduction="10000"/>
          </a:bodyPr>
          <a:lstStyle/>
          <a:p>
            <a:pPr marL="0" lvl="0" indent="0" defTabSz="1371600">
              <a:spcBef>
                <a:spcPts val="1500"/>
              </a:spcBef>
              <a:buNone/>
              <a:defRPr/>
            </a:pPr>
            <a:r>
              <a:rPr lang="fr-CA" sz="2400" b="1" dirty="0"/>
              <a:t>Informez-les</a:t>
            </a:r>
            <a:endParaRPr lang="fr-CA" sz="2400" b="1" kern="0" dirty="0"/>
          </a:p>
          <a:p>
            <a:pPr marL="0" lvl="1" indent="0" defTabSz="979885" eaLnBrk="0" fontAlgn="base" hangingPunct="0">
              <a:lnSpc>
                <a:spcPct val="95000"/>
              </a:lnSpc>
              <a:spcBef>
                <a:spcPts val="0"/>
              </a:spcBef>
              <a:spcAft>
                <a:spcPct val="0"/>
              </a:spcAft>
              <a:buClr>
                <a:srgbClr val="00B5E2"/>
              </a:buClr>
              <a:buSzPct val="100000"/>
              <a:buNone/>
              <a:tabLst>
                <a:tab pos="135453" algn="l"/>
              </a:tabLst>
              <a:defRPr/>
            </a:pPr>
            <a:r>
              <a:rPr lang="fr-CA" sz="1400" kern="0" dirty="0"/>
              <a:t>Soyez un défenseur des enfants, des jeunes adultes </a:t>
            </a:r>
            <a:r>
              <a:rPr lang="fr-CA" sz="1400" dirty="0"/>
              <a:t>et de leur</a:t>
            </a:r>
            <a:r>
              <a:rPr lang="fr-CA" sz="1400" kern="0" dirty="0"/>
              <a:t> vision</a:t>
            </a:r>
          </a:p>
          <a:p>
            <a:pPr marL="0" lvl="0" indent="0" defTabSz="1371600">
              <a:spcBef>
                <a:spcPts val="600"/>
              </a:spcBef>
              <a:buNone/>
              <a:defRPr/>
            </a:pPr>
            <a:r>
              <a:rPr lang="fr-CA" sz="2400" b="1" dirty="0"/>
              <a:t>Ils p</a:t>
            </a:r>
            <a:r>
              <a:rPr lang="fr-CA" sz="2400" b="1" kern="0" dirty="0"/>
              <a:t>assent plus de temps sur les appareils numériques et moins de temps à l’extérieur </a:t>
            </a:r>
          </a:p>
          <a:p>
            <a:pPr marL="0" lvl="1" indent="0" defTabSz="979885" eaLnBrk="0" fontAlgn="base" hangingPunct="0">
              <a:lnSpc>
                <a:spcPct val="95000"/>
              </a:lnSpc>
              <a:spcBef>
                <a:spcPts val="600"/>
              </a:spcBef>
              <a:spcAft>
                <a:spcPct val="0"/>
              </a:spcAft>
              <a:buClr>
                <a:srgbClr val="00B5E2"/>
              </a:buClr>
              <a:buSzPct val="100000"/>
              <a:buNone/>
              <a:tabLst>
                <a:tab pos="135453" algn="l"/>
              </a:tabLst>
              <a:defRPr/>
            </a:pPr>
            <a:r>
              <a:rPr lang="fr-CA" sz="1400" dirty="0"/>
              <a:t>Cela p</a:t>
            </a:r>
            <a:r>
              <a:rPr lang="fr-CA" sz="1400" kern="0" dirty="0"/>
              <a:t>eut nuire au développement visuel : discutez de la protection contre la lumière bleue, mais n’oubliez pas le soleil</a:t>
            </a:r>
          </a:p>
          <a:p>
            <a:pPr marL="0" lvl="0" indent="0" defTabSz="1371600">
              <a:spcBef>
                <a:spcPts val="600"/>
              </a:spcBef>
              <a:buNone/>
              <a:defRPr/>
            </a:pPr>
            <a:r>
              <a:rPr lang="fr-CA" sz="2400" b="1" kern="0" dirty="0"/>
              <a:t>Protégez la génération Z avec leur prescription</a:t>
            </a:r>
          </a:p>
          <a:p>
            <a:pPr marL="0" lvl="1" indent="0" defTabSz="979885" eaLnBrk="0" fontAlgn="base" hangingPunct="0">
              <a:lnSpc>
                <a:spcPct val="95000"/>
              </a:lnSpc>
              <a:spcBef>
                <a:spcPts val="600"/>
              </a:spcBef>
              <a:spcAft>
                <a:spcPct val="0"/>
              </a:spcAft>
              <a:buClr>
                <a:srgbClr val="00B5E2"/>
              </a:buClr>
              <a:buSzPct val="100000"/>
              <a:buNone/>
              <a:tabLst>
                <a:tab pos="135453" algn="l"/>
              </a:tabLst>
              <a:defRPr/>
            </a:pPr>
            <a:r>
              <a:rPr lang="fr-CA" sz="1400" kern="0" dirty="0"/>
              <a:t>Contre les rayons UV nocifs, la lumière bleue nocive, les traumatismes oculaires </a:t>
            </a:r>
            <a:r>
              <a:rPr lang="fr-CA" sz="1400" dirty="0"/>
              <a:t>et les éblouissements</a:t>
            </a:r>
            <a:endParaRPr lang="fr-CA" sz="1400" kern="0" dirty="0"/>
          </a:p>
          <a:p>
            <a:pPr marL="0" lvl="0" indent="0" defTabSz="1371600">
              <a:spcBef>
                <a:spcPts val="600"/>
              </a:spcBef>
              <a:buNone/>
              <a:defRPr/>
            </a:pPr>
            <a:r>
              <a:rPr lang="fr-CA" sz="2400" b="1" kern="0" dirty="0"/>
              <a:t>Prescrivez</a:t>
            </a:r>
          </a:p>
          <a:p>
            <a:pPr marL="0" lvl="0" indent="0" defTabSz="1371600">
              <a:spcBef>
                <a:spcPts val="600"/>
              </a:spcBef>
              <a:buNone/>
              <a:defRPr/>
            </a:pPr>
            <a:r>
              <a:rPr lang="fr-CA" sz="1400" dirty="0"/>
              <a:t>La meilleure solution visuelle sans hésitation</a:t>
            </a:r>
            <a:endParaRPr lang="fr-CA" sz="1400" kern="0" dirty="0"/>
          </a:p>
        </p:txBody>
      </p:sp>
    </p:spTree>
    <p:extLst>
      <p:ext uri="{BB962C8B-B14F-4D97-AF65-F5344CB8AC3E}">
        <p14:creationId xmlns:p14="http://schemas.microsoft.com/office/powerpoint/2010/main" val="2626475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2613B1-7CCA-4C09-8FBC-C2B7314BFC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599744" y="-35299"/>
            <a:ext cx="10228077" cy="7001584"/>
          </a:xfrm>
          <a:prstGeom prst="rect">
            <a:avLst/>
          </a:prstGeom>
        </p:spPr>
      </p:pic>
      <p:sp>
        <p:nvSpPr>
          <p:cNvPr id="6" name="Parallélogramme 137">
            <a:extLst>
              <a:ext uri="{FF2B5EF4-FFF2-40B4-BE49-F238E27FC236}">
                <a16:creationId xmlns:a16="http://schemas.microsoft.com/office/drawing/2014/main" id="{E015DC14-4690-49AF-B701-F1B24E3AC0E1}"/>
              </a:ext>
            </a:extLst>
          </p:cNvPr>
          <p:cNvSpPr/>
          <p:nvPr/>
        </p:nvSpPr>
        <p:spPr>
          <a:xfrm>
            <a:off x="4621597" y="0"/>
            <a:ext cx="8042622" cy="6858000"/>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7" name="Groupe 138">
            <a:extLst>
              <a:ext uri="{FF2B5EF4-FFF2-40B4-BE49-F238E27FC236}">
                <a16:creationId xmlns:a16="http://schemas.microsoft.com/office/drawing/2014/main" id="{FADB7ED5-C8FA-40B7-B607-BF5C4E3566D6}"/>
              </a:ext>
            </a:extLst>
          </p:cNvPr>
          <p:cNvGrpSpPr/>
          <p:nvPr/>
        </p:nvGrpSpPr>
        <p:grpSpPr>
          <a:xfrm>
            <a:off x="4275133" y="-943491"/>
            <a:ext cx="2397627" cy="9972266"/>
            <a:chOff x="3616981" y="-1304142"/>
            <a:chExt cx="2120275" cy="8818695"/>
          </a:xfrm>
        </p:grpSpPr>
        <p:pic>
          <p:nvPicPr>
            <p:cNvPr id="8" name="Image 139">
              <a:extLst>
                <a:ext uri="{FF2B5EF4-FFF2-40B4-BE49-F238E27FC236}">
                  <a16:creationId xmlns:a16="http://schemas.microsoft.com/office/drawing/2014/main" id="{9C2AAE0A-7B9F-472F-92DA-088DFAA87A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9" name="Connecteur droit 7">
              <a:extLst>
                <a:ext uri="{FF2B5EF4-FFF2-40B4-BE49-F238E27FC236}">
                  <a16:creationId xmlns:a16="http://schemas.microsoft.com/office/drawing/2014/main" id="{CB224989-C516-40CD-9F6E-4FE5585EB4A6}"/>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10" name="Connecteur droit 7">
            <a:extLst>
              <a:ext uri="{FF2B5EF4-FFF2-40B4-BE49-F238E27FC236}">
                <a16:creationId xmlns:a16="http://schemas.microsoft.com/office/drawing/2014/main" id="{3C08B39A-B669-43C9-9E7C-520807DD1881}"/>
              </a:ext>
            </a:extLst>
          </p:cNvPr>
          <p:cNvSpPr/>
          <p:nvPr/>
        </p:nvSpPr>
        <p:spPr>
          <a:xfrm flipH="1">
            <a:off x="5857990" y="-1770470"/>
            <a:ext cx="814770" cy="3365204"/>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nvGrpSpPr>
          <p:cNvPr id="18" name="Group 17">
            <a:extLst>
              <a:ext uri="{FF2B5EF4-FFF2-40B4-BE49-F238E27FC236}">
                <a16:creationId xmlns:a16="http://schemas.microsoft.com/office/drawing/2014/main" id="{D6A738EF-7A2C-45A7-B62A-AB1C84BAB188}"/>
              </a:ext>
            </a:extLst>
          </p:cNvPr>
          <p:cNvGrpSpPr/>
          <p:nvPr/>
        </p:nvGrpSpPr>
        <p:grpSpPr>
          <a:xfrm>
            <a:off x="6390903" y="2448244"/>
            <a:ext cx="5874105" cy="781749"/>
            <a:chOff x="5385774" y="4012282"/>
            <a:chExt cx="12515365" cy="1856742"/>
          </a:xfrm>
        </p:grpSpPr>
        <p:sp>
          <p:nvSpPr>
            <p:cNvPr id="19" name="Shape 718">
              <a:extLst>
                <a:ext uri="{FF2B5EF4-FFF2-40B4-BE49-F238E27FC236}">
                  <a16:creationId xmlns:a16="http://schemas.microsoft.com/office/drawing/2014/main" id="{06555C8C-C17E-49B5-A9FC-40DDA42A8680}"/>
                </a:ext>
              </a:extLst>
            </p:cNvPr>
            <p:cNvSpPr txBox="1"/>
            <p:nvPr/>
          </p:nvSpPr>
          <p:spPr>
            <a:xfrm>
              <a:off x="5385774" y="5090583"/>
              <a:ext cx="10528303" cy="778441"/>
            </a:xfrm>
            <a:prstGeom prst="rect">
              <a:avLst/>
            </a:prstGeom>
            <a:noFill/>
            <a:ln>
              <a:noFill/>
            </a:ln>
          </p:spPr>
          <p:txBody>
            <a:bodyPr lIns="45713" tIns="22850" rIns="45713" bIns="22850" anchor="ctr" anchorCtr="0">
              <a:noAutofit/>
            </a:bodyPr>
            <a:lstStyle/>
            <a:p>
              <a:pPr>
                <a:lnSpc>
                  <a:spcPct val="85000"/>
                </a:lnSpc>
                <a:buSzPct val="25000"/>
                <a:defRPr/>
              </a:pPr>
              <a:r>
                <a:rPr lang="en-US" sz="6600" b="1" kern="0" dirty="0">
                  <a:solidFill>
                    <a:srgbClr val="002C71"/>
                  </a:solidFill>
                  <a:latin typeface="Century Gothic" panose="020B0502020202020204" pitchFamily="34" charset="0"/>
                  <a:sym typeface="Arial"/>
                </a:rPr>
                <a:t>BRILLANTS</a:t>
              </a:r>
            </a:p>
          </p:txBody>
        </p:sp>
        <p:sp>
          <p:nvSpPr>
            <p:cNvPr id="20" name="Shape 718">
              <a:extLst>
                <a:ext uri="{FF2B5EF4-FFF2-40B4-BE49-F238E27FC236}">
                  <a16:creationId xmlns:a16="http://schemas.microsoft.com/office/drawing/2014/main" id="{A715FA25-4BA8-415F-9753-F7E01317734D}"/>
                </a:ext>
              </a:extLst>
            </p:cNvPr>
            <p:cNvSpPr txBox="1"/>
            <p:nvPr/>
          </p:nvSpPr>
          <p:spPr>
            <a:xfrm>
              <a:off x="5456112" y="4012282"/>
              <a:ext cx="12445027" cy="370684"/>
            </a:xfrm>
            <a:prstGeom prst="rect">
              <a:avLst/>
            </a:prstGeom>
            <a:noFill/>
            <a:ln>
              <a:noFill/>
            </a:ln>
          </p:spPr>
          <p:txBody>
            <a:bodyPr lIns="45713" tIns="22850" rIns="45713" bIns="22850" anchor="ctr" anchorCtr="0">
              <a:noAutofit/>
            </a:bodyPr>
            <a:lstStyle/>
            <a:p>
              <a:pPr>
                <a:lnSpc>
                  <a:spcPct val="85000"/>
                </a:lnSpc>
                <a:buSzPct val="25000"/>
                <a:defRPr/>
              </a:pPr>
              <a:r>
                <a:rPr lang="en-US" sz="5400" b="1" kern="0" dirty="0">
                  <a:solidFill>
                    <a:srgbClr val="F36F21"/>
                  </a:solidFill>
                  <a:latin typeface="Century Gothic" panose="020B0502020202020204" pitchFamily="34" charset="0"/>
                  <a:sym typeface="Arial"/>
                </a:rPr>
                <a:t>CES ENFANTS</a:t>
              </a:r>
            </a:p>
          </p:txBody>
        </p:sp>
      </p:grpSp>
      <p:sp>
        <p:nvSpPr>
          <p:cNvPr id="13" name="Shape 718">
            <a:extLst>
              <a:ext uri="{FF2B5EF4-FFF2-40B4-BE49-F238E27FC236}">
                <a16:creationId xmlns:a16="http://schemas.microsoft.com/office/drawing/2014/main" id="{6C206C8D-4FDC-477A-84F4-5085EEA5DDBE}"/>
              </a:ext>
            </a:extLst>
          </p:cNvPr>
          <p:cNvSpPr txBox="1"/>
          <p:nvPr/>
        </p:nvSpPr>
        <p:spPr>
          <a:xfrm>
            <a:off x="6468162" y="5089772"/>
            <a:ext cx="4941475" cy="327749"/>
          </a:xfrm>
          <a:prstGeom prst="rect">
            <a:avLst/>
          </a:prstGeom>
          <a:noFill/>
          <a:ln>
            <a:noFill/>
          </a:ln>
        </p:spPr>
        <p:txBody>
          <a:bodyPr lIns="45713" tIns="22850" rIns="45713" bIns="22850" anchor="ctr" anchorCtr="0">
            <a:noAutofit/>
          </a:bodyPr>
          <a:lstStyle/>
          <a:p>
            <a:pPr algn="ctr">
              <a:lnSpc>
                <a:spcPct val="85000"/>
              </a:lnSpc>
              <a:buSzPct val="25000"/>
              <a:defRPr/>
            </a:pPr>
            <a:r>
              <a:rPr lang="en-US" sz="4000" b="1" kern="0" dirty="0">
                <a:solidFill>
                  <a:srgbClr val="002C71"/>
                </a:solidFill>
                <a:latin typeface="Century Gothic" panose="020B0502020202020204" pitchFamily="34" charset="0"/>
                <a:sym typeface="Arial"/>
              </a:rPr>
              <a:t>MERCI!</a:t>
            </a:r>
          </a:p>
        </p:txBody>
      </p:sp>
    </p:spTree>
    <p:extLst>
      <p:ext uri="{BB962C8B-B14F-4D97-AF65-F5344CB8AC3E}">
        <p14:creationId xmlns:p14="http://schemas.microsoft.com/office/powerpoint/2010/main" val="2232642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A7E3214-6FC0-6546-82EC-0FC3D2B3DE10}"/>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a:stretch/>
        </p:blipFill>
        <p:spPr>
          <a:xfrm>
            <a:off x="-374076" y="0"/>
            <a:ext cx="8456026" cy="6857990"/>
          </a:xfrm>
          <a:prstGeom prst="rect">
            <a:avLst/>
          </a:prstGeom>
        </p:spPr>
      </p:pic>
      <p:grpSp>
        <p:nvGrpSpPr>
          <p:cNvPr id="14" name="Groupe 13">
            <a:extLst>
              <a:ext uri="{FF2B5EF4-FFF2-40B4-BE49-F238E27FC236}">
                <a16:creationId xmlns:a16="http://schemas.microsoft.com/office/drawing/2014/main" id="{57AE3950-6366-C44E-9121-941C9AE831A5}"/>
              </a:ext>
            </a:extLst>
          </p:cNvPr>
          <p:cNvGrpSpPr/>
          <p:nvPr/>
        </p:nvGrpSpPr>
        <p:grpSpPr>
          <a:xfrm>
            <a:off x="4715863" y="-1557133"/>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dirty="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sp>
        <p:nvSpPr>
          <p:cNvPr id="3" name="Title 2">
            <a:extLst>
              <a:ext uri="{FF2B5EF4-FFF2-40B4-BE49-F238E27FC236}">
                <a16:creationId xmlns:a16="http://schemas.microsoft.com/office/drawing/2014/main" id="{8C2EDBDF-3672-46E6-A075-6110B3232C5F}"/>
              </a:ext>
            </a:extLst>
          </p:cNvPr>
          <p:cNvSpPr>
            <a:spLocks noGrp="1"/>
          </p:cNvSpPr>
          <p:nvPr>
            <p:ph type="title"/>
          </p:nvPr>
        </p:nvSpPr>
        <p:spPr>
          <a:xfrm>
            <a:off x="7069053" y="365125"/>
            <a:ext cx="4648025" cy="1325563"/>
          </a:xfrm>
        </p:spPr>
        <p:txBody>
          <a:bodyPr>
            <a:normAutofit/>
          </a:bodyPr>
          <a:lstStyle/>
          <a:p>
            <a:r>
              <a:rPr lang="en-US" dirty="0"/>
              <a:t>SAVIEZ-VOUS QUE…</a:t>
            </a:r>
          </a:p>
        </p:txBody>
      </p:sp>
      <p:sp>
        <p:nvSpPr>
          <p:cNvPr id="4" name="Content Placeholder 3">
            <a:extLst>
              <a:ext uri="{FF2B5EF4-FFF2-40B4-BE49-F238E27FC236}">
                <a16:creationId xmlns:a16="http://schemas.microsoft.com/office/drawing/2014/main" id="{9A292CDD-D5CC-48B2-BBE9-5E29ACAF4007}"/>
              </a:ext>
            </a:extLst>
          </p:cNvPr>
          <p:cNvSpPr>
            <a:spLocks noGrp="1"/>
          </p:cNvSpPr>
          <p:nvPr>
            <p:ph idx="1"/>
          </p:nvPr>
        </p:nvSpPr>
        <p:spPr>
          <a:xfrm>
            <a:off x="7069054" y="1825625"/>
            <a:ext cx="4284746" cy="4509290"/>
          </a:xfrm>
        </p:spPr>
        <p:txBody>
          <a:bodyPr>
            <a:normAutofit fontScale="70000" lnSpcReduction="20000"/>
          </a:bodyPr>
          <a:lstStyle/>
          <a:p>
            <a:pPr marL="0" lvl="0" indent="0">
              <a:buNone/>
            </a:pPr>
            <a:r>
              <a:rPr lang="en-US" dirty="0">
                <a:sym typeface="Century Gothic"/>
              </a:rPr>
              <a:t>… 80 % de </a:t>
            </a:r>
            <a:r>
              <a:rPr lang="en-US" dirty="0" err="1">
                <a:sym typeface="Century Gothic"/>
              </a:rPr>
              <a:t>ce</a:t>
            </a:r>
            <a:r>
              <a:rPr lang="en-US" dirty="0">
                <a:sym typeface="Century Gothic"/>
              </a:rPr>
              <a:t> que les enfants </a:t>
            </a:r>
            <a:r>
              <a:rPr lang="en-US" dirty="0" err="1">
                <a:sym typeface="Century Gothic"/>
              </a:rPr>
              <a:t>apprennent</a:t>
            </a:r>
            <a:r>
              <a:rPr lang="en-US" dirty="0">
                <a:sym typeface="Century Gothic"/>
              </a:rPr>
              <a:t> au </a:t>
            </a:r>
            <a:r>
              <a:rPr lang="en-US" dirty="0" err="1">
                <a:sym typeface="Century Gothic"/>
              </a:rPr>
              <a:t>cours</a:t>
            </a:r>
            <a:r>
              <a:rPr lang="en-US" dirty="0">
                <a:sym typeface="Century Gothic"/>
              </a:rPr>
              <a:t> des 12 premières </a:t>
            </a:r>
            <a:r>
              <a:rPr lang="en-US" dirty="0" err="1">
                <a:sym typeface="Century Gothic"/>
              </a:rPr>
              <a:t>années</a:t>
            </a:r>
            <a:r>
              <a:rPr lang="en-US" dirty="0">
                <a:sym typeface="Century Gothic"/>
              </a:rPr>
              <a:t> de </a:t>
            </a:r>
            <a:r>
              <a:rPr lang="en-US" dirty="0" err="1">
                <a:sym typeface="Century Gothic"/>
              </a:rPr>
              <a:t>leur</a:t>
            </a:r>
            <a:r>
              <a:rPr lang="en-US" dirty="0">
                <a:sym typeface="Century Gothic"/>
              </a:rPr>
              <a:t> vie </a:t>
            </a:r>
            <a:r>
              <a:rPr lang="en-US" dirty="0" err="1">
                <a:sym typeface="Century Gothic"/>
              </a:rPr>
              <a:t>passe</a:t>
            </a:r>
            <a:r>
              <a:rPr lang="en-US" dirty="0">
                <a:sym typeface="Century Gothic"/>
              </a:rPr>
              <a:t> par </a:t>
            </a:r>
            <a:r>
              <a:rPr lang="en-US" dirty="0" err="1">
                <a:sym typeface="Century Gothic"/>
              </a:rPr>
              <a:t>leurs</a:t>
            </a:r>
            <a:r>
              <a:rPr lang="en-US" dirty="0">
                <a:sym typeface="Century Gothic"/>
              </a:rPr>
              <a:t> </a:t>
            </a:r>
            <a:r>
              <a:rPr lang="en-US" dirty="0" err="1">
                <a:sym typeface="Century Gothic"/>
              </a:rPr>
              <a:t>yeux</a:t>
            </a:r>
            <a:r>
              <a:rPr lang="en-US" dirty="0">
                <a:sym typeface="Century Gothic"/>
              </a:rPr>
              <a:t>?</a:t>
            </a:r>
          </a:p>
          <a:p>
            <a:pPr marL="0" lvl="0" indent="0">
              <a:buNone/>
            </a:pPr>
            <a:endParaRPr lang="en-US" dirty="0">
              <a:sym typeface="Century Gothic"/>
            </a:endParaRPr>
          </a:p>
          <a:p>
            <a:pPr marL="0" lvl="0" indent="0">
              <a:buNone/>
            </a:pPr>
            <a:r>
              <a:rPr lang="en-US" sz="4000" dirty="0" err="1">
                <a:sym typeface="Century Gothic"/>
              </a:rPr>
              <a:t>Toutefois</a:t>
            </a:r>
            <a:r>
              <a:rPr lang="en-US" sz="4000" dirty="0">
                <a:sym typeface="Century Gothic"/>
              </a:rPr>
              <a:t>…</a:t>
            </a:r>
          </a:p>
          <a:p>
            <a:pPr marL="0" lvl="0" indent="0">
              <a:buNone/>
            </a:pPr>
            <a:r>
              <a:rPr lang="en-US" dirty="0">
                <a:sym typeface="Century Gothic"/>
              </a:rPr>
              <a:t>… </a:t>
            </a:r>
            <a:r>
              <a:rPr lang="en-US" dirty="0" err="1">
                <a:sym typeface="Century Gothic"/>
              </a:rPr>
              <a:t>il</a:t>
            </a:r>
            <a:r>
              <a:rPr lang="en-US" dirty="0">
                <a:sym typeface="Century Gothic"/>
              </a:rPr>
              <a:t> </a:t>
            </a:r>
            <a:r>
              <a:rPr lang="en-US" dirty="0" err="1">
                <a:sym typeface="Century Gothic"/>
              </a:rPr>
              <a:t>semblerait</a:t>
            </a:r>
            <a:r>
              <a:rPr lang="en-US" dirty="0">
                <a:sym typeface="Century Gothic"/>
              </a:rPr>
              <a:t> que 60 % des enfants qui </a:t>
            </a:r>
            <a:r>
              <a:rPr lang="en-US" dirty="0" err="1">
                <a:sym typeface="Century Gothic"/>
              </a:rPr>
              <a:t>éprouvent</a:t>
            </a:r>
            <a:r>
              <a:rPr lang="en-US" dirty="0">
                <a:sym typeface="Century Gothic"/>
              </a:rPr>
              <a:t> des </a:t>
            </a:r>
            <a:r>
              <a:rPr lang="en-US" dirty="0" err="1">
                <a:sym typeface="Century Gothic"/>
              </a:rPr>
              <a:t>difficultés</a:t>
            </a:r>
            <a:r>
              <a:rPr lang="en-US" dirty="0">
                <a:sym typeface="Century Gothic"/>
              </a:rPr>
              <a:t> </a:t>
            </a:r>
            <a:r>
              <a:rPr lang="en-US" dirty="0" err="1">
                <a:sym typeface="Century Gothic"/>
              </a:rPr>
              <a:t>en</a:t>
            </a:r>
            <a:r>
              <a:rPr lang="en-US" dirty="0">
                <a:sym typeface="Century Gothic"/>
              </a:rPr>
              <a:t> lecture </a:t>
            </a:r>
            <a:r>
              <a:rPr lang="en-US" dirty="0" err="1">
                <a:sym typeface="Century Gothic"/>
              </a:rPr>
              <a:t>présentent</a:t>
            </a:r>
            <a:r>
              <a:rPr lang="en-US" dirty="0">
                <a:sym typeface="Century Gothic"/>
              </a:rPr>
              <a:t> des </a:t>
            </a:r>
            <a:r>
              <a:rPr lang="en-US" dirty="0" err="1">
                <a:sym typeface="Century Gothic"/>
              </a:rPr>
              <a:t>problèmes</a:t>
            </a:r>
            <a:r>
              <a:rPr lang="en-US" dirty="0">
                <a:sym typeface="Century Gothic"/>
              </a:rPr>
              <a:t> de vision non </a:t>
            </a:r>
            <a:r>
              <a:rPr lang="en-US" dirty="0" err="1">
                <a:sym typeface="Century Gothic"/>
              </a:rPr>
              <a:t>corrigés</a:t>
            </a:r>
            <a:r>
              <a:rPr lang="en-US" dirty="0">
                <a:sym typeface="Century Gothic"/>
              </a:rPr>
              <a:t> </a:t>
            </a:r>
            <a:r>
              <a:rPr lang="en-US" dirty="0" err="1">
                <a:sym typeface="Century Gothic"/>
              </a:rPr>
              <a:t>ou</a:t>
            </a:r>
            <a:r>
              <a:rPr lang="en-US" dirty="0">
                <a:sym typeface="Century Gothic"/>
              </a:rPr>
              <a:t> non </a:t>
            </a:r>
            <a:r>
              <a:rPr lang="en-US" dirty="0" err="1">
                <a:sym typeface="Century Gothic"/>
              </a:rPr>
              <a:t>détectés</a:t>
            </a:r>
            <a:endParaRPr lang="en-US" dirty="0">
              <a:sym typeface="Century Gothic"/>
            </a:endParaRPr>
          </a:p>
          <a:p>
            <a:pPr marL="0" lvl="0" indent="0">
              <a:buNone/>
            </a:pPr>
            <a:endParaRPr lang="en-US" dirty="0">
              <a:sym typeface="Century Gothic"/>
            </a:endParaRPr>
          </a:p>
          <a:p>
            <a:pPr marL="0" lvl="0" indent="0">
              <a:buNone/>
            </a:pPr>
            <a:r>
              <a:rPr lang="en-US" dirty="0" err="1">
                <a:sym typeface="Century Gothic"/>
              </a:rPr>
              <a:t>Près</a:t>
            </a:r>
            <a:r>
              <a:rPr lang="en-US" dirty="0">
                <a:sym typeface="Century Gothic"/>
              </a:rPr>
              <a:t> de 25 % des enfants </a:t>
            </a:r>
            <a:r>
              <a:rPr lang="en-US" dirty="0" err="1">
                <a:sym typeface="Century Gothic"/>
              </a:rPr>
              <a:t>d’âge</a:t>
            </a:r>
            <a:r>
              <a:rPr lang="en-US" dirty="0">
                <a:sym typeface="Century Gothic"/>
              </a:rPr>
              <a:t> </a:t>
            </a:r>
            <a:r>
              <a:rPr lang="en-US" dirty="0" err="1">
                <a:sym typeface="Century Gothic"/>
              </a:rPr>
              <a:t>scolaire</a:t>
            </a:r>
            <a:r>
              <a:rPr lang="en-US" dirty="0">
                <a:sym typeface="Century Gothic"/>
              </a:rPr>
              <a:t> </a:t>
            </a:r>
            <a:r>
              <a:rPr lang="en-US" dirty="0" err="1">
                <a:sym typeface="Century Gothic"/>
              </a:rPr>
              <a:t>souffrent</a:t>
            </a:r>
            <a:r>
              <a:rPr lang="en-US" dirty="0">
                <a:sym typeface="Century Gothic"/>
              </a:rPr>
              <a:t> de </a:t>
            </a:r>
            <a:r>
              <a:rPr lang="en-US" dirty="0" err="1">
                <a:sym typeface="Century Gothic"/>
              </a:rPr>
              <a:t>problèmes</a:t>
            </a:r>
            <a:r>
              <a:rPr lang="en-US" dirty="0">
                <a:sym typeface="Century Gothic"/>
              </a:rPr>
              <a:t> </a:t>
            </a:r>
            <a:r>
              <a:rPr lang="en-US" dirty="0" err="1">
                <a:sym typeface="Century Gothic"/>
              </a:rPr>
              <a:t>visuels</a:t>
            </a:r>
            <a:endParaRPr lang="en-US" dirty="0">
              <a:sym typeface="Century Gothic"/>
            </a:endParaRPr>
          </a:p>
        </p:txBody>
      </p:sp>
      <p:sp>
        <p:nvSpPr>
          <p:cNvPr id="5" name="Text Placeholder 4">
            <a:extLst>
              <a:ext uri="{FF2B5EF4-FFF2-40B4-BE49-F238E27FC236}">
                <a16:creationId xmlns:a16="http://schemas.microsoft.com/office/drawing/2014/main" id="{81D3DAE0-B3D2-4BC7-9078-507C42CD15AC}"/>
              </a:ext>
            </a:extLst>
          </p:cNvPr>
          <p:cNvSpPr>
            <a:spLocks noGrp="1"/>
          </p:cNvSpPr>
          <p:nvPr>
            <p:ph type="body" sz="quarter" idx="13"/>
          </p:nvPr>
        </p:nvSpPr>
        <p:spPr>
          <a:xfrm>
            <a:off x="7179906" y="6334915"/>
            <a:ext cx="4537172" cy="316898"/>
          </a:xfrm>
        </p:spPr>
        <p:txBody>
          <a:bodyPr/>
          <a:lstStyle/>
          <a:p>
            <a:pPr lvl="0">
              <a:buSzPct val="25000"/>
            </a:pPr>
            <a:r>
              <a:rPr lang="fr-CA" dirty="0"/>
              <a:t>Sources : Association canadienne des optométristes et Coalition nationale pour la santé visuelle.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A7E3214-6FC0-6546-82EC-0FC3D2B3DE10}"/>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a:stretch>
            <a:fillRect/>
          </a:stretch>
        </p:blipFill>
        <p:spPr>
          <a:xfrm>
            <a:off x="-1297175" y="0"/>
            <a:ext cx="10302239" cy="6857999"/>
          </a:xfrm>
          <a:prstGeom prst="rect">
            <a:avLst/>
          </a:prstGeom>
        </p:spPr>
      </p:pic>
      <p:grpSp>
        <p:nvGrpSpPr>
          <p:cNvPr id="14" name="Groupe 13">
            <a:extLst>
              <a:ext uri="{FF2B5EF4-FFF2-40B4-BE49-F238E27FC236}">
                <a16:creationId xmlns:a16="http://schemas.microsoft.com/office/drawing/2014/main" id="{57AE3950-6366-C44E-9121-941C9AE831A5}"/>
              </a:ext>
            </a:extLst>
          </p:cNvPr>
          <p:cNvGrpSpPr/>
          <p:nvPr/>
        </p:nvGrpSpPr>
        <p:grpSpPr>
          <a:xfrm>
            <a:off x="3184773"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sp>
        <p:nvSpPr>
          <p:cNvPr id="3" name="Title 2">
            <a:extLst>
              <a:ext uri="{FF2B5EF4-FFF2-40B4-BE49-F238E27FC236}">
                <a16:creationId xmlns:a16="http://schemas.microsoft.com/office/drawing/2014/main" id="{8C2EDBDF-3672-46E6-A075-6110B3232C5F}"/>
              </a:ext>
            </a:extLst>
          </p:cNvPr>
          <p:cNvSpPr>
            <a:spLocks noGrp="1"/>
          </p:cNvSpPr>
          <p:nvPr>
            <p:ph type="title"/>
          </p:nvPr>
        </p:nvSpPr>
        <p:spPr>
          <a:xfrm>
            <a:off x="5527153" y="365125"/>
            <a:ext cx="6189925" cy="1325563"/>
          </a:xfrm>
        </p:spPr>
        <p:txBody>
          <a:bodyPr/>
          <a:lstStyle/>
          <a:p>
            <a:r>
              <a:rPr lang="en-US" dirty="0"/>
              <a:t>UN BESOIN CRIANT DE DÉFENSEURS</a:t>
            </a:r>
          </a:p>
        </p:txBody>
      </p:sp>
      <p:sp>
        <p:nvSpPr>
          <p:cNvPr id="4" name="Content Placeholder 3">
            <a:extLst>
              <a:ext uri="{FF2B5EF4-FFF2-40B4-BE49-F238E27FC236}">
                <a16:creationId xmlns:a16="http://schemas.microsoft.com/office/drawing/2014/main" id="{9A292CDD-D5CC-48B2-BBE9-5E29ACAF4007}"/>
              </a:ext>
            </a:extLst>
          </p:cNvPr>
          <p:cNvSpPr>
            <a:spLocks noGrp="1"/>
          </p:cNvSpPr>
          <p:nvPr>
            <p:ph idx="1"/>
          </p:nvPr>
        </p:nvSpPr>
        <p:spPr>
          <a:xfrm>
            <a:off x="5537963" y="1825625"/>
            <a:ext cx="5815837" cy="4351338"/>
          </a:xfrm>
        </p:spPr>
        <p:txBody>
          <a:bodyPr>
            <a:normAutofit fontScale="70000" lnSpcReduction="20000"/>
          </a:bodyPr>
          <a:lstStyle/>
          <a:p>
            <a:pPr marL="0" lvl="0" indent="0">
              <a:lnSpc>
                <a:spcPct val="100000"/>
              </a:lnSpc>
              <a:spcBef>
                <a:spcPts val="0"/>
              </a:spcBef>
              <a:buClr>
                <a:schemeClr val="lt1"/>
              </a:buClr>
              <a:buSzPts val="1800"/>
              <a:buNone/>
            </a:pPr>
            <a:r>
              <a:rPr lang="en-US" b="1" dirty="0">
                <a:latin typeface="Century Gothic"/>
                <a:ea typeface="Century Gothic"/>
                <a:cs typeface="Century Gothic"/>
                <a:sym typeface="Century Gothic"/>
              </a:rPr>
              <a:t>Les enfants qui </a:t>
            </a:r>
            <a:r>
              <a:rPr lang="en-US" b="1" dirty="0" err="1">
                <a:latin typeface="Century Gothic"/>
                <a:ea typeface="Century Gothic"/>
                <a:cs typeface="Century Gothic"/>
                <a:sym typeface="Century Gothic"/>
              </a:rPr>
              <a:t>souffrent</a:t>
            </a:r>
            <a:r>
              <a:rPr lang="en-US" b="1" dirty="0">
                <a:latin typeface="Century Gothic"/>
                <a:ea typeface="Century Gothic"/>
                <a:cs typeface="Century Gothic"/>
                <a:sym typeface="Century Gothic"/>
              </a:rPr>
              <a:t> de </a:t>
            </a:r>
            <a:r>
              <a:rPr lang="en-US" b="1" dirty="0" err="1">
                <a:latin typeface="Century Gothic"/>
                <a:ea typeface="Century Gothic"/>
                <a:cs typeface="Century Gothic"/>
                <a:sym typeface="Century Gothic"/>
              </a:rPr>
              <a:t>problèmes</a:t>
            </a:r>
            <a:r>
              <a:rPr lang="en-US" b="1" dirty="0">
                <a:latin typeface="Century Gothic"/>
                <a:ea typeface="Century Gothic"/>
                <a:cs typeface="Century Gothic"/>
                <a:sym typeface="Century Gothic"/>
              </a:rPr>
              <a:t> de vision non </a:t>
            </a:r>
            <a:r>
              <a:rPr lang="en-US" b="1" dirty="0" err="1">
                <a:latin typeface="Century Gothic"/>
                <a:ea typeface="Century Gothic"/>
                <a:cs typeface="Century Gothic"/>
                <a:sym typeface="Century Gothic"/>
              </a:rPr>
              <a:t>détectés</a:t>
            </a:r>
            <a:r>
              <a:rPr lang="en-US" b="1" dirty="0">
                <a:latin typeface="Century Gothic"/>
                <a:ea typeface="Century Gothic"/>
                <a:cs typeface="Century Gothic"/>
                <a:sym typeface="Century Gothic"/>
              </a:rPr>
              <a:t> </a:t>
            </a:r>
          </a:p>
          <a:p>
            <a:pPr marL="0" lvl="0" indent="0">
              <a:lnSpc>
                <a:spcPct val="100000"/>
              </a:lnSpc>
              <a:spcBef>
                <a:spcPts val="0"/>
              </a:spcBef>
              <a:buClr>
                <a:schemeClr val="lt1"/>
              </a:buClr>
              <a:buSzPts val="1800"/>
              <a:buNone/>
            </a:pPr>
            <a:r>
              <a:rPr lang="en-US" dirty="0" err="1">
                <a:latin typeface="Century Gothic"/>
                <a:ea typeface="Century Gothic"/>
                <a:cs typeface="Century Gothic"/>
                <a:sym typeface="Century Gothic"/>
              </a:rPr>
              <a:t>peuvent</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manquer</a:t>
            </a:r>
            <a:r>
              <a:rPr lang="en-US" dirty="0">
                <a:latin typeface="Century Gothic"/>
                <a:ea typeface="Century Gothic"/>
                <a:cs typeface="Century Gothic"/>
                <a:sym typeface="Century Gothic"/>
              </a:rPr>
              <a:t> de </a:t>
            </a:r>
            <a:r>
              <a:rPr lang="en-US" dirty="0" err="1">
                <a:latin typeface="Century Gothic"/>
                <a:ea typeface="Century Gothic"/>
                <a:cs typeface="Century Gothic"/>
                <a:sym typeface="Century Gothic"/>
              </a:rPr>
              <a:t>confiance</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en</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eux</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ressentir</a:t>
            </a:r>
            <a:r>
              <a:rPr lang="en-US" dirty="0">
                <a:latin typeface="Century Gothic"/>
                <a:ea typeface="Century Gothic"/>
                <a:cs typeface="Century Gothic"/>
                <a:sym typeface="Century Gothic"/>
              </a:rPr>
              <a:t> de la frustration, </a:t>
            </a:r>
            <a:r>
              <a:rPr lang="en-US" dirty="0" err="1">
                <a:latin typeface="Century Gothic"/>
                <a:ea typeface="Century Gothic"/>
                <a:cs typeface="Century Gothic"/>
                <a:sym typeface="Century Gothic"/>
              </a:rPr>
              <a:t>posséder</a:t>
            </a:r>
            <a:r>
              <a:rPr lang="en-US" dirty="0">
                <a:latin typeface="Century Gothic"/>
                <a:ea typeface="Century Gothic"/>
                <a:cs typeface="Century Gothic"/>
                <a:sym typeface="Century Gothic"/>
              </a:rPr>
              <a:t> de </a:t>
            </a:r>
            <a:r>
              <a:rPr lang="en-US" dirty="0" err="1">
                <a:latin typeface="Century Gothic"/>
                <a:ea typeface="Century Gothic"/>
                <a:cs typeface="Century Gothic"/>
                <a:sym typeface="Century Gothic"/>
              </a:rPr>
              <a:t>faibles</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compétences</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en</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alphabétisme</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ou</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présenter</a:t>
            </a:r>
            <a:r>
              <a:rPr lang="en-US" dirty="0">
                <a:latin typeface="Century Gothic"/>
                <a:ea typeface="Century Gothic"/>
                <a:cs typeface="Century Gothic"/>
                <a:sym typeface="Century Gothic"/>
              </a:rPr>
              <a:t> des </a:t>
            </a:r>
            <a:r>
              <a:rPr lang="en-US" dirty="0" err="1">
                <a:latin typeface="Century Gothic"/>
                <a:ea typeface="Century Gothic"/>
                <a:cs typeface="Century Gothic"/>
                <a:sym typeface="Century Gothic"/>
              </a:rPr>
              <a:t>effets</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secondaires</a:t>
            </a:r>
            <a:r>
              <a:rPr lang="en-US" dirty="0">
                <a:latin typeface="Century Gothic"/>
                <a:ea typeface="Century Gothic"/>
                <a:cs typeface="Century Gothic"/>
                <a:sym typeface="Century Gothic"/>
              </a:rPr>
              <a:t> physiques, </a:t>
            </a:r>
            <a:r>
              <a:rPr lang="en-US" dirty="0" err="1">
                <a:latin typeface="Century Gothic"/>
                <a:ea typeface="Century Gothic"/>
                <a:cs typeface="Century Gothic"/>
                <a:sym typeface="Century Gothic"/>
              </a:rPr>
              <a:t>comme</a:t>
            </a:r>
            <a:r>
              <a:rPr lang="en-US" dirty="0">
                <a:latin typeface="Century Gothic"/>
                <a:ea typeface="Century Gothic"/>
                <a:cs typeface="Century Gothic"/>
                <a:sym typeface="Century Gothic"/>
              </a:rPr>
              <a:t> des </a:t>
            </a:r>
            <a:r>
              <a:rPr lang="en-US" dirty="0" err="1">
                <a:latin typeface="Century Gothic"/>
                <a:ea typeface="Century Gothic"/>
                <a:cs typeface="Century Gothic"/>
                <a:sym typeface="Century Gothic"/>
              </a:rPr>
              <a:t>maux</a:t>
            </a:r>
            <a:r>
              <a:rPr lang="en-US" dirty="0">
                <a:latin typeface="Century Gothic"/>
                <a:ea typeface="Century Gothic"/>
                <a:cs typeface="Century Gothic"/>
                <a:sym typeface="Century Gothic"/>
              </a:rPr>
              <a:t> de tête.</a:t>
            </a:r>
          </a:p>
          <a:p>
            <a:pPr marL="0" lvl="0" indent="0">
              <a:lnSpc>
                <a:spcPct val="100000"/>
              </a:lnSpc>
              <a:spcBef>
                <a:spcPts val="0"/>
              </a:spcBef>
              <a:buClr>
                <a:schemeClr val="lt1"/>
              </a:buClr>
              <a:buSzPts val="1800"/>
              <a:buNone/>
            </a:pPr>
            <a:endParaRPr lang="en-US"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endParaRPr lang="en-US"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r>
              <a:rPr lang="en-US" b="1" dirty="0">
                <a:latin typeface="Century Gothic"/>
                <a:ea typeface="Century Gothic"/>
                <a:cs typeface="Century Gothic"/>
                <a:sym typeface="Century Gothic"/>
              </a:rPr>
              <a:t>Ils </a:t>
            </a:r>
            <a:r>
              <a:rPr lang="en-US" b="1" dirty="0" err="1">
                <a:latin typeface="Century Gothic"/>
                <a:ea typeface="Century Gothic"/>
                <a:cs typeface="Century Gothic"/>
                <a:sym typeface="Century Gothic"/>
              </a:rPr>
              <a:t>sont</a:t>
            </a:r>
            <a:r>
              <a:rPr lang="en-US" b="1" dirty="0">
                <a:latin typeface="Century Gothic"/>
                <a:ea typeface="Century Gothic"/>
                <a:cs typeface="Century Gothic"/>
                <a:sym typeface="Century Gothic"/>
              </a:rPr>
              <a:t> </a:t>
            </a:r>
            <a:r>
              <a:rPr lang="en-US" b="1" dirty="0" err="1">
                <a:latin typeface="Century Gothic"/>
                <a:ea typeface="Century Gothic"/>
                <a:cs typeface="Century Gothic"/>
                <a:sym typeface="Century Gothic"/>
              </a:rPr>
              <a:t>parfois</a:t>
            </a:r>
            <a:r>
              <a:rPr lang="en-US" b="1" dirty="0">
                <a:latin typeface="Century Gothic"/>
                <a:ea typeface="Century Gothic"/>
                <a:cs typeface="Century Gothic"/>
                <a:sym typeface="Century Gothic"/>
              </a:rPr>
              <a:t> </a:t>
            </a:r>
          </a:p>
          <a:p>
            <a:pPr marL="0" lvl="0" indent="0">
              <a:lnSpc>
                <a:spcPct val="100000"/>
              </a:lnSpc>
              <a:spcBef>
                <a:spcPts val="0"/>
              </a:spcBef>
              <a:buClr>
                <a:schemeClr val="lt1"/>
              </a:buClr>
              <a:buSzPts val="1800"/>
              <a:buNone/>
            </a:pPr>
            <a:r>
              <a:rPr lang="en-US" dirty="0" err="1">
                <a:latin typeface="Century Gothic"/>
                <a:ea typeface="Century Gothic"/>
                <a:cs typeface="Century Gothic"/>
                <a:sym typeface="Century Gothic"/>
              </a:rPr>
              <a:t>considérés</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à</a:t>
            </a:r>
            <a:r>
              <a:rPr lang="en-US" dirty="0">
                <a:latin typeface="Century Gothic"/>
                <a:ea typeface="Century Gothic"/>
                <a:cs typeface="Century Gothic"/>
                <a:sym typeface="Century Gothic"/>
              </a:rPr>
              <a:t> tort </a:t>
            </a:r>
            <a:r>
              <a:rPr lang="en-US" dirty="0" err="1">
                <a:latin typeface="Century Gothic"/>
                <a:ea typeface="Century Gothic"/>
                <a:cs typeface="Century Gothic"/>
                <a:sym typeface="Century Gothic"/>
              </a:rPr>
              <a:t>comme</a:t>
            </a:r>
            <a:r>
              <a:rPr lang="en-US" dirty="0">
                <a:latin typeface="Century Gothic"/>
                <a:ea typeface="Century Gothic"/>
                <a:cs typeface="Century Gothic"/>
                <a:sym typeface="Century Gothic"/>
              </a:rPr>
              <a:t> des « </a:t>
            </a:r>
            <a:r>
              <a:rPr lang="en-US" dirty="0" err="1">
                <a:latin typeface="Century Gothic"/>
                <a:ea typeface="Century Gothic"/>
                <a:cs typeface="Century Gothic"/>
                <a:sym typeface="Century Gothic"/>
              </a:rPr>
              <a:t>élèves</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lents</a:t>
            </a:r>
            <a:r>
              <a:rPr lang="en-US" dirty="0">
                <a:latin typeface="Century Gothic"/>
                <a:ea typeface="Century Gothic"/>
                <a:cs typeface="Century Gothic"/>
                <a:sym typeface="Century Gothic"/>
              </a:rPr>
              <a:t> ».</a:t>
            </a:r>
          </a:p>
          <a:p>
            <a:pPr marL="0" lvl="0" indent="0">
              <a:lnSpc>
                <a:spcPct val="100000"/>
              </a:lnSpc>
              <a:spcBef>
                <a:spcPts val="0"/>
              </a:spcBef>
              <a:buClr>
                <a:schemeClr val="lt1"/>
              </a:buClr>
              <a:buSzPts val="1800"/>
              <a:buNone/>
            </a:pPr>
            <a:endParaRPr lang="en-US"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endParaRPr lang="en-US"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r>
              <a:rPr lang="en-US" b="1" dirty="0">
                <a:latin typeface="Century Gothic"/>
                <a:ea typeface="Century Gothic"/>
                <a:cs typeface="Century Gothic"/>
                <a:sym typeface="Century Gothic"/>
              </a:rPr>
              <a:t>Les </a:t>
            </a:r>
            <a:r>
              <a:rPr lang="en-US" b="1" dirty="0" err="1">
                <a:latin typeface="Century Gothic"/>
                <a:ea typeface="Century Gothic"/>
                <a:cs typeface="Century Gothic"/>
                <a:sym typeface="Century Gothic"/>
              </a:rPr>
              <a:t>problèmes</a:t>
            </a:r>
            <a:r>
              <a:rPr lang="en-US" b="1" dirty="0">
                <a:latin typeface="Century Gothic"/>
                <a:ea typeface="Century Gothic"/>
                <a:cs typeface="Century Gothic"/>
                <a:sym typeface="Century Gothic"/>
              </a:rPr>
              <a:t> </a:t>
            </a:r>
            <a:r>
              <a:rPr lang="en-US" b="1" dirty="0" err="1">
                <a:latin typeface="Century Gothic"/>
                <a:ea typeface="Century Gothic"/>
                <a:cs typeface="Century Gothic"/>
                <a:sym typeface="Century Gothic"/>
              </a:rPr>
              <a:t>visuels</a:t>
            </a:r>
            <a:endParaRPr lang="en-US" b="1"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r>
              <a:rPr lang="en-US" dirty="0" err="1">
                <a:latin typeface="Century Gothic"/>
                <a:ea typeface="Century Gothic"/>
                <a:cs typeface="Century Gothic"/>
                <a:sym typeface="Century Gothic"/>
              </a:rPr>
              <a:t>peuvent</a:t>
            </a:r>
            <a:r>
              <a:rPr lang="en-US" dirty="0">
                <a:latin typeface="Century Gothic"/>
                <a:ea typeface="Century Gothic"/>
                <a:cs typeface="Century Gothic"/>
                <a:sym typeface="Century Gothic"/>
              </a:rPr>
              <a:t> limiter </a:t>
            </a:r>
            <a:r>
              <a:rPr lang="en-US" dirty="0" err="1">
                <a:latin typeface="Century Gothic"/>
                <a:ea typeface="Century Gothic"/>
                <a:cs typeface="Century Gothic"/>
                <a:sym typeface="Century Gothic"/>
              </a:rPr>
              <a:t>l’habileté</a:t>
            </a:r>
            <a:r>
              <a:rPr lang="en-US" dirty="0">
                <a:latin typeface="Century Gothic"/>
                <a:ea typeface="Century Gothic"/>
                <a:cs typeface="Century Gothic"/>
                <a:sym typeface="Century Gothic"/>
              </a:rPr>
              <a:t> d’un enfant </a:t>
            </a:r>
            <a:r>
              <a:rPr lang="en-US" dirty="0" err="1">
                <a:latin typeface="Century Gothic"/>
                <a:ea typeface="Century Gothic"/>
                <a:cs typeface="Century Gothic"/>
                <a:sym typeface="Century Gothic"/>
              </a:rPr>
              <a:t>à</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apprendre</a:t>
            </a:r>
            <a:r>
              <a:rPr lang="en-US" dirty="0">
                <a:latin typeface="Century Gothic"/>
                <a:ea typeface="Century Gothic"/>
                <a:cs typeface="Century Gothic"/>
                <a:sym typeface="Century Gothic"/>
              </a:rPr>
              <a:t> et </a:t>
            </a:r>
            <a:r>
              <a:rPr lang="en-US" dirty="0" err="1">
                <a:latin typeface="Century Gothic"/>
                <a:ea typeface="Century Gothic"/>
                <a:cs typeface="Century Gothic"/>
                <a:sym typeface="Century Gothic"/>
              </a:rPr>
              <a:t>à</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interagir</a:t>
            </a:r>
            <a:r>
              <a:rPr lang="en-US" dirty="0">
                <a:latin typeface="Century Gothic"/>
                <a:ea typeface="Century Gothic"/>
                <a:cs typeface="Century Gothic"/>
                <a:sym typeface="Century Gothic"/>
              </a:rPr>
              <a:t> avec les </a:t>
            </a:r>
            <a:r>
              <a:rPr lang="en-US" dirty="0" err="1">
                <a:latin typeface="Century Gothic"/>
                <a:ea typeface="Century Gothic"/>
                <a:cs typeface="Century Gothic"/>
                <a:sym typeface="Century Gothic"/>
              </a:rPr>
              <a:t>autres</a:t>
            </a:r>
            <a:r>
              <a:rPr lang="en-US" dirty="0">
                <a:latin typeface="Century Gothic"/>
                <a:ea typeface="Century Gothic"/>
                <a:cs typeface="Century Gothic"/>
                <a:sym typeface="Century Gothic"/>
              </a:rPr>
              <a:t> enfants.</a:t>
            </a:r>
          </a:p>
        </p:txBody>
      </p:sp>
      <p:sp>
        <p:nvSpPr>
          <p:cNvPr id="5" name="Text Placeholder 4">
            <a:extLst>
              <a:ext uri="{FF2B5EF4-FFF2-40B4-BE49-F238E27FC236}">
                <a16:creationId xmlns:a16="http://schemas.microsoft.com/office/drawing/2014/main" id="{81D3DAE0-B3D2-4BC7-9078-507C42CD15AC}"/>
              </a:ext>
            </a:extLst>
          </p:cNvPr>
          <p:cNvSpPr>
            <a:spLocks noGrp="1"/>
          </p:cNvSpPr>
          <p:nvPr>
            <p:ph type="body" sz="quarter" idx="13"/>
          </p:nvPr>
        </p:nvSpPr>
        <p:spPr>
          <a:xfrm>
            <a:off x="5611114" y="6334914"/>
            <a:ext cx="4539696" cy="365125"/>
          </a:xfrm>
        </p:spPr>
        <p:txBody>
          <a:bodyPr/>
          <a:lstStyle/>
          <a:p>
            <a:endParaRPr lang="en-US" dirty="0"/>
          </a:p>
        </p:txBody>
      </p:sp>
    </p:spTree>
    <p:extLst>
      <p:ext uri="{BB962C8B-B14F-4D97-AF65-F5344CB8AC3E}">
        <p14:creationId xmlns:p14="http://schemas.microsoft.com/office/powerpoint/2010/main" val="7294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2A6DF13-D64B-4B40-BB4C-79395A23CDDC}"/>
              </a:ext>
            </a:extLst>
          </p:cNvPr>
          <p:cNvSpPr>
            <a:spLocks noGrp="1"/>
          </p:cNvSpPr>
          <p:nvPr>
            <p:ph type="body" sz="quarter" idx="13"/>
          </p:nvPr>
        </p:nvSpPr>
        <p:spPr/>
        <p:txBody>
          <a:bodyPr/>
          <a:lstStyle/>
          <a:p>
            <a:r>
              <a:rPr lang="en-US" dirty="0"/>
              <a:t>Source : </a:t>
            </a:r>
            <a:r>
              <a:rPr lang="en-US" dirty="0" err="1"/>
              <a:t>Visionwatch</a:t>
            </a:r>
            <a:r>
              <a:rPr lang="en-US" dirty="0"/>
              <a:t> Parent Child Vision Care Report. The Vision Council, </a:t>
            </a:r>
            <a:r>
              <a:rPr lang="en-US" dirty="0" err="1"/>
              <a:t>janvier</a:t>
            </a:r>
            <a:r>
              <a:rPr lang="en-US" dirty="0"/>
              <a:t> 2016.</a:t>
            </a:r>
          </a:p>
          <a:p>
            <a:endParaRPr lang="en-US" dirty="0"/>
          </a:p>
          <a:p>
            <a:endParaRPr lang="en-US" dirty="0"/>
          </a:p>
        </p:txBody>
      </p:sp>
      <p:graphicFrame>
        <p:nvGraphicFramePr>
          <p:cNvPr id="8" name="Table 7">
            <a:extLst>
              <a:ext uri="{FF2B5EF4-FFF2-40B4-BE49-F238E27FC236}">
                <a16:creationId xmlns:a16="http://schemas.microsoft.com/office/drawing/2014/main" id="{AE155048-C910-4DE3-9B6E-3E352EC05EDD}"/>
              </a:ext>
            </a:extLst>
          </p:cNvPr>
          <p:cNvGraphicFramePr>
            <a:graphicFrameLocks noGrp="1"/>
          </p:cNvGraphicFramePr>
          <p:nvPr>
            <p:extLst>
              <p:ext uri="{D42A27DB-BD31-4B8C-83A1-F6EECF244321}">
                <p14:modId xmlns:p14="http://schemas.microsoft.com/office/powerpoint/2010/main" val="3548420946"/>
              </p:ext>
            </p:extLst>
          </p:nvPr>
        </p:nvGraphicFramePr>
        <p:xfrm>
          <a:off x="2406240" y="1041992"/>
          <a:ext cx="8947560" cy="2945217"/>
        </p:xfrm>
        <a:graphic>
          <a:graphicData uri="http://schemas.openxmlformats.org/drawingml/2006/table">
            <a:tbl>
              <a:tblPr firstRow="1" bandRow="1"/>
              <a:tblGrid>
                <a:gridCol w="1531834">
                  <a:extLst>
                    <a:ext uri="{9D8B030D-6E8A-4147-A177-3AD203B41FA5}">
                      <a16:colId xmlns:a16="http://schemas.microsoft.com/office/drawing/2014/main" val="3900673737"/>
                    </a:ext>
                  </a:extLst>
                </a:gridCol>
                <a:gridCol w="7415726">
                  <a:extLst>
                    <a:ext uri="{9D8B030D-6E8A-4147-A177-3AD203B41FA5}">
                      <a16:colId xmlns:a16="http://schemas.microsoft.com/office/drawing/2014/main" val="471637905"/>
                    </a:ext>
                  </a:extLst>
                </a:gridCol>
              </a:tblGrid>
              <a:tr h="981739">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37 % </a:t>
                      </a:r>
                    </a:p>
                  </a:txBody>
                  <a:tcPr marL="45720" marR="45720" marT="22860" marB="2286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288925" marR="0" lvl="0" indent="0" algn="l" defTabSz="457200" rtl="0" eaLnBrk="1" fontAlgn="auto" latinLnBrk="0" hangingPunct="1">
                        <a:lnSpc>
                          <a:spcPct val="85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des parents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rPr>
                        <a:t>signalent</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 que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rPr>
                        <a:t>leurs</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 enfants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rPr>
                        <a:t>n’ont</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 jamais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rPr>
                        <a:t>subi</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rPr>
                        <a:t>d’examen</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rPr>
                        <a:t> de la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rPr>
                        <a:t>vue</a:t>
                      </a:r>
                      <a:endPar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endParaRPr>
                    </a:p>
                  </a:txBody>
                  <a:tcPr marL="45720" marR="45720" marT="22860" marB="2286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55999601"/>
                  </a:ext>
                </a:extLst>
              </a:tr>
              <a:tr h="981739">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C71"/>
                          </a:solidFill>
                          <a:effectLst/>
                          <a:uLnTx/>
                          <a:uFillTx/>
                          <a:latin typeface="Century Gothic" panose="020B0502020202020204" pitchFamily="34" charset="0"/>
                          <a:ea typeface="+mn-ea"/>
                          <a:cs typeface="HelveticaNeue LightCond"/>
                          <a:sym typeface="Century Gothic"/>
                        </a:rPr>
                        <a:t>58 % </a:t>
                      </a:r>
                      <a:endPar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endParaRPr>
                    </a:p>
                  </a:txBody>
                  <a:tcPr marL="45720" marR="45720" marT="22860" marB="2286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288925" marR="0" lvl="0" indent="0" algn="l" defTabSz="457200" rtl="0" eaLnBrk="1" fontAlgn="auto" latinLnBrk="0" hangingPunct="1">
                        <a:lnSpc>
                          <a:spcPct val="85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affirment</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que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leurs</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enfants N’ONT PAS BESOIN d’un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examen</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de la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vue</a:t>
                      </a:r>
                      <a:endPar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endParaRPr>
                    </a:p>
                  </a:txBody>
                  <a:tcPr marL="45720" marR="45720" marT="22860" marB="2286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885642"/>
                  </a:ext>
                </a:extLst>
              </a:tr>
              <a:tr h="981739">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38 % </a:t>
                      </a:r>
                      <a:endParaRPr kumimoji="0" lang="en-US" sz="24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endParaRPr>
                    </a:p>
                  </a:txBody>
                  <a:tcPr marL="45720" marR="45720" marT="22860" marB="2286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uFillTx/>
                          <a:latin typeface="Arial"/>
                        </a:defRPr>
                      </a:lvl1pPr>
                      <a:lvl2pPr marL="457200" algn="l" defTabSz="914400" rtl="0" eaLnBrk="1" latinLnBrk="0" hangingPunct="1">
                        <a:defRPr sz="1800" kern="1200">
                          <a:solidFill>
                            <a:schemeClr val="tx1"/>
                          </a:solidFill>
                          <a:uFillTx/>
                          <a:latin typeface="Arial"/>
                        </a:defRPr>
                      </a:lvl2pPr>
                      <a:lvl3pPr marL="914400" algn="l" defTabSz="914400" rtl="0" eaLnBrk="1" latinLnBrk="0" hangingPunct="1">
                        <a:defRPr sz="1800" kern="1200">
                          <a:solidFill>
                            <a:schemeClr val="tx1"/>
                          </a:solidFill>
                          <a:uFillTx/>
                          <a:latin typeface="Arial"/>
                        </a:defRPr>
                      </a:lvl3pPr>
                      <a:lvl4pPr marL="1371600" algn="l" defTabSz="914400" rtl="0" eaLnBrk="1" latinLnBrk="0" hangingPunct="1">
                        <a:defRPr sz="1800" kern="1200">
                          <a:solidFill>
                            <a:schemeClr val="tx1"/>
                          </a:solidFill>
                          <a:uFillTx/>
                          <a:latin typeface="Arial"/>
                        </a:defRPr>
                      </a:lvl4pPr>
                      <a:lvl5pPr marL="1828800" algn="l" defTabSz="914400" rtl="0" eaLnBrk="1" latinLnBrk="0" hangingPunct="1">
                        <a:defRPr sz="1800" kern="1200">
                          <a:solidFill>
                            <a:schemeClr val="tx1"/>
                          </a:solidFill>
                          <a:uFillTx/>
                          <a:latin typeface="Arial"/>
                        </a:defRPr>
                      </a:lvl5pPr>
                      <a:lvl6pPr marL="2286000" algn="l" defTabSz="914400" rtl="0" eaLnBrk="1" latinLnBrk="0" hangingPunct="1">
                        <a:defRPr sz="1800" kern="1200">
                          <a:solidFill>
                            <a:schemeClr val="tx1"/>
                          </a:solidFill>
                          <a:uFillTx/>
                          <a:latin typeface="Arial"/>
                        </a:defRPr>
                      </a:lvl6pPr>
                      <a:lvl7pPr marL="2743200" algn="l" defTabSz="914400" rtl="0" eaLnBrk="1" latinLnBrk="0" hangingPunct="1">
                        <a:defRPr sz="1800" kern="1200">
                          <a:solidFill>
                            <a:schemeClr val="tx1"/>
                          </a:solidFill>
                          <a:uFillTx/>
                          <a:latin typeface="Arial"/>
                        </a:defRPr>
                      </a:lvl7pPr>
                      <a:lvl8pPr marL="3200400" algn="l" defTabSz="914400" rtl="0" eaLnBrk="1" latinLnBrk="0" hangingPunct="1">
                        <a:defRPr sz="1800" kern="1200">
                          <a:solidFill>
                            <a:schemeClr val="tx1"/>
                          </a:solidFill>
                          <a:uFillTx/>
                          <a:latin typeface="Arial"/>
                        </a:defRPr>
                      </a:lvl8pPr>
                      <a:lvl9pPr marL="3657600" algn="l" defTabSz="914400" rtl="0" eaLnBrk="1" latinLnBrk="0" hangingPunct="1">
                        <a:defRPr sz="1800" kern="1200">
                          <a:solidFill>
                            <a:schemeClr val="tx1"/>
                          </a:solidFill>
                          <a:uFillTx/>
                          <a:latin typeface="Arial"/>
                        </a:defRPr>
                      </a:lvl9pPr>
                    </a:lstStyle>
                    <a:p>
                      <a:pPr marL="288925" marR="0" lvl="0" indent="0" algn="l" defTabSz="457200" rtl="0" eaLnBrk="1" fontAlgn="auto" latinLnBrk="0" hangingPunct="1">
                        <a:lnSpc>
                          <a:spcPct val="85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croient</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que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leurs</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enfants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sont</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trop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jeunes</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pour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éprouver</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des </a:t>
                      </a:r>
                      <a:r>
                        <a:rPr kumimoji="0" lang="en-US" sz="2700" b="0" i="0" u="none" strike="noStrike" kern="1200" cap="none" spc="0" normalizeH="0" baseline="0" noProof="0" dirty="0" err="1">
                          <a:ln>
                            <a:noFill/>
                          </a:ln>
                          <a:solidFill>
                            <a:srgbClr val="002C71"/>
                          </a:solidFill>
                          <a:effectLst/>
                          <a:uLnTx/>
                          <a:uFillTx/>
                          <a:latin typeface="Century Gothic" panose="020B0502020202020204" pitchFamily="34" charset="0"/>
                          <a:ea typeface="+mn-ea"/>
                          <a:cs typeface="HelveticaNeue LightCond"/>
                          <a:sym typeface="Century Gothic"/>
                        </a:rPr>
                        <a:t>problèmes</a:t>
                      </a:r>
                      <a:r>
                        <a:rPr kumimoji="0" lang="en-US" sz="2700" b="0" i="0" u="none" strike="noStrike" kern="1200" cap="none" spc="0" normalizeH="0" baseline="0" noProof="0" dirty="0">
                          <a:ln>
                            <a:noFill/>
                          </a:ln>
                          <a:solidFill>
                            <a:srgbClr val="002C71"/>
                          </a:solidFill>
                          <a:effectLst/>
                          <a:uLnTx/>
                          <a:uFillTx/>
                          <a:latin typeface="Century Gothic" panose="020B0502020202020204" pitchFamily="34" charset="0"/>
                          <a:ea typeface="+mn-ea"/>
                          <a:cs typeface="HelveticaNeue LightCond"/>
                          <a:sym typeface="Century Gothic"/>
                        </a:rPr>
                        <a:t> de vision</a:t>
                      </a:r>
                    </a:p>
                  </a:txBody>
                  <a:tcPr marL="45720" marR="45720" marT="22860" marB="2286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98519570"/>
                  </a:ext>
                </a:extLst>
              </a:tr>
            </a:tbl>
          </a:graphicData>
        </a:graphic>
      </p:graphicFrame>
      <p:grpSp>
        <p:nvGrpSpPr>
          <p:cNvPr id="9" name="Group 8">
            <a:extLst>
              <a:ext uri="{FF2B5EF4-FFF2-40B4-BE49-F238E27FC236}">
                <a16:creationId xmlns:a16="http://schemas.microsoft.com/office/drawing/2014/main" id="{2067A45A-5FE6-4C04-A397-7DD9559C5C05}"/>
              </a:ext>
            </a:extLst>
          </p:cNvPr>
          <p:cNvGrpSpPr/>
          <p:nvPr/>
        </p:nvGrpSpPr>
        <p:grpSpPr>
          <a:xfrm>
            <a:off x="2406240" y="4380000"/>
            <a:ext cx="8947560" cy="101560"/>
            <a:chOff x="20538832" y="5665223"/>
            <a:chExt cx="10010664" cy="93785"/>
          </a:xfrm>
          <a:solidFill>
            <a:srgbClr val="002C71"/>
          </a:solidFill>
        </p:grpSpPr>
        <p:sp>
          <p:nvSpPr>
            <p:cNvPr id="10" name="Parallelogram 9">
              <a:extLst>
                <a:ext uri="{FF2B5EF4-FFF2-40B4-BE49-F238E27FC236}">
                  <a16:creationId xmlns:a16="http://schemas.microsoft.com/office/drawing/2014/main" id="{95890B71-A37F-498E-8A2A-C38D8FBD7A36}"/>
                </a:ext>
              </a:extLst>
            </p:cNvPr>
            <p:cNvSpPr/>
            <p:nvPr/>
          </p:nvSpPr>
          <p:spPr>
            <a:xfrm>
              <a:off x="20538832" y="5665223"/>
              <a:ext cx="2701858" cy="9378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Parallelogram 10">
              <a:extLst>
                <a:ext uri="{FF2B5EF4-FFF2-40B4-BE49-F238E27FC236}">
                  <a16:creationId xmlns:a16="http://schemas.microsoft.com/office/drawing/2014/main" id="{ED96B0E2-7177-420B-B9A1-F541817DA05E}"/>
                </a:ext>
              </a:extLst>
            </p:cNvPr>
            <p:cNvSpPr/>
            <p:nvPr/>
          </p:nvSpPr>
          <p:spPr>
            <a:xfrm>
              <a:off x="23195902" y="5665223"/>
              <a:ext cx="7353594" cy="9378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2" name="Rectangle 11">
            <a:extLst>
              <a:ext uri="{FF2B5EF4-FFF2-40B4-BE49-F238E27FC236}">
                <a16:creationId xmlns:a16="http://schemas.microsoft.com/office/drawing/2014/main" id="{C1E0511C-C867-47E9-8AA9-D345877873FE}"/>
              </a:ext>
            </a:extLst>
          </p:cNvPr>
          <p:cNvSpPr/>
          <p:nvPr/>
        </p:nvSpPr>
        <p:spPr>
          <a:xfrm>
            <a:off x="2406240" y="4874351"/>
            <a:ext cx="8947560" cy="507831"/>
          </a:xfrm>
          <a:prstGeom prst="rect">
            <a:avLst/>
          </a:prstGeom>
        </p:spPr>
        <p:txBody>
          <a:bodyPr wrap="square" anchor="ctr">
            <a:spAutoFit/>
          </a:bodyPr>
          <a:lstStyle/>
          <a:p>
            <a:pPr lvl="0">
              <a:defRPr/>
            </a:pPr>
            <a:r>
              <a:rPr lang="en-US" sz="2700" dirty="0">
                <a:solidFill>
                  <a:srgbClr val="002C71"/>
                </a:solidFill>
                <a:latin typeface="Century Gothic" panose="020B0502020202020204" pitchFamily="34" charset="0"/>
                <a:cs typeface="HelveticaNeue LightCond"/>
              </a:rPr>
              <a:t>La couverture </a:t>
            </a:r>
            <a:r>
              <a:rPr lang="en-US" sz="2700" dirty="0" err="1">
                <a:solidFill>
                  <a:srgbClr val="002C71"/>
                </a:solidFill>
                <a:latin typeface="Century Gothic" panose="020B0502020202020204" pitchFamily="34" charset="0"/>
                <a:cs typeface="HelveticaNeue LightCond"/>
              </a:rPr>
              <a:t>d’assurance</a:t>
            </a:r>
            <a:r>
              <a:rPr lang="en-US" sz="2700" dirty="0">
                <a:solidFill>
                  <a:srgbClr val="002C71"/>
                </a:solidFill>
                <a:latin typeface="Century Gothic" panose="020B0502020202020204" pitchFamily="34" charset="0"/>
                <a:cs typeface="HelveticaNeue LightCond"/>
              </a:rPr>
              <a:t> </a:t>
            </a:r>
            <a:r>
              <a:rPr lang="en-US" sz="2700" dirty="0" err="1">
                <a:solidFill>
                  <a:srgbClr val="002C71"/>
                </a:solidFill>
                <a:latin typeface="Century Gothic" panose="020B0502020202020204" pitchFamily="34" charset="0"/>
                <a:cs typeface="HelveticaNeue LightCond"/>
              </a:rPr>
              <a:t>n’a</a:t>
            </a:r>
            <a:r>
              <a:rPr lang="en-US" sz="2700" dirty="0">
                <a:solidFill>
                  <a:srgbClr val="002C71"/>
                </a:solidFill>
                <a:latin typeface="Century Gothic" panose="020B0502020202020204" pitchFamily="34" charset="0"/>
                <a:cs typeface="HelveticaNeue LightCond"/>
              </a:rPr>
              <a:t> pas </a:t>
            </a:r>
            <a:r>
              <a:rPr lang="en-US" sz="2700" dirty="0" err="1">
                <a:solidFill>
                  <a:srgbClr val="002C71"/>
                </a:solidFill>
                <a:latin typeface="Century Gothic" panose="020B0502020202020204" pitchFamily="34" charset="0"/>
                <a:cs typeface="HelveticaNeue LightCond"/>
              </a:rPr>
              <a:t>d’influence</a:t>
            </a:r>
            <a:endParaRPr lang="en-US" sz="2700" dirty="0">
              <a:solidFill>
                <a:srgbClr val="002C71"/>
              </a:solidFill>
              <a:latin typeface="Century Gothic" panose="020B0502020202020204" pitchFamily="34" charset="0"/>
              <a:cs typeface="HelveticaNeue LightCond"/>
            </a:endParaRPr>
          </a:p>
        </p:txBody>
      </p:sp>
    </p:spTree>
    <p:extLst>
      <p:ext uri="{BB962C8B-B14F-4D97-AF65-F5344CB8AC3E}">
        <p14:creationId xmlns:p14="http://schemas.microsoft.com/office/powerpoint/2010/main" val="336282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A7E3214-6FC0-6546-82EC-0FC3D2B3DE10}"/>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a:stretch>
            <a:fillRect/>
          </a:stretch>
        </p:blipFill>
        <p:spPr>
          <a:xfrm>
            <a:off x="-970523" y="0"/>
            <a:ext cx="9967927" cy="6857999"/>
          </a:xfrm>
          <a:prstGeom prst="rect">
            <a:avLst/>
          </a:prstGeom>
        </p:spPr>
      </p:pic>
      <p:grpSp>
        <p:nvGrpSpPr>
          <p:cNvPr id="2" name="Group 1">
            <a:extLst>
              <a:ext uri="{FF2B5EF4-FFF2-40B4-BE49-F238E27FC236}">
                <a16:creationId xmlns:a16="http://schemas.microsoft.com/office/drawing/2014/main" id="{B4FA59A7-0FEE-473D-BD7E-61F95AD4028A}"/>
              </a:ext>
            </a:extLst>
          </p:cNvPr>
          <p:cNvGrpSpPr/>
          <p:nvPr/>
        </p:nvGrpSpPr>
        <p:grpSpPr>
          <a:xfrm>
            <a:off x="3184773" y="-2102650"/>
            <a:ext cx="7891735" cy="10511665"/>
            <a:chOff x="3184773"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3184773"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3" name="Title 2">
            <a:extLst>
              <a:ext uri="{FF2B5EF4-FFF2-40B4-BE49-F238E27FC236}">
                <a16:creationId xmlns:a16="http://schemas.microsoft.com/office/drawing/2014/main" id="{8C2EDBDF-3672-46E6-A075-6110B3232C5F}"/>
              </a:ext>
            </a:extLst>
          </p:cNvPr>
          <p:cNvSpPr>
            <a:spLocks noGrp="1"/>
          </p:cNvSpPr>
          <p:nvPr>
            <p:ph type="title"/>
          </p:nvPr>
        </p:nvSpPr>
        <p:spPr>
          <a:xfrm>
            <a:off x="5527153" y="365125"/>
            <a:ext cx="6189925" cy="1325563"/>
          </a:xfrm>
        </p:spPr>
        <p:txBody>
          <a:bodyPr/>
          <a:lstStyle/>
          <a:p>
            <a:r>
              <a:rPr lang="en-US" dirty="0"/>
              <a:t>LA PRÉVENTION EST </a:t>
            </a:r>
            <a:br>
              <a:rPr lang="en-US" dirty="0"/>
            </a:br>
            <a:r>
              <a:rPr lang="en-US" dirty="0"/>
              <a:t>LA CLÉ</a:t>
            </a:r>
          </a:p>
        </p:txBody>
      </p:sp>
      <p:sp>
        <p:nvSpPr>
          <p:cNvPr id="4" name="Content Placeholder 3">
            <a:extLst>
              <a:ext uri="{FF2B5EF4-FFF2-40B4-BE49-F238E27FC236}">
                <a16:creationId xmlns:a16="http://schemas.microsoft.com/office/drawing/2014/main" id="{9A292CDD-D5CC-48B2-BBE9-5E29ACAF4007}"/>
              </a:ext>
            </a:extLst>
          </p:cNvPr>
          <p:cNvSpPr>
            <a:spLocks noGrp="1"/>
          </p:cNvSpPr>
          <p:nvPr>
            <p:ph idx="1"/>
          </p:nvPr>
        </p:nvSpPr>
        <p:spPr>
          <a:xfrm>
            <a:off x="5537963" y="1825625"/>
            <a:ext cx="5815837" cy="4351338"/>
          </a:xfrm>
        </p:spPr>
        <p:txBody>
          <a:bodyPr>
            <a:normAutofit/>
          </a:bodyPr>
          <a:lstStyle/>
          <a:p>
            <a:pPr marL="0" lvl="0" indent="0">
              <a:lnSpc>
                <a:spcPct val="100000"/>
              </a:lnSpc>
              <a:spcBef>
                <a:spcPts val="0"/>
              </a:spcBef>
              <a:buClr>
                <a:schemeClr val="lt1"/>
              </a:buClr>
              <a:buSzPts val="1800"/>
              <a:buNone/>
            </a:pPr>
            <a:r>
              <a:rPr lang="en-US" sz="1800" b="1" dirty="0" err="1">
                <a:latin typeface="Century Gothic"/>
                <a:ea typeface="Century Gothic"/>
                <a:cs typeface="Century Gothic"/>
                <a:sym typeface="Century Gothic"/>
              </a:rPr>
              <a:t>Certains</a:t>
            </a:r>
            <a:r>
              <a:rPr lang="en-US" sz="1800" b="1" dirty="0">
                <a:latin typeface="Century Gothic"/>
                <a:ea typeface="Century Gothic"/>
                <a:cs typeface="Century Gothic"/>
                <a:sym typeface="Century Gothic"/>
              </a:rPr>
              <a:t> </a:t>
            </a:r>
            <a:r>
              <a:rPr lang="en-US" sz="1800" b="1" dirty="0" err="1">
                <a:latin typeface="Century Gothic"/>
                <a:ea typeface="Century Gothic"/>
                <a:cs typeface="Century Gothic"/>
                <a:sym typeface="Century Gothic"/>
              </a:rPr>
              <a:t>risques</a:t>
            </a:r>
            <a:r>
              <a:rPr lang="en-US" sz="1800" b="1" dirty="0">
                <a:latin typeface="Century Gothic"/>
                <a:ea typeface="Century Gothic"/>
                <a:cs typeface="Century Gothic"/>
                <a:sym typeface="Century Gothic"/>
              </a:rPr>
              <a:t> </a:t>
            </a:r>
            <a:r>
              <a:rPr lang="en-US" sz="1800" b="1" dirty="0" err="1">
                <a:latin typeface="Century Gothic"/>
                <a:ea typeface="Century Gothic"/>
                <a:cs typeface="Century Gothic"/>
                <a:sym typeface="Century Gothic"/>
              </a:rPr>
              <a:t>potentiels</a:t>
            </a:r>
            <a:r>
              <a:rPr lang="en-US" sz="1800" b="1" dirty="0">
                <a:latin typeface="Century Gothic"/>
                <a:ea typeface="Century Gothic"/>
                <a:cs typeface="Century Gothic"/>
                <a:sym typeface="Century Gothic"/>
              </a:rPr>
              <a:t> </a:t>
            </a:r>
            <a:r>
              <a:rPr lang="en-US" sz="1800" b="1" dirty="0" err="1">
                <a:latin typeface="Century Gothic"/>
                <a:ea typeface="Century Gothic"/>
                <a:cs typeface="Century Gothic"/>
                <a:sym typeface="Century Gothic"/>
              </a:rPr>
              <a:t>s’accumulent</a:t>
            </a:r>
            <a:endParaRPr lang="en-US" sz="1800" b="1"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r>
              <a:rPr lang="en-US" sz="1800" dirty="0">
                <a:latin typeface="Century Gothic"/>
                <a:ea typeface="Century Gothic"/>
                <a:cs typeface="Century Gothic"/>
                <a:sym typeface="Century Gothic"/>
              </a:rPr>
              <a:t>et </a:t>
            </a:r>
            <a:r>
              <a:rPr lang="en-US" sz="1800" dirty="0" err="1">
                <a:latin typeface="Century Gothic"/>
                <a:ea typeface="Century Gothic"/>
                <a:cs typeface="Century Gothic"/>
                <a:sym typeface="Century Gothic"/>
              </a:rPr>
              <a:t>peuvent</a:t>
            </a:r>
            <a:r>
              <a:rPr lang="en-US" sz="1800" dirty="0">
                <a:latin typeface="Century Gothic"/>
                <a:ea typeface="Century Gothic"/>
                <a:cs typeface="Century Gothic"/>
                <a:sym typeface="Century Gothic"/>
              </a:rPr>
              <a:t> </a:t>
            </a:r>
            <a:r>
              <a:rPr lang="en-US" sz="1800" dirty="0" err="1">
                <a:latin typeface="Century Gothic"/>
                <a:ea typeface="Century Gothic"/>
                <a:cs typeface="Century Gothic"/>
                <a:sym typeface="Century Gothic"/>
              </a:rPr>
              <a:t>avoir</a:t>
            </a:r>
            <a:r>
              <a:rPr lang="en-US" sz="1800" dirty="0">
                <a:latin typeface="Century Gothic"/>
                <a:ea typeface="Century Gothic"/>
                <a:cs typeface="Century Gothic"/>
                <a:sym typeface="Century Gothic"/>
              </a:rPr>
              <a:t> des </a:t>
            </a:r>
            <a:r>
              <a:rPr lang="en-US" sz="1800" dirty="0" err="1">
                <a:latin typeface="Century Gothic"/>
                <a:ea typeface="Century Gothic"/>
                <a:cs typeface="Century Gothic"/>
                <a:sym typeface="Century Gothic"/>
              </a:rPr>
              <a:t>répercussions</a:t>
            </a:r>
            <a:r>
              <a:rPr lang="en-US" sz="1800" dirty="0">
                <a:latin typeface="Century Gothic"/>
                <a:ea typeface="Century Gothic"/>
                <a:cs typeface="Century Gothic"/>
                <a:sym typeface="Century Gothic"/>
              </a:rPr>
              <a:t> </a:t>
            </a:r>
            <a:r>
              <a:rPr lang="en-US" sz="1800" dirty="0" err="1">
                <a:latin typeface="Century Gothic"/>
                <a:ea typeface="Century Gothic"/>
                <a:cs typeface="Century Gothic"/>
                <a:sym typeface="Century Gothic"/>
              </a:rPr>
              <a:t>à</a:t>
            </a:r>
            <a:r>
              <a:rPr lang="en-US" sz="1800" dirty="0">
                <a:latin typeface="Century Gothic"/>
                <a:ea typeface="Century Gothic"/>
                <a:cs typeface="Century Gothic"/>
                <a:sym typeface="Century Gothic"/>
              </a:rPr>
              <a:t> long </a:t>
            </a:r>
            <a:r>
              <a:rPr lang="en-US" sz="1800" dirty="0" err="1">
                <a:latin typeface="Century Gothic"/>
                <a:ea typeface="Century Gothic"/>
                <a:cs typeface="Century Gothic"/>
                <a:sym typeface="Century Gothic"/>
              </a:rPr>
              <a:t>terme</a:t>
            </a:r>
            <a:r>
              <a:rPr lang="en-US" sz="1800" dirty="0">
                <a:latin typeface="Century Gothic"/>
                <a:ea typeface="Century Gothic"/>
                <a:cs typeface="Century Gothic"/>
                <a:sym typeface="Century Gothic"/>
              </a:rPr>
              <a:t> sur la santé </a:t>
            </a:r>
            <a:r>
              <a:rPr lang="en-US" sz="1800" dirty="0" err="1">
                <a:latin typeface="Century Gothic"/>
                <a:ea typeface="Century Gothic"/>
                <a:cs typeface="Century Gothic"/>
                <a:sym typeface="Century Gothic"/>
              </a:rPr>
              <a:t>oculaire</a:t>
            </a:r>
            <a:endParaRPr lang="en-US" sz="1800"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endParaRPr lang="en-US" sz="1800"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r>
              <a:rPr lang="en-US" sz="1800" b="1" dirty="0">
                <a:latin typeface="Century Gothic"/>
                <a:ea typeface="Century Gothic"/>
                <a:cs typeface="Century Gothic"/>
                <a:sym typeface="Century Gothic"/>
              </a:rPr>
              <a:t>La </a:t>
            </a:r>
            <a:r>
              <a:rPr lang="en-US" sz="1800" b="1" dirty="0" err="1">
                <a:latin typeface="Century Gothic"/>
                <a:ea typeface="Century Gothic"/>
                <a:cs typeface="Century Gothic"/>
                <a:sym typeface="Century Gothic"/>
              </a:rPr>
              <a:t>prévention</a:t>
            </a:r>
            <a:r>
              <a:rPr lang="en-US" sz="1800" b="1" dirty="0">
                <a:latin typeface="Century Gothic"/>
                <a:ea typeface="Century Gothic"/>
                <a:cs typeface="Century Gothic"/>
                <a:sym typeface="Century Gothic"/>
              </a:rPr>
              <a:t> et </a:t>
            </a:r>
            <a:r>
              <a:rPr lang="en-US" sz="1800" b="1" dirty="0" err="1">
                <a:latin typeface="Century Gothic"/>
                <a:ea typeface="Century Gothic"/>
                <a:cs typeface="Century Gothic"/>
                <a:sym typeface="Century Gothic"/>
              </a:rPr>
              <a:t>l’intervention</a:t>
            </a:r>
            <a:r>
              <a:rPr lang="en-US" sz="1800" b="1" dirty="0">
                <a:latin typeface="Century Gothic"/>
                <a:ea typeface="Century Gothic"/>
                <a:cs typeface="Century Gothic"/>
                <a:sym typeface="Century Gothic"/>
              </a:rPr>
              <a:t> </a:t>
            </a:r>
            <a:br>
              <a:rPr lang="en-US" sz="1800" dirty="0">
                <a:latin typeface="Century Gothic"/>
                <a:ea typeface="Century Gothic"/>
                <a:cs typeface="Century Gothic"/>
                <a:sym typeface="Century Gothic"/>
              </a:rPr>
            </a:br>
            <a:r>
              <a:rPr lang="en-US" sz="1800" dirty="0" err="1">
                <a:latin typeface="Century Gothic"/>
                <a:ea typeface="Century Gothic"/>
                <a:cs typeface="Century Gothic"/>
                <a:sym typeface="Century Gothic"/>
              </a:rPr>
              <a:t>peuvent</a:t>
            </a:r>
            <a:r>
              <a:rPr lang="en-US" sz="1800" dirty="0">
                <a:latin typeface="Century Gothic"/>
                <a:ea typeface="Century Gothic"/>
                <a:cs typeface="Century Gothic"/>
                <a:sym typeface="Century Gothic"/>
              </a:rPr>
              <a:t> </a:t>
            </a:r>
            <a:r>
              <a:rPr lang="en-US" sz="1800" dirty="0" err="1">
                <a:latin typeface="Century Gothic"/>
                <a:ea typeface="Century Gothic"/>
                <a:cs typeface="Century Gothic"/>
                <a:sym typeface="Century Gothic"/>
              </a:rPr>
              <a:t>être</a:t>
            </a:r>
            <a:r>
              <a:rPr lang="en-US" sz="1800" dirty="0">
                <a:latin typeface="Century Gothic"/>
                <a:ea typeface="Century Gothic"/>
                <a:cs typeface="Century Gothic"/>
                <a:sym typeface="Century Gothic"/>
              </a:rPr>
              <a:t> </a:t>
            </a:r>
            <a:r>
              <a:rPr lang="en-US" sz="1800" dirty="0" err="1">
                <a:latin typeface="Century Gothic"/>
                <a:ea typeface="Century Gothic"/>
                <a:cs typeface="Century Gothic"/>
                <a:sym typeface="Century Gothic"/>
              </a:rPr>
              <a:t>urgentes</a:t>
            </a:r>
            <a:endParaRPr lang="en-US" sz="1800"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endParaRPr lang="en-US" sz="1800" dirty="0">
              <a:latin typeface="Century Gothic"/>
              <a:ea typeface="Century Gothic"/>
              <a:cs typeface="Century Gothic"/>
              <a:sym typeface="Century Gothic"/>
            </a:endParaRPr>
          </a:p>
          <a:p>
            <a:pPr marL="0" lvl="0" indent="0">
              <a:lnSpc>
                <a:spcPct val="100000"/>
              </a:lnSpc>
              <a:spcBef>
                <a:spcPts val="0"/>
              </a:spcBef>
              <a:buClr>
                <a:schemeClr val="lt1"/>
              </a:buClr>
              <a:buSzPts val="1800"/>
              <a:buNone/>
            </a:pPr>
            <a:r>
              <a:rPr lang="en-US" sz="1800" b="1" dirty="0">
                <a:latin typeface="Century Gothic"/>
                <a:ea typeface="Century Gothic"/>
                <a:cs typeface="Century Gothic"/>
                <a:sym typeface="Century Gothic"/>
              </a:rPr>
              <a:t>Les anomalies </a:t>
            </a:r>
            <a:r>
              <a:rPr lang="en-US" sz="1800" b="1" dirty="0" err="1">
                <a:latin typeface="Century Gothic"/>
                <a:ea typeface="Century Gothic"/>
                <a:cs typeface="Century Gothic"/>
                <a:sym typeface="Century Gothic"/>
              </a:rPr>
              <a:t>oculaires</a:t>
            </a:r>
            <a:r>
              <a:rPr lang="en-US" sz="1800" b="1" dirty="0">
                <a:latin typeface="Century Gothic"/>
                <a:ea typeface="Century Gothic"/>
                <a:cs typeface="Century Gothic"/>
                <a:sym typeface="Century Gothic"/>
              </a:rPr>
              <a:t> </a:t>
            </a:r>
            <a:r>
              <a:rPr lang="en-US" sz="1800" b="1" dirty="0" err="1">
                <a:latin typeface="Century Gothic"/>
                <a:ea typeface="Century Gothic"/>
                <a:cs typeface="Century Gothic"/>
                <a:sym typeface="Century Gothic"/>
              </a:rPr>
              <a:t>doivent</a:t>
            </a:r>
            <a:r>
              <a:rPr lang="en-US" sz="1800" b="1" dirty="0">
                <a:latin typeface="Century Gothic"/>
                <a:ea typeface="Century Gothic"/>
                <a:cs typeface="Century Gothic"/>
                <a:sym typeface="Century Gothic"/>
              </a:rPr>
              <a:t> </a:t>
            </a:r>
            <a:r>
              <a:rPr lang="en-US" sz="1800" b="1" dirty="0" err="1">
                <a:latin typeface="Century Gothic"/>
                <a:ea typeface="Century Gothic"/>
                <a:cs typeface="Century Gothic"/>
                <a:sym typeface="Century Gothic"/>
              </a:rPr>
              <a:t>être</a:t>
            </a:r>
            <a:r>
              <a:rPr lang="en-US" sz="1800" b="1" dirty="0">
                <a:latin typeface="Century Gothic"/>
                <a:ea typeface="Century Gothic"/>
                <a:cs typeface="Century Gothic"/>
                <a:sym typeface="Century Gothic"/>
              </a:rPr>
              <a:t> </a:t>
            </a:r>
            <a:r>
              <a:rPr lang="en-US" sz="1800" b="1" dirty="0" err="1">
                <a:latin typeface="Century Gothic"/>
                <a:ea typeface="Century Gothic"/>
                <a:cs typeface="Century Gothic"/>
                <a:sym typeface="Century Gothic"/>
              </a:rPr>
              <a:t>détectées</a:t>
            </a:r>
            <a:r>
              <a:rPr lang="en-US" sz="1800" b="1" dirty="0">
                <a:latin typeface="Century Gothic"/>
                <a:ea typeface="Century Gothic"/>
                <a:cs typeface="Century Gothic"/>
                <a:sym typeface="Century Gothic"/>
              </a:rPr>
              <a:t> </a:t>
            </a:r>
            <a:r>
              <a:rPr lang="en-US" sz="1800" b="1" dirty="0" err="1">
                <a:latin typeface="Century Gothic"/>
                <a:ea typeface="Century Gothic"/>
                <a:cs typeface="Century Gothic"/>
                <a:sym typeface="Century Gothic"/>
              </a:rPr>
              <a:t>immédiatement</a:t>
            </a:r>
            <a:endParaRPr lang="en-US" sz="1800" b="1" dirty="0">
              <a:latin typeface="Century Gothic"/>
              <a:ea typeface="Century Gothic"/>
              <a:cs typeface="Century Gothic"/>
              <a:sym typeface="Century Gothic"/>
            </a:endParaRPr>
          </a:p>
          <a:p>
            <a:pPr>
              <a:lnSpc>
                <a:spcPct val="100000"/>
              </a:lnSpc>
              <a:spcBef>
                <a:spcPts val="0"/>
              </a:spcBef>
              <a:buClr>
                <a:srgbClr val="002C71"/>
              </a:buClr>
              <a:buSzPts val="1800"/>
            </a:pPr>
            <a:r>
              <a:rPr lang="en-US" sz="1800" dirty="0">
                <a:latin typeface="Century Gothic"/>
                <a:ea typeface="Century Gothic"/>
                <a:cs typeface="Century Gothic"/>
                <a:sym typeface="Century Gothic"/>
              </a:rPr>
              <a:t>Erreur </a:t>
            </a:r>
            <a:r>
              <a:rPr lang="en-US" sz="1800" dirty="0" err="1">
                <a:latin typeface="Century Gothic"/>
                <a:ea typeface="Century Gothic"/>
                <a:cs typeface="Century Gothic"/>
                <a:sym typeface="Century Gothic"/>
              </a:rPr>
              <a:t>réfractive</a:t>
            </a:r>
            <a:endParaRPr lang="en-US" sz="1800" dirty="0">
              <a:latin typeface="Century Gothic"/>
              <a:ea typeface="Century Gothic"/>
              <a:cs typeface="Century Gothic"/>
              <a:sym typeface="Century Gothic"/>
            </a:endParaRPr>
          </a:p>
          <a:p>
            <a:pPr>
              <a:lnSpc>
                <a:spcPct val="100000"/>
              </a:lnSpc>
              <a:spcBef>
                <a:spcPts val="0"/>
              </a:spcBef>
              <a:buClr>
                <a:srgbClr val="002C71"/>
              </a:buClr>
              <a:buSzPts val="1800"/>
            </a:pPr>
            <a:r>
              <a:rPr lang="en-US" sz="1800" dirty="0">
                <a:latin typeface="Century Gothic"/>
                <a:ea typeface="Century Gothic"/>
                <a:cs typeface="Century Gothic"/>
                <a:sym typeface="Century Gothic"/>
              </a:rPr>
              <a:t>Amblyopie</a:t>
            </a:r>
          </a:p>
          <a:p>
            <a:pPr>
              <a:lnSpc>
                <a:spcPct val="100000"/>
              </a:lnSpc>
              <a:spcBef>
                <a:spcPts val="0"/>
              </a:spcBef>
              <a:buClr>
                <a:srgbClr val="002C71"/>
              </a:buClr>
              <a:buSzPts val="1800"/>
            </a:pPr>
            <a:r>
              <a:rPr lang="en-US" sz="1800" dirty="0" err="1">
                <a:latin typeface="Century Gothic"/>
                <a:ea typeface="Century Gothic"/>
                <a:cs typeface="Century Gothic"/>
                <a:sym typeface="Century Gothic"/>
              </a:rPr>
              <a:t>Strabisme</a:t>
            </a:r>
            <a:endParaRPr lang="en-US" sz="1800" dirty="0">
              <a:latin typeface="Century Gothic"/>
              <a:ea typeface="Century Gothic"/>
              <a:cs typeface="Century Gothic"/>
              <a:sym typeface="Century Gothic"/>
            </a:endParaRPr>
          </a:p>
          <a:p>
            <a:pPr>
              <a:lnSpc>
                <a:spcPct val="100000"/>
              </a:lnSpc>
              <a:spcBef>
                <a:spcPts val="0"/>
              </a:spcBef>
              <a:buClr>
                <a:srgbClr val="002C71"/>
              </a:buClr>
              <a:buSzPts val="1800"/>
            </a:pPr>
            <a:r>
              <a:rPr lang="en-US" sz="1800" dirty="0" err="1">
                <a:latin typeface="Century Gothic"/>
                <a:ea typeface="Century Gothic"/>
                <a:cs typeface="Century Gothic"/>
                <a:sym typeface="Century Gothic"/>
              </a:rPr>
              <a:t>Maladie</a:t>
            </a:r>
            <a:r>
              <a:rPr lang="en-US" sz="1800" dirty="0">
                <a:latin typeface="Century Gothic"/>
                <a:ea typeface="Century Gothic"/>
                <a:cs typeface="Century Gothic"/>
                <a:sym typeface="Century Gothic"/>
              </a:rPr>
              <a:t> </a:t>
            </a:r>
            <a:r>
              <a:rPr lang="en-US" sz="1800" dirty="0" err="1">
                <a:latin typeface="Century Gothic"/>
                <a:ea typeface="Century Gothic"/>
                <a:cs typeface="Century Gothic"/>
                <a:sym typeface="Century Gothic"/>
              </a:rPr>
              <a:t>oculaire</a:t>
            </a:r>
            <a:endParaRPr lang="en-US" sz="1800" dirty="0">
              <a:latin typeface="Century Gothic"/>
              <a:ea typeface="Century Gothic"/>
              <a:cs typeface="Century Gothic"/>
              <a:sym typeface="Century Gothic"/>
            </a:endParaRPr>
          </a:p>
        </p:txBody>
      </p:sp>
      <p:sp>
        <p:nvSpPr>
          <p:cNvPr id="5" name="Text Placeholder 4">
            <a:extLst>
              <a:ext uri="{FF2B5EF4-FFF2-40B4-BE49-F238E27FC236}">
                <a16:creationId xmlns:a16="http://schemas.microsoft.com/office/drawing/2014/main" id="{81D3DAE0-B3D2-4BC7-9078-507C42CD15AC}"/>
              </a:ext>
            </a:extLst>
          </p:cNvPr>
          <p:cNvSpPr>
            <a:spLocks noGrp="1"/>
          </p:cNvSpPr>
          <p:nvPr>
            <p:ph type="body" sz="quarter" idx="13"/>
          </p:nvPr>
        </p:nvSpPr>
        <p:spPr>
          <a:xfrm>
            <a:off x="5611114" y="6334914"/>
            <a:ext cx="4539696" cy="365125"/>
          </a:xfrm>
        </p:spPr>
        <p:txBody>
          <a:bodyPr/>
          <a:lstStyle/>
          <a:p>
            <a:endParaRPr lang="en-US" dirty="0"/>
          </a:p>
        </p:txBody>
      </p:sp>
    </p:spTree>
    <p:extLst>
      <p:ext uri="{BB962C8B-B14F-4D97-AF65-F5344CB8AC3E}">
        <p14:creationId xmlns:p14="http://schemas.microsoft.com/office/powerpoint/2010/main" val="91309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20810</TotalTime>
  <Words>7231</Words>
  <Application>Microsoft Macintosh PowerPoint</Application>
  <PresentationFormat>Widescreen</PresentationFormat>
  <Paragraphs>738</Paragraphs>
  <Slides>56</Slides>
  <Notes>55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Century Gothic</vt:lpstr>
      <vt:lpstr>Office Theme</vt:lpstr>
      <vt:lpstr>PowerPoint Presentation</vt:lpstr>
      <vt:lpstr>LES OBJECTIFS DU JOUR</vt:lpstr>
      <vt:lpstr>POPULATION CANADIENNE   PAR ÂGE</vt:lpstr>
      <vt:lpstr>PowerPoint Presentation</vt:lpstr>
      <vt:lpstr>LES DÉCISIONS D’ACHAT INFLUENCÉES PAR LA GÉNÉRATION Z</vt:lpstr>
      <vt:lpstr>SAVIEZ-VOUS QUE…</vt:lpstr>
      <vt:lpstr>UN BESOIN CRIANT DE DÉFENSEURS</vt:lpstr>
      <vt:lpstr>PowerPoint Presentation</vt:lpstr>
      <vt:lpstr>LA PRÉVENTION EST  LA CLÉ</vt:lpstr>
      <vt:lpstr>DES SOINS OCULAIRES RÉGULIERS SONT ESSENTIELS</vt:lpstr>
      <vt:lpstr>PowerPoint Presentation</vt:lpstr>
      <vt:lpstr>PowerPoint Presentation</vt:lpstr>
      <vt:lpstr>DISCUTER DES SYMPTÔMES À SURVEILLER AVEC LES PARENTS ET LES ENSEIGNANTS</vt:lpstr>
      <vt:lpstr>DISCUTER DES SYMPTÔMES À SURVEILLER AVEC LES PARENTS ET LES ENSEIGNANTS</vt:lpstr>
      <vt:lpstr>DISCUTER DES SYMPTÔMES À SURVEILLER AVEC LES PARENTS ET LES ENSEIGNANTS</vt:lpstr>
      <vt:lpstr>DISCUTER DES SYMPTÔMES À SURVEILLER AVEC LES PARENTS ET LES ENSEIGNANTS</vt:lpstr>
      <vt:lpstr>DISCUTER DES SYMPTÔMES À SURVEILLER AVEC LES PARENTS ET LES ENSEIGNANTS</vt:lpstr>
      <vt:lpstr>DISCUTER DES SYMPTÔMES À SURVEILLER AVEC LES PARENTS ET LES ENSEIGNANTS</vt:lpstr>
      <vt:lpstr>DISCUTER DES SYMPTÔMES À SURVEILLER AVEC LES PARENTS ET LES ENSEIGNANTS</vt:lpstr>
      <vt:lpstr>DISCUTER DES SYMPTÔMES À SURVEILLER AVEC LES PARENTS ET LES ENSEIGNANTS</vt:lpstr>
      <vt:lpstr>PENSER DIFFÉREMMENT</vt:lpstr>
      <vt:lpstr>PowerPoint Presentation</vt:lpstr>
      <vt:lpstr>PROTÉGER LES ANIMAUX…</vt:lpstr>
      <vt:lpstr>PROTECTION DU CORPS ET DE LA PEAU : LA PRIORITÉ DES PARENTS</vt:lpstr>
      <vt:lpstr>LES RAYONS UV ET LA  LUMIÈRE BLEUE</vt:lpstr>
      <vt:lpstr>L’UTILISATION DES APPAREILS NUMÉRIQUES</vt:lpstr>
      <vt:lpstr>POURCENTAGE DES ENFANTS ÂGÉS DE 8 À 12 ANS QUI UTILISENT DES APPAREILS TOUS LES JOURS</vt:lpstr>
      <vt:lpstr>UTILISATION QUOTIDIENNE DES APPAREILS</vt:lpstr>
      <vt:lpstr>LES SOURCES DE LUMIÈRE BLEUE</vt:lpstr>
      <vt:lpstr>LA LUMIÈRE – UN FACTEUR IMPORTANT DANS LE DÉVELOPPEMENT HUMAIN</vt:lpstr>
      <vt:lpstr>LE TEMPS PASSÉ À L’EXTÉRIEUR ET LA MYOPIE</vt:lpstr>
      <vt:lpstr>LA FATIGUE VISUELLE</vt:lpstr>
      <vt:lpstr>MÉDICAMENTS</vt:lpstr>
      <vt:lpstr>LES PROBLÈMES DE SANTÉ EN GÉNÉRAL</vt:lpstr>
      <vt:lpstr>PowerPoint Presentation</vt:lpstr>
      <vt:lpstr>FRÉQUENCE RECOMMANDÉE</vt:lpstr>
      <vt:lpstr>EXAMENS DE LA VUE COMPLETS</vt:lpstr>
      <vt:lpstr>AVANT L’EXAMEN DE LA VUE</vt:lpstr>
      <vt:lpstr>CONSEILS POUR LES EXAMENS DE LA VUE DES ENFANTS</vt:lpstr>
      <vt:lpstr>PowerPoint Presentation</vt:lpstr>
      <vt:lpstr>IL FAUDRAIT PROTÉGER CONTRE:</vt:lpstr>
      <vt:lpstr>RECOMMANDATION DE L’OPTOMÉTRISTE</vt:lpstr>
      <vt:lpstr>PowerPoint Presentation</vt:lpstr>
      <vt:lpstr>LES VERRES PHOTOCHROMIQUES</vt:lpstr>
      <vt:lpstr>PowerPoint Presentation</vt:lpstr>
      <vt:lpstr>LE TRAITEMENT ANTIREFLET</vt:lpstr>
      <vt:lpstr>LES MONTURES ET LES AUTRES RECOMMANDATIONS</vt:lpstr>
      <vt:lpstr>TROUVER DES VERRES QUI ONT DU STYLE</vt:lpstr>
      <vt:lpstr>QU’EST-CE QUE LES ENFANTS PENSENT DES LUNETTES?</vt:lpstr>
      <vt:lpstr>LES CONSEILS POUR RÉUSSIR</vt:lpstr>
      <vt:lpstr>ADAPTEZ-VOUS AUX ENFANTS</vt:lpstr>
      <vt:lpstr>LISTE DE VÉRIFICATION POUR ÉTABLIR  DES LIENS AVEC LES ENFANTS</vt:lpstr>
      <vt:lpstr>LES OUTILS QUE VOUS POUVEZ UTILISER</vt:lpstr>
      <vt:lpstr>OFFRE POUR ENFANTS</vt:lpstr>
      <vt:lpstr>RÉSUMONS CE QUE NOUS AVONS APPRIS SUR LES ENFANTS AUJOURD’HUI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pgfumeau@gmail.com</dc:creator>
  <cp:lastModifiedBy>Michael Battisti</cp:lastModifiedBy>
  <cp:revision>830</cp:revision>
  <cp:lastPrinted>2019-03-21T22:13:46Z</cp:lastPrinted>
  <dcterms:created xsi:type="dcterms:W3CDTF">2018-11-06T18:43:33Z</dcterms:created>
  <dcterms:modified xsi:type="dcterms:W3CDTF">2019-06-20T18:42:05Z</dcterms:modified>
</cp:coreProperties>
</file>