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Lst>
  <p:notesMasterIdLst>
    <p:notesMasterId r:id="rId19"/>
  </p:notesMasterIdLst>
  <p:sldIdLst>
    <p:sldId id="256" r:id="rId2"/>
    <p:sldId id="309" r:id="rId3"/>
    <p:sldId id="261" r:id="rId4"/>
    <p:sldId id="301" r:id="rId5"/>
    <p:sldId id="268" r:id="rId6"/>
    <p:sldId id="269" r:id="rId7"/>
    <p:sldId id="272" r:id="rId8"/>
    <p:sldId id="274" r:id="rId9"/>
    <p:sldId id="276" r:id="rId10"/>
    <p:sldId id="278" r:id="rId11"/>
    <p:sldId id="279" r:id="rId12"/>
    <p:sldId id="288" r:id="rId13"/>
    <p:sldId id="273" r:id="rId14"/>
    <p:sldId id="287" r:id="rId15"/>
    <p:sldId id="289" r:id="rId16"/>
    <p:sldId id="311" r:id="rId17"/>
    <p:sldId id="291" r:id="rId18"/>
  </p:sldIdLst>
  <p:sldSz cx="9144000" cy="5143500" type="screen16x9"/>
  <p:notesSz cx="7023100" cy="93091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9" clrIdx="0"/>
  <p:cmAuthor id="1" name="Havas Health" initials="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32" autoAdjust="0"/>
  </p:normalViewPr>
  <p:slideViewPr>
    <p:cSldViewPr snapToGrid="0" showGuides="1">
      <p:cViewPr>
        <p:scale>
          <a:sx n="70" d="100"/>
          <a:sy n="70" d="100"/>
        </p:scale>
        <p:origin x="-2730" y="-906"/>
      </p:cViewPr>
      <p:guideLst>
        <p:guide orient="horz" pos="509"/>
        <p:guide pos="2888"/>
        <p:guide pos="300"/>
      </p:guideLst>
    </p:cSldViewPr>
  </p:slideViewPr>
  <p:notesTextViewPr>
    <p:cViewPr>
      <p:scale>
        <a:sx n="1" d="1"/>
        <a:sy n="1" d="1"/>
      </p:scale>
      <p:origin x="0" y="0"/>
    </p:cViewPr>
  </p:notesTextViewPr>
  <p:notesViewPr>
    <p:cSldViewPr snapToGrid="0" showGuides="1">
      <p:cViewPr varScale="1">
        <p:scale>
          <a:sx n="100" d="100"/>
          <a:sy n="100" d="100"/>
        </p:scale>
        <p:origin x="-342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4" cy="46545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2" y="0"/>
            <a:ext cx="3043344" cy="46545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7" y="698500"/>
            <a:ext cx="6207125"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0" y="4421823"/>
            <a:ext cx="5618480" cy="418909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29"/>
            <a:ext cx="3043344" cy="46545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9629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We’ve </a:t>
            </a:r>
            <a:r>
              <a:rPr lang="en-US" sz="1200" b="0" i="0" u="none" strike="noStrike" cap="none" dirty="0">
                <a:solidFill>
                  <a:schemeClr val="dk1"/>
                </a:solidFill>
                <a:latin typeface="Calibri"/>
                <a:ea typeface="Calibri"/>
                <a:cs typeface="Calibri"/>
                <a:sym typeface="Calibri"/>
              </a:rPr>
              <a:t>heard so much about </a:t>
            </a:r>
            <a:r>
              <a:rPr lang="en-US" sz="1200" b="0" i="0" u="none" strike="noStrike" cap="none" dirty="0" smtClean="0">
                <a:solidFill>
                  <a:schemeClr val="dk1"/>
                </a:solidFill>
                <a:latin typeface="Calibri"/>
                <a:ea typeface="Calibri"/>
                <a:cs typeface="Calibri"/>
                <a:sym typeface="Calibri"/>
              </a:rPr>
              <a:t>Baby </a:t>
            </a:r>
            <a:r>
              <a:rPr lang="en-US" sz="1200" b="0" i="0" u="none" strike="noStrike" cap="none" dirty="0">
                <a:solidFill>
                  <a:schemeClr val="dk1"/>
                </a:solidFill>
                <a:latin typeface="Calibri"/>
                <a:ea typeface="Calibri"/>
                <a:cs typeface="Calibri"/>
                <a:sym typeface="Calibri"/>
              </a:rPr>
              <a:t>Boomers </a:t>
            </a:r>
            <a:r>
              <a:rPr lang="en-US" sz="1200" b="0" i="0" u="none" strike="noStrike" cap="none" dirty="0" smtClean="0">
                <a:solidFill>
                  <a:schemeClr val="dk1"/>
                </a:solidFill>
                <a:latin typeface="Calibri"/>
                <a:ea typeface="Calibri"/>
                <a:cs typeface="Calibri"/>
                <a:sym typeface="Calibri"/>
              </a:rPr>
              <a:t>and Millennials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Millennials are the most researched generation in history.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In today’s </a:t>
            </a:r>
            <a:r>
              <a:rPr lang="en-US" sz="1200" b="0" i="0" u="none" strike="noStrike" cap="none" dirty="0">
                <a:solidFill>
                  <a:schemeClr val="dk1"/>
                </a:solidFill>
                <a:latin typeface="Calibri"/>
                <a:ea typeface="Calibri"/>
                <a:cs typeface="Calibri"/>
                <a:sym typeface="Calibri"/>
              </a:rPr>
              <a:t>presentation we would like to take a closer look at our kids, those in the “Z” </a:t>
            </a:r>
            <a:r>
              <a:rPr lang="en-US" sz="1200" b="0" i="0" u="none" strike="noStrike" cap="none" dirty="0" smtClean="0">
                <a:solidFill>
                  <a:schemeClr val="dk1"/>
                </a:solidFill>
                <a:latin typeface="Calibri"/>
                <a:ea typeface="Calibri"/>
                <a:cs typeface="Calibri"/>
                <a:sym typeface="Calibri"/>
              </a:rPr>
              <a:t>generation.</a:t>
            </a:r>
            <a:r>
              <a:rPr lang="en-US" sz="1200" b="0" i="0" u="none" strike="noStrike" cap="none" baseline="0" dirty="0" smtClean="0">
                <a:solidFill>
                  <a:schemeClr val="dk1"/>
                </a:solidFill>
                <a:latin typeface="Calibri"/>
                <a:ea typeface="Calibri"/>
                <a:cs typeface="Calibri"/>
                <a:sym typeface="Calibri"/>
              </a:rPr>
              <a:t> W</a:t>
            </a:r>
            <a:r>
              <a:rPr lang="en-US" sz="1200" b="0" i="0" u="none" strike="noStrike" cap="none" dirty="0" smtClean="0">
                <a:solidFill>
                  <a:schemeClr val="dk1"/>
                </a:solidFill>
                <a:latin typeface="Calibri"/>
                <a:ea typeface="Calibri"/>
                <a:cs typeface="Calibri"/>
                <a:sym typeface="Calibri"/>
              </a:rPr>
              <a:t>e are just beginning to understand their </a:t>
            </a:r>
            <a:r>
              <a:rPr lang="en-US" sz="1200" b="0" i="0" u="none" strike="noStrike" cap="none" baseline="0" dirty="0" smtClean="0">
                <a:solidFill>
                  <a:schemeClr val="dk1"/>
                </a:solidFill>
                <a:latin typeface="Calibri"/>
                <a:ea typeface="Calibri"/>
                <a:cs typeface="Calibri"/>
                <a:sym typeface="Calibri"/>
              </a:rPr>
              <a:t>unique eye care needs and behaviors</a:t>
            </a:r>
            <a:r>
              <a:rPr lang="en-US" sz="1200" b="0" i="0" u="none" strike="noStrike" cap="none" dirty="0" smtClean="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smtClean="0">
                <a:solidFill>
                  <a:srgbClr val="000000"/>
                </a:solidFill>
                <a:latin typeface="Century Gothic"/>
                <a:ea typeface="Century Gothic"/>
                <a:cs typeface="Century Gothic"/>
                <a:sym typeface="Century Gothic"/>
              </a:rPr>
              <a:t>Childhood is a critical time in development of the eye</a:t>
            </a:r>
            <a:r>
              <a:rPr lang="en-US" sz="1200" b="0" i="0" u="none" strike="noStrike" cap="none" dirty="0" smtClean="0">
                <a:solidFill>
                  <a:srgbClr val="000000"/>
                </a:solidFill>
                <a:latin typeface="Century Gothic"/>
                <a:ea typeface="Century Gothic"/>
                <a:cs typeface="Century Gothic"/>
                <a:sym typeface="Century Gothic"/>
              </a:rPr>
              <a:t>, and when good and bad eye care habits are formed, meaning regular eye care and protection habits should begin early in life</a:t>
            </a:r>
            <a:r>
              <a:rPr lang="en-US" sz="1200" b="0" i="0" u="none" strike="noStrike" cap="none" dirty="0" smtClean="0">
                <a:solidFill>
                  <a:srgbClr val="000000"/>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((Unless noted, all pictures</a:t>
            </a:r>
            <a:r>
              <a:rPr lang="en-US" sz="1200" b="0" i="0" u="none" strike="noStrike" cap="none" baseline="0" dirty="0" smtClean="0">
                <a:solidFill>
                  <a:schemeClr val="dk1"/>
                </a:solidFill>
                <a:latin typeface="Calibri"/>
                <a:ea typeface="Calibri"/>
                <a:cs typeface="Calibri"/>
                <a:sym typeface="Calibri"/>
              </a:rPr>
              <a:t> are from Transitions Optical or purchased from </a:t>
            </a:r>
            <a:r>
              <a:rPr lang="en-US" sz="1200" b="0" i="0" u="none" strike="noStrike" kern="1200" cap="none" dirty="0" smtClean="0">
                <a:solidFill>
                  <a:schemeClr val="dk1"/>
                </a:solidFill>
                <a:effectLst/>
                <a:latin typeface="Calibri"/>
                <a:ea typeface="Calibri"/>
                <a:cs typeface="Calibri"/>
                <a:sym typeface="Calibri"/>
              </a:rPr>
              <a:t>Dreamtimes.com or</a:t>
            </a:r>
            <a:r>
              <a:rPr lang="en-US" sz="1200" b="0" i="0" u="none" strike="noStrike" kern="1200" cap="none" baseline="0" dirty="0" smtClean="0">
                <a:solidFill>
                  <a:schemeClr val="dk1"/>
                </a:solidFill>
                <a:effectLst/>
                <a:latin typeface="Calibri"/>
                <a:ea typeface="Calibri"/>
                <a:cs typeface="Calibri"/>
                <a:sym typeface="Calibri"/>
              </a:rPr>
              <a:t> ThinkStock</a:t>
            </a:r>
            <a:r>
              <a:rPr lang="en-US" sz="1200" b="0" i="0" u="none" strike="noStrike" kern="1200" cap="none" dirty="0" smtClean="0">
                <a:solidFill>
                  <a:schemeClr val="dk1"/>
                </a:solidFill>
                <a:effectLst/>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70%</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of youth (between the ages of 13-20) spend about an hour or less outside each day.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(Source:</a:t>
            </a:r>
            <a:r>
              <a:rPr lang="en-US" sz="1200" b="0" i="0" u="none" strike="noStrike" cap="none" baseline="0" dirty="0" smtClean="0">
                <a:solidFill>
                  <a:schemeClr val="dk1"/>
                </a:solidFill>
                <a:latin typeface="Calibri"/>
                <a:ea typeface="Calibri"/>
                <a:cs typeface="Calibri"/>
                <a:sym typeface="Calibri"/>
              </a:rPr>
              <a:t> D</a:t>
            </a:r>
            <a:r>
              <a:rPr lang="en-US" sz="1200" b="0" i="0" u="none" strike="noStrike" kern="1200" cap="none" dirty="0" smtClean="0">
                <a:solidFill>
                  <a:schemeClr val="dk1"/>
                </a:solidFill>
                <a:effectLst/>
                <a:latin typeface="Calibri"/>
                <a:ea typeface="Calibri"/>
                <a:cs typeface="Calibri"/>
                <a:sym typeface="Calibri"/>
              </a:rPr>
              <a:t>avid Suzuki Foundation's 2012 Youth Survey on Nature and the Outdoors</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http://www.davidsuzuki.org/media/news/2012/09/majority-of-canadian-youth-spend-an-hour-or-less-outside-each-day/)</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With less time outdoors, we are seeing an increase of myopia.</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There is growing evidence that spending more time outdoors may lower the risk of nearsightedness in children and adolescents. The </a:t>
            </a:r>
            <a:r>
              <a:rPr lang="en-US" sz="1200" b="0" i="0" u="none" strike="noStrike" cap="none" dirty="0" err="1" smtClean="0">
                <a:solidFill>
                  <a:schemeClr val="dk1"/>
                </a:solidFill>
                <a:latin typeface="Calibri"/>
                <a:ea typeface="Calibri"/>
                <a:cs typeface="Calibri"/>
                <a:sym typeface="Calibri"/>
              </a:rPr>
              <a:t>AAO</a:t>
            </a:r>
            <a:r>
              <a:rPr lang="en-US" sz="1200" b="0" i="0" u="none" strike="noStrike" cap="none" dirty="0" smtClean="0">
                <a:solidFill>
                  <a:schemeClr val="dk1"/>
                </a:solidFill>
                <a:latin typeface="Calibri"/>
                <a:ea typeface="Calibri"/>
                <a:cs typeface="Calibri"/>
                <a:sym typeface="Calibri"/>
              </a:rPr>
              <a:t> also reported that nearsightedness is more common today in the US and many other countries than it was in the 1970s. The findings show that because kids are spending more time indoors on digital devices, instead of out door play time, we are seeing increased myopia.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One of the studies showed that for each additional hour the children spend outdoors per week, their risk of being nearsighted dropped by about 2 percent.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Nearsighted children in this study spent an average of 3.7 fewer hours per week outdoors than those with normal or farsighted vision</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Studies have shown that daily light exposure required in childhood to slow axial eye growth and in turn, reduce the development and progression of myopia. We can already see the increasing myopia in China as daily light exposure has been reduced over the years.</a:t>
            </a:r>
            <a:endParaRPr lang="en-US" sz="1200" b="0" i="0" u="none" strike="noStrike" cap="none" dirty="0">
              <a:solidFill>
                <a:schemeClr val="dk1"/>
              </a:solidFill>
              <a:latin typeface="Calibri"/>
              <a:ea typeface="Calibri"/>
              <a:cs typeface="Calibri"/>
              <a:sym typeface="Calibri"/>
            </a:endParaRPr>
          </a:p>
        </p:txBody>
      </p:sp>
      <p:sp>
        <p:nvSpPr>
          <p:cNvPr id="366" name="Shape 36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So</a:t>
            </a:r>
            <a:r>
              <a:rPr lang="en-US" sz="1200" b="0" i="0" u="none" strike="noStrike" cap="none" baseline="0" dirty="0" smtClean="0">
                <a:solidFill>
                  <a:schemeClr val="dk1"/>
                </a:solidFill>
                <a:latin typeface="Calibri"/>
                <a:ea typeface="Calibri"/>
                <a:cs typeface="Calibri"/>
                <a:sym typeface="Calibri"/>
              </a:rPr>
              <a:t> G</a:t>
            </a:r>
            <a:r>
              <a:rPr lang="en-US" sz="1200" b="0" i="0" u="none" strike="noStrike" cap="none" dirty="0" smtClean="0">
                <a:solidFill>
                  <a:schemeClr val="dk1"/>
                </a:solidFill>
                <a:latin typeface="Calibri"/>
                <a:ea typeface="Calibri"/>
                <a:cs typeface="Calibri"/>
                <a:sym typeface="Calibri"/>
              </a:rPr>
              <a:t>en Z is spending less time outside and more time on digital devices which brings us</a:t>
            </a:r>
            <a:r>
              <a:rPr lang="en-US" sz="1200" b="0" i="0" u="none" strike="noStrike" cap="none" baseline="0" dirty="0" smtClean="0">
                <a:solidFill>
                  <a:schemeClr val="dk1"/>
                </a:solidFill>
                <a:latin typeface="Calibri"/>
                <a:ea typeface="Calibri"/>
                <a:cs typeface="Calibri"/>
                <a:sym typeface="Calibri"/>
              </a:rPr>
              <a:t> to</a:t>
            </a:r>
            <a:r>
              <a:rPr lang="en-US" sz="1200" b="0" i="0" u="none" strike="noStrike" cap="none" dirty="0" smtClean="0">
                <a:solidFill>
                  <a:schemeClr val="dk1"/>
                </a:solidFill>
                <a:latin typeface="Calibri"/>
                <a:ea typeface="Calibri"/>
                <a:cs typeface="Calibri"/>
                <a:sym typeface="Calibri"/>
              </a:rPr>
              <a:t> the next issue we need to protect kids from.  Visual Fatigue.  We need remind patients of all ages to take breaks following the new 20/20/20 rule.</a:t>
            </a:r>
            <a:r>
              <a:rPr lang="en-US" sz="1200" b="0" i="0" u="none" strike="noStrike" cap="none" baseline="0" dirty="0" smtClean="0">
                <a:solidFill>
                  <a:schemeClr val="dk1"/>
                </a:solidFill>
                <a:latin typeface="Calibri"/>
                <a:ea typeface="Calibri"/>
                <a:cs typeface="Calibri"/>
                <a:sym typeface="Calibri"/>
              </a:rPr>
              <a:t> This helps to alleviate digital fatigue, encourages blinking and reduces eye strain.</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There</a:t>
            </a:r>
            <a:r>
              <a:rPr lang="en-US" sz="1200" b="0" i="0" u="none" strike="noStrike" cap="none" baseline="0" dirty="0" smtClean="0">
                <a:solidFill>
                  <a:schemeClr val="dk1"/>
                </a:solidFill>
                <a:latin typeface="Calibri"/>
                <a:ea typeface="Calibri"/>
                <a:cs typeface="Calibri"/>
                <a:sym typeface="Calibri"/>
              </a:rPr>
              <a:t> is also the </a:t>
            </a:r>
            <a:r>
              <a:rPr lang="en-US" sz="1200" b="0" i="0" u="none" strike="noStrike" cap="none" dirty="0" smtClean="0">
                <a:solidFill>
                  <a:schemeClr val="dk1"/>
                </a:solidFill>
                <a:latin typeface="Calibri"/>
                <a:ea typeface="Calibri"/>
                <a:cs typeface="Calibri"/>
                <a:sym typeface="Calibri"/>
              </a:rPr>
              <a:t>opportunity to recommend</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eyewear with a small</a:t>
            </a:r>
            <a:r>
              <a:rPr lang="en-US" sz="1200" b="0" i="0" u="none" strike="noStrike" cap="none" baseline="0" dirty="0" smtClean="0">
                <a:solidFill>
                  <a:schemeClr val="dk1"/>
                </a:solidFill>
                <a:latin typeface="Calibri"/>
                <a:ea typeface="Calibri"/>
                <a:cs typeface="Calibri"/>
                <a:sym typeface="Calibri"/>
              </a:rPr>
              <a:t> plus lens </a:t>
            </a:r>
            <a:r>
              <a:rPr lang="en-US" sz="1200" b="0" i="0" u="none" strike="noStrike" cap="none" dirty="0" smtClean="0">
                <a:solidFill>
                  <a:schemeClr val="dk1"/>
                </a:solidFill>
                <a:latin typeface="Calibri"/>
                <a:ea typeface="Calibri"/>
                <a:cs typeface="Calibri"/>
                <a:sym typeface="Calibri"/>
              </a:rPr>
              <a:t>to help.</a:t>
            </a:r>
            <a:endParaRPr lang="en-US" sz="1200" b="0" i="0" u="none" strike="noStrike" cap="none" dirty="0">
              <a:solidFill>
                <a:schemeClr val="dk1"/>
              </a:solidFill>
              <a:latin typeface="Calibri"/>
              <a:ea typeface="Calibri"/>
              <a:cs typeface="Calibri"/>
              <a:sym typeface="Calibri"/>
            </a:endParaRPr>
          </a:p>
        </p:txBody>
      </p:sp>
      <p:sp>
        <p:nvSpPr>
          <p:cNvPr id="376" name="Shape 37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dirty="0" smtClean="0">
                <a:solidFill>
                  <a:schemeClr val="lt1"/>
                </a:solidFill>
                <a:latin typeface="Century Gothic"/>
                <a:ea typeface="Century Gothic"/>
                <a:cs typeface="Century Gothic"/>
                <a:sym typeface="Century Gothic"/>
              </a:rPr>
              <a:t>When taking to kids</a:t>
            </a:r>
            <a:r>
              <a:rPr lang="en-US" sz="2800" b="0" i="0" u="none" strike="noStrike" cap="none" baseline="0" dirty="0" smtClean="0">
                <a:solidFill>
                  <a:schemeClr val="lt1"/>
                </a:solidFill>
                <a:latin typeface="Century Gothic"/>
                <a:ea typeface="Century Gothic"/>
                <a:cs typeface="Century Gothic"/>
                <a:sym typeface="Century Gothic"/>
              </a:rPr>
              <a:t> </a:t>
            </a:r>
            <a:r>
              <a:rPr lang="en-US" sz="2800" b="0" i="0" u="none" strike="noStrike" cap="none" dirty="0" smtClean="0">
                <a:solidFill>
                  <a:schemeClr val="lt1"/>
                </a:solidFill>
                <a:latin typeface="Century Gothic"/>
                <a:ea typeface="Century Gothic"/>
                <a:cs typeface="Century Gothic"/>
                <a:sym typeface="Century Gothic"/>
              </a:rPr>
              <a:t>about eyewear</a:t>
            </a:r>
            <a:r>
              <a:rPr lang="en-US" sz="2800" b="0" i="0" u="none" strike="noStrike" cap="none" baseline="0" dirty="0" smtClean="0">
                <a:solidFill>
                  <a:schemeClr val="lt1"/>
                </a:solidFill>
                <a:latin typeface="Century Gothic"/>
                <a:ea typeface="Century Gothic"/>
                <a:cs typeface="Century Gothic"/>
                <a:sym typeface="Century Gothic"/>
              </a:rPr>
              <a:t>, let them know what their peers think about glasses. </a:t>
            </a:r>
            <a:endParaRPr lang="en-US" sz="2800" b="0" i="0" u="none" strike="noStrike" cap="none" dirty="0" smtClean="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ct val="25000"/>
              <a:buFont typeface="Arial"/>
              <a:buNone/>
            </a:pPr>
            <a:endParaRPr lang="en-US" sz="2800" b="0" i="0" u="none" strike="noStrike" cap="none" dirty="0" smtClean="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dirty="0" smtClean="0">
                <a:solidFill>
                  <a:schemeClr val="lt1"/>
                </a:solidFill>
                <a:latin typeface="Century Gothic"/>
                <a:ea typeface="Century Gothic"/>
                <a:cs typeface="Century Gothic"/>
                <a:sym typeface="Century Gothic"/>
              </a:rPr>
              <a:t>In a study of kids ages 6 to</a:t>
            </a:r>
            <a:r>
              <a:rPr lang="en-US" sz="2800" b="0" i="0" u="none" strike="noStrike" cap="none" baseline="0" dirty="0" smtClean="0">
                <a:solidFill>
                  <a:schemeClr val="lt1"/>
                </a:solidFill>
                <a:latin typeface="Century Gothic"/>
                <a:ea typeface="Century Gothic"/>
                <a:cs typeface="Century Gothic"/>
                <a:sym typeface="Century Gothic"/>
              </a:rPr>
              <a:t> </a:t>
            </a:r>
            <a:r>
              <a:rPr lang="en-US" sz="2800" b="0" i="0" u="none" strike="noStrike" cap="none" dirty="0" smtClean="0">
                <a:solidFill>
                  <a:schemeClr val="lt1"/>
                </a:solidFill>
                <a:latin typeface="Century Gothic"/>
                <a:ea typeface="Century Gothic"/>
                <a:cs typeface="Century Gothic"/>
                <a:sym typeface="Century Gothic"/>
              </a:rPr>
              <a:t>10,</a:t>
            </a:r>
            <a:r>
              <a:rPr lang="en-US" sz="2800" b="0" i="0" u="none" strike="noStrike" cap="none" baseline="0" dirty="0" smtClean="0">
                <a:solidFill>
                  <a:schemeClr val="lt1"/>
                </a:solidFill>
                <a:latin typeface="Century Gothic"/>
                <a:ea typeface="Century Gothic"/>
                <a:cs typeface="Century Gothic"/>
                <a:sym typeface="Century Gothic"/>
              </a:rPr>
              <a:t> k</a:t>
            </a:r>
            <a:r>
              <a:rPr lang="en-US" sz="2800" b="0" i="0" u="none" strike="noStrike" cap="none" dirty="0" smtClean="0">
                <a:solidFill>
                  <a:schemeClr val="lt1"/>
                </a:solidFill>
                <a:latin typeface="Century Gothic"/>
                <a:ea typeface="Century Gothic"/>
                <a:cs typeface="Century Gothic"/>
                <a:sym typeface="Century Gothic"/>
              </a:rPr>
              <a:t>ids</a:t>
            </a:r>
            <a:r>
              <a:rPr lang="en-US" sz="2800" b="0" i="0" u="none" strike="noStrike" cap="none" baseline="0" dirty="0" smtClean="0">
                <a:solidFill>
                  <a:schemeClr val="lt1"/>
                </a:solidFill>
                <a:latin typeface="Century Gothic"/>
                <a:ea typeface="Century Gothic"/>
                <a:cs typeface="Century Gothic"/>
                <a:sym typeface="Century Gothic"/>
              </a:rPr>
              <a:t> said eyeglasses make other kids </a:t>
            </a:r>
            <a:r>
              <a:rPr lang="en-US" sz="2800" b="0" i="0" u="none" strike="noStrike" cap="none" dirty="0" smtClean="0">
                <a:solidFill>
                  <a:schemeClr val="lt1"/>
                </a:solidFill>
                <a:latin typeface="Century Gothic"/>
                <a:ea typeface="Century Gothic"/>
                <a:cs typeface="Century Gothic"/>
                <a:sym typeface="Century Gothic"/>
              </a:rPr>
              <a:t>Look Smart</a:t>
            </a:r>
            <a:r>
              <a:rPr lang="en-US" sz="2400" b="0" i="0" u="none" strike="noStrike" cap="none" dirty="0" smtClean="0">
                <a:solidFill>
                  <a:schemeClr val="lt1"/>
                </a:solidFill>
                <a:latin typeface="Century Gothic"/>
                <a:ea typeface="Century Gothic"/>
                <a:cs typeface="Century Gothic"/>
                <a:sym typeface="Century Gothic"/>
              </a:rPr>
              <a:t> and</a:t>
            </a:r>
            <a:r>
              <a:rPr lang="en-US" sz="2400" b="0" i="0" u="none" strike="noStrike" cap="none" baseline="0" dirty="0" smtClean="0">
                <a:solidFill>
                  <a:schemeClr val="lt1"/>
                </a:solidFill>
                <a:latin typeface="Century Gothic"/>
                <a:ea typeface="Century Gothic"/>
                <a:cs typeface="Century Gothic"/>
                <a:sym typeface="Century Gothic"/>
              </a:rPr>
              <a:t> </a:t>
            </a:r>
            <a:r>
              <a:rPr lang="en-US" sz="2800" b="0" i="0" u="none" strike="noStrike" cap="none" dirty="0" smtClean="0">
                <a:solidFill>
                  <a:schemeClr val="lt1"/>
                </a:solidFill>
                <a:latin typeface="Century Gothic"/>
                <a:ea typeface="Century Gothic"/>
                <a:cs typeface="Century Gothic"/>
                <a:sym typeface="Century Gothic"/>
              </a:rPr>
              <a:t>Look Honest.</a:t>
            </a:r>
          </a:p>
          <a:p>
            <a:pPr marL="0" marR="0" lvl="0" indent="0" algn="l" rtl="0">
              <a:lnSpc>
                <a:spcPct val="100000"/>
              </a:lnSpc>
              <a:spcBef>
                <a:spcPts val="0"/>
              </a:spcBef>
              <a:spcAft>
                <a:spcPts val="0"/>
              </a:spcAft>
              <a:buClr>
                <a:schemeClr val="lt1"/>
              </a:buClr>
              <a:buSzPct val="25000"/>
              <a:buFont typeface="Arial"/>
              <a:buNone/>
            </a:pPr>
            <a:endParaRPr lang="en-US" sz="1200" b="0" i="0" u="none" strike="noStrike" cap="none" dirty="0" smtClean="0">
              <a:solidFill>
                <a:schemeClr val="lt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600"/>
              </a:spcBef>
              <a:spcAft>
                <a:spcPts val="0"/>
              </a:spcAft>
              <a:buClr>
                <a:schemeClr val="lt1"/>
              </a:buClr>
              <a:buSzPct val="25000"/>
              <a:buFont typeface="Arial"/>
              <a:buNone/>
              <a:tabLst/>
              <a:defRPr/>
            </a:pPr>
            <a:r>
              <a:rPr lang="en-US" altLang="en-US" sz="2800" b="0" dirty="0" smtClean="0">
                <a:latin typeface="Arial" panose="020B0604020202020204" pitchFamily="34" charset="0"/>
              </a:rPr>
              <a:t>A study performed in the U.S. by optometrist</a:t>
            </a:r>
            <a:r>
              <a:rPr lang="en-US" altLang="en-US" sz="2800" b="0" baseline="0" dirty="0" smtClean="0">
                <a:latin typeface="Arial" panose="020B0604020202020204" pitchFamily="34" charset="0"/>
              </a:rPr>
              <a:t>, Dr. </a:t>
            </a:r>
            <a:r>
              <a:rPr lang="en-US" altLang="en-US" sz="2800" b="0" dirty="0" smtClean="0">
                <a:latin typeface="Arial" panose="020B0604020202020204" pitchFamily="34" charset="0"/>
              </a:rPr>
              <a:t>Madeline </a:t>
            </a:r>
            <a:r>
              <a:rPr lang="en-US" altLang="en-US" sz="2800" b="0" dirty="0" err="1" smtClean="0">
                <a:latin typeface="Arial" panose="020B0604020202020204" pitchFamily="34" charset="0"/>
              </a:rPr>
              <a:t>Romeu</a:t>
            </a:r>
            <a:r>
              <a:rPr lang="en-US" altLang="en-US" sz="2800" b="0" baseline="0" dirty="0" smtClean="0">
                <a:latin typeface="Arial" panose="020B0604020202020204" pitchFamily="34" charset="0"/>
              </a:rPr>
              <a:t> </a:t>
            </a:r>
            <a:r>
              <a:rPr lang="en-US" altLang="en-US" sz="2800" b="0" dirty="0" smtClean="0">
                <a:latin typeface="Arial" panose="020B0604020202020204" pitchFamily="34" charset="0"/>
              </a:rPr>
              <a:t>found that children significantly preferred photochromic lenses over clear lenses. </a:t>
            </a:r>
            <a:r>
              <a:rPr lang="en-US" sz="2800" b="0" i="0" u="none" strike="noStrike" cap="none" dirty="0" smtClean="0">
                <a:solidFill>
                  <a:schemeClr val="lt1"/>
                </a:solidFill>
                <a:latin typeface="Century Gothic"/>
                <a:ea typeface="Century Gothic"/>
                <a:cs typeface="Century Gothic"/>
                <a:sym typeface="Century Gothic"/>
              </a:rPr>
              <a:t>In fact,</a:t>
            </a:r>
            <a:r>
              <a:rPr lang="en-US" sz="2800" b="0" i="0" u="none" strike="noStrike" cap="none" baseline="0" dirty="0" smtClean="0">
                <a:solidFill>
                  <a:schemeClr val="lt1"/>
                </a:solidFill>
                <a:latin typeface="Century Gothic"/>
                <a:ea typeface="Century Gothic"/>
                <a:cs typeface="Century Gothic"/>
                <a:sym typeface="Century Gothic"/>
              </a:rPr>
              <a:t> </a:t>
            </a:r>
            <a:r>
              <a:rPr lang="en-US" sz="2800" b="0" i="0" u="none" strike="noStrike" cap="none" dirty="0" smtClean="0">
                <a:solidFill>
                  <a:schemeClr val="lt1"/>
                </a:solidFill>
                <a:latin typeface="Century Gothic"/>
                <a:ea typeface="Century Gothic"/>
                <a:cs typeface="Century Gothic"/>
                <a:sym typeface="Century Gothic"/>
              </a:rPr>
              <a:t>9 out of 10  Kids</a:t>
            </a:r>
            <a:r>
              <a:rPr lang="en-US" sz="2400" b="0" i="0" u="none" strike="noStrike" cap="none" dirty="0" smtClean="0">
                <a:solidFill>
                  <a:schemeClr val="lt1"/>
                </a:solidFill>
                <a:latin typeface="Century Gothic"/>
                <a:ea typeface="Century Gothic"/>
                <a:cs typeface="Century Gothic"/>
                <a:sym typeface="Century Gothic"/>
              </a:rPr>
              <a:t> </a:t>
            </a:r>
            <a:r>
              <a:rPr lang="en-US" sz="2800" b="0" i="0" u="none" strike="noStrike" cap="none" dirty="0" smtClean="0">
                <a:solidFill>
                  <a:schemeClr val="lt1"/>
                </a:solidFill>
                <a:latin typeface="Century Gothic"/>
                <a:ea typeface="Century Gothic"/>
                <a:cs typeface="Century Gothic"/>
                <a:sym typeface="Century Gothic"/>
              </a:rPr>
              <a:t>Prefer Transitions lenses </a:t>
            </a:r>
            <a:r>
              <a:rPr lang="en-US" sz="1200" b="0" i="0" u="none" strike="noStrike" cap="none" dirty="0" smtClean="0">
                <a:solidFill>
                  <a:schemeClr val="lt1"/>
                </a:solidFill>
                <a:latin typeface="Century Gothic"/>
                <a:ea typeface="Century Gothic"/>
                <a:cs typeface="Century Gothic"/>
                <a:sym typeface="Century Gothic"/>
              </a:rPr>
              <a:t>to regular clear lenses</a:t>
            </a:r>
            <a:r>
              <a:rPr lang="en-US" sz="2400" b="0" i="0" u="none" strike="noStrike" cap="none" dirty="0" smtClean="0">
                <a:solidFill>
                  <a:schemeClr val="lt1"/>
                </a:solidFill>
                <a:latin typeface="Century Gothic"/>
                <a:ea typeface="Century Gothic"/>
                <a:cs typeface="Century Gothic"/>
                <a:sym typeface="Century Gothic"/>
              </a:rPr>
              <a:t>. </a:t>
            </a:r>
          </a:p>
          <a:p>
            <a:pPr marL="0" marR="0" lvl="0" indent="0" algn="l" rtl="0">
              <a:lnSpc>
                <a:spcPct val="100000"/>
              </a:lnSpc>
              <a:spcBef>
                <a:spcPts val="600"/>
              </a:spcBef>
              <a:spcAft>
                <a:spcPts val="0"/>
              </a:spcAft>
              <a:buClr>
                <a:schemeClr val="lt1"/>
              </a:buClr>
              <a:buSzPct val="25000"/>
              <a:buFont typeface="Arial"/>
              <a:buNone/>
            </a:pPr>
            <a:endParaRPr lang="en-US" sz="2400" b="0" i="0" u="none" strike="noStrike" cap="none" dirty="0" smtClean="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en-US" sz="2800" b="0" i="0" u="none" strike="noStrike" cap="none" dirty="0" smtClean="0">
                <a:solidFill>
                  <a:schemeClr val="lt1"/>
                </a:solidFill>
                <a:latin typeface="Century Gothic"/>
                <a:ea typeface="Century Gothic"/>
                <a:cs typeface="Century Gothic"/>
                <a:sym typeface="Century Gothic"/>
              </a:rPr>
              <a:t>Glasses</a:t>
            </a:r>
            <a:r>
              <a:rPr lang="en-US" sz="2800" b="0" i="0" u="none" strike="noStrike" cap="none" baseline="0" dirty="0" smtClean="0">
                <a:solidFill>
                  <a:schemeClr val="lt1"/>
                </a:solidFill>
                <a:latin typeface="Century Gothic"/>
                <a:ea typeface="Century Gothic"/>
                <a:cs typeface="Century Gothic"/>
                <a:sym typeface="Century Gothic"/>
              </a:rPr>
              <a:t> can be a g</a:t>
            </a:r>
            <a:r>
              <a:rPr lang="en-US" sz="2800" b="0" i="0" u="none" strike="noStrike" cap="none" dirty="0" smtClean="0">
                <a:solidFill>
                  <a:schemeClr val="lt1"/>
                </a:solidFill>
                <a:latin typeface="Century Gothic"/>
                <a:ea typeface="Century Gothic"/>
                <a:cs typeface="Century Gothic"/>
                <a:sym typeface="Century Gothic"/>
              </a:rPr>
              <a:t>reat accessory </a:t>
            </a:r>
            <a:r>
              <a:rPr lang="en-US" sz="2400" b="0" i="0" u="none" strike="noStrike" cap="none" dirty="0" smtClean="0">
                <a:solidFill>
                  <a:schemeClr val="lt1"/>
                </a:solidFill>
                <a:latin typeface="Century Gothic"/>
                <a:ea typeface="Century Gothic"/>
                <a:cs typeface="Century Gothic"/>
                <a:sym typeface="Century Gothic"/>
              </a:rPr>
              <a:t>–</a:t>
            </a:r>
            <a:r>
              <a:rPr lang="en-US" sz="2400" b="0" i="0" u="none" strike="noStrike" cap="none" baseline="0" dirty="0" smtClean="0">
                <a:solidFill>
                  <a:schemeClr val="lt1"/>
                </a:solidFill>
                <a:latin typeface="Century Gothic"/>
                <a:ea typeface="Century Gothic"/>
                <a:cs typeface="Century Gothic"/>
                <a:sym typeface="Century Gothic"/>
              </a:rPr>
              <a:t> </a:t>
            </a:r>
            <a:r>
              <a:rPr lang="en-US" sz="1200" b="0" i="0" u="none" strike="noStrike" cap="none" dirty="0" smtClean="0">
                <a:solidFill>
                  <a:schemeClr val="lt1"/>
                </a:solidFill>
                <a:latin typeface="Century Gothic"/>
                <a:ea typeface="Century Gothic"/>
                <a:cs typeface="Century Gothic"/>
                <a:sym typeface="Century Gothic"/>
              </a:rPr>
              <a:t>some kids are purchasing non-prescription glasses at retailers such as Claire’s as an fun accessory.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40" name="Shape 44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Transitions lenses are the ideal</a:t>
            </a:r>
            <a:r>
              <a:rPr lang="en-US" sz="1200" b="0" i="0" u="none" strike="noStrike" cap="none" baseline="0" dirty="0" smtClean="0">
                <a:solidFill>
                  <a:schemeClr val="dk1"/>
                </a:solidFill>
                <a:latin typeface="Calibri"/>
                <a:ea typeface="Calibri"/>
                <a:cs typeface="Calibri"/>
                <a:sym typeface="Calibri"/>
              </a:rPr>
              <a:t> choice for kids… </a:t>
            </a:r>
            <a:r>
              <a:rPr lang="en-US" dirty="0" smtClean="0"/>
              <a:t>One pair does it all, seamlessly!</a:t>
            </a:r>
            <a:r>
              <a:rPr lang="en-US" baseline="0" dirty="0" smtClean="0"/>
              <a:t> </a:t>
            </a:r>
            <a:r>
              <a:rPr lang="en-US" sz="1200" b="0" i="0" u="none" strike="noStrike" cap="none" dirty="0" smtClean="0">
                <a:solidFill>
                  <a:schemeClr val="dk1"/>
                </a:solidFill>
                <a:latin typeface="Calibri"/>
                <a:ea typeface="Calibri"/>
                <a:cs typeface="Calibri"/>
                <a:sym typeface="Calibri"/>
              </a:rPr>
              <a:t>They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block 100% of UVA and UVB rays and</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they help to</a:t>
            </a:r>
            <a:r>
              <a:rPr lang="en-US" sz="1200" b="0" i="0" u="none" strike="noStrike" cap="none" baseline="0" dirty="0" smtClean="0">
                <a:solidFill>
                  <a:schemeClr val="dk1"/>
                </a:solidFill>
                <a:latin typeface="Calibri"/>
                <a:ea typeface="Calibri"/>
                <a:cs typeface="Calibri"/>
                <a:sym typeface="Calibri"/>
              </a:rPr>
              <a:t> filter </a:t>
            </a:r>
            <a:r>
              <a:rPr lang="en-US" sz="1200" b="0" i="0" u="none" strike="noStrike" cap="none" dirty="0" smtClean="0">
                <a:solidFill>
                  <a:schemeClr val="dk1"/>
                </a:solidFill>
                <a:latin typeface="Calibri"/>
                <a:ea typeface="Calibri"/>
                <a:cs typeface="Calibri"/>
                <a:sym typeface="Calibri"/>
              </a:rPr>
              <a:t>harmful</a:t>
            </a:r>
            <a:r>
              <a:rPr lang="en-US" sz="1200" b="0" i="0" u="none" strike="noStrike" cap="none" baseline="0" dirty="0" smtClean="0">
                <a:solidFill>
                  <a:schemeClr val="dk1"/>
                </a:solidFill>
                <a:latin typeface="Calibri"/>
                <a:ea typeface="Calibri"/>
                <a:cs typeface="Calibri"/>
                <a:sym typeface="Calibri"/>
              </a:rPr>
              <a:t> blue light both indoors and especially outdoors. </a:t>
            </a:r>
            <a:r>
              <a:rPr lang="en-US" sz="1200" b="0" i="0" u="none" strike="noStrike" cap="none" dirty="0" smtClean="0">
                <a:solidFill>
                  <a:schemeClr val="dk1"/>
                </a:solidFill>
                <a:latin typeface="Calibri"/>
                <a:ea typeface="Calibri"/>
                <a:cs typeface="Calibri"/>
                <a:sym typeface="Calibri"/>
              </a:rPr>
              <a:t>They reduce painful glare, allowing children to see their best in any light condition</a:t>
            </a:r>
            <a:r>
              <a:rPr lang="en-US" sz="1200" b="0" i="0" u="none" strike="noStrike" cap="none" baseline="0" dirty="0" smtClean="0">
                <a:solidFill>
                  <a:schemeClr val="dk1"/>
                </a:solidFill>
                <a:latin typeface="Calibri"/>
                <a:ea typeface="Calibri"/>
                <a:cs typeface="Calibri"/>
                <a:sym typeface="Calibri"/>
              </a:rPr>
              <a:t> reducing </a:t>
            </a:r>
            <a:r>
              <a:rPr lang="en-GB" altLang="en-US" dirty="0" smtClean="0"/>
              <a:t>eye fatigue and improving</a:t>
            </a:r>
            <a:r>
              <a:rPr lang="en-GB" altLang="en-US" baseline="0" dirty="0" smtClean="0"/>
              <a:t> </a:t>
            </a:r>
            <a:r>
              <a:rPr lang="en-US" dirty="0" smtClean="0"/>
              <a:t>visual comfort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To make</a:t>
            </a:r>
            <a:r>
              <a:rPr lang="en-US" sz="1200" b="0" i="0" u="none" strike="noStrike" cap="none" baseline="0" dirty="0" smtClean="0">
                <a:solidFill>
                  <a:schemeClr val="dk1"/>
                </a:solidFill>
                <a:latin typeface="Calibri"/>
                <a:ea typeface="Calibri"/>
                <a:cs typeface="Calibri"/>
                <a:sym typeface="Calibri"/>
              </a:rPr>
              <a:t> the ideal kids package add p</a:t>
            </a:r>
            <a:r>
              <a:rPr lang="en-US" sz="1200" b="0" i="0" u="none" strike="noStrike" cap="none" dirty="0" smtClean="0">
                <a:solidFill>
                  <a:schemeClr val="dk1"/>
                </a:solidFill>
                <a:latin typeface="Calibri"/>
                <a:ea typeface="Calibri"/>
                <a:cs typeface="Calibri"/>
                <a:sym typeface="Calibri"/>
              </a:rPr>
              <a:t>olycarbonate</a:t>
            </a:r>
            <a:r>
              <a:rPr lang="en-US" sz="1200" b="0" i="0" u="none" strike="noStrike" cap="none" baseline="0" dirty="0" smtClean="0">
                <a:solidFill>
                  <a:schemeClr val="dk1"/>
                </a:solidFill>
                <a:latin typeface="Calibri"/>
                <a:ea typeface="Calibri"/>
                <a:cs typeface="Calibri"/>
                <a:sym typeface="Calibri"/>
              </a:rPr>
              <a:t> for important i</a:t>
            </a:r>
            <a:r>
              <a:rPr lang="en-US" sz="1200" b="0" i="0" u="none" strike="noStrike" cap="none" dirty="0" smtClean="0">
                <a:solidFill>
                  <a:schemeClr val="dk1"/>
                </a:solidFill>
                <a:latin typeface="Calibri"/>
                <a:ea typeface="Calibri"/>
                <a:cs typeface="Calibri"/>
                <a:sym typeface="Calibri"/>
              </a:rPr>
              <a:t>mpact resistance. </a:t>
            </a:r>
            <a:r>
              <a:rPr lang="en-US" dirty="0" smtClean="0">
                <a:sym typeface="Century Gothic"/>
              </a:rPr>
              <a:t>More than 40,000 sports-related eye injuries occur each year.</a:t>
            </a:r>
            <a:r>
              <a:rPr lang="en-US" baseline="0" dirty="0" smtClean="0">
                <a:sym typeface="Century Gothic"/>
              </a:rPr>
              <a:t> </a:t>
            </a:r>
            <a:r>
              <a:rPr lang="en-US" dirty="0" smtClean="0"/>
              <a:t>9</a:t>
            </a:r>
            <a:r>
              <a:rPr lang="en-US" dirty="0" smtClean="0">
                <a:sym typeface="Century Gothic"/>
              </a:rPr>
              <a:t>0% could have been prevented with the right eyewear.</a:t>
            </a:r>
            <a:r>
              <a:rPr lang="en-US" baseline="0" dirty="0" smtClean="0">
                <a:sym typeface="Century Gothic"/>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There are also many good reasons to include AR in your prescription for kids. </a:t>
            </a:r>
            <a:r>
              <a:rPr lang="en-US" sz="1200" b="0" i="0" u="none" strike="noStrike" cap="none" baseline="0" dirty="0" smtClean="0">
                <a:solidFill>
                  <a:schemeClr val="dk1"/>
                </a:solidFill>
                <a:latin typeface="Calibri"/>
                <a:ea typeface="Calibri"/>
                <a:cs typeface="Calibri"/>
                <a:sym typeface="Calibri"/>
              </a:rPr>
              <a:t>The vision and aesthetic improvements AR provides helps facilitate a positive experience, and give</a:t>
            </a:r>
            <a:r>
              <a:rPr lang="en-US" dirty="0" smtClean="0">
                <a:sym typeface="Century Gothic"/>
              </a:rPr>
              <a:t> kids clear and comfortable vision –</a:t>
            </a:r>
            <a:r>
              <a:rPr lang="en-US" baseline="0" dirty="0" smtClean="0">
                <a:sym typeface="Century Gothic"/>
              </a:rPr>
              <a:t> </a:t>
            </a:r>
            <a:r>
              <a:rPr lang="en-US" dirty="0" smtClean="0">
                <a:sym typeface="Century Gothic"/>
              </a:rPr>
              <a:t>reducing glare and reflections in polycarbonate lenses</a:t>
            </a:r>
            <a:r>
              <a:rPr lang="en-US" baseline="0" dirty="0" smtClean="0">
                <a:sym typeface="Century Gothic"/>
              </a:rPr>
              <a:t> </a:t>
            </a:r>
            <a:r>
              <a:rPr lang="en-US" sz="1200" b="0" i="0" u="none" strike="noStrike" cap="none" baseline="0" dirty="0" smtClean="0">
                <a:solidFill>
                  <a:schemeClr val="dk1"/>
                </a:solidFill>
                <a:latin typeface="Calibri"/>
                <a:ea typeface="Calibri"/>
                <a:cs typeface="Calibri"/>
                <a:sym typeface="Calibri"/>
              </a:rPr>
              <a:t>and from digital devices.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baseline="0" dirty="0" smtClean="0">
              <a:solidFill>
                <a:schemeClr val="dk1"/>
              </a:solidFill>
              <a:latin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aseline="0" dirty="0" smtClean="0"/>
              <a:t>This bundled lens option provide visual comfort and savings to the family. It keeps things simple so parents are more comfortable, the child has less time to be distracted, and you are able to offer premium lens solutions without hesitation.</a:t>
            </a:r>
          </a:p>
          <a:p>
            <a:endParaRPr lang="en-US" baseline="0" dirty="0" smtClean="0"/>
          </a:p>
          <a:p>
            <a:r>
              <a:rPr lang="en-US" baseline="0" dirty="0" smtClean="0"/>
              <a:t>Offer warranties but do limit them as kids Rx’s are only for a year rather than the adult 2-year Rx. Warranties represent added value, so make sure to talk about every warranty even if it is coming from the manufacturer.</a:t>
            </a:r>
            <a:endParaRPr lang="en-US" sz="1200" b="0" i="0" u="none" strike="noStrike" cap="none" dirty="0">
              <a:solidFill>
                <a:schemeClr val="dk1"/>
              </a:solidFill>
              <a:latin typeface="Calibri"/>
              <a:ea typeface="Calibri"/>
              <a:cs typeface="Calibri"/>
              <a:sym typeface="Calibri"/>
            </a:endParaRPr>
          </a:p>
        </p:txBody>
      </p:sp>
      <p:sp>
        <p:nvSpPr>
          <p:cNvPr id="301" name="Shape 301"/>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It’s </a:t>
            </a:r>
            <a:r>
              <a:rPr lang="en-US" sz="1200" b="0" i="0" u="none" strike="noStrike" cap="none" dirty="0" smtClean="0">
                <a:solidFill>
                  <a:schemeClr val="dk1"/>
                </a:solidFill>
                <a:latin typeface="Calibri"/>
                <a:ea typeface="Calibri"/>
                <a:cs typeface="Calibri"/>
                <a:sym typeface="Calibri"/>
              </a:rPr>
              <a:t>important </a:t>
            </a:r>
            <a:r>
              <a:rPr lang="en-US" sz="1200" b="0" i="0" u="none" strike="noStrike" cap="none" dirty="0">
                <a:solidFill>
                  <a:schemeClr val="dk1"/>
                </a:solidFill>
                <a:latin typeface="Calibri"/>
                <a:ea typeface="Calibri"/>
                <a:cs typeface="Calibri"/>
                <a:sym typeface="Calibri"/>
              </a:rPr>
              <a:t>with </a:t>
            </a:r>
            <a:r>
              <a:rPr lang="en-US" sz="1200" b="0" i="0" u="none" strike="noStrike" cap="none" dirty="0" smtClean="0">
                <a:solidFill>
                  <a:schemeClr val="dk1"/>
                </a:solidFill>
                <a:latin typeface="Calibri"/>
                <a:ea typeface="Calibri"/>
                <a:cs typeface="Calibri"/>
                <a:sym typeface="Calibri"/>
              </a:rPr>
              <a:t>kids,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as </a:t>
            </a:r>
            <a:r>
              <a:rPr lang="en-US" sz="1200" b="0" i="0" u="none" strike="noStrike" cap="none" dirty="0">
                <a:solidFill>
                  <a:schemeClr val="dk1"/>
                </a:solidFill>
                <a:latin typeface="Calibri"/>
                <a:ea typeface="Calibri"/>
                <a:cs typeface="Calibri"/>
                <a:sym typeface="Calibri"/>
              </a:rPr>
              <a:t>with </a:t>
            </a:r>
            <a:r>
              <a:rPr lang="en-US" sz="1200" b="0" i="0" u="none" strike="noStrike" cap="none" dirty="0" smtClean="0">
                <a:solidFill>
                  <a:schemeClr val="dk1"/>
                </a:solidFill>
                <a:latin typeface="Calibri"/>
                <a:ea typeface="Calibri"/>
                <a:cs typeface="Calibri"/>
                <a:sym typeface="Calibri"/>
              </a:rPr>
              <a:t>adults, </a:t>
            </a:r>
            <a:r>
              <a:rPr lang="en-US" sz="1200" b="0" i="0" u="none" strike="noStrike" cap="none" dirty="0">
                <a:solidFill>
                  <a:schemeClr val="dk1"/>
                </a:solidFill>
                <a:latin typeface="Calibri"/>
                <a:ea typeface="Calibri"/>
                <a:cs typeface="Calibri"/>
                <a:sym typeface="Calibri"/>
              </a:rPr>
              <a:t>that we start with </a:t>
            </a:r>
            <a:r>
              <a:rPr lang="en-US" sz="1200" b="0" i="0" u="none" strike="noStrike" cap="none" dirty="0" smtClean="0">
                <a:solidFill>
                  <a:schemeClr val="dk1"/>
                </a:solidFill>
                <a:latin typeface="Calibri"/>
                <a:ea typeface="Calibri"/>
                <a:cs typeface="Calibri"/>
                <a:sym typeface="Calibri"/>
              </a:rPr>
              <a:t>lenses first. Then </a:t>
            </a:r>
            <a:r>
              <a:rPr lang="en-US" sz="1200" b="0" i="0" u="none" strike="noStrike" cap="none" dirty="0">
                <a:solidFill>
                  <a:schemeClr val="dk1"/>
                </a:solidFill>
                <a:latin typeface="Calibri"/>
                <a:ea typeface="Calibri"/>
                <a:cs typeface="Calibri"/>
                <a:sym typeface="Calibri"/>
              </a:rPr>
              <a:t>we move to finding the best frame that matches the child's activity level, face shape, bridge, eye size (giving room to grow, but not too much as comfort is more important).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Sports </a:t>
            </a:r>
            <a:r>
              <a:rPr lang="en-US" sz="1200" b="0" i="0" u="none" strike="noStrike" cap="none" dirty="0">
                <a:solidFill>
                  <a:schemeClr val="dk1"/>
                </a:solidFill>
                <a:latin typeface="Calibri"/>
                <a:ea typeface="Calibri"/>
                <a:cs typeface="Calibri"/>
                <a:sym typeface="Calibri"/>
              </a:rPr>
              <a:t>Rx for protection </a:t>
            </a:r>
            <a:r>
              <a:rPr lang="en-US" sz="1200" b="0" i="0" u="none" strike="noStrike" cap="none" dirty="0" smtClean="0">
                <a:solidFill>
                  <a:schemeClr val="dk1"/>
                </a:solidFill>
                <a:latin typeface="Calibri"/>
                <a:ea typeface="Calibri"/>
                <a:cs typeface="Calibri"/>
                <a:sym typeface="Calibri"/>
              </a:rPr>
              <a:t>should </a:t>
            </a:r>
            <a:r>
              <a:rPr lang="en-US" sz="1200" b="0" i="0" u="none" strike="noStrike" cap="none" dirty="0">
                <a:solidFill>
                  <a:schemeClr val="dk1"/>
                </a:solidFill>
                <a:latin typeface="Calibri"/>
                <a:ea typeface="Calibri"/>
                <a:cs typeface="Calibri"/>
                <a:sym typeface="Calibri"/>
              </a:rPr>
              <a:t>be considered just like protective </a:t>
            </a:r>
            <a:r>
              <a:rPr lang="en-US" sz="1200" b="0" i="0" u="none" strike="noStrike" cap="none" dirty="0" smtClean="0">
                <a:solidFill>
                  <a:schemeClr val="dk1"/>
                </a:solidFill>
                <a:latin typeface="Calibri"/>
                <a:ea typeface="Calibri"/>
                <a:cs typeface="Calibri"/>
                <a:sym typeface="Calibri"/>
              </a:rPr>
              <a:t>sports gear. Can </a:t>
            </a:r>
            <a:r>
              <a:rPr lang="en-US" sz="1200" b="0" i="0" u="none" strike="noStrike" cap="none" dirty="0">
                <a:solidFill>
                  <a:schemeClr val="dk1"/>
                </a:solidFill>
                <a:latin typeface="Calibri"/>
                <a:ea typeface="Calibri"/>
                <a:cs typeface="Calibri"/>
                <a:sym typeface="Calibri"/>
              </a:rPr>
              <a:t>the child study at school, ride a bike etc., without their glasses?  If not, a back up pair is a </a:t>
            </a:r>
            <a:r>
              <a:rPr lang="en-US" sz="1200" b="0" i="0" u="none" strike="noStrike" cap="none" dirty="0" smtClean="0">
                <a:solidFill>
                  <a:schemeClr val="dk1"/>
                </a:solidFill>
                <a:latin typeface="Calibri"/>
                <a:ea typeface="Calibri"/>
                <a:cs typeface="Calibri"/>
                <a:sym typeface="Calibri"/>
              </a:rPr>
              <a:t>necessity. Besides </a:t>
            </a:r>
            <a:r>
              <a:rPr lang="en-US" sz="1200" b="0" i="0" u="none" strike="noStrike" cap="none" dirty="0">
                <a:solidFill>
                  <a:schemeClr val="dk1"/>
                </a:solidFill>
                <a:latin typeface="Calibri"/>
                <a:ea typeface="Calibri"/>
                <a:cs typeface="Calibri"/>
                <a:sym typeface="Calibri"/>
              </a:rPr>
              <a:t>being a back up pair, they can </a:t>
            </a:r>
            <a:r>
              <a:rPr lang="en-US" sz="1200" b="0" i="0" u="none" strike="noStrike" cap="none" dirty="0" smtClean="0">
                <a:solidFill>
                  <a:schemeClr val="dk1"/>
                </a:solidFill>
                <a:latin typeface="Calibri"/>
                <a:ea typeface="Calibri"/>
                <a:cs typeface="Calibri"/>
                <a:sym typeface="Calibri"/>
              </a:rPr>
              <a:t>be </a:t>
            </a:r>
            <a:r>
              <a:rPr lang="en-US" sz="1200" b="0" i="0" u="none" strike="noStrike" cap="none" dirty="0">
                <a:solidFill>
                  <a:schemeClr val="dk1"/>
                </a:solidFill>
                <a:latin typeface="Calibri"/>
                <a:ea typeface="Calibri"/>
                <a:cs typeface="Calibri"/>
                <a:sym typeface="Calibri"/>
              </a:rPr>
              <a:t>a fashion statement or </a:t>
            </a:r>
            <a:r>
              <a:rPr lang="en-US" sz="1200" b="0" i="0" u="none" strike="noStrike" cap="none" dirty="0" smtClean="0">
                <a:solidFill>
                  <a:schemeClr val="dk1"/>
                </a:solidFill>
                <a:latin typeface="Calibri"/>
                <a:ea typeface="Calibri"/>
                <a:cs typeface="Calibri"/>
                <a:sym typeface="Calibri"/>
              </a:rPr>
              <a:t>accessory. Two </a:t>
            </a:r>
            <a:r>
              <a:rPr lang="en-US" sz="1200" b="0" i="0" u="none" strike="noStrike" cap="none" dirty="0">
                <a:solidFill>
                  <a:schemeClr val="dk1"/>
                </a:solidFill>
                <a:latin typeface="Calibri"/>
                <a:ea typeface="Calibri"/>
                <a:cs typeface="Calibri"/>
                <a:sym typeface="Calibri"/>
              </a:rPr>
              <a:t>different styles can make wearing glasses more fun by changing it up a </a:t>
            </a:r>
            <a:r>
              <a:rPr lang="en-US" sz="1200" b="0" i="0" u="none" strike="noStrike" cap="none" dirty="0" smtClean="0">
                <a:solidFill>
                  <a:schemeClr val="dk1"/>
                </a:solidFill>
                <a:latin typeface="Calibri"/>
                <a:ea typeface="Calibri"/>
                <a:cs typeface="Calibri"/>
                <a:sym typeface="Calibri"/>
              </a:rPr>
              <a:t>bit.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When</a:t>
            </a:r>
            <a:r>
              <a:rPr lang="en-US" sz="1200" b="0" i="0" u="none" strike="noStrike" kern="1200" cap="none" baseline="0" dirty="0" smtClean="0">
                <a:solidFill>
                  <a:schemeClr val="dk1"/>
                </a:solidFill>
                <a:effectLst/>
                <a:latin typeface="Calibri"/>
                <a:ea typeface="Calibri"/>
                <a:cs typeface="Calibri"/>
                <a:sym typeface="Calibri"/>
              </a:rPr>
              <a:t> recommending Transitions lenses, find </a:t>
            </a:r>
            <a:r>
              <a:rPr lang="en-US" sz="1200" b="0" i="0" u="none" strike="noStrike" kern="1200" cap="none" dirty="0" smtClean="0">
                <a:solidFill>
                  <a:schemeClr val="dk1"/>
                </a:solidFill>
                <a:effectLst/>
                <a:latin typeface="Calibri"/>
                <a:ea typeface="Calibri"/>
                <a:cs typeface="Calibri"/>
                <a:sym typeface="Calibri"/>
              </a:rPr>
              <a:t>a frame that looks equally good as an indoor pair as well as an outdoor pair. </a:t>
            </a:r>
            <a:endParaRPr lang="en-US" sz="1200" b="0" i="0" u="none" strike="noStrike" cap="none" dirty="0">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In our conversations, it is the combination of product, knowledge, price and how we present it to our patients, parents or guardians. Stop thinking “parents don’t want to spend money on their kids glasses.” We have to be confident in prescribing</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the best solution – that might include a sports pair or back-up pair. </a:t>
            </a:r>
          </a:p>
          <a:p>
            <a:endParaRPr lang="en-US" sz="1200" b="0" i="0" u="none" strike="noStrike" kern="1200" cap="none"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libri"/>
                <a:ea typeface="Calibri"/>
                <a:cs typeface="Calibri"/>
                <a:sym typeface="Calibri"/>
              </a:rPr>
              <a:t>Gen Z has more influence on parents than the past, so remember to talk directly to them. </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Connecting with Gen Z can</a:t>
            </a:r>
            <a:r>
              <a:rPr lang="en-US" sz="1200" b="0" i="0" u="none" strike="noStrike" kern="1200" cap="none" baseline="0" dirty="0" smtClean="0">
                <a:solidFill>
                  <a:schemeClr val="dk1"/>
                </a:solidFill>
                <a:effectLst/>
                <a:latin typeface="Calibri"/>
                <a:ea typeface="Calibri"/>
                <a:cs typeface="Calibri"/>
                <a:sym typeface="Calibri"/>
              </a:rPr>
              <a:t> be</a:t>
            </a:r>
            <a:r>
              <a:rPr lang="en-US" sz="1200" b="0" i="0" u="none" strike="noStrike" kern="1200" cap="none" dirty="0" smtClean="0">
                <a:solidFill>
                  <a:schemeClr val="dk1"/>
                </a:solidFill>
                <a:effectLst/>
                <a:latin typeface="Calibri"/>
                <a:ea typeface="Calibri"/>
                <a:cs typeface="Calibri"/>
                <a:sym typeface="Calibri"/>
              </a:rPr>
              <a:t> a little different. Studies have shown that these young minds have famously short attention spans of a brief 8</a:t>
            </a:r>
            <a:r>
              <a:rPr lang="en-US" sz="1200" b="0" i="0" u="none" strike="noStrike" kern="1200" cap="none" baseline="0" dirty="0" smtClean="0">
                <a:solidFill>
                  <a:schemeClr val="dk1"/>
                </a:solidFill>
                <a:effectLst/>
                <a:latin typeface="Calibri"/>
                <a:ea typeface="Calibri"/>
                <a:cs typeface="Calibri"/>
                <a:sym typeface="Calibri"/>
              </a:rPr>
              <a:t> to 4 seconds</a:t>
            </a:r>
            <a:r>
              <a:rPr lang="en-US" sz="1200" b="0" i="0" u="none" strike="noStrike" kern="1200" cap="none" dirty="0" smtClean="0">
                <a:solidFill>
                  <a:schemeClr val="dk1"/>
                </a:solidFill>
                <a:effectLst/>
                <a:latin typeface="Calibri"/>
                <a:ea typeface="Calibri"/>
                <a:cs typeface="Calibri"/>
                <a:sym typeface="Calibri"/>
              </a:rPr>
              <a:t>. Short and to the point dominates any strategy for reaching Gen Z. </a:t>
            </a:r>
          </a:p>
          <a:p>
            <a:endParaRPr lang="en-US" sz="1200" b="0" i="0" u="none" strike="noStrike" kern="1200" cap="none" dirty="0" smtClean="0">
              <a:solidFill>
                <a:schemeClr val="dk1"/>
              </a:solidFill>
              <a:effectLst/>
              <a:latin typeface="Calibri"/>
              <a:ea typeface="Calibri"/>
              <a:cs typeface="Calibri"/>
              <a:sym typeface="Calibri"/>
            </a:endParaRPr>
          </a:p>
          <a:p>
            <a:pPr lvl="0"/>
            <a:r>
              <a:rPr lang="en-US" dirty="0" smtClean="0"/>
              <a:t>Use kid-friendly language or buzz words, like “Transitions lenses are magic or transformer lenses”</a:t>
            </a:r>
            <a:r>
              <a:rPr lang="en-US" baseline="0" dirty="0" smtClean="0"/>
              <a:t> and “c</a:t>
            </a:r>
            <a:r>
              <a:rPr lang="en-US" dirty="0" smtClean="0"/>
              <a:t>omputer lenses are for Xbox or technology lenses”</a:t>
            </a:r>
          </a:p>
          <a:p>
            <a:endParaRPr lang="en-US" sz="1200" b="0" i="0" u="none" strike="noStrike" kern="1200" cap="none" dirty="0" smtClean="0">
              <a:solidFill>
                <a:schemeClr val="dk1"/>
              </a:solidFill>
              <a:effectLst/>
              <a:latin typeface="Calibri"/>
              <a:ea typeface="Calibri"/>
              <a:cs typeface="Calibri"/>
              <a:sym typeface="Calibri"/>
            </a:endParaRPr>
          </a:p>
          <a:p>
            <a:pPr lvl="0"/>
            <a:r>
              <a:rPr lang="is-IS" sz="1200" b="0" i="0" u="none" strike="noStrike" kern="1200" cap="none" dirty="0" smtClean="0">
                <a:solidFill>
                  <a:schemeClr val="dk1"/>
                </a:solidFill>
                <a:effectLst/>
                <a:latin typeface="Calibri"/>
                <a:ea typeface="Calibri"/>
                <a:cs typeface="Calibri"/>
                <a:sym typeface="Calibri"/>
              </a:rPr>
              <a:t>Talk to them about value (they care about the cost of things).</a:t>
            </a:r>
          </a:p>
          <a:p>
            <a:pPr lvl="0"/>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We are fortunate to have tools to help us spike their curiosity. Help them understand the importance of UV and blue light protection. Show them the amazing magic of Transitions</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lenses with</a:t>
            </a:r>
            <a:r>
              <a:rPr lang="en-US" sz="1200" b="0" i="0" u="none" strike="noStrike" kern="1200" cap="none" baseline="0" dirty="0" smtClean="0">
                <a:solidFill>
                  <a:schemeClr val="dk1"/>
                </a:solidFill>
                <a:effectLst/>
                <a:latin typeface="Calibri"/>
                <a:ea typeface="Calibri"/>
                <a:cs typeface="Calibri"/>
                <a:sym typeface="Calibri"/>
              </a:rPr>
              <a:t> a UV flashlight or demo unit</a:t>
            </a:r>
            <a:r>
              <a:rPr lang="en-US" sz="1200" b="0" i="0" u="none" strike="noStrike" kern="1200" cap="none" dirty="0" smtClean="0">
                <a:solidFill>
                  <a:schemeClr val="dk1"/>
                </a:solidFill>
                <a:effectLst/>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p:txBody>
      </p:sp>
      <p:sp>
        <p:nvSpPr>
          <p:cNvPr id="447" name="Shape 447"/>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wish you success and fun as you approach the opportunities with our Gen Z Kids.</a:t>
            </a:r>
          </a:p>
        </p:txBody>
      </p:sp>
      <p:sp>
        <p:nvSpPr>
          <p:cNvPr id="463" name="Shape 463"/>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Age</a:t>
            </a:r>
            <a:r>
              <a:rPr lang="en-US" sz="1200" b="0" i="0" u="none" strike="noStrike" cap="none" baseline="0" dirty="0" smtClean="0">
                <a:solidFill>
                  <a:schemeClr val="dk1"/>
                </a:solidFill>
                <a:latin typeface="Calibri"/>
                <a:ea typeface="Calibri"/>
                <a:cs typeface="Calibri"/>
                <a:sym typeface="Calibri"/>
              </a:rPr>
              <a:t> 23 or younger, Gen Z </a:t>
            </a:r>
            <a:r>
              <a:rPr lang="en-US" sz="1200" b="0" i="0" u="none" strike="noStrike" cap="none" dirty="0" smtClean="0">
                <a:solidFill>
                  <a:schemeClr val="dk1"/>
                </a:solidFill>
                <a:latin typeface="Calibri"/>
                <a:ea typeface="Calibri"/>
                <a:cs typeface="Calibri"/>
                <a:sym typeface="Calibri"/>
              </a:rPr>
              <a:t>represents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22%</a:t>
            </a:r>
            <a:r>
              <a:rPr lang="en-US" sz="1200" b="0" i="0" u="none" strike="noStrike" cap="none" baseline="0" dirty="0" smtClean="0">
                <a:solidFill>
                  <a:schemeClr val="dk1"/>
                </a:solidFill>
                <a:latin typeface="Calibri"/>
                <a:ea typeface="Calibri"/>
                <a:cs typeface="Calibri"/>
                <a:sym typeface="Calibri"/>
              </a:rPr>
              <a:t> of </a:t>
            </a:r>
            <a:r>
              <a:rPr lang="en-US" sz="1200" b="0" i="0" u="none" strike="noStrike" cap="none" dirty="0" smtClean="0">
                <a:solidFill>
                  <a:schemeClr val="dk1"/>
                </a:solidFill>
                <a:latin typeface="Calibri"/>
                <a:ea typeface="Calibri"/>
                <a:cs typeface="Calibri"/>
                <a:sym typeface="Calibri"/>
              </a:rPr>
              <a:t>Canada’s population. Approximately</a:t>
            </a:r>
            <a:r>
              <a:rPr lang="en-US" sz="1200" b="0" i="0" u="none" strike="noStrike" cap="none" baseline="0" dirty="0" smtClean="0">
                <a:solidFill>
                  <a:schemeClr val="dk1"/>
                </a:solidFill>
                <a:latin typeface="Calibri"/>
                <a:ea typeface="Calibri"/>
                <a:cs typeface="Calibri"/>
                <a:sym typeface="Calibri"/>
              </a:rPr>
              <a:t> half wear eyeglasses making them a patient group you can’t ignore.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What is interesting is that Gen Z is using their eyes in different ways and this could have consequences</a:t>
            </a:r>
            <a:r>
              <a:rPr lang="en-US" sz="1200" b="0" i="0" u="none" strike="noStrike" cap="none" baseline="0" dirty="0" smtClean="0">
                <a:solidFill>
                  <a:schemeClr val="dk1"/>
                </a:solidFill>
                <a:latin typeface="Calibri"/>
                <a:ea typeface="Calibri"/>
                <a:cs typeface="Calibri"/>
                <a:sym typeface="Calibri"/>
              </a:rPr>
              <a:t> – </a:t>
            </a:r>
            <a:r>
              <a:rPr lang="en-US" sz="1200" b="0" i="0" u="none" strike="noStrike" cap="none" dirty="0" smtClean="0">
                <a:solidFill>
                  <a:schemeClr val="dk1"/>
                </a:solidFill>
                <a:latin typeface="Calibri"/>
                <a:ea typeface="Calibri"/>
                <a:cs typeface="Calibri"/>
                <a:sym typeface="Calibri"/>
              </a:rPr>
              <a:t>short and long term. There used to be fluorescent lighting in the classroom, today there is LED. Books are being replaced by iPads. We’ve gone from board games to video games and now VR and mobile games. </a:t>
            </a:r>
          </a:p>
          <a:p>
            <a:pPr marL="0" marR="0" lvl="0" indent="0" algn="l" rtl="0">
              <a:spcBef>
                <a:spcPts val="0"/>
              </a:spcBef>
              <a:buSzPct val="25000"/>
              <a:buNone/>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Calibri"/>
                <a:ea typeface="Calibri"/>
                <a:cs typeface="Calibri"/>
                <a:sym typeface="Calibri"/>
              </a:rPr>
              <a:t>Millennials often are influenced by hyper-attentive or helicoptering parents. Gen Z tends to have parents that empower their kids to answer questions themselves and resolve problems independently. Gen Z uses the internet from a young age resulting in great adeptness with digital technology. This gives Gen Z more access to information about products and services.</a:t>
            </a:r>
            <a:r>
              <a:rPr lang="en-US" sz="1200" b="0" i="0" u="none" strike="noStrike" cap="none" baseline="0" dirty="0" smtClean="0">
                <a:solidFill>
                  <a:schemeClr val="dk1"/>
                </a:solidFill>
                <a:latin typeface="Calibri"/>
                <a:ea typeface="Calibri"/>
                <a:cs typeface="Calibri"/>
                <a:sym typeface="Calibri"/>
              </a:rPr>
              <a:t> And s</a:t>
            </a:r>
            <a:r>
              <a:rPr lang="en-US" sz="1200" b="0" i="0" u="none" strike="noStrike" cap="none" dirty="0" smtClean="0">
                <a:solidFill>
                  <a:schemeClr val="dk1"/>
                </a:solidFill>
                <a:latin typeface="Calibri"/>
                <a:ea typeface="Calibri"/>
                <a:cs typeface="Calibri"/>
                <a:sym typeface="Calibri"/>
              </a:rPr>
              <a:t>tudies show that Gen Z already influences household purchases more than past generations. (Source JWT Intelligence).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Calibri"/>
                <a:ea typeface="Calibri"/>
                <a:cs typeface="Calibri"/>
                <a:sym typeface="Calibri"/>
              </a:rPr>
              <a:t>This is an </a:t>
            </a:r>
            <a:r>
              <a:rPr lang="en-US" sz="1200" b="0" i="0" u="none" strike="noStrike" cap="none" dirty="0" smtClean="0">
                <a:solidFill>
                  <a:schemeClr val="dk1"/>
                </a:solidFill>
                <a:latin typeface="Calibri"/>
                <a:ea typeface="Calibri"/>
                <a:cs typeface="Calibri"/>
                <a:sym typeface="Calibri"/>
              </a:rPr>
              <a:t>indicator that these children will also influence their parents on the eyewear they purchase.</a:t>
            </a:r>
            <a:endParaRPr lang="en-US" baseline="0" dirty="0" smtClean="0"/>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693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studies are there </a:t>
            </a:r>
            <a:r>
              <a:rPr lang="en-US" sz="1200" b="0" i="0" u="none" strike="noStrike" cap="none" dirty="0" smtClean="0">
                <a:solidFill>
                  <a:schemeClr val="dk1"/>
                </a:solidFill>
                <a:latin typeface="Calibri"/>
                <a:ea typeface="Calibri"/>
                <a:cs typeface="Calibri"/>
                <a:sym typeface="Calibri"/>
              </a:rPr>
              <a:t>that prove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we need </a:t>
            </a:r>
            <a:r>
              <a:rPr lang="en-US" sz="1200" b="0" i="0" u="none" strike="noStrike" cap="none" dirty="0">
                <a:solidFill>
                  <a:schemeClr val="dk1"/>
                </a:solidFill>
                <a:latin typeface="Calibri"/>
                <a:ea typeface="Calibri"/>
                <a:cs typeface="Calibri"/>
                <a:sym typeface="Calibri"/>
              </a:rPr>
              <a:t>to pay more attention to </a:t>
            </a:r>
            <a:r>
              <a:rPr lang="en-US" sz="1200" b="0" i="0" u="none" strike="noStrike" cap="none" dirty="0" smtClean="0">
                <a:solidFill>
                  <a:schemeClr val="dk1"/>
                </a:solidFill>
                <a:latin typeface="Calibri"/>
                <a:ea typeface="Calibri"/>
                <a:cs typeface="Calibri"/>
                <a:sym typeface="Calibri"/>
              </a:rPr>
              <a:t>kids’ vision.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dirty="0" smtClean="0">
                <a:solidFill>
                  <a:schemeClr val="bg1"/>
                </a:solidFill>
                <a:latin typeface="Century Gothic" panose="020B0502020202020204" pitchFamily="34" charset="0"/>
              </a:rPr>
              <a:t>The Canadian Association of Optometrists </a:t>
            </a:r>
            <a:r>
              <a:rPr lang="en-US" sz="1200" b="0" i="0" u="none" strike="noStrike" cap="none" dirty="0" smtClean="0">
                <a:solidFill>
                  <a:schemeClr val="dk1"/>
                </a:solidFill>
                <a:latin typeface="Calibri"/>
                <a:ea typeface="Calibri"/>
                <a:cs typeface="Calibri"/>
                <a:sym typeface="Calibri"/>
              </a:rPr>
              <a:t>shares that 80% of learning in the first 12 years of a child is with their eyes. This alone tells us how critical vision is in the early years. </a:t>
            </a:r>
          </a:p>
          <a:p>
            <a:pPr marL="0" marR="0" lvl="0" indent="0" algn="l" rtl="0">
              <a:spcBef>
                <a:spcPts val="0"/>
              </a:spcBef>
              <a:buSzPct val="25000"/>
              <a:buNone/>
            </a:pPr>
            <a:endParaRPr lang="en-US" sz="1200" b="0" i="0" u="none" strike="noStrike" cap="none" dirty="0" smtClean="0">
              <a:solidFill>
                <a:schemeClr val="dk1"/>
              </a:solidFill>
              <a:latin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sym typeface="Calibri"/>
              </a:rPr>
              <a:t>The</a:t>
            </a:r>
            <a:r>
              <a:rPr lang="en-US" sz="1200" b="0" i="0" u="none" strike="noStrike" cap="none" baseline="0" dirty="0" smtClean="0">
                <a:solidFill>
                  <a:schemeClr val="dk1"/>
                </a:solidFill>
                <a:latin typeface="Calibri"/>
                <a:sym typeface="Calibri"/>
              </a:rPr>
              <a:t> N</a:t>
            </a:r>
            <a:r>
              <a:rPr lang="en-US" sz="1200" dirty="0" smtClean="0">
                <a:solidFill>
                  <a:schemeClr val="bg1"/>
                </a:solidFill>
                <a:latin typeface="Century Gothic" panose="020B0502020202020204" pitchFamily="34" charset="0"/>
              </a:rPr>
              <a:t>ational Coalition for Vision Health </a:t>
            </a:r>
            <a:r>
              <a:rPr lang="en-US" sz="1200" b="0" i="0" u="none" strike="noStrike" cap="none" dirty="0" smtClean="0">
                <a:solidFill>
                  <a:schemeClr val="dk1"/>
                </a:solidFill>
                <a:latin typeface="Calibri"/>
                <a:ea typeface="Calibri"/>
                <a:cs typeface="Calibri"/>
                <a:sym typeface="Calibri"/>
              </a:rPr>
              <a:t>estimates that 6</a:t>
            </a:r>
            <a:r>
              <a:rPr lang="en-US" dirty="0" smtClean="0"/>
              <a:t> out of 10 children in Canada experiencing reading difficulties have uncorrected or undetected vision problems and almost 25% of school-age children have vision problems.</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Unfortunately, kids don’t always know they are experiencing a vision problem. The symptoms might not be too difficult for us to notice as professionals, but we can do a better job on educating the parents, teachers, caretakers and their loved ones on symptoms to look for with children. We will go into more details on the symptoms a little later in the presentation.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There are many reasons children that need glasses don’t have them. Our hopes are that this number will decrease as we increase awareness about children’s vision and development.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smtClean="0">
              <a:solidFill>
                <a:schemeClr val="lt1"/>
              </a:solidFill>
              <a:latin typeface="Century Gothic"/>
              <a:ea typeface="Century Gothic"/>
              <a:cs typeface="Century Gothic"/>
              <a:sym typeface="Century Gothic"/>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Ki</a:t>
            </a:r>
            <a:r>
              <a:rPr lang="en-US" sz="1200" b="0" i="0" u="none" strike="noStrike" cap="none" dirty="0" smtClean="0">
                <a:solidFill>
                  <a:schemeClr val="dk1"/>
                </a:solidFill>
                <a:latin typeface="Calibri"/>
                <a:ea typeface="Calibri"/>
                <a:cs typeface="Calibri"/>
                <a:sym typeface="Calibri"/>
              </a:rPr>
              <a:t>ds don’t always know they are experiencing a vision problem. The symptoms might not be difficult for us to notice as professionals, but we can do a better job educating the parents, teachers</a:t>
            </a:r>
            <a:r>
              <a:rPr lang="en-US" sz="1200" b="0" i="0" u="none" strike="noStrike" cap="none" baseline="0" dirty="0" smtClean="0">
                <a:solidFill>
                  <a:schemeClr val="dk1"/>
                </a:solidFill>
                <a:latin typeface="Calibri"/>
                <a:ea typeface="Calibri"/>
                <a:cs typeface="Calibri"/>
                <a:sym typeface="Calibri"/>
              </a:rPr>
              <a:t> and</a:t>
            </a:r>
            <a:r>
              <a:rPr lang="en-US" sz="1200" b="0" i="0" u="none" strike="noStrike" cap="none" dirty="0" smtClean="0">
                <a:solidFill>
                  <a:schemeClr val="dk1"/>
                </a:solidFill>
                <a:latin typeface="Calibri"/>
                <a:ea typeface="Calibri"/>
                <a:cs typeface="Calibri"/>
                <a:sym typeface="Calibri"/>
              </a:rPr>
              <a:t> caretakers on symptoms to look for. </a:t>
            </a:r>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endParaRPr lang="en-US" sz="1200" b="0" i="0" u="none" strike="noStrike" cap="none" dirty="0" smtClean="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r>
              <a:rPr lang="en-US" sz="1200" b="0" i="0" u="none" strike="noStrike" cap="none" dirty="0" smtClean="0">
                <a:solidFill>
                  <a:schemeClr val="dk1"/>
                </a:solidFill>
                <a:latin typeface="Calibri"/>
                <a:ea typeface="Calibri"/>
                <a:cs typeface="Calibri"/>
                <a:sym typeface="Calibri"/>
              </a:rPr>
              <a:t>While it is myth that sitting too close to the TV will ruin your eyes, this habit could be a sign of a vision problem. </a:t>
            </a:r>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r>
              <a:rPr lang="en-US" baseline="0" dirty="0" smtClean="0"/>
              <a:t>Yes, children do often rub their eyes when they are tired or upset. But if the child rubs his eyes while he is trying to concentrate on something, or while he is being active, it could mean that he has a vision problem.</a:t>
            </a:r>
            <a:endParaRPr lang="en-US" dirty="0" smtClean="0"/>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r>
              <a:rPr lang="en-US" sz="1200" b="0" i="0" u="none" strike="noStrike" cap="none" dirty="0" smtClean="0">
                <a:solidFill>
                  <a:schemeClr val="dk1"/>
                </a:solidFill>
                <a:latin typeface="Calibri"/>
                <a:ea typeface="Calibri"/>
                <a:cs typeface="Calibri"/>
                <a:sym typeface="Calibri"/>
              </a:rPr>
              <a:t>When kids learn to read, they’ll often use their finger to track which word they are on. But eventually they should be able to focus and not lose their place. </a:t>
            </a:r>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r>
              <a:rPr lang="en-US" sz="1200" b="0" i="0" u="none" strike="noStrike" cap="none" dirty="0" smtClean="0">
                <a:solidFill>
                  <a:schemeClr val="dk1"/>
                </a:solidFill>
                <a:latin typeface="Calibri"/>
                <a:ea typeface="Calibri"/>
                <a:cs typeface="Calibri"/>
                <a:sym typeface="Calibri"/>
              </a:rPr>
              <a:t>Children with photophobia, or extreme sensitivity to light, can develop headaches and nausea. </a:t>
            </a:r>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r>
              <a:rPr lang="en-US" sz="1200" b="0" i="0" u="none" strike="noStrike" cap="none" dirty="0" smtClean="0">
                <a:solidFill>
                  <a:schemeClr val="dk1"/>
                </a:solidFill>
                <a:latin typeface="Calibri"/>
                <a:ea typeface="Calibri"/>
                <a:cs typeface="Calibri"/>
                <a:sym typeface="Calibri"/>
              </a:rPr>
              <a:t>Frequently closing one eye could indicate a refractive or binocular vision problem that interferes with the ability of the two eyes to work together comfortably as a team. While these problems are not life threatening, they need to be corrected early in order to avoid short- and long-term consequences that can follow them into adulthood.</a:t>
            </a:r>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r>
              <a:rPr lang="en-US" sz="1200" b="0" i="0" u="none" strike="noStrike" cap="none" dirty="0" smtClean="0">
                <a:solidFill>
                  <a:schemeClr val="dk1"/>
                </a:solidFill>
                <a:latin typeface="Calibri"/>
                <a:ea typeface="Calibri"/>
                <a:cs typeface="Calibri"/>
                <a:sym typeface="Calibri"/>
              </a:rPr>
              <a:t>If a</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child is having a hard time seeing what their</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teacher writes on the board because of poor vision, they may not tell you about it. As a result</a:t>
            </a:r>
            <a:r>
              <a:rPr lang="en-US" sz="1200" b="0" i="0" u="none" strike="noStrike" cap="none" baseline="0" dirty="0" smtClean="0">
                <a:solidFill>
                  <a:schemeClr val="dk1"/>
                </a:solidFill>
                <a:latin typeface="Calibri"/>
                <a:ea typeface="Calibri"/>
                <a:cs typeface="Calibri"/>
                <a:sym typeface="Calibri"/>
              </a:rPr>
              <a:t> their</a:t>
            </a:r>
            <a:r>
              <a:rPr lang="en-US" sz="1200" b="0" i="0" u="none" strike="noStrike" cap="none" dirty="0" smtClean="0">
                <a:solidFill>
                  <a:schemeClr val="dk1"/>
                </a:solidFill>
                <a:latin typeface="Calibri"/>
                <a:ea typeface="Calibri"/>
                <a:cs typeface="Calibri"/>
                <a:sym typeface="Calibri"/>
              </a:rPr>
              <a:t> grades can suffer.</a:t>
            </a:r>
          </a:p>
          <a:p>
            <a:pPr marL="228600" marR="0" lvl="0" indent="-228600" algn="l" defTabSz="914400" rtl="0" eaLnBrk="1" fontAlgn="auto" latinLnBrk="0" hangingPunct="1">
              <a:lnSpc>
                <a:spcPct val="100000"/>
              </a:lnSpc>
              <a:spcBef>
                <a:spcPts val="0"/>
              </a:spcBef>
              <a:spcAft>
                <a:spcPts val="0"/>
              </a:spcAft>
              <a:buClrTx/>
              <a:buSzPct val="25000"/>
              <a:buFontTx/>
              <a:buAutoNum type="arabicPeriod"/>
              <a:tabLst/>
              <a:defRPr/>
            </a:pPr>
            <a:r>
              <a:rPr lang="en-US" sz="1200" b="0" i="0" u="none" strike="noStrike" cap="none" dirty="0" smtClean="0">
                <a:solidFill>
                  <a:schemeClr val="dk1"/>
                </a:solidFill>
                <a:latin typeface="Calibri"/>
                <a:ea typeface="Calibri"/>
                <a:cs typeface="Calibri"/>
                <a:sym typeface="Calibri"/>
              </a:rPr>
              <a:t>Digital eye strain is common among children who are frequent users of computers or other digital devices.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8. Teachers should be on the lookout for students who have to squint or tilt their heads to see the board. </a:t>
            </a:r>
          </a:p>
          <a:p>
            <a:pPr marL="228600" marR="0" lvl="0" indent="-228600" algn="l" rtl="0">
              <a:spcBef>
                <a:spcPts val="0"/>
              </a:spcBef>
              <a:buSzPct val="25000"/>
              <a:buAutoNum type="arabicPeriod"/>
            </a:pPr>
            <a:endParaRPr lang="en-US"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indent="0" eaLnBrk="1" hangingPunct="1">
              <a:lnSpc>
                <a:spcPct val="90000"/>
              </a:lnSpc>
              <a:buFont typeface="Arial" panose="020B0604020202020204" pitchFamily="34" charset="0"/>
              <a:buNone/>
            </a:pPr>
            <a:r>
              <a:rPr lang="en-US" altLang="en-US" dirty="0" smtClean="0"/>
              <a:t>The </a:t>
            </a:r>
            <a:r>
              <a:rPr lang="en-US" sz="1200" dirty="0" smtClean="0">
                <a:solidFill>
                  <a:schemeClr val="bg1"/>
                </a:solidFill>
                <a:latin typeface="Century Gothic" panose="020B0502020202020204" pitchFamily="34" charset="0"/>
              </a:rPr>
              <a:t>Canadian Association of Optometrists </a:t>
            </a:r>
            <a:r>
              <a:rPr lang="en-US" altLang="en-US" dirty="0" smtClean="0"/>
              <a:t>recommends that children get a comprehensive eye exam at the following intervals if they are low risk:</a:t>
            </a:r>
          </a:p>
          <a:p>
            <a:pPr marL="628650" lvl="1" indent="-171450" eaLnBrk="1" hangingPunct="1">
              <a:lnSpc>
                <a:spcPct val="90000"/>
              </a:lnSpc>
              <a:buFont typeface="Arial" panose="020B0604020202020204" pitchFamily="34" charset="0"/>
              <a:buChar char="•"/>
            </a:pPr>
            <a:r>
              <a:rPr lang="en-US" dirty="0" smtClean="0">
                <a:effectLst/>
              </a:rPr>
              <a:t>Infants and Toddlers (Birth to 24 months)</a:t>
            </a:r>
            <a:r>
              <a:rPr lang="en-US" baseline="0" dirty="0" smtClean="0">
                <a:effectLst/>
              </a:rPr>
              <a:t> -- </a:t>
            </a:r>
            <a:r>
              <a:rPr lang="en-US" dirty="0" smtClean="0">
                <a:effectLst/>
              </a:rPr>
              <a:t>Infants and toddlers should undergo their first eye examination between the ages of 6 and 9 months</a:t>
            </a:r>
          </a:p>
          <a:p>
            <a:pPr marL="628650" lvl="1" indent="-171450" eaLnBrk="1" hangingPunct="1">
              <a:lnSpc>
                <a:spcPct val="90000"/>
              </a:lnSpc>
              <a:buFont typeface="Arial" panose="020B0604020202020204" pitchFamily="34" charset="0"/>
              <a:buChar char="•"/>
            </a:pPr>
            <a:r>
              <a:rPr lang="en-US" dirty="0" smtClean="0">
                <a:effectLst/>
              </a:rPr>
              <a:t>Preschool Children (2 to 5 years)-- Preschool children should undergo at least one eye examination between the ages of 2 and 5 years</a:t>
            </a:r>
          </a:p>
          <a:p>
            <a:pPr marL="628650" lvl="1" indent="-171450" eaLnBrk="1" hangingPunct="1">
              <a:lnSpc>
                <a:spcPct val="90000"/>
              </a:lnSpc>
              <a:buFont typeface="Arial" panose="020B0604020202020204" pitchFamily="34" charset="0"/>
              <a:buChar char="•"/>
            </a:pPr>
            <a:r>
              <a:rPr lang="en-US" dirty="0" smtClean="0">
                <a:effectLst/>
              </a:rPr>
              <a:t>School Age Children (6 to 19 years) -- School children aged 6 to 19 years should undergo an eye examination annually</a:t>
            </a:r>
          </a:p>
          <a:p>
            <a:pPr marL="457200" lvl="1" indent="0" eaLnBrk="1" hangingPunct="1">
              <a:lnSpc>
                <a:spcPct val="90000"/>
              </a:lnSpc>
              <a:buFont typeface="Arial" panose="020B0604020202020204" pitchFamily="34" charset="0"/>
              <a:buNone/>
            </a:pPr>
            <a:endParaRPr lang="en-US" altLang="en-US" dirty="0" smtClean="0"/>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https://opto.ca/health-library/frequency-of-eye-examinations</a:t>
            </a:r>
          </a:p>
        </p:txBody>
      </p:sp>
      <p:sp>
        <p:nvSpPr>
          <p:cNvPr id="254" name="Shape 254"/>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Kids’ protection will only get better as we learn more about the different needs of kids. Let's take a closer look at the child’s developing eye to understand their needs.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9" name="Shape 289"/>
          <p:cNvSpPr txBox="1">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ym typeface="Calibri"/>
              </a:rPr>
              <a:t>A child’s crystalline lenses are not fully developed to adequately filter UV rays, therefore they are more vulnerable to UV radiation and increased transmission inside the eye than an adult. </a:t>
            </a:r>
            <a:r>
              <a:rPr lang="en-US" sz="1200" b="0" i="0" u="none" strike="noStrike" cap="none" dirty="0" smtClean="0">
                <a:solidFill>
                  <a:schemeClr val="dk1"/>
                </a:solidFill>
                <a:latin typeface="Calibri"/>
                <a:ea typeface="Calibri"/>
                <a:cs typeface="Calibri"/>
                <a:sym typeface="Calibri"/>
              </a:rPr>
              <a:t>Given that a child’s eye lets in six times the UV radiation as an adult’s eye, it is never too early to start protecting the eyes. </a:t>
            </a:r>
            <a:endParaRPr lang="en-US" dirty="0" smtClean="0">
              <a:sym typeface="Calibri"/>
            </a:endParaRPr>
          </a:p>
          <a:p>
            <a:pPr lvl="0"/>
            <a:endParaRPr lang="en-US" dirty="0" smtClean="0">
              <a:sym typeface="Calibri"/>
            </a:endParaRPr>
          </a:p>
          <a:p>
            <a:pPr lvl="0"/>
            <a:r>
              <a:rPr lang="en-US" dirty="0" smtClean="0">
                <a:sym typeface="Calibri"/>
              </a:rPr>
              <a:t>While UV transmittance is blocked primarily by the cornea and crystalline lens in healthy adults, as a part of visible light, blue light passes through the eye structure, reaching the retina. The amount of blue light reaching the retina depends on the age of the eye as, during a lifetime, there is a slight yellowing of the crystalline lens that would typically provide some absorption in the blue violet region.</a:t>
            </a:r>
          </a:p>
          <a:p>
            <a:pPr lvl="0"/>
            <a:endParaRPr lang="en-US" dirty="0" smtClean="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ym typeface="Calibri"/>
              </a:rPr>
              <a:t>This</a:t>
            </a:r>
            <a:r>
              <a:rPr lang="en-US" baseline="0" dirty="0" smtClean="0">
                <a:sym typeface="Calibri"/>
              </a:rPr>
              <a:t> is important, because l</a:t>
            </a:r>
            <a:r>
              <a:rPr lang="en-US" dirty="0" smtClean="0">
                <a:sym typeface="Calibri"/>
              </a:rPr>
              <a:t>ong term exposure to harmful blue light has been linked to increased risk of developing age-related macular degeneration.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ym typeface="Calibri"/>
              </a:rPr>
              <a:t>Simply put, a child’s eyes are more vulnerable to UV and </a:t>
            </a:r>
            <a:r>
              <a:rPr lang="en-US" dirty="0" smtClean="0"/>
              <a:t>harmful b</a:t>
            </a:r>
            <a:r>
              <a:rPr lang="en-US" dirty="0" smtClean="0">
                <a:sym typeface="Calibri"/>
              </a:rPr>
              <a:t>lue light because their eyes are not fully developed. Making protection even more important for young eyes. </a:t>
            </a:r>
          </a:p>
          <a:p>
            <a:pPr lvl="0"/>
            <a:endParaRPr lang="en-US" dirty="0" smtClean="0">
              <a:sym typeface="Calibri"/>
            </a:endParaRPr>
          </a:p>
          <a:p>
            <a:pPr lvl="0"/>
            <a:endParaRPr lang="en-US" dirty="0" smtClean="0">
              <a:sym typeface="Calibri"/>
            </a:endParaRPr>
          </a:p>
          <a:p>
            <a:pPr lvl="0"/>
            <a:r>
              <a:rPr lang="en-US" dirty="0" smtClean="0">
                <a:sym typeface="Calibri"/>
              </a:rPr>
              <a:t>Sources:</a:t>
            </a:r>
          </a:p>
          <a:p>
            <a:pPr lvl="0"/>
            <a:r>
              <a:rPr lang="en-US" dirty="0" smtClean="0">
                <a:sym typeface="Calibri"/>
              </a:rPr>
              <a:t>Sanford BE et al. </a:t>
            </a:r>
            <a:r>
              <a:rPr lang="en-US" dirty="0" err="1" smtClean="0">
                <a:sym typeface="Calibri"/>
              </a:rPr>
              <a:t>Acta</a:t>
            </a:r>
            <a:r>
              <a:rPr lang="en-US" dirty="0" smtClean="0">
                <a:sym typeface="Calibri"/>
              </a:rPr>
              <a:t> </a:t>
            </a:r>
            <a:r>
              <a:rPr lang="en-US" dirty="0" err="1" smtClean="0">
                <a:sym typeface="Calibri"/>
              </a:rPr>
              <a:t>Ophtalmologica</a:t>
            </a:r>
            <a:r>
              <a:rPr lang="en-US" dirty="0" smtClean="0">
                <a:sym typeface="Calibri"/>
              </a:rPr>
              <a:t> </a:t>
            </a:r>
            <a:r>
              <a:rPr lang="en-US" dirty="0" err="1" smtClean="0">
                <a:sym typeface="Calibri"/>
              </a:rPr>
              <a:t>Scandinavica</a:t>
            </a:r>
            <a:r>
              <a:rPr lang="en-US" dirty="0" smtClean="0">
                <a:sym typeface="Calibri"/>
              </a:rPr>
              <a:t>. 1996; 74:553-557.</a:t>
            </a:r>
          </a:p>
          <a:p>
            <a:pPr lvl="0"/>
            <a:r>
              <a:rPr lang="en-US" dirty="0" smtClean="0">
                <a:sym typeface="Calibri"/>
              </a:rPr>
              <a:t>Arnault E. Barrau C, Nanteau C. Gondouin P, Bigot K, et al. Phototoxic Action Spectrum on a Retinal Pigment Epithelium Model of Age-Related Macular Degeneration, PlosOne 8 (2013) http://dx.doi.org/10.1371/journal.pone.0071398 </a:t>
            </a:r>
          </a:p>
          <a:p>
            <a:pPr lvl="0"/>
            <a:r>
              <a:rPr lang="en-US" dirty="0" smtClean="0">
                <a:sym typeface="Calibri"/>
              </a:rPr>
              <a:t>Sparrow J.R., Nakanishi K., Parish C.A., The Lipofuscin Fluorophore A2E Mediates Blue Light-Induced Damage to Retinal Pigmented Epithelial Cells, Invest. Ophthalmol. Vis. Sci. 41 (2000) 1981-1989 http://www.ncbi.nlm.nih.gov/pubmed/10845625</a:t>
            </a:r>
            <a:endParaRPr lang="en-US" dirty="0">
              <a:sym typeface="Calibri"/>
            </a:endParaRPr>
          </a:p>
        </p:txBody>
      </p:sp>
      <p:sp>
        <p:nvSpPr>
          <p:cNvPr id="4" name="Slide Image Placeholder 3"/>
          <p:cNvSpPr>
            <a:spLocks noGrp="1" noRot="1" noChangeAspect="1"/>
          </p:cNvSpPr>
          <p:nvPr>
            <p:ph type="sldImg"/>
          </p:nvPr>
        </p:nvSpPr>
        <p:spPr>
          <a:xfrm>
            <a:off x="407988" y="698500"/>
            <a:ext cx="6207125" cy="3490913"/>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As we discussed,</a:t>
            </a:r>
            <a:r>
              <a:rPr lang="en-US" sz="1200" b="0" i="0" u="none" strike="noStrike" cap="none" baseline="0" dirty="0" smtClean="0">
                <a:solidFill>
                  <a:schemeClr val="dk1"/>
                </a:solidFill>
                <a:latin typeface="Calibri"/>
                <a:ea typeface="Calibri"/>
                <a:cs typeface="Calibri"/>
                <a:sym typeface="Calibri"/>
              </a:rPr>
              <a:t> children </a:t>
            </a:r>
            <a:r>
              <a:rPr lang="en-US" sz="1200" b="0" i="0" u="none" strike="noStrike" cap="none" dirty="0" smtClean="0">
                <a:solidFill>
                  <a:schemeClr val="dk1"/>
                </a:solidFill>
                <a:latin typeface="Calibri"/>
                <a:ea typeface="Calibri"/>
                <a:cs typeface="Calibri"/>
                <a:sym typeface="Calibri"/>
              </a:rPr>
              <a:t>today are living a different childhood.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r>
              <a:rPr lang="en-US" dirty="0" smtClean="0">
                <a:solidFill>
                  <a:srgbClr val="FF0000"/>
                </a:solidFill>
                <a:effectLst/>
              </a:rPr>
              <a:t>In fact, </a:t>
            </a:r>
            <a:r>
              <a:rPr lang="en-US" dirty="0" smtClean="0">
                <a:solidFill>
                  <a:schemeClr val="dk1"/>
                </a:solidFill>
                <a:effectLst/>
              </a:rPr>
              <a:t>o</a:t>
            </a:r>
            <a:r>
              <a:rPr lang="en-US" dirty="0" smtClean="0"/>
              <a:t>n average, 3- to 5-year-olds in Canada spend about half of their waking hours in sedentary pursuits and an average of 2 hours per day in front of screens. </a:t>
            </a:r>
          </a:p>
          <a:p>
            <a:r>
              <a:rPr lang="en-US" dirty="0" smtClean="0"/>
              <a:t>61% of Canadian parents agree that their kids spend too much time watching </a:t>
            </a:r>
            <a:r>
              <a:rPr lang="en-US" dirty="0" err="1" smtClean="0"/>
              <a:t>tv</a:t>
            </a:r>
            <a:r>
              <a:rPr lang="en-US" dirty="0" smtClean="0"/>
              <a:t> or using the computer.</a:t>
            </a:r>
            <a:endParaRPr lang="en-US" dirty="0" smtClean="0">
              <a:solidFill>
                <a:srgbClr val="FF0000"/>
              </a:solidFill>
              <a:effectLst/>
            </a:endParaRPr>
          </a:p>
          <a:p>
            <a:endParaRPr lang="en-US" dirty="0" smtClean="0">
              <a:solidFill>
                <a:srgbClr val="FF0000"/>
              </a:solidFill>
              <a:effectLst/>
            </a:endParaRPr>
          </a:p>
          <a:p>
            <a:r>
              <a:rPr lang="en-US" dirty="0" smtClean="0">
                <a:solidFill>
                  <a:srgbClr val="FF0000"/>
                </a:solidFill>
                <a:effectLst/>
              </a:rPr>
              <a:t>Source: </a:t>
            </a:r>
            <a:r>
              <a:rPr lang="en-US" dirty="0" smtClean="0"/>
              <a:t>Active Healthy Kids Canada,</a:t>
            </a:r>
            <a:r>
              <a:rPr lang="en-US" baseline="0" dirty="0" smtClean="0"/>
              <a:t> 2014 </a:t>
            </a:r>
            <a:r>
              <a:rPr lang="en-US" sz="1100" baseline="0" dirty="0" smtClean="0"/>
              <a:t>Active Healthy Kids Canada Report Card On Physical Activity For Children And Youth</a:t>
            </a:r>
            <a:endParaRPr lang="en-US" sz="1100" dirty="0" smtClean="0">
              <a:solidFill>
                <a:srgbClr val="FF0000"/>
              </a:solidFill>
              <a:effectLst/>
            </a:endParaRPr>
          </a:p>
          <a:p>
            <a:r>
              <a:rPr lang="en-US" sz="1200" b="0" i="0" u="none" strike="noStrike" kern="1200" cap="none" dirty="0" smtClean="0">
                <a:solidFill>
                  <a:srgbClr val="FF0000"/>
                </a:solidFill>
                <a:effectLst/>
                <a:latin typeface="Calibri"/>
                <a:ea typeface="Calibri"/>
                <a:cs typeface="Calibri"/>
                <a:sym typeface="Calibri"/>
              </a:rPr>
              <a:t>http://www.participaction.com/sites/default/files/downloads/Participaction-2014FullReportCard-CanadaInTheRunning_0.pdf</a:t>
            </a:r>
            <a:r>
              <a:rPr lang="en-US" dirty="0" smtClean="0"/>
              <a:t/>
            </a:r>
            <a:br>
              <a:rPr lang="en-US" dirty="0" smtClean="0"/>
            </a:b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Some of our kids will never know the sound of a dial tone because they have only known cell phones. Kids today talk to their travelling parents with FaceTime. Consideration of time spent on digital devices because of the harmful blue light emitted, and eyestrain should be at the forefront of concern when it comes to kids’ vision. With studies of Gen Z and how they are using digital devices, we can offer better protection for them.</a:t>
            </a:r>
            <a:endParaRPr lang="en-US" sz="1200" b="0" i="0" u="none" strike="noStrike" cap="none" dirty="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However,</a:t>
            </a:r>
            <a:r>
              <a:rPr lang="en-US" sz="1200" b="0" i="0" u="none" strike="noStrike" cap="none" baseline="0" dirty="0" smtClean="0">
                <a:solidFill>
                  <a:schemeClr val="dk1"/>
                </a:solidFill>
                <a:latin typeface="Calibri"/>
                <a:ea typeface="Calibri"/>
                <a:cs typeface="Calibri"/>
                <a:sym typeface="Calibri"/>
              </a:rPr>
              <a:t> w</a:t>
            </a:r>
            <a:r>
              <a:rPr lang="en-US" sz="1200" b="0" i="0" u="none" strike="noStrike" cap="none" dirty="0" smtClean="0">
                <a:solidFill>
                  <a:schemeClr val="dk1"/>
                </a:solidFill>
                <a:latin typeface="Calibri"/>
                <a:ea typeface="Calibri"/>
                <a:cs typeface="Calibri"/>
                <a:sym typeface="Calibri"/>
              </a:rPr>
              <a:t>hat </a:t>
            </a:r>
            <a:r>
              <a:rPr lang="en-US" sz="1200" b="0" i="0" u="none" strike="noStrike" cap="none" dirty="0">
                <a:solidFill>
                  <a:schemeClr val="dk1"/>
                </a:solidFill>
                <a:latin typeface="Calibri"/>
                <a:ea typeface="Calibri"/>
                <a:cs typeface="Calibri"/>
                <a:sym typeface="Calibri"/>
              </a:rPr>
              <a:t>most people don’t know is that the sun is the largest singular source of harmful blue light, emitting over 100 times the intensity of electronic devices and screens.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And</a:t>
            </a:r>
            <a:r>
              <a:rPr lang="en-US" sz="1200" b="0" i="0" u="none" strike="noStrike" kern="1200" cap="none" baseline="0" dirty="0" smtClean="0">
                <a:solidFill>
                  <a:schemeClr val="dk1"/>
                </a:solidFill>
                <a:effectLst/>
                <a:latin typeface="Calibri"/>
                <a:ea typeface="Calibri"/>
                <a:cs typeface="Calibri"/>
                <a:sym typeface="Calibri"/>
              </a:rPr>
              <a:t> with all the </a:t>
            </a:r>
            <a:r>
              <a:rPr lang="en-US" sz="1200" b="0" i="0" u="none" strike="noStrike" kern="1200" cap="none" dirty="0" smtClean="0">
                <a:solidFill>
                  <a:schemeClr val="dk1"/>
                </a:solidFill>
                <a:effectLst/>
                <a:latin typeface="Calibri"/>
                <a:ea typeface="Calibri"/>
                <a:cs typeface="Calibri"/>
                <a:sym typeface="Calibri"/>
              </a:rPr>
              <a:t>activities that kids do outdoors (recess, soccer, baseball) – they are at risk</a:t>
            </a:r>
            <a:r>
              <a:rPr lang="en-US" sz="1200" b="0" i="0" u="none" strike="noStrike" kern="1200" cap="none" baseline="0" dirty="0" smtClean="0">
                <a:solidFill>
                  <a:schemeClr val="dk1"/>
                </a:solidFill>
                <a:effectLst/>
                <a:latin typeface="Calibri"/>
                <a:ea typeface="Calibri"/>
                <a:cs typeface="Calibri"/>
                <a:sym typeface="Calibri"/>
              </a:rPr>
              <a:t> for exposure.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With </a:t>
            </a:r>
            <a:r>
              <a:rPr lang="en-US" sz="1200" b="0" i="0" u="none" strike="noStrike" cap="none" dirty="0">
                <a:solidFill>
                  <a:schemeClr val="dk1"/>
                </a:solidFill>
                <a:latin typeface="Calibri"/>
                <a:ea typeface="Calibri"/>
                <a:cs typeface="Calibri"/>
                <a:sym typeface="Calibri"/>
              </a:rPr>
              <a:t>the combination of outdoor sun and indoor time with harmful blue light sources, it is important to provide a blue light filter for the developing children’s eyes. Transitions lenses are a great </a:t>
            </a:r>
            <a:r>
              <a:rPr lang="en-US" sz="1200" b="0" i="0" u="none" strike="noStrike" cap="none" dirty="0" smtClean="0">
                <a:solidFill>
                  <a:schemeClr val="dk1"/>
                </a:solidFill>
                <a:latin typeface="Calibri"/>
                <a:ea typeface="Calibri"/>
                <a:cs typeface="Calibri"/>
                <a:sym typeface="Calibri"/>
              </a:rPr>
              <a:t>solution as </a:t>
            </a:r>
            <a:r>
              <a:rPr lang="en-US" sz="1200" b="0" i="0" u="none" strike="noStrike" cap="none" dirty="0">
                <a:solidFill>
                  <a:schemeClr val="dk1"/>
                </a:solidFill>
                <a:latin typeface="Calibri"/>
                <a:ea typeface="Calibri"/>
                <a:cs typeface="Calibri"/>
                <a:sym typeface="Calibri"/>
              </a:rPr>
              <a:t>they filter both UV and </a:t>
            </a:r>
            <a:r>
              <a:rPr lang="en-US" sz="1200" b="0" i="0" u="none" strike="noStrike" cap="none" dirty="0" smtClean="0">
                <a:solidFill>
                  <a:schemeClr val="dk1"/>
                </a:solidFill>
                <a:latin typeface="Calibri"/>
                <a:ea typeface="Calibri"/>
                <a:cs typeface="Calibri"/>
                <a:sym typeface="Calibri"/>
              </a:rPr>
              <a:t>harmful blue</a:t>
            </a:r>
            <a:r>
              <a:rPr lang="en-US" sz="1200" b="0" i="0" u="none" strike="noStrike" cap="none" baseline="0" dirty="0" smtClean="0">
                <a:solidFill>
                  <a:schemeClr val="dk1"/>
                </a:solidFill>
                <a:latin typeface="Calibri"/>
                <a:ea typeface="Calibri"/>
                <a:cs typeface="Calibri"/>
                <a:sym typeface="Calibri"/>
              </a:rPr>
              <a:t> light both indoors and especially outdoors.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dirty="0">
                <a:solidFill>
                  <a:schemeClr val="dk1"/>
                </a:solidFill>
                <a:latin typeface="Arial"/>
                <a:ea typeface="Arial"/>
                <a:cs typeface="Arial"/>
                <a:sym typeface="Arial"/>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Source:  </a:t>
            </a:r>
            <a:r>
              <a:rPr lang="en-US" sz="1100" b="0" i="0" u="none" strike="noStrike" cap="none" dirty="0">
                <a:solidFill>
                  <a:schemeClr val="dk1"/>
                </a:solidFill>
                <a:latin typeface="Calibri"/>
                <a:ea typeface="Calibri"/>
                <a:cs typeface="Calibri"/>
                <a:sym typeface="Calibri"/>
              </a:rPr>
              <a:t>Baillet G., Granger B., How Transitions® lenses filter harmful blue light, Points de Vue, International Review of Ophthalmic Optics, online publication, March 2016</a:t>
            </a:r>
          </a:p>
          <a:p>
            <a:pPr marL="0" marR="0" lvl="0" indent="0" algn="l" rtl="0">
              <a:spcBef>
                <a:spcPts val="0"/>
              </a:spcBef>
              <a:buSzPct val="25000"/>
              <a:buNone/>
            </a:pPr>
            <a:r>
              <a:rPr lang="en-US" sz="1100" b="0" i="0" u="none" strike="noStrike" cap="none" dirty="0">
                <a:solidFill>
                  <a:schemeClr val="dk1"/>
                </a:solidFill>
                <a:latin typeface="Calibri"/>
                <a:ea typeface="Calibri"/>
                <a:cs typeface="Calibri"/>
                <a:sym typeface="Calibri"/>
              </a:rPr>
              <a:t>http://www.pointsdevue.com/article/how-transitionsr-lenses-filter-harmful-blue-light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6" name="Shape 33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dirty="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4_Custom Layout">
    <p:spTree>
      <p:nvGrpSpPr>
        <p:cNvPr id="1" name="Shape 12"/>
        <p:cNvGrpSpPr/>
        <p:nvPr/>
      </p:nvGrpSpPr>
      <p:grpSpPr>
        <a:xfrm>
          <a:off x="0" y="0"/>
          <a:ext cx="0" cy="0"/>
          <a:chOff x="0" y="0"/>
          <a:chExt cx="0" cy="0"/>
        </a:xfrm>
      </p:grpSpPr>
      <p:pic>
        <p:nvPicPr>
          <p:cNvPr id="13" name="Shape 13" descr="Z:\Havas-PR\Pittsburgh Share\SHARE\CLIENTS\Transitions Optical\Images\Lifestyle and Model Images\2016\Signature_Justin_Kids\JUSTIN Transitions Signature Gray Clear.jpg"/>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4" name="Shape 14"/>
          <p:cNvSpPr/>
          <p:nvPr/>
        </p:nvSpPr>
        <p:spPr>
          <a:xfrm>
            <a:off x="5208210" y="853932"/>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5" name="Shape 15"/>
          <p:cNvSpPr txBox="1">
            <a:spLocks noGrp="1"/>
          </p:cNvSpPr>
          <p:nvPr>
            <p:ph type="title"/>
          </p:nvPr>
        </p:nvSpPr>
        <p:spPr>
          <a:xfrm>
            <a:off x="5245769" y="2410280"/>
            <a:ext cx="3509073"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0" name="Shape 70" descr="C:\Users\Courtney Myers\Desktop\PPT Template_Page_01.jpg"/>
          <p:cNvPicPr preferRelativeResize="0"/>
          <p:nvPr/>
        </p:nvPicPr>
        <p:blipFill rotWithShape="1">
          <a:blip r:embed="rId2">
            <a:alphaModFix/>
          </a:blip>
          <a:srcRect/>
          <a:stretch/>
        </p:blipFill>
        <p:spPr>
          <a:xfrm>
            <a:off x="0" y="0"/>
            <a:ext cx="6873764" cy="5155324"/>
          </a:xfrm>
          <a:prstGeom prst="rect">
            <a:avLst/>
          </a:prstGeom>
          <a:noFill/>
          <a:ln>
            <a:noFill/>
          </a:ln>
        </p:spPr>
      </p:pic>
      <p:sp>
        <p:nvSpPr>
          <p:cNvPr id="71" name="Shape 71"/>
          <p:cNvSpPr/>
          <p:nvPr/>
        </p:nvSpPr>
        <p:spPr>
          <a:xfrm>
            <a:off x="192368" y="1050220"/>
            <a:ext cx="2926079" cy="2926079"/>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72" name="Shape 72"/>
          <p:cNvPicPr preferRelativeResize="0"/>
          <p:nvPr/>
        </p:nvPicPr>
        <p:blipFill rotWithShape="1">
          <a:blip r:embed="rId3">
            <a:alphaModFix/>
          </a:blip>
          <a:srcRect/>
          <a:stretch/>
        </p:blipFill>
        <p:spPr>
          <a:xfrm>
            <a:off x="357147" y="4533987"/>
            <a:ext cx="1828800" cy="324310"/>
          </a:xfrm>
          <a:prstGeom prst="rect">
            <a:avLst/>
          </a:prstGeom>
          <a:noFill/>
          <a:ln>
            <a:noFill/>
          </a:ln>
        </p:spPr>
      </p:pic>
      <p:pic>
        <p:nvPicPr>
          <p:cNvPr id="73" name="Shape 73" descr="C:\Users\Courtney Myers\Desktop\PPT Template Images\PHILLIP Transitions XTRActive Gray Full.tif"/>
          <p:cNvPicPr preferRelativeResize="0"/>
          <p:nvPr/>
        </p:nvPicPr>
        <p:blipFill/>
        <p:spPr>
          <a:xfrm>
            <a:off x="3280925" y="0"/>
            <a:ext cx="5897616" cy="5155324"/>
          </a:xfrm>
          <a:prstGeom prst="rect">
            <a:avLst/>
          </a:prstGeom>
          <a:solidFill>
            <a:srgbClr val="FFFFFF"/>
          </a:solidFill>
          <a:ln>
            <a:noFill/>
          </a:ln>
        </p:spPr>
      </p:pic>
      <p:sp>
        <p:nvSpPr>
          <p:cNvPr id="74" name="Shape 74"/>
          <p:cNvSpPr txBox="1">
            <a:spLocks noGrp="1"/>
          </p:cNvSpPr>
          <p:nvPr>
            <p:ph type="title"/>
          </p:nvPr>
        </p:nvSpPr>
        <p:spPr>
          <a:xfrm>
            <a:off x="286965" y="2209360"/>
            <a:ext cx="2787312"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75"/>
        <p:cNvGrpSpPr/>
        <p:nvPr/>
      </p:nvGrpSpPr>
      <p:grpSpPr>
        <a:xfrm>
          <a:off x="0" y="0"/>
          <a:ext cx="0" cy="0"/>
          <a:chOff x="0" y="0"/>
          <a:chExt cx="0" cy="0"/>
        </a:xfrm>
      </p:grpSpPr>
      <p:sp>
        <p:nvSpPr>
          <p:cNvPr id="76" name="Shape 76"/>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7" name="Shape 77" descr="C:\Users\Courtney Myers\Desktop\KIRSTEN Transitions Signature Grey Full Bus.jpg"/>
          <p:cNvPicPr preferRelativeResize="0"/>
          <p:nvPr/>
        </p:nvPicPr>
        <p:blipFill rotWithShape="1">
          <a:blip r:embed="rId2">
            <a:alphaModFix/>
          </a:blip>
          <a:srcRect/>
          <a:stretch/>
        </p:blipFill>
        <p:spPr>
          <a:xfrm>
            <a:off x="0" y="-185246"/>
            <a:ext cx="7986876" cy="5328745"/>
          </a:xfrm>
          <a:prstGeom prst="rect">
            <a:avLst/>
          </a:prstGeom>
          <a:noFill/>
          <a:ln>
            <a:noFill/>
          </a:ln>
        </p:spPr>
      </p:pic>
      <p:pic>
        <p:nvPicPr>
          <p:cNvPr id="78" name="Shape 78" descr="C:\Users\Courtney Myers\Desktop\PPT Template_Page_06.jpg"/>
          <p:cNvPicPr preferRelativeResize="0"/>
          <p:nvPr/>
        </p:nvPicPr>
        <p:blipFill rotWithShape="1">
          <a:blip r:embed="rId3">
            <a:alphaModFix/>
          </a:blip>
          <a:srcRect/>
          <a:stretch/>
        </p:blipFill>
        <p:spPr>
          <a:xfrm>
            <a:off x="5715000" y="0"/>
            <a:ext cx="3429000" cy="5143499"/>
          </a:xfrm>
          <a:prstGeom prst="rect">
            <a:avLst/>
          </a:prstGeom>
          <a:noFill/>
          <a:ln>
            <a:noFill/>
          </a:ln>
        </p:spPr>
      </p:pic>
      <p:pic>
        <p:nvPicPr>
          <p:cNvPr id="79" name="Shape 79"/>
          <p:cNvPicPr preferRelativeResize="0"/>
          <p:nvPr/>
        </p:nvPicPr>
        <p:blipFill rotWithShape="1">
          <a:blip r:embed="rId4">
            <a:alphaModFix/>
          </a:blip>
          <a:srcRect/>
          <a:stretch/>
        </p:blipFill>
        <p:spPr>
          <a:xfrm>
            <a:off x="7001304" y="4455160"/>
            <a:ext cx="1828800" cy="324310"/>
          </a:xfrm>
          <a:prstGeom prst="rect">
            <a:avLst/>
          </a:prstGeom>
          <a:noFill/>
          <a:ln>
            <a:noFill/>
          </a:ln>
        </p:spPr>
      </p:pic>
      <p:sp>
        <p:nvSpPr>
          <p:cNvPr id="80" name="Shape 80"/>
          <p:cNvSpPr txBox="1">
            <a:spLocks noGrp="1"/>
          </p:cNvSpPr>
          <p:nvPr>
            <p:ph type="title"/>
          </p:nvPr>
        </p:nvSpPr>
        <p:spPr>
          <a:xfrm>
            <a:off x="6038192" y="2267850"/>
            <a:ext cx="2849857"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83" name="Shape 83" descr="C:\Users\Courtney Myers\Desktop\PPT Template_Page_03.jpg"/>
          <p:cNvPicPr preferRelativeResize="0"/>
          <p:nvPr/>
        </p:nvPicPr>
        <p:blipFill rotWithShape="1">
          <a:blip r:embed="rId2">
            <a:alphaModFix/>
          </a:blip>
          <a:srcRect/>
          <a:stretch/>
        </p:blipFill>
        <p:spPr>
          <a:xfrm>
            <a:off x="-1749972" y="0"/>
            <a:ext cx="6844177" cy="5133132"/>
          </a:xfrm>
          <a:prstGeom prst="rect">
            <a:avLst/>
          </a:prstGeom>
          <a:noFill/>
          <a:ln>
            <a:noFill/>
          </a:ln>
        </p:spPr>
      </p:pic>
      <p:sp>
        <p:nvSpPr>
          <p:cNvPr id="84" name="Shape 84"/>
          <p:cNvSpPr/>
          <p:nvPr/>
        </p:nvSpPr>
        <p:spPr>
          <a:xfrm>
            <a:off x="4813537" y="-3781"/>
            <a:ext cx="4330461" cy="5147282"/>
          </a:xfrm>
          <a:prstGeom prst="rect">
            <a:avLst/>
          </a:prstGeom>
          <a:solidFill>
            <a:srgbClr val="A80039"/>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5" name="Shape 85"/>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86" name="Shape 86"/>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87" name="Shape 87"/>
          <p:cNvSpPr/>
          <p:nvPr/>
        </p:nvSpPr>
        <p:spPr>
          <a:xfrm rot="10800000" flipH="1">
            <a:off x="4813539" y="-3785"/>
            <a:ext cx="1940943" cy="1202854"/>
          </a:xfrm>
          <a:prstGeom prst="triangle">
            <a:avLst>
              <a:gd name="adj" fmla="val 0"/>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8" name="Shape 88"/>
          <p:cNvSpPr txBox="1">
            <a:spLocks noGrp="1"/>
          </p:cNvSpPr>
          <p:nvPr>
            <p:ph type="title"/>
          </p:nvPr>
        </p:nvSpPr>
        <p:spPr>
          <a:xfrm>
            <a:off x="5218601" y="2084897"/>
            <a:ext cx="3547029"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89"/>
        <p:cNvGrpSpPr/>
        <p:nvPr/>
      </p:nvGrpSpPr>
      <p:grpSpPr>
        <a:xfrm>
          <a:off x="0" y="0"/>
          <a:ext cx="0" cy="0"/>
          <a:chOff x="0" y="0"/>
          <a:chExt cx="0" cy="0"/>
        </a:xfrm>
      </p:grpSpPr>
      <p:pic>
        <p:nvPicPr>
          <p:cNvPr id="90" name="Shape 90" descr="C:\Users\Courtney Myers\Desktop\SEAN Transitions Signature Grey Mid.jpg"/>
          <p:cNvPicPr preferRelativeResize="0"/>
          <p:nvPr/>
        </p:nvPicPr>
        <p:blipFill rotWithShape="1">
          <a:blip r:embed="rId2">
            <a:alphaModFix/>
          </a:blip>
          <a:srcRect/>
          <a:stretch/>
        </p:blipFill>
        <p:spPr>
          <a:xfrm>
            <a:off x="-1166649" y="-3786"/>
            <a:ext cx="7714900" cy="5147286"/>
          </a:xfrm>
          <a:prstGeom prst="rect">
            <a:avLst/>
          </a:prstGeom>
          <a:noFill/>
          <a:ln>
            <a:noFill/>
          </a:ln>
        </p:spPr>
      </p:pic>
      <p:sp>
        <p:nvSpPr>
          <p:cNvPr id="91" name="Shape 91"/>
          <p:cNvSpPr/>
          <p:nvPr/>
        </p:nvSpPr>
        <p:spPr>
          <a:xfrm>
            <a:off x="4813537" y="-3783"/>
            <a:ext cx="4330461" cy="5147282"/>
          </a:xfrm>
          <a:prstGeom prst="rect">
            <a:avLst/>
          </a:prstGeom>
          <a:solidFill>
            <a:srgbClr val="00699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2" name="Shape 92"/>
          <p:cNvSpPr/>
          <p:nvPr/>
        </p:nvSpPr>
        <p:spPr>
          <a:xfrm rot="10800000" flipH="1">
            <a:off x="4813537" y="-3"/>
            <a:ext cx="9927221" cy="2569857"/>
          </a:xfrm>
          <a:prstGeom prst="triangle">
            <a:avLst>
              <a:gd name="adj" fmla="val 0"/>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3" name="Shape 93"/>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94" name="Shape 94"/>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95" name="Shape 95"/>
          <p:cNvSpPr txBox="1">
            <a:spLocks noGrp="1"/>
          </p:cNvSpPr>
          <p:nvPr>
            <p:ph type="title"/>
          </p:nvPr>
        </p:nvSpPr>
        <p:spPr>
          <a:xfrm>
            <a:off x="4984194" y="2103950"/>
            <a:ext cx="3989150"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a:stretch/>
        </p:blipFill>
        <p:spPr>
          <a:xfrm>
            <a:off x="287337" y="157193"/>
            <a:ext cx="4325604" cy="3859518"/>
          </a:xfrm>
          <a:prstGeom prst="rect">
            <a:avLst/>
          </a:prstGeom>
          <a:noFill/>
          <a:ln>
            <a:noFill/>
          </a:ln>
        </p:spPr>
      </p:pic>
      <p:sp>
        <p:nvSpPr>
          <p:cNvPr id="103" name="Shape 103"/>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04" name="Shape 104"/>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0_Custom Layout">
    <p:spTree>
      <p:nvGrpSpPr>
        <p:cNvPr id="1" name="Shape 111"/>
        <p:cNvGrpSpPr/>
        <p:nvPr/>
      </p:nvGrpSpPr>
      <p:grpSpPr>
        <a:xfrm>
          <a:off x="0" y="0"/>
          <a:ext cx="0" cy="0"/>
          <a:chOff x="0" y="0"/>
          <a:chExt cx="0" cy="0"/>
        </a:xfrm>
      </p:grpSpPr>
      <p:sp>
        <p:nvSpPr>
          <p:cNvPr id="112" name="Shape 112"/>
          <p:cNvSpPr/>
          <p:nvPr/>
        </p:nvSpPr>
        <p:spPr>
          <a:xfrm flipH="1">
            <a:off x="1529599" y="2027827"/>
            <a:ext cx="7619997" cy="3124199"/>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3" name="Shape 113"/>
          <p:cNvSpPr txBox="1">
            <a:spLocks noGrp="1"/>
          </p:cNvSpPr>
          <p:nvPr>
            <p:ph type="body" idx="1"/>
          </p:nvPr>
        </p:nvSpPr>
        <p:spPr>
          <a:xfrm rot="-1337637">
            <a:off x="1129494" y="343350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title"/>
          </p:nvPr>
        </p:nvSpPr>
        <p:spPr>
          <a:xfrm>
            <a:off x="4848278" y="3941762"/>
            <a:ext cx="397822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1_Custom Layout">
    <p:spTree>
      <p:nvGrpSpPr>
        <p:cNvPr id="1" name="Shape 115"/>
        <p:cNvGrpSpPr/>
        <p:nvPr/>
      </p:nvGrpSpPr>
      <p:grpSpPr>
        <a:xfrm>
          <a:off x="0" y="0"/>
          <a:ext cx="0" cy="0"/>
          <a:chOff x="0" y="0"/>
          <a:chExt cx="0" cy="0"/>
        </a:xfrm>
      </p:grpSpPr>
      <p:sp>
        <p:nvSpPr>
          <p:cNvPr id="116" name="Shape 116"/>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7" name="Shape 117"/>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Custom Layout">
    <p:spTree>
      <p:nvGrpSpPr>
        <p:cNvPr id="1" name="Shape 119"/>
        <p:cNvGrpSpPr/>
        <p:nvPr/>
      </p:nvGrpSpPr>
      <p:grpSpPr>
        <a:xfrm>
          <a:off x="0" y="0"/>
          <a:ext cx="0" cy="0"/>
          <a:chOff x="0" y="0"/>
          <a:chExt cx="0" cy="0"/>
        </a:xfrm>
      </p:grpSpPr>
      <p:sp>
        <p:nvSpPr>
          <p:cNvPr id="120" name="Shape 120"/>
          <p:cNvSpPr/>
          <p:nvPr/>
        </p:nvSpPr>
        <p:spPr>
          <a:xfrm flipH="1">
            <a:off x="1523999" y="2009558"/>
            <a:ext cx="7619997" cy="3124199"/>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1" name="Shape 121"/>
          <p:cNvSpPr txBox="1">
            <a:spLocks noGrp="1"/>
          </p:cNvSpPr>
          <p:nvPr>
            <p:ph type="body" idx="1"/>
          </p:nvPr>
        </p:nvSpPr>
        <p:spPr>
          <a:xfrm rot="-1337637">
            <a:off x="1123894" y="341523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title"/>
          </p:nvPr>
        </p:nvSpPr>
        <p:spPr>
          <a:xfrm>
            <a:off x="4832351" y="3941762"/>
            <a:ext cx="3994150" cy="100965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3_Custom Layout">
    <p:spTree>
      <p:nvGrpSpPr>
        <p:cNvPr id="1" name="Shape 123"/>
        <p:cNvGrpSpPr/>
        <p:nvPr/>
      </p:nvGrpSpPr>
      <p:grpSpPr>
        <a:xfrm>
          <a:off x="0" y="0"/>
          <a:ext cx="0" cy="0"/>
          <a:chOff x="0" y="0"/>
          <a:chExt cx="0" cy="0"/>
        </a:xfrm>
      </p:grpSpPr>
      <p:sp>
        <p:nvSpPr>
          <p:cNvPr id="124" name="Shape 124"/>
          <p:cNvSpPr/>
          <p:nvPr/>
        </p:nvSpPr>
        <p:spPr>
          <a:xfrm flipH="1">
            <a:off x="1523999" y="2019300"/>
            <a:ext cx="7619997" cy="3124199"/>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5" name="Shape 125"/>
          <p:cNvSpPr txBox="1">
            <a:spLocks noGrp="1"/>
          </p:cNvSpPr>
          <p:nvPr>
            <p:ph type="body" idx="1"/>
          </p:nvPr>
        </p:nvSpPr>
        <p:spPr>
          <a:xfrm rot="-1337637">
            <a:off x="1123894"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title"/>
          </p:nvPr>
        </p:nvSpPr>
        <p:spPr>
          <a:xfrm>
            <a:off x="4837310" y="3941762"/>
            <a:ext cx="398919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9_Custom Layout">
    <p:spTree>
      <p:nvGrpSpPr>
        <p:cNvPr id="1" name="Shape 131"/>
        <p:cNvGrpSpPr/>
        <p:nvPr/>
      </p:nvGrpSpPr>
      <p:grpSpPr>
        <a:xfrm>
          <a:off x="0" y="0"/>
          <a:ext cx="0" cy="0"/>
          <a:chOff x="0" y="0"/>
          <a:chExt cx="0" cy="0"/>
        </a:xfrm>
      </p:grpSpPr>
      <p:sp>
        <p:nvSpPr>
          <p:cNvPr id="132" name="Shape 132"/>
          <p:cNvSpPr/>
          <p:nvPr/>
        </p:nvSpPr>
        <p:spPr>
          <a:xfrm flipH="1">
            <a:off x="1529599" y="3256149"/>
            <a:ext cx="7619997" cy="1887351"/>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3" name="Shape 133"/>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16"/>
        <p:cNvGrpSpPr/>
        <p:nvPr/>
      </p:nvGrpSpPr>
      <p:grpSpPr>
        <a:xfrm>
          <a:off x="0" y="0"/>
          <a:ext cx="0" cy="0"/>
          <a:chOff x="0" y="0"/>
          <a:chExt cx="0" cy="0"/>
        </a:xfrm>
      </p:grpSpPr>
      <p:sp>
        <p:nvSpPr>
          <p:cNvPr id="17" name="Shape 17"/>
          <p:cNvSpPr/>
          <p:nvPr/>
        </p:nvSpPr>
        <p:spPr>
          <a:xfrm>
            <a:off x="0" y="0"/>
            <a:ext cx="9144000" cy="5143499"/>
          </a:xfrm>
          <a:prstGeom prst="rect">
            <a:avLst/>
          </a:prstGeom>
          <a:solidFill>
            <a:srgbClr val="4F963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18" name="Shape 18"/>
          <p:cNvGrpSpPr/>
          <p:nvPr/>
        </p:nvGrpSpPr>
        <p:grpSpPr>
          <a:xfrm>
            <a:off x="1735666" y="-1"/>
            <a:ext cx="7408333" cy="5143501"/>
            <a:chOff x="1735666" y="0"/>
            <a:chExt cx="7408333" cy="6858000"/>
          </a:xfrm>
        </p:grpSpPr>
        <p:sp>
          <p:nvSpPr>
            <p:cNvPr id="19" name="Shape 19"/>
            <p:cNvSpPr/>
            <p:nvPr/>
          </p:nvSpPr>
          <p:spPr>
            <a:xfrm rot="10800000" flipH="1">
              <a:off x="1735666" y="0"/>
              <a:ext cx="7408332" cy="6858000"/>
            </a:xfrm>
            <a:prstGeom prst="triangle">
              <a:avLst>
                <a:gd name="adj" fmla="val 68571"/>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0" name="Shape 20"/>
            <p:cNvSpPr/>
            <p:nvPr/>
          </p:nvSpPr>
          <p:spPr>
            <a:xfrm>
              <a:off x="6824132" y="0"/>
              <a:ext cx="2319867" cy="68580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1" name="Shape 21"/>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Custom Layout">
    <p:spTree>
      <p:nvGrpSpPr>
        <p:cNvPr id="1" name="Shape 135"/>
        <p:cNvGrpSpPr/>
        <p:nvPr/>
      </p:nvGrpSpPr>
      <p:grpSpPr>
        <a:xfrm>
          <a:off x="0" y="0"/>
          <a:ext cx="0" cy="0"/>
          <a:chOff x="0" y="0"/>
          <a:chExt cx="0" cy="0"/>
        </a:xfrm>
      </p:grpSpPr>
      <p:pic>
        <p:nvPicPr>
          <p:cNvPr id="136" name="Shape 136" descr="C:\Users\Courtney Myers\Desktop\PPT Template_Page_19.jpg"/>
          <p:cNvPicPr preferRelativeResize="0"/>
          <p:nvPr/>
        </p:nvPicPr>
        <p:blipFill rotWithShape="1">
          <a:blip r:embed="rId2">
            <a:alphaModFix/>
          </a:blip>
          <a:srcRect/>
          <a:stretch/>
        </p:blipFill>
        <p:spPr>
          <a:xfrm>
            <a:off x="0" y="-464022"/>
            <a:ext cx="9144000" cy="5605935"/>
          </a:xfrm>
          <a:prstGeom prst="rect">
            <a:avLst/>
          </a:prstGeom>
          <a:noFill/>
          <a:ln>
            <a:noFill/>
          </a:ln>
        </p:spPr>
      </p:pic>
      <p:sp>
        <p:nvSpPr>
          <p:cNvPr id="137" name="Shape 137"/>
          <p:cNvSpPr/>
          <p:nvPr/>
        </p:nvSpPr>
        <p:spPr>
          <a:xfrm flipH="1">
            <a:off x="1524002" y="2017714"/>
            <a:ext cx="7619997" cy="3124199"/>
          </a:xfrm>
          <a:prstGeom prst="rtTriangle">
            <a:avLst/>
          </a:prstGeom>
          <a:solidFill>
            <a:srgbClr val="00B5E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8" name="Shape 138"/>
          <p:cNvSpPr txBox="1">
            <a:spLocks noGrp="1"/>
          </p:cNvSpPr>
          <p:nvPr>
            <p:ph type="body" idx="1"/>
          </p:nvPr>
        </p:nvSpPr>
        <p:spPr>
          <a:xfrm rot="-1337637">
            <a:off x="1070489" y="3419264"/>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9" name="Shape 139"/>
          <p:cNvPicPr preferRelativeResize="0"/>
          <p:nvPr/>
        </p:nvPicPr>
        <p:blipFill rotWithShape="1">
          <a:blip r:embed="rId3">
            <a:alphaModFix/>
          </a:blip>
          <a:srcRect/>
          <a:stretch/>
        </p:blipFill>
        <p:spPr>
          <a:xfrm>
            <a:off x="445985" y="0"/>
            <a:ext cx="1904839" cy="508858"/>
          </a:xfrm>
          <a:prstGeom prst="rect">
            <a:avLst/>
          </a:prstGeom>
          <a:noFill/>
          <a:ln>
            <a:noFill/>
          </a:ln>
        </p:spPr>
      </p:pic>
      <p:sp>
        <p:nvSpPr>
          <p:cNvPr id="140" name="Shape 140"/>
          <p:cNvSpPr txBox="1">
            <a:spLocks noGrp="1"/>
          </p:cNvSpPr>
          <p:nvPr>
            <p:ph type="title"/>
          </p:nvPr>
        </p:nvSpPr>
        <p:spPr>
          <a:xfrm>
            <a:off x="4667533" y="3941762"/>
            <a:ext cx="4158966"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5_Custom Layout">
    <p:spTree>
      <p:nvGrpSpPr>
        <p:cNvPr id="1" name="Shape 23"/>
        <p:cNvGrpSpPr/>
        <p:nvPr/>
      </p:nvGrpSpPr>
      <p:grpSpPr>
        <a:xfrm>
          <a:off x="0" y="0"/>
          <a:ext cx="0" cy="0"/>
          <a:chOff x="0" y="0"/>
          <a:chExt cx="0" cy="0"/>
        </a:xfrm>
      </p:grpSpPr>
      <p:sp>
        <p:nvSpPr>
          <p:cNvPr id="24" name="Shape 24"/>
          <p:cNvSpPr/>
          <p:nvPr/>
        </p:nvSpPr>
        <p:spPr>
          <a:xfrm>
            <a:off x="0" y="0"/>
            <a:ext cx="9144000" cy="5143499"/>
          </a:xfrm>
          <a:prstGeom prst="rect">
            <a:avLst/>
          </a:prstGeom>
          <a:solidFill>
            <a:srgbClr val="BF62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25" name="Shape 25"/>
          <p:cNvGrpSpPr/>
          <p:nvPr/>
        </p:nvGrpSpPr>
        <p:grpSpPr>
          <a:xfrm>
            <a:off x="1735666" y="-1"/>
            <a:ext cx="7408333" cy="5143501"/>
            <a:chOff x="1735666" y="0"/>
            <a:chExt cx="7408333" cy="6858000"/>
          </a:xfrm>
        </p:grpSpPr>
        <p:sp>
          <p:nvSpPr>
            <p:cNvPr id="26" name="Shape 26"/>
            <p:cNvSpPr/>
            <p:nvPr/>
          </p:nvSpPr>
          <p:spPr>
            <a:xfrm rot="10800000" flipH="1">
              <a:off x="1735666" y="0"/>
              <a:ext cx="7408332" cy="6858000"/>
            </a:xfrm>
            <a:prstGeom prst="triangle">
              <a:avLst>
                <a:gd name="adj" fmla="val 68571"/>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7" name="Shape 27"/>
            <p:cNvSpPr/>
            <p:nvPr/>
          </p:nvSpPr>
          <p:spPr>
            <a:xfrm>
              <a:off x="6824132" y="0"/>
              <a:ext cx="2319867" cy="68580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8" name="Shape 28"/>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30"/>
        <p:cNvGrpSpPr/>
        <p:nvPr/>
      </p:nvGrpSpPr>
      <p:grpSpPr>
        <a:xfrm>
          <a:off x="0" y="0"/>
          <a:ext cx="0" cy="0"/>
          <a:chOff x="0" y="0"/>
          <a:chExt cx="0" cy="0"/>
        </a:xfrm>
      </p:grpSpPr>
      <p:sp>
        <p:nvSpPr>
          <p:cNvPr id="31" name="Shape 31"/>
          <p:cNvSpPr/>
          <p:nvPr/>
        </p:nvSpPr>
        <p:spPr>
          <a:xfrm flipH="1">
            <a:off x="1529599" y="3256149"/>
            <a:ext cx="7619997" cy="1887351"/>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2" name="Shape 32"/>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6_Custom Layout">
    <p:spTree>
      <p:nvGrpSpPr>
        <p:cNvPr id="1" name="Shape 34"/>
        <p:cNvGrpSpPr/>
        <p:nvPr/>
      </p:nvGrpSpPr>
      <p:grpSpPr>
        <a:xfrm>
          <a:off x="0" y="0"/>
          <a:ext cx="0" cy="0"/>
          <a:chOff x="0" y="0"/>
          <a:chExt cx="0" cy="0"/>
        </a:xfrm>
      </p:grpSpPr>
      <p:sp>
        <p:nvSpPr>
          <p:cNvPr id="35" name="Shape 35"/>
          <p:cNvSpPr/>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6" name="Shape 36"/>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8"/>
        <p:cNvGrpSpPr/>
        <p:nvPr/>
      </p:nvGrpSpPr>
      <p:grpSpPr>
        <a:xfrm>
          <a:off x="0" y="0"/>
          <a:ext cx="0" cy="0"/>
          <a:chOff x="0" y="0"/>
          <a:chExt cx="0" cy="0"/>
        </a:xfrm>
      </p:grpSpPr>
      <p:pic>
        <p:nvPicPr>
          <p:cNvPr id="39" name="Shape 39" descr="C:\Users\Courtney Myers\Desktop\PPT Template_Page_02.jpg"/>
          <p:cNvPicPr preferRelativeResize="0"/>
          <p:nvPr/>
        </p:nvPicPr>
        <p:blipFill rotWithShape="1">
          <a:blip r:embed="rId2">
            <a:alphaModFix/>
          </a:blip>
          <a:srcRect/>
          <a:stretch/>
        </p:blipFill>
        <p:spPr>
          <a:xfrm>
            <a:off x="0" y="0"/>
            <a:ext cx="9144000" cy="5141913"/>
          </a:xfrm>
          <a:prstGeom prst="rect">
            <a:avLst/>
          </a:prstGeom>
          <a:noFill/>
          <a:ln>
            <a:noFill/>
          </a:ln>
        </p:spPr>
      </p:pic>
      <p:sp>
        <p:nvSpPr>
          <p:cNvPr id="40" name="Shape 40"/>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42"/>
        <p:cNvGrpSpPr/>
        <p:nvPr/>
      </p:nvGrpSpPr>
      <p:grpSpPr>
        <a:xfrm>
          <a:off x="0" y="0"/>
          <a:ext cx="0" cy="0"/>
          <a:chOff x="0" y="0"/>
          <a:chExt cx="0" cy="0"/>
        </a:xfrm>
      </p:grpSpPr>
      <p:sp>
        <p:nvSpPr>
          <p:cNvPr id="43" name="Shape 43"/>
          <p:cNvSpPr/>
          <p:nvPr/>
        </p:nvSpPr>
        <p:spPr>
          <a:xfrm>
            <a:off x="0" y="0"/>
            <a:ext cx="9144000" cy="5143499"/>
          </a:xfrm>
          <a:prstGeom prst="rect">
            <a:avLst/>
          </a:prstGeom>
          <a:solidFill>
            <a:srgbClr val="A8003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nvGrpSpPr>
          <p:cNvPr id="44" name="Shape 44"/>
          <p:cNvGrpSpPr/>
          <p:nvPr/>
        </p:nvGrpSpPr>
        <p:grpSpPr>
          <a:xfrm>
            <a:off x="1735666" y="-1"/>
            <a:ext cx="7408333" cy="5143501"/>
            <a:chOff x="1735666" y="0"/>
            <a:chExt cx="7408333" cy="6858000"/>
          </a:xfrm>
        </p:grpSpPr>
        <p:sp>
          <p:nvSpPr>
            <p:cNvPr id="45" name="Shape 45"/>
            <p:cNvSpPr/>
            <p:nvPr/>
          </p:nvSpPr>
          <p:spPr>
            <a:xfrm rot="10800000" flipH="1">
              <a:off x="1735666" y="0"/>
              <a:ext cx="7408332" cy="6858000"/>
            </a:xfrm>
            <a:prstGeom prst="triangle">
              <a:avLst>
                <a:gd name="adj" fmla="val 68571"/>
              </a:avLst>
            </a:prstGeom>
            <a:solidFill>
              <a:srgbClr val="E0004D"/>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46" name="Shape 46"/>
            <p:cNvSpPr/>
            <p:nvPr/>
          </p:nvSpPr>
          <p:spPr>
            <a:xfrm>
              <a:off x="6824132" y="0"/>
              <a:ext cx="2319867"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sp>
        <p:nvSpPr>
          <p:cNvPr id="47" name="Shape 47"/>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8"/>
        <p:cNvGrpSpPr/>
        <p:nvPr/>
      </p:nvGrpSpPr>
      <p:grpSpPr>
        <a:xfrm>
          <a:off x="0" y="0"/>
          <a:ext cx="0" cy="0"/>
          <a:chOff x="0" y="0"/>
          <a:chExt cx="0" cy="0"/>
        </a:xfrm>
      </p:grpSpPr>
      <p:pic>
        <p:nvPicPr>
          <p:cNvPr id="59" name="Shape 59" descr="C:\Users\Courtney Myers\Desktop\PPT Template_Page_05.jpg"/>
          <p:cNvPicPr preferRelativeResize="0"/>
          <p:nvPr/>
        </p:nvPicPr>
        <p:blipFill rotWithShape="1">
          <a:blip r:embed="rId2">
            <a:alphaModFix/>
          </a:blip>
          <a:srcRect/>
          <a:stretch/>
        </p:blipFill>
        <p:spPr>
          <a:xfrm>
            <a:off x="-91440" y="-68579"/>
            <a:ext cx="9235440" cy="6926578"/>
          </a:xfrm>
          <a:prstGeom prst="rect">
            <a:avLst/>
          </a:prstGeom>
          <a:noFill/>
          <a:ln>
            <a:noFill/>
          </a:ln>
        </p:spPr>
      </p:pic>
      <p:sp>
        <p:nvSpPr>
          <p:cNvPr id="60" name="Shape 60"/>
          <p:cNvSpPr txBox="1">
            <a:spLocks noGrp="1"/>
          </p:cNvSpPr>
          <p:nvPr>
            <p:ph type="title"/>
          </p:nvPr>
        </p:nvSpPr>
        <p:spPr>
          <a:xfrm>
            <a:off x="4824250" y="2265901"/>
            <a:ext cx="4099035"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62" name="Shape 62"/>
          <p:cNvPicPr preferRelativeResize="0"/>
          <p:nvPr/>
        </p:nvPicPr>
        <p:blipFill rotWithShape="1">
          <a:blip r:embed="rId3">
            <a:alphaModFix/>
          </a:blip>
          <a:srcRect/>
          <a:stretch/>
        </p:blipFill>
        <p:spPr>
          <a:xfrm>
            <a:off x="383934" y="255625"/>
            <a:ext cx="1828800" cy="32431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63"/>
        <p:cNvGrpSpPr/>
        <p:nvPr/>
      </p:nvGrpSpPr>
      <p:grpSpPr>
        <a:xfrm>
          <a:off x="0" y="0"/>
          <a:ext cx="0" cy="0"/>
          <a:chOff x="0" y="0"/>
          <a:chExt cx="0" cy="0"/>
        </a:xfrm>
      </p:grpSpPr>
      <p:pic>
        <p:nvPicPr>
          <p:cNvPr id="64" name="Shape 64" descr="C:\Users\Courtney Myers\Desktop\KIRSTEN Transitions Signature Grey Clear Phone.jpg"/>
          <p:cNvPicPr preferRelativeResize="0"/>
          <p:nvPr/>
        </p:nvPicPr>
        <p:blipFill rotWithShape="1">
          <a:blip r:embed="rId2">
            <a:alphaModFix/>
          </a:blip>
          <a:srcRect/>
          <a:stretch/>
        </p:blipFill>
        <p:spPr>
          <a:xfrm>
            <a:off x="-126034" y="0"/>
            <a:ext cx="9270034" cy="5143500"/>
          </a:xfrm>
          <a:prstGeom prst="rect">
            <a:avLst/>
          </a:prstGeom>
          <a:noFill/>
          <a:ln>
            <a:noFill/>
          </a:ln>
        </p:spPr>
      </p:pic>
      <p:sp>
        <p:nvSpPr>
          <p:cNvPr id="65" name="Shape 65"/>
          <p:cNvSpPr/>
          <p:nvPr/>
        </p:nvSpPr>
        <p:spPr>
          <a:xfrm>
            <a:off x="419641" y="444860"/>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66" name="Shape 66"/>
          <p:cNvPicPr preferRelativeResize="0"/>
          <p:nvPr/>
        </p:nvPicPr>
        <p:blipFill rotWithShape="1">
          <a:blip r:embed="rId3">
            <a:alphaModFix/>
          </a:blip>
          <a:srcRect/>
          <a:stretch/>
        </p:blipFill>
        <p:spPr>
          <a:xfrm>
            <a:off x="419641" y="4611535"/>
            <a:ext cx="1828800" cy="324310"/>
          </a:xfrm>
          <a:prstGeom prst="rect">
            <a:avLst/>
          </a:prstGeom>
          <a:noFill/>
          <a:ln>
            <a:noFill/>
          </a:ln>
        </p:spPr>
      </p:pic>
      <p:sp>
        <p:nvSpPr>
          <p:cNvPr id="67" name="Shape 67"/>
          <p:cNvSpPr txBox="1">
            <a:spLocks noGrp="1"/>
          </p:cNvSpPr>
          <p:nvPr>
            <p:ph type="title"/>
          </p:nvPr>
        </p:nvSpPr>
        <p:spPr>
          <a:xfrm>
            <a:off x="383420" y="1957483"/>
            <a:ext cx="3600491"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47200" y="175975"/>
            <a:ext cx="8455487" cy="607797"/>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47200" y="1034142"/>
            <a:ext cx="8455487" cy="34929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2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1" r:id="rId12"/>
    <p:sldLayoutId id="2147483662" r:id="rId13"/>
    <p:sldLayoutId id="2147483664" r:id="rId14"/>
    <p:sldLayoutId id="2147483666" r:id="rId15"/>
    <p:sldLayoutId id="2147483667" r:id="rId16"/>
    <p:sldLayoutId id="2147483668" r:id="rId17"/>
    <p:sldLayoutId id="2147483669" r:id="rId18"/>
    <p:sldLayoutId id="2147483671" r:id="rId19"/>
    <p:sldLayoutId id="2147483672"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58026" y="1336698"/>
            <a:ext cx="3732244" cy="2573141"/>
          </a:xfrm>
          <a:prstGeom prst="rect">
            <a:avLst/>
          </a:prstGeom>
          <a:noFill/>
          <a:ln>
            <a:noFill/>
          </a:ln>
        </p:spPr>
        <p:txBody>
          <a:bodyPr lIns="0" tIns="45700" rIns="91425" bIns="45700" anchor="ctr" anchorCtr="0">
            <a:noAutofit/>
          </a:bodyPr>
          <a:lstStyle/>
          <a:p>
            <a:pPr marL="0" marR="0" lvl="0" indent="0" algn="ctr" rtl="0">
              <a:spcBef>
                <a:spcPts val="0"/>
              </a:spcBef>
              <a:buClr>
                <a:srgbClr val="000000"/>
              </a:buClr>
              <a:buSzPct val="25000"/>
              <a:buFont typeface="Century Gothic"/>
              <a:buNone/>
            </a:pPr>
            <a:r>
              <a:rPr lang="en-US" sz="4400" b="0" i="0" u="none" strike="noStrike" cap="none" dirty="0">
                <a:solidFill>
                  <a:srgbClr val="000000"/>
                </a:solidFill>
                <a:latin typeface="Century Gothic"/>
                <a:ea typeface="Century Gothic"/>
                <a:cs typeface="Century Gothic"/>
                <a:sym typeface="Century Gothic"/>
              </a:rPr>
              <a:t>The BRIGHT </a:t>
            </a:r>
            <a:r>
              <a:rPr lang="en-US" sz="4400" b="0" i="0" u="none" strike="noStrike" cap="none" dirty="0" smtClean="0">
                <a:solidFill>
                  <a:srgbClr val="000000"/>
                </a:solidFill>
                <a:latin typeface="Century Gothic"/>
                <a:ea typeface="Century Gothic"/>
                <a:cs typeface="Century Gothic"/>
                <a:sym typeface="Century Gothic"/>
              </a:rPr>
              <a:t>Side </a:t>
            </a:r>
            <a:r>
              <a:rPr lang="en-US" sz="4400" b="0" i="0" u="none" strike="noStrike" cap="none" dirty="0">
                <a:solidFill>
                  <a:srgbClr val="000000"/>
                </a:solidFill>
                <a:latin typeface="Century Gothic"/>
                <a:ea typeface="Century Gothic"/>
                <a:cs typeface="Century Gothic"/>
                <a:sym typeface="Century Gothic"/>
              </a:rPr>
              <a:t>of KidZ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7" name="Picture 2" descr="Z:\Havas-PR\Pittsburgh Share\SHARE\CLIENTS\Transitions Optical\Images\Lifestyle and Model Images\2016\Kids_VLL Captured Images\07 - Kids\A013_C018_1211B4_001.R3D.12_43_57_08.Still001 copy.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0" y="1234261"/>
            <a:ext cx="8221662" cy="3432935"/>
          </a:xfrm>
          <a:prstGeom prst="rect">
            <a:avLst/>
          </a:prstGeom>
          <a:noFill/>
          <a:extLst>
            <a:ext uri="{909E8E84-426E-40DD-AFC4-6F175D3DCCD1}">
              <a14:hiddenFill xmlns:a14="http://schemas.microsoft.com/office/drawing/2010/main">
                <a:solidFill>
                  <a:srgbClr val="FFFFFF"/>
                </a:solidFill>
              </a14:hiddenFill>
            </a:ext>
          </a:extLst>
        </p:spPr>
      </p:pic>
      <p:sp>
        <p:nvSpPr>
          <p:cNvPr id="368" name="Shape 368"/>
          <p:cNvSpPr txBox="1">
            <a:spLocks noGrp="1"/>
          </p:cNvSpPr>
          <p:nvPr>
            <p:ph type="title"/>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Time Outdoors and Myopia</a:t>
            </a:r>
            <a:endParaRPr lang="en-US" sz="2800" b="0" i="0" u="none" strike="noStrike" cap="none" dirty="0">
              <a:solidFill>
                <a:schemeClr val="lt1"/>
              </a:solidFill>
              <a:latin typeface="Century Gothic"/>
              <a:ea typeface="Century Gothic"/>
              <a:cs typeface="Century Gothic"/>
              <a:sym typeface="Century Gothic"/>
            </a:endParaRPr>
          </a:p>
        </p:txBody>
      </p:sp>
      <p:sp>
        <p:nvSpPr>
          <p:cNvPr id="369" name="Shape 369"/>
          <p:cNvSpPr txBox="1">
            <a:spLocks noGrp="1"/>
          </p:cNvSpPr>
          <p:nvPr>
            <p:ph type="body" idx="1"/>
          </p:nvPr>
        </p:nvSpPr>
        <p:spPr>
          <a:xfrm>
            <a:off x="666487" y="1464603"/>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Spending time outdoors may lower risk of nearsightedness</a:t>
            </a:r>
          </a:p>
        </p:txBody>
      </p:sp>
      <p:sp>
        <p:nvSpPr>
          <p:cNvPr id="8" name="Shape 372"/>
          <p:cNvSpPr/>
          <p:nvPr/>
        </p:nvSpPr>
        <p:spPr>
          <a:xfrm>
            <a:off x="476250" y="3003513"/>
            <a:ext cx="4686300" cy="1025599"/>
          </a:xfrm>
          <a:prstGeom prst="rect">
            <a:avLst/>
          </a:prstGeom>
          <a:solidFill>
            <a:schemeClr val="bg2">
              <a:alpha val="49803"/>
            </a:schemeClr>
          </a:solidFill>
          <a:ln>
            <a:noFill/>
          </a:ln>
        </p:spPr>
        <p:txBody>
          <a:bodyPr lIns="57150" tIns="28575" rIns="57150" bIns="28575" anchor="ctr" anchorCtr="0">
            <a:noAutofit/>
          </a:bodyPr>
          <a:lstStyle/>
          <a:p>
            <a:pPr marL="0" marR="0" lvl="0" indent="0" algn="ctr" rtl="0">
              <a:spcBef>
                <a:spcPts val="0"/>
              </a:spcBef>
              <a:buSzPct val="25000"/>
              <a:buNone/>
            </a:pPr>
            <a:r>
              <a:rPr lang="en-US" sz="2300" b="1" dirty="0" smtClean="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70% of youth spend less than 1 hour outside daily</a:t>
            </a:r>
            <a:endParaRPr lang="en-US" sz="2300" b="1"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endParaRPr>
          </a:p>
        </p:txBody>
      </p:sp>
      <p:sp>
        <p:nvSpPr>
          <p:cNvPr id="9" name="Rectangle 8"/>
          <p:cNvSpPr/>
          <p:nvPr/>
        </p:nvSpPr>
        <p:spPr>
          <a:xfrm>
            <a:off x="372738" y="4838760"/>
            <a:ext cx="5915924" cy="246221"/>
          </a:xfrm>
          <a:prstGeom prst="rect">
            <a:avLst/>
          </a:prstGeom>
        </p:spPr>
        <p:txBody>
          <a:bodyPr wrap="square">
            <a:spAutoFit/>
          </a:bodyPr>
          <a:lstStyle/>
          <a:p>
            <a:pPr>
              <a:buSzPct val="25000"/>
            </a:pPr>
            <a:r>
              <a:rPr lang="en-US" sz="1000" dirty="0">
                <a:solidFill>
                  <a:schemeClr val="bg1"/>
                </a:solidFill>
                <a:latin typeface="Century Gothic" panose="020B0502020202020204" pitchFamily="34" charset="0"/>
                <a:sym typeface="Calibri"/>
              </a:rPr>
              <a:t>Source: David Suzuki </a:t>
            </a:r>
            <a:r>
              <a:rPr lang="en-US" sz="1000" dirty="0" smtClean="0">
                <a:solidFill>
                  <a:schemeClr val="bg1"/>
                </a:solidFill>
                <a:latin typeface="Century Gothic" panose="020B0502020202020204" pitchFamily="34" charset="0"/>
                <a:sym typeface="Calibri"/>
              </a:rPr>
              <a:t>Foundation, Youth Survey on Nature and the Outdoors</a:t>
            </a:r>
            <a:endParaRPr lang="en-US" sz="1000"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66306" y="488739"/>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Visual Fatigue</a:t>
            </a:r>
            <a:endParaRPr lang="en-US" sz="2800" b="0" i="0" u="none" strike="noStrike" cap="none" dirty="0">
              <a:solidFill>
                <a:schemeClr val="lt1"/>
              </a:solidFill>
              <a:latin typeface="Century Gothic"/>
              <a:ea typeface="Century Gothic"/>
              <a:cs typeface="Century Gothic"/>
              <a:sym typeface="Century Gothic"/>
            </a:endParaRPr>
          </a:p>
        </p:txBody>
      </p:sp>
      <p:sp>
        <p:nvSpPr>
          <p:cNvPr id="379" name="Shape 379"/>
          <p:cNvSpPr txBox="1">
            <a:spLocks noGrp="1"/>
          </p:cNvSpPr>
          <p:nvPr>
            <p:ph type="body" idx="1"/>
          </p:nvPr>
        </p:nvSpPr>
        <p:spPr>
          <a:xfrm>
            <a:off x="490514" y="1015991"/>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endParaRPr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en-US" sz="1800" b="1" i="0" u="none" strike="noStrike" cap="none" dirty="0">
                <a:solidFill>
                  <a:schemeClr val="lt1"/>
                </a:solidFill>
                <a:latin typeface="Century Gothic"/>
                <a:ea typeface="Century Gothic"/>
                <a:cs typeface="Century Gothic"/>
                <a:sym typeface="Century Gothic"/>
              </a:rPr>
              <a:t>20-20-20 rule</a:t>
            </a:r>
          </a:p>
          <a:p>
            <a:pPr marL="0" marR="0" lvl="0" indent="0" algn="l" rtl="0">
              <a:lnSpc>
                <a:spcPct val="100000"/>
              </a:lnSpc>
              <a:spcBef>
                <a:spcPts val="60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Every 20 minutes, look at something about 20 feet away for 20 seconds</a:t>
            </a:r>
            <a:r>
              <a:rPr lang="en-US" sz="1800" b="0" i="0" u="none" strike="noStrike" cap="none" dirty="0" smtClean="0">
                <a:solidFill>
                  <a:schemeClr val="lt1"/>
                </a:solidFill>
                <a:latin typeface="Century Gothic"/>
                <a:ea typeface="Century Gothic"/>
                <a:cs typeface="Century Gothic"/>
                <a:sym typeface="Century Gothic"/>
              </a:rPr>
              <a:t>.</a:t>
            </a:r>
            <a:endParaRPr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endParaRPr lang="en-US" sz="1800" b="1" i="0" u="none" strike="noStrike" cap="none" dirty="0" smtClean="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en-US" sz="1800" b="1" i="0" u="none" strike="noStrike" cap="none" dirty="0" smtClean="0">
                <a:solidFill>
                  <a:schemeClr val="lt1"/>
                </a:solidFill>
                <a:latin typeface="Century Gothic"/>
                <a:ea typeface="Century Gothic"/>
                <a:cs typeface="Century Gothic"/>
                <a:sym typeface="Century Gothic"/>
              </a:rPr>
              <a:t>Computer </a:t>
            </a:r>
            <a:r>
              <a:rPr lang="en-US" sz="1800" b="1" i="0" u="none" strike="noStrike" cap="none" dirty="0">
                <a:solidFill>
                  <a:schemeClr val="lt1"/>
                </a:solidFill>
                <a:latin typeface="Century Gothic"/>
                <a:ea typeface="Century Gothic"/>
                <a:cs typeface="Century Gothic"/>
                <a:sym typeface="Century Gothic"/>
              </a:rPr>
              <a:t>Eyewear</a:t>
            </a:r>
          </a:p>
          <a:p>
            <a:pPr marL="0" marR="0" lvl="0" indent="0" algn="l" rtl="0">
              <a:lnSpc>
                <a:spcPct val="100000"/>
              </a:lnSpc>
              <a:spcBef>
                <a:spcPts val="60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Don’t be afraid to address visual fatigue </a:t>
            </a:r>
            <a:r>
              <a:rPr lang="en-US" sz="1800" b="0" i="0" u="none" strike="noStrike" cap="none" dirty="0" smtClean="0">
                <a:solidFill>
                  <a:schemeClr val="lt1"/>
                </a:solidFill>
                <a:latin typeface="Century Gothic"/>
                <a:ea typeface="Century Gothic"/>
                <a:cs typeface="Century Gothic"/>
                <a:sym typeface="Century Gothic"/>
              </a:rPr>
              <a:t>with small plus lens</a:t>
            </a:r>
          </a:p>
          <a:p>
            <a:pPr marL="0" marR="0" lvl="0" indent="0" algn="l" rtl="0">
              <a:lnSpc>
                <a:spcPct val="100000"/>
              </a:lnSpc>
              <a:spcBef>
                <a:spcPts val="600"/>
              </a:spcBef>
              <a:spcAft>
                <a:spcPts val="0"/>
              </a:spcAft>
              <a:buClr>
                <a:schemeClr val="lt1"/>
              </a:buClr>
              <a:buSzPct val="25000"/>
              <a:buFont typeface="Arial"/>
              <a:buNone/>
            </a:pPr>
            <a:endParaRPr lang="en-US" sz="1800" b="0" i="0" u="none" strike="noStrike" cap="none" dirty="0">
              <a:solidFill>
                <a:schemeClr val="lt1"/>
              </a:solidFill>
              <a:latin typeface="Century Gothic"/>
              <a:ea typeface="Century Gothic"/>
              <a:cs typeface="Century Gothic"/>
              <a:sym typeface="Century Gothic"/>
            </a:endParaRPr>
          </a:p>
        </p:txBody>
      </p:sp>
      <p:pic>
        <p:nvPicPr>
          <p:cNvPr id="4" name="Shape 250" descr="Z:\Havas-PR\Pittsburgh Share\SHARE\CLIENTS\Transitions Optical\Images\Lifestyle and Model Images\2016\Signature_Justin_Kids\102849 Justin Vant Conv Gray In 4904.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39158" y="-1"/>
            <a:ext cx="4295884" cy="514350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6382" y="463962"/>
            <a:ext cx="7264259" cy="369925"/>
          </a:xfrm>
        </p:spPr>
        <p:txBody>
          <a:bodyPr/>
          <a:lstStyle/>
          <a:p>
            <a:pPr lvl="0"/>
            <a:r>
              <a:rPr lang="en-US" dirty="0" smtClean="0">
                <a:sym typeface="Century Gothic"/>
              </a:rPr>
              <a:t>What Do Kids Think About Eyewear?</a:t>
            </a:r>
            <a:endParaRPr lang="en-US" dirty="0">
              <a:sym typeface="Century Gothic"/>
            </a:endParaRPr>
          </a:p>
        </p:txBody>
      </p:sp>
      <p:sp>
        <p:nvSpPr>
          <p:cNvPr id="443" name="Shape 443"/>
          <p:cNvSpPr txBox="1">
            <a:spLocks noGrp="1"/>
          </p:cNvSpPr>
          <p:nvPr>
            <p:ph type="body" idx="1"/>
          </p:nvPr>
        </p:nvSpPr>
        <p:spPr/>
        <p:txBody>
          <a:bodyPr/>
          <a:lstStyle/>
          <a:p>
            <a:pPr lvl="0"/>
            <a:r>
              <a:rPr lang="en-US" dirty="0" smtClean="0"/>
              <a:t>They </a:t>
            </a:r>
            <a:r>
              <a:rPr lang="en-US" dirty="0"/>
              <a:t>l</a:t>
            </a:r>
            <a:r>
              <a:rPr lang="en-US" dirty="0" smtClean="0">
                <a:sym typeface="Century Gothic"/>
              </a:rPr>
              <a:t>ook smart</a:t>
            </a:r>
          </a:p>
          <a:p>
            <a:pPr lvl="0"/>
            <a:endParaRPr lang="en-US" dirty="0" smtClean="0">
              <a:sym typeface="Century Gothic"/>
            </a:endParaRPr>
          </a:p>
          <a:p>
            <a:pPr lvl="0"/>
            <a:r>
              <a:rPr lang="en-US" dirty="0" smtClean="0"/>
              <a:t>They l</a:t>
            </a:r>
            <a:r>
              <a:rPr lang="en-US" dirty="0" smtClean="0">
                <a:sym typeface="Century Gothic"/>
              </a:rPr>
              <a:t>ook honest</a:t>
            </a:r>
          </a:p>
          <a:p>
            <a:pPr lvl="0"/>
            <a:endParaRPr lang="en-US" dirty="0" smtClean="0">
              <a:sym typeface="Century Gothic"/>
            </a:endParaRPr>
          </a:p>
          <a:p>
            <a:pPr lvl="0"/>
            <a:r>
              <a:rPr lang="en-US" dirty="0"/>
              <a:t>9 out of 10 </a:t>
            </a:r>
            <a:r>
              <a:rPr lang="en-US" dirty="0" smtClean="0"/>
              <a:t> Kids </a:t>
            </a:r>
            <a:r>
              <a:rPr lang="en-US" dirty="0" smtClean="0">
                <a:sym typeface="Century Gothic"/>
              </a:rPr>
              <a:t>prefer Transitions</a:t>
            </a:r>
            <a:r>
              <a:rPr lang="en-US" baseline="30000" dirty="0" smtClean="0"/>
              <a:t>®</a:t>
            </a:r>
            <a:r>
              <a:rPr lang="en-US" dirty="0" smtClean="0">
                <a:sym typeface="Century Gothic"/>
              </a:rPr>
              <a:t> lenses to regular clear lenses</a:t>
            </a:r>
          </a:p>
          <a:p>
            <a:pPr lvl="0"/>
            <a:r>
              <a:rPr lang="en-US" dirty="0" smtClean="0">
                <a:sym typeface="Century Gothic"/>
              </a:rPr>
              <a:t>  </a:t>
            </a:r>
          </a:p>
          <a:p>
            <a:pPr lvl="0"/>
            <a:r>
              <a:rPr lang="en-US" dirty="0" smtClean="0"/>
              <a:t>Glasses are a g</a:t>
            </a:r>
            <a:r>
              <a:rPr lang="en-US" dirty="0" smtClean="0">
                <a:sym typeface="Century Gothic"/>
              </a:rPr>
              <a:t>reat accessory</a:t>
            </a:r>
          </a:p>
          <a:p>
            <a:pPr lvl="0"/>
            <a:endParaRPr lang="en-US" dirty="0" smtClean="0">
              <a:sym typeface="Century Gothic"/>
            </a:endParaRPr>
          </a:p>
          <a:p>
            <a:pPr lvl="0"/>
            <a:endParaRPr lang="en-US" dirty="0" smtClean="0">
              <a:sym typeface="Century Gothic"/>
            </a:endParaRPr>
          </a:p>
          <a:p>
            <a:pPr lvl="0"/>
            <a:endParaRPr lang="en-US" dirty="0">
              <a:sym typeface="Century Gothic"/>
            </a:endParaRPr>
          </a:p>
        </p:txBody>
      </p:sp>
      <p:pic>
        <p:nvPicPr>
          <p:cNvPr id="2050" name="Picture 2" descr="Z:\Havas-PR\Pittsburgh Share\SHARE\CLIENTS\Transitions Optical\Images\Lifestyle and Model Images\2016\Kids_VLL Captured Images\07 - Kids\#A012_C012_121172_001.R3D.10_09_54_02.Still002 cop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92770" y="1341438"/>
            <a:ext cx="5589916"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809" y="4764455"/>
            <a:ext cx="8988725" cy="246221"/>
          </a:xfrm>
          <a:prstGeom prst="rect">
            <a:avLst/>
          </a:prstGeom>
        </p:spPr>
        <p:txBody>
          <a:bodyPr wrap="square">
            <a:spAutoFit/>
          </a:bodyPr>
          <a:lstStyle/>
          <a:p>
            <a:pPr>
              <a:buClr>
                <a:schemeClr val="lt1"/>
              </a:buClr>
              <a:buSzPct val="25000"/>
            </a:pPr>
            <a:r>
              <a:rPr lang="en-US" sz="1000" dirty="0" smtClean="0">
                <a:solidFill>
                  <a:schemeClr val="lt1"/>
                </a:solidFill>
                <a:latin typeface="Century Gothic"/>
                <a:ea typeface="Century Gothic"/>
                <a:cs typeface="Century Gothic"/>
                <a:sym typeface="Century Gothic"/>
              </a:rPr>
              <a:t>Sources: Ophthalmic </a:t>
            </a:r>
            <a:r>
              <a:rPr lang="en-US" sz="1000" dirty="0">
                <a:solidFill>
                  <a:schemeClr val="lt1"/>
                </a:solidFill>
                <a:latin typeface="Century Gothic"/>
                <a:ea typeface="Century Gothic"/>
                <a:cs typeface="Century Gothic"/>
                <a:sym typeface="Century Gothic"/>
              </a:rPr>
              <a:t>and Physiological Optics, May </a:t>
            </a:r>
            <a:r>
              <a:rPr lang="en-US" sz="1000" dirty="0" smtClean="0">
                <a:solidFill>
                  <a:schemeClr val="lt1"/>
                </a:solidFill>
                <a:latin typeface="Century Gothic"/>
                <a:ea typeface="Century Gothic"/>
                <a:cs typeface="Century Gothic"/>
                <a:sym typeface="Century Gothic"/>
              </a:rPr>
              <a:t>2008, </a:t>
            </a:r>
            <a:r>
              <a:rPr lang="en-US" sz="1000" dirty="0" err="1" smtClean="0">
                <a:solidFill>
                  <a:schemeClr val="bg1"/>
                </a:solidFill>
                <a:latin typeface="Century Gothic" panose="020B0502020202020204" pitchFamily="34" charset="0"/>
              </a:rPr>
              <a:t>Romeu</a:t>
            </a:r>
            <a:r>
              <a:rPr lang="en-US" sz="1000" dirty="0" smtClean="0">
                <a:solidFill>
                  <a:schemeClr val="bg1"/>
                </a:solidFill>
                <a:latin typeface="Century Gothic" panose="020B0502020202020204" pitchFamily="34" charset="0"/>
              </a:rPr>
              <a:t> </a:t>
            </a:r>
            <a:r>
              <a:rPr lang="en-US" sz="1000" dirty="0">
                <a:solidFill>
                  <a:schemeClr val="bg1"/>
                </a:solidFill>
                <a:latin typeface="Century Gothic" panose="020B0502020202020204" pitchFamily="34" charset="0"/>
              </a:rPr>
              <a:t>ML 2003</a:t>
            </a:r>
            <a:endParaRPr lang="en-US" sz="10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p:txBody>
          <a:bodyPr/>
          <a:lstStyle/>
          <a:p>
            <a:pPr lvl="0"/>
            <a:r>
              <a:rPr lang="en-US" dirty="0" smtClean="0"/>
              <a:t>Transitions</a:t>
            </a:r>
            <a:r>
              <a:rPr lang="en-US" baseline="30000" dirty="0" smtClean="0"/>
              <a:t>®</a:t>
            </a:r>
            <a:r>
              <a:rPr lang="en-US" dirty="0" smtClean="0"/>
              <a:t> </a:t>
            </a:r>
            <a:r>
              <a:rPr lang="en-US" dirty="0"/>
              <a:t>Lenses are the Ideal Choice for Kids</a:t>
            </a:r>
            <a:endParaRPr lang="en-US" dirty="0">
              <a:sym typeface="Century Gothic"/>
            </a:endParaRPr>
          </a:p>
        </p:txBody>
      </p:sp>
      <p:sp>
        <p:nvSpPr>
          <p:cNvPr id="304" name="Shape 304"/>
          <p:cNvSpPr txBox="1">
            <a:spLocks noGrp="1"/>
          </p:cNvSpPr>
          <p:nvPr>
            <p:ph type="body" idx="1"/>
          </p:nvPr>
        </p:nvSpPr>
        <p:spPr>
          <a:xfrm>
            <a:off x="450827" y="1214437"/>
            <a:ext cx="5731609" cy="3452811"/>
          </a:xfrm>
        </p:spPr>
        <p:txBody>
          <a:bodyPr/>
          <a:lstStyle/>
          <a:p>
            <a:r>
              <a:rPr lang="en-US" dirty="0"/>
              <a:t>One pair does it all, seamlessly</a:t>
            </a:r>
            <a:r>
              <a:rPr lang="en-US" dirty="0" smtClean="0"/>
              <a:t>!</a:t>
            </a:r>
          </a:p>
          <a:p>
            <a:pPr marL="285750" lvl="0" indent="-285750">
              <a:buFont typeface="Arial" panose="020B0604020202020204" pitchFamily="34" charset="0"/>
              <a:buChar char="•"/>
            </a:pPr>
            <a:r>
              <a:rPr lang="en-US" dirty="0"/>
              <a:t>UV protection</a:t>
            </a:r>
          </a:p>
          <a:p>
            <a:pPr marL="285750" lvl="0" indent="-285750">
              <a:buFont typeface="Arial" panose="020B0604020202020204" pitchFamily="34" charset="0"/>
              <a:buChar char="•"/>
            </a:pPr>
            <a:r>
              <a:rPr lang="en-US" dirty="0" smtClean="0"/>
              <a:t>Filters harmful </a:t>
            </a:r>
            <a:r>
              <a:rPr lang="en-US" dirty="0"/>
              <a:t>blue light </a:t>
            </a:r>
            <a:r>
              <a:rPr lang="en-US" dirty="0" smtClean="0"/>
              <a:t>– from </a:t>
            </a:r>
            <a:r>
              <a:rPr lang="en-US" dirty="0"/>
              <a:t>devices and especially the SUN</a:t>
            </a:r>
          </a:p>
          <a:p>
            <a:pPr marL="285750" lvl="0" indent="-285750">
              <a:buFont typeface="Arial" panose="020B0604020202020204" pitchFamily="34" charset="0"/>
              <a:buChar char="•"/>
            </a:pPr>
            <a:r>
              <a:rPr lang="en-US" dirty="0"/>
              <a:t>Glare </a:t>
            </a:r>
          </a:p>
          <a:p>
            <a:pPr marL="285750" lvl="0" indent="-285750">
              <a:buFont typeface="Arial" panose="020B0604020202020204" pitchFamily="34" charset="0"/>
              <a:buChar char="•"/>
            </a:pPr>
            <a:r>
              <a:rPr lang="en-US" dirty="0"/>
              <a:t>Fatigue</a:t>
            </a:r>
          </a:p>
          <a:p>
            <a:pPr lvl="0"/>
            <a:endParaRPr lang="en-US" dirty="0" smtClean="0">
              <a:sym typeface="Century Gothic"/>
            </a:endParaRPr>
          </a:p>
          <a:p>
            <a:pPr lvl="0"/>
            <a:r>
              <a:rPr lang="en-US" dirty="0" smtClean="0">
                <a:sym typeface="Century Gothic"/>
              </a:rPr>
              <a:t>+ Polycarbonate for Impact resistance</a:t>
            </a:r>
          </a:p>
          <a:p>
            <a:pPr lvl="0"/>
            <a:r>
              <a:rPr lang="en-US" dirty="0" smtClean="0"/>
              <a:t>+ AR for glare protection and </a:t>
            </a:r>
            <a:r>
              <a:rPr lang="en-US" dirty="0" err="1" smtClean="0"/>
              <a:t>cleanability</a:t>
            </a:r>
            <a:endParaRPr lang="en-US" dirty="0" smtClean="0">
              <a:sym typeface="Century Gothic"/>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828" y="745020"/>
            <a:ext cx="3208172" cy="415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Shape 420" descr="C:\Users\Courtney Myers\Downloads\Transitions Helps Protect From Harmful Blue Light Icon.png"/>
          <p:cNvPicPr/>
          <p:nvPr/>
        </p:nvPicPr>
        <p:blipFill rotWithShape="1">
          <a:blip r:embed="rId4" cstate="screen">
            <a:alphaModFix/>
            <a:extLst>
              <a:ext uri="{28A0092B-C50C-407E-A947-70E740481C1C}">
                <a14:useLocalDpi xmlns:a14="http://schemas.microsoft.com/office/drawing/2010/main"/>
              </a:ext>
            </a:extLst>
          </a:blip>
          <a:srcRect/>
          <a:stretch/>
        </p:blipFill>
        <p:spPr>
          <a:xfrm>
            <a:off x="4064154" y="2362226"/>
            <a:ext cx="1677035" cy="112839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p:txBody>
          <a:bodyPr/>
          <a:lstStyle/>
          <a:p>
            <a:pPr lvl="0"/>
            <a:r>
              <a:rPr lang="en-US" dirty="0" smtClean="0">
                <a:sym typeface="Century Gothic"/>
              </a:rPr>
              <a:t>Frame and Other Recommendations</a:t>
            </a:r>
            <a:endParaRPr lang="en-US" dirty="0">
              <a:sym typeface="Century Gothic"/>
            </a:endParaRPr>
          </a:p>
        </p:txBody>
      </p:sp>
      <p:sp>
        <p:nvSpPr>
          <p:cNvPr id="435" name="Shape 435"/>
          <p:cNvSpPr txBox="1">
            <a:spLocks noGrp="1"/>
          </p:cNvSpPr>
          <p:nvPr>
            <p:ph type="body" idx="1"/>
          </p:nvPr>
        </p:nvSpPr>
        <p:spPr>
          <a:xfrm>
            <a:off x="450826" y="1214437"/>
            <a:ext cx="6211231" cy="3452811"/>
          </a:xfrm>
        </p:spPr>
        <p:txBody>
          <a:bodyPr/>
          <a:lstStyle/>
          <a:p>
            <a:pPr lvl="0"/>
            <a:r>
              <a:rPr lang="en-US" sz="1400" b="1" dirty="0" smtClean="0">
                <a:sym typeface="Century Gothic"/>
              </a:rPr>
              <a:t>Fashion</a:t>
            </a:r>
            <a:r>
              <a:rPr lang="en-US" sz="1400" dirty="0" smtClean="0">
                <a:sym typeface="Century Gothic"/>
              </a:rPr>
              <a:t> -  Whether full or part-time eyeglass wearers, kids like their glasses to look “cool</a:t>
            </a:r>
            <a:r>
              <a:rPr lang="en-US" sz="1400" dirty="0" smtClean="0"/>
              <a:t>.”</a:t>
            </a:r>
            <a:r>
              <a:rPr lang="en-US" sz="1400" dirty="0" smtClean="0">
                <a:sym typeface="Century Gothic"/>
              </a:rPr>
              <a:t>  We want them to wear the glasses. Fun </a:t>
            </a:r>
            <a:r>
              <a:rPr lang="en-US" sz="1400" dirty="0" err="1" smtClean="0"/>
              <a:t>colour</a:t>
            </a:r>
            <a:r>
              <a:rPr lang="en-US" sz="1400" dirty="0" smtClean="0"/>
              <a:t>, </a:t>
            </a:r>
            <a:r>
              <a:rPr lang="en-US" sz="1400" dirty="0" smtClean="0">
                <a:sym typeface="Century Gothic"/>
              </a:rPr>
              <a:t>patterns and styles make glasses appealing.</a:t>
            </a:r>
          </a:p>
          <a:p>
            <a:pPr lvl="0"/>
            <a:endParaRPr lang="en-US" sz="1400" dirty="0" smtClean="0">
              <a:sym typeface="Century Gothic"/>
            </a:endParaRPr>
          </a:p>
          <a:p>
            <a:pPr lvl="0"/>
            <a:r>
              <a:rPr lang="en-US" sz="1400" b="1" dirty="0" smtClean="0">
                <a:sym typeface="Century Gothic"/>
              </a:rPr>
              <a:t>Plastic or Metal </a:t>
            </a:r>
            <a:r>
              <a:rPr lang="en-US" sz="1400" dirty="0" smtClean="0">
                <a:sym typeface="Century Gothic"/>
              </a:rPr>
              <a:t>– In the past plastic was considered better as they were considered more durable. That is no longer the case with improvements from manufacturers. </a:t>
            </a:r>
          </a:p>
          <a:p>
            <a:pPr lvl="0"/>
            <a:endParaRPr lang="en-US" sz="1400" dirty="0" smtClean="0">
              <a:sym typeface="Century Gothic"/>
            </a:endParaRPr>
          </a:p>
          <a:p>
            <a:pPr lvl="0"/>
            <a:r>
              <a:rPr lang="en-US" sz="1400" b="1" dirty="0" smtClean="0">
                <a:sym typeface="Century Gothic"/>
              </a:rPr>
              <a:t>Proper Bridge Fit </a:t>
            </a:r>
            <a:r>
              <a:rPr lang="en-US" sz="1400" dirty="0" smtClean="0">
                <a:sym typeface="Century Gothic"/>
              </a:rPr>
              <a:t>– Young children’s noses are not fully developed so fit can make the difference of glasses staying in place.</a:t>
            </a:r>
          </a:p>
          <a:p>
            <a:pPr lvl="0"/>
            <a:endParaRPr lang="en-US" sz="1400" dirty="0" smtClean="0">
              <a:sym typeface="Century Gothic"/>
            </a:endParaRPr>
          </a:p>
          <a:p>
            <a:pPr lvl="0"/>
            <a:r>
              <a:rPr lang="en-US" sz="1400" b="1" dirty="0" smtClean="0">
                <a:sym typeface="Century Gothic"/>
              </a:rPr>
              <a:t>Temples</a:t>
            </a:r>
            <a:r>
              <a:rPr lang="en-US" sz="1400" dirty="0" smtClean="0">
                <a:sym typeface="Century Gothic"/>
              </a:rPr>
              <a:t> – Cable temples, straps, </a:t>
            </a:r>
            <a:r>
              <a:rPr lang="en-US" sz="1400" dirty="0"/>
              <a:t>s</a:t>
            </a:r>
            <a:r>
              <a:rPr lang="en-US" sz="1400" dirty="0" smtClean="0">
                <a:sym typeface="Century Gothic"/>
              </a:rPr>
              <a:t>kull </a:t>
            </a:r>
            <a:r>
              <a:rPr lang="en-US" sz="1400" dirty="0" smtClean="0"/>
              <a:t>t</a:t>
            </a:r>
            <a:r>
              <a:rPr lang="en-US" sz="1400" dirty="0" smtClean="0">
                <a:sym typeface="Century Gothic"/>
              </a:rPr>
              <a:t>emples.</a:t>
            </a:r>
          </a:p>
          <a:p>
            <a:pPr lvl="0"/>
            <a:endParaRPr lang="en-US" sz="1400" dirty="0" smtClean="0">
              <a:sym typeface="Century Gothic"/>
            </a:endParaRPr>
          </a:p>
          <a:p>
            <a:pPr lvl="0"/>
            <a:r>
              <a:rPr lang="en-US" sz="1400" b="1" dirty="0" smtClean="0">
                <a:sym typeface="Century Gothic"/>
              </a:rPr>
              <a:t>Spring Hinges </a:t>
            </a:r>
            <a:r>
              <a:rPr lang="en-US" sz="1400" dirty="0" smtClean="0">
                <a:sym typeface="Century Gothic"/>
              </a:rPr>
              <a:t>– Prevents the need for frequent adjustment and repair.</a:t>
            </a:r>
          </a:p>
          <a:p>
            <a:pPr lvl="0"/>
            <a:endParaRPr lang="en-US" sz="1400" dirty="0">
              <a:sym typeface="Century Gothic"/>
            </a:endParaRPr>
          </a:p>
        </p:txBody>
      </p:sp>
      <p:sp>
        <p:nvSpPr>
          <p:cNvPr id="436" name="Shape 436"/>
          <p:cNvSpPr txBox="1"/>
          <p:nvPr/>
        </p:nvSpPr>
        <p:spPr>
          <a:xfrm>
            <a:off x="6848102" y="563064"/>
            <a:ext cx="2560320" cy="2560320"/>
          </a:xfrm>
          <a:prstGeom prst="ellipse">
            <a:avLst/>
          </a:prstGeom>
          <a:solidFill>
            <a:schemeClr val="bg2"/>
          </a:solidFill>
          <a:ln>
            <a:noFill/>
          </a:ln>
        </p:spPr>
        <p:txBody>
          <a:bodyPr lIns="91425" tIns="45700" rIns="91425" bIns="45700" anchor="t" anchorCtr="0">
            <a:noAutofit/>
          </a:bodyPr>
          <a:lstStyle/>
          <a:p>
            <a:pPr marL="0" marR="0" lvl="0" indent="0" algn="l" rtl="0">
              <a:spcBef>
                <a:spcPts val="0"/>
              </a:spcBef>
              <a:buSzPct val="25000"/>
              <a:buNone/>
            </a:pPr>
            <a:r>
              <a:rPr lang="en-US" sz="3200" baseline="-25000" dirty="0" smtClean="0">
                <a:solidFill>
                  <a:schemeClr val="lt1"/>
                </a:solidFill>
                <a:latin typeface="Century Gothic"/>
                <a:ea typeface="Century Gothic"/>
                <a:cs typeface="Century Gothic"/>
                <a:sym typeface="Century Gothic"/>
              </a:rPr>
              <a:t>Second </a:t>
            </a:r>
            <a:r>
              <a:rPr lang="en-US" sz="3200" baseline="-25000" dirty="0">
                <a:solidFill>
                  <a:schemeClr val="lt1"/>
                </a:solidFill>
                <a:latin typeface="Century Gothic"/>
                <a:ea typeface="Century Gothic"/>
                <a:cs typeface="Century Gothic"/>
                <a:sym typeface="Century Gothic"/>
              </a:rPr>
              <a:t>Pair </a:t>
            </a:r>
          </a:p>
          <a:p>
            <a:pPr marL="0" marR="0" lvl="0" indent="0" algn="l" rtl="0">
              <a:spcBef>
                <a:spcPts val="0"/>
              </a:spcBef>
              <a:buNone/>
            </a:pPr>
            <a:endParaRPr sz="1800" dirty="0">
              <a:solidFill>
                <a:schemeClr val="lt1"/>
              </a:solidFill>
              <a:latin typeface="Arial"/>
              <a:ea typeface="Arial"/>
              <a:cs typeface="Arial"/>
              <a:sym typeface="Arial"/>
            </a:endParaRPr>
          </a:p>
          <a:p>
            <a:pPr marL="285750" marR="0" lvl="0" indent="-285750" algn="l" rtl="0">
              <a:spcBef>
                <a:spcPts val="0"/>
              </a:spcBef>
              <a:buClr>
                <a:schemeClr val="lt1"/>
              </a:buClr>
              <a:buSzPct val="100000"/>
              <a:buFont typeface="Arial"/>
              <a:buChar char="•"/>
            </a:pPr>
            <a:r>
              <a:rPr lang="en-US" sz="1800" dirty="0">
                <a:solidFill>
                  <a:schemeClr val="lt1"/>
                </a:solidFill>
                <a:latin typeface="Century Gothic"/>
                <a:ea typeface="Century Gothic"/>
                <a:cs typeface="Century Gothic"/>
                <a:sym typeface="Century Gothic"/>
              </a:rPr>
              <a:t>Sports p</a:t>
            </a:r>
            <a:r>
              <a:rPr lang="en-US" sz="1800" dirty="0" smtClean="0">
                <a:solidFill>
                  <a:schemeClr val="lt1"/>
                </a:solidFill>
                <a:latin typeface="Century Gothic"/>
                <a:ea typeface="Century Gothic"/>
                <a:cs typeface="Century Gothic"/>
                <a:sym typeface="Century Gothic"/>
              </a:rPr>
              <a:t>air</a:t>
            </a:r>
            <a:endParaRPr sz="1800" dirty="0">
              <a:solidFill>
                <a:schemeClr val="lt1"/>
              </a:solidFill>
              <a:latin typeface="Century Gothic"/>
              <a:ea typeface="Century Gothic"/>
              <a:cs typeface="Century Gothic"/>
              <a:sym typeface="Century Gothic"/>
            </a:endParaRPr>
          </a:p>
          <a:p>
            <a:pPr marL="285750" marR="0" lvl="0" indent="-285750" algn="l" rtl="0">
              <a:spcBef>
                <a:spcPts val="0"/>
              </a:spcBef>
              <a:buClr>
                <a:schemeClr val="lt1"/>
              </a:buClr>
              <a:buSzPct val="100000"/>
              <a:buFont typeface="Arial"/>
              <a:buChar char="•"/>
            </a:pPr>
            <a:r>
              <a:rPr lang="en-US" sz="1800" dirty="0">
                <a:solidFill>
                  <a:schemeClr val="lt1"/>
                </a:solidFill>
                <a:latin typeface="Century Gothic"/>
                <a:ea typeface="Century Gothic"/>
                <a:cs typeface="Century Gothic"/>
                <a:sym typeface="Century Gothic"/>
              </a:rPr>
              <a:t>Backup p</a:t>
            </a:r>
            <a:r>
              <a:rPr lang="en-US" sz="1800" dirty="0" smtClean="0">
                <a:solidFill>
                  <a:schemeClr val="lt1"/>
                </a:solidFill>
                <a:latin typeface="Century Gothic"/>
                <a:ea typeface="Century Gothic"/>
                <a:cs typeface="Century Gothic"/>
                <a:sym typeface="Century Gothic"/>
              </a:rPr>
              <a:t>air</a:t>
            </a:r>
            <a:endParaRPr sz="1800" dirty="0">
              <a:solidFill>
                <a:schemeClr val="lt1"/>
              </a:solidFill>
              <a:latin typeface="Century Gothic"/>
              <a:ea typeface="Century Gothic"/>
              <a:cs typeface="Century Gothic"/>
              <a:sym typeface="Century Gothic"/>
            </a:endParaRPr>
          </a:p>
          <a:p>
            <a:pPr marL="285750" marR="0" lvl="0" indent="-285750" algn="l" rtl="0">
              <a:spcBef>
                <a:spcPts val="0"/>
              </a:spcBef>
              <a:buClr>
                <a:schemeClr val="lt1"/>
              </a:buClr>
              <a:buSzPct val="100000"/>
              <a:buFont typeface="Arial"/>
              <a:buChar char="•"/>
            </a:pPr>
            <a:r>
              <a:rPr lang="en-US" sz="1800" dirty="0">
                <a:solidFill>
                  <a:schemeClr val="lt1"/>
                </a:solidFill>
                <a:latin typeface="Century Gothic"/>
                <a:ea typeface="Century Gothic"/>
                <a:cs typeface="Century Gothic"/>
                <a:sym typeface="Century Gothic"/>
              </a:rPr>
              <a:t>Computer </a:t>
            </a:r>
            <a:r>
              <a:rPr lang="en-US" sz="1800" dirty="0" smtClean="0">
                <a:solidFill>
                  <a:schemeClr val="lt1"/>
                </a:solidFill>
                <a:latin typeface="Century Gothic"/>
                <a:ea typeface="Century Gothic"/>
                <a:cs typeface="Century Gothic"/>
                <a:sym typeface="Century Gothic"/>
              </a:rPr>
              <a:t>pair</a:t>
            </a:r>
            <a:endParaRPr lang="en-US" sz="1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p:txBody>
          <a:bodyPr/>
          <a:lstStyle/>
          <a:p>
            <a:pPr lvl="0"/>
            <a:r>
              <a:rPr lang="en-US" dirty="0" smtClean="0">
                <a:sym typeface="Century Gothic"/>
              </a:rPr>
              <a:t>Tips for Success</a:t>
            </a:r>
            <a:endParaRPr lang="en-US" dirty="0">
              <a:sym typeface="Century Gothic"/>
            </a:endParaRPr>
          </a:p>
        </p:txBody>
      </p:sp>
      <p:sp>
        <p:nvSpPr>
          <p:cNvPr id="450" name="Shape 450"/>
          <p:cNvSpPr txBox="1">
            <a:spLocks noGrp="1"/>
          </p:cNvSpPr>
          <p:nvPr>
            <p:ph type="body" idx="1"/>
          </p:nvPr>
        </p:nvSpPr>
        <p:spPr>
          <a:xfrm>
            <a:off x="488124" y="1226312"/>
            <a:ext cx="6720197" cy="3452811"/>
          </a:xfrm>
        </p:spPr>
        <p:txBody>
          <a:bodyPr/>
          <a:lstStyle/>
          <a:p>
            <a:r>
              <a:rPr lang="en-US" dirty="0"/>
              <a:t>Prescribe the BEST visual solution(s) for your patient’s needs</a:t>
            </a:r>
          </a:p>
          <a:p>
            <a:r>
              <a:rPr lang="en-US" dirty="0" smtClean="0"/>
              <a:t>Talk </a:t>
            </a:r>
            <a:r>
              <a:rPr lang="en-US" dirty="0"/>
              <a:t>with the child and the parent together – </a:t>
            </a:r>
            <a:r>
              <a:rPr lang="en-US" dirty="0" err="1"/>
              <a:t>GenZ</a:t>
            </a:r>
            <a:r>
              <a:rPr lang="en-US" dirty="0"/>
              <a:t> influences </a:t>
            </a:r>
            <a:r>
              <a:rPr lang="en-US" dirty="0" smtClean="0"/>
              <a:t>decisions</a:t>
            </a:r>
          </a:p>
          <a:p>
            <a:pPr marL="285750" indent="-285750">
              <a:buFont typeface="Arial" panose="020B0604020202020204" pitchFamily="34" charset="0"/>
              <a:buChar char="•"/>
            </a:pPr>
            <a:r>
              <a:rPr lang="en-US" dirty="0"/>
              <a:t>Communicate in shorter bursts of “</a:t>
            </a:r>
            <a:r>
              <a:rPr lang="en-US" dirty="0" err="1"/>
              <a:t>snackable</a:t>
            </a:r>
            <a:r>
              <a:rPr lang="en-US" dirty="0"/>
              <a:t> content” – their attention span is only about 8 </a:t>
            </a:r>
            <a:r>
              <a:rPr lang="en-US" dirty="0" smtClean="0"/>
              <a:t>seconds</a:t>
            </a:r>
            <a:endParaRPr lang="en-US" dirty="0"/>
          </a:p>
          <a:p>
            <a:pPr marL="285750" lvl="0" indent="-285750">
              <a:buFont typeface="Arial" panose="020B0604020202020204" pitchFamily="34" charset="0"/>
              <a:buChar char="•"/>
            </a:pPr>
            <a:r>
              <a:rPr lang="is-IS" dirty="0"/>
              <a:t>Use kid-friendly language or buzz </a:t>
            </a:r>
            <a:r>
              <a:rPr lang="is-IS" dirty="0" smtClean="0"/>
              <a:t>words</a:t>
            </a:r>
          </a:p>
          <a:p>
            <a:pPr marL="285750" lvl="0" indent="-285750">
              <a:buFont typeface="Arial" panose="020B0604020202020204" pitchFamily="34" charset="0"/>
              <a:buChar char="•"/>
            </a:pPr>
            <a:r>
              <a:rPr lang="is-IS" dirty="0" smtClean="0"/>
              <a:t>Talk </a:t>
            </a:r>
            <a:r>
              <a:rPr lang="is-IS" dirty="0"/>
              <a:t>to them about </a:t>
            </a:r>
            <a:r>
              <a:rPr lang="is-IS" dirty="0" smtClean="0"/>
              <a:t>value</a:t>
            </a:r>
            <a:endParaRPr lang="en-US" dirty="0"/>
          </a:p>
          <a:p>
            <a:r>
              <a:rPr lang="is-IS" dirty="0"/>
              <a:t>Feed their curiosity</a:t>
            </a:r>
            <a:endParaRPr lang="en-US" dirty="0"/>
          </a:p>
          <a:p>
            <a:pPr marL="285750" indent="-285750">
              <a:buFont typeface="Arial" panose="020B0604020202020204" pitchFamily="34" charset="0"/>
              <a:buChar char="•"/>
            </a:pPr>
            <a:r>
              <a:rPr lang="is-IS" dirty="0" smtClean="0"/>
              <a:t>UV </a:t>
            </a:r>
            <a:r>
              <a:rPr lang="is-IS" dirty="0"/>
              <a:t>flashlight or </a:t>
            </a:r>
            <a:r>
              <a:rPr lang="is-IS" dirty="0" smtClean="0"/>
              <a:t>Transitions lens demo</a:t>
            </a:r>
            <a:endParaRPr lang="en-US" dirty="0"/>
          </a:p>
          <a:p>
            <a:pPr lvl="0"/>
            <a:endParaRPr lang="en-US" dirty="0"/>
          </a:p>
        </p:txBody>
      </p:sp>
      <p:pic>
        <p:nvPicPr>
          <p:cNvPr id="5" name="Shape 451" descr="boy thumbs up.jpg"/>
          <p:cNvPicPr preferRelativeResize="0"/>
          <p:nvPr/>
        </p:nvPicPr>
        <p:blipFill rotWithShape="1">
          <a:blip r:embed="rId3">
            <a:alphaModFix/>
          </a:blip>
          <a:srcRect/>
          <a:stretch/>
        </p:blipFill>
        <p:spPr>
          <a:xfrm>
            <a:off x="6065307" y="2872645"/>
            <a:ext cx="3078693" cy="205246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Resources</a:t>
            </a:r>
            <a:endParaRPr lang="en-US" dirty="0"/>
          </a:p>
        </p:txBody>
      </p:sp>
      <p:sp>
        <p:nvSpPr>
          <p:cNvPr id="3" name="Text Placeholder 2"/>
          <p:cNvSpPr>
            <a:spLocks noGrp="1"/>
          </p:cNvSpPr>
          <p:nvPr>
            <p:ph type="body" idx="1"/>
          </p:nvPr>
        </p:nvSpPr>
        <p:spPr>
          <a:xfrm>
            <a:off x="450827" y="1214437"/>
            <a:ext cx="4776266" cy="3452811"/>
          </a:xfrm>
        </p:spPr>
        <p:txBody>
          <a:bodyPr/>
          <a:lstStyle/>
          <a:p>
            <a:r>
              <a:rPr lang="en-US" dirty="0" smtClean="0"/>
              <a:t>Available at </a:t>
            </a:r>
            <a:r>
              <a:rPr lang="en-US" dirty="0"/>
              <a:t>Transitions.com/kid</a:t>
            </a:r>
            <a:endParaRPr lang="en-US" dirty="0" smtClean="0">
              <a:solidFill>
                <a:srgbClr val="FF0000"/>
              </a:solidFill>
            </a:endParaRPr>
          </a:p>
          <a:p>
            <a:pPr marL="285750" indent="-285750">
              <a:buFont typeface="Arial" panose="020B0604020202020204" pitchFamily="34" charset="0"/>
              <a:buChar char="•"/>
            </a:pPr>
            <a:r>
              <a:rPr lang="en-US" dirty="0" smtClean="0"/>
              <a:t>Counter card</a:t>
            </a:r>
          </a:p>
          <a:p>
            <a:pPr marL="285750" indent="-285750">
              <a:buFont typeface="Arial" panose="020B0604020202020204" pitchFamily="34" charset="0"/>
              <a:buChar char="•"/>
            </a:pPr>
            <a:r>
              <a:rPr lang="en-US" dirty="0" smtClean="0"/>
              <a:t>Package </a:t>
            </a:r>
            <a:r>
              <a:rPr lang="en-US" dirty="0" smtClean="0"/>
              <a:t>sell sheet</a:t>
            </a:r>
          </a:p>
          <a:p>
            <a:pPr marL="285750" indent="-285750">
              <a:buFont typeface="Arial" panose="020B0604020202020204" pitchFamily="34" charset="0"/>
              <a:buChar char="•"/>
            </a:pPr>
            <a:r>
              <a:rPr lang="en-US" dirty="0" smtClean="0"/>
              <a:t>Kids’ eyes brochure</a:t>
            </a:r>
          </a:p>
          <a:p>
            <a:pPr marL="285750" indent="-285750">
              <a:buFont typeface="Arial" panose="020B0604020202020204" pitchFamily="34" charset="0"/>
              <a:buChar char="•"/>
            </a:pPr>
            <a:r>
              <a:rPr lang="en-US" dirty="0" smtClean="0"/>
              <a:t>Social media images/content</a:t>
            </a:r>
          </a:p>
          <a:p>
            <a:pPr marL="285750" indent="-285750">
              <a:buFont typeface="Arial" panose="020B0604020202020204" pitchFamily="34" charset="0"/>
              <a:buChar char="•"/>
            </a:pPr>
            <a:r>
              <a:rPr lang="en-US" dirty="0" smtClean="0"/>
              <a:t>Sample letters</a:t>
            </a:r>
          </a:p>
          <a:p>
            <a:pPr marL="515938" lvl="1" indent="-285750">
              <a:buFont typeface="Arial" panose="020B0604020202020204" pitchFamily="34" charset="0"/>
              <a:buChar char="•"/>
            </a:pPr>
            <a:r>
              <a:rPr lang="en-US" dirty="0" smtClean="0"/>
              <a:t>Permission note to allow photochromics in school</a:t>
            </a:r>
          </a:p>
          <a:p>
            <a:pPr marL="515938" lvl="1" indent="-285750">
              <a:buFont typeface="Arial" panose="020B0604020202020204" pitchFamily="34" charset="0"/>
              <a:buChar char="•"/>
            </a:pPr>
            <a:r>
              <a:rPr lang="en-US" dirty="0" smtClean="0"/>
              <a:t>Note offering vision screenings</a:t>
            </a:r>
          </a:p>
          <a:p>
            <a:pPr marL="515938" lvl="1" indent="-285750">
              <a:buFont typeface="Arial" panose="020B0604020202020204" pitchFamily="34" charset="0"/>
              <a:buChar char="•"/>
            </a:pPr>
            <a:r>
              <a:rPr lang="en-US" dirty="0" smtClean="0"/>
              <a:t>Introduction to healthcare professionals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329" y="559556"/>
            <a:ext cx="3349929" cy="433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22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1416895" y="124726"/>
            <a:ext cx="6298130" cy="1428306"/>
          </a:xfrm>
          <a:prstGeom prst="rect">
            <a:avLst/>
          </a:prstGeom>
          <a:noFill/>
          <a:ln>
            <a:noFill/>
          </a:ln>
        </p:spPr>
        <p:txBody>
          <a:bodyPr lIns="0" tIns="45700" rIns="91425" bIns="45700" anchor="ctr" anchorCtr="0">
            <a:noAutofit/>
          </a:bodyPr>
          <a:lstStyle/>
          <a:p>
            <a:pPr marL="0" marR="0" lvl="0" indent="0" algn="ctr" rtl="0">
              <a:spcBef>
                <a:spcPts val="0"/>
              </a:spcBef>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No doubt there is a </a:t>
            </a:r>
            <a:br>
              <a:rPr lang="en-US" sz="2800" b="0" i="0" u="none" strike="noStrike" cap="none" dirty="0">
                <a:solidFill>
                  <a:schemeClr val="lt1"/>
                </a:solidFill>
                <a:latin typeface="Century Gothic"/>
                <a:ea typeface="Century Gothic"/>
                <a:cs typeface="Century Gothic"/>
                <a:sym typeface="Century Gothic"/>
              </a:rPr>
            </a:br>
            <a:r>
              <a:rPr lang="en-US" sz="2800" b="1" i="0" u="none" strike="noStrike" cap="none" dirty="0">
                <a:solidFill>
                  <a:schemeClr val="lt1"/>
                </a:solidFill>
                <a:latin typeface="Century Gothic"/>
                <a:ea typeface="Century Gothic"/>
                <a:cs typeface="Century Gothic"/>
                <a:sym typeface="Century Gothic"/>
              </a:rPr>
              <a:t>BRIGHT side of KidZ</a:t>
            </a:r>
          </a:p>
        </p:txBody>
      </p:sp>
      <p:sp>
        <p:nvSpPr>
          <p:cNvPr id="466" name="Shape 466"/>
          <p:cNvSpPr txBox="1">
            <a:spLocks noGrp="1"/>
          </p:cNvSpPr>
          <p:nvPr>
            <p:ph type="body" idx="1"/>
          </p:nvPr>
        </p:nvSpPr>
        <p:spPr>
          <a:xfrm>
            <a:off x="791016" y="3601057"/>
            <a:ext cx="7460872" cy="1186661"/>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lt1"/>
                </a:solidFill>
                <a:latin typeface="Century Gothic"/>
                <a:ea typeface="Century Gothic"/>
                <a:cs typeface="Century Gothic"/>
                <a:sym typeface="Century Gothic"/>
              </a:rPr>
              <a:t>THANK YOU </a:t>
            </a:r>
          </a:p>
        </p:txBody>
      </p:sp>
      <p:pic>
        <p:nvPicPr>
          <p:cNvPr id="467" name="Shape 467" descr="girl peeking out with glasses.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07324" y="1655443"/>
            <a:ext cx="2520654" cy="166678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Gen Z?</a:t>
            </a:r>
            <a:endParaRPr lang="en-US" dirty="0"/>
          </a:p>
        </p:txBody>
      </p:sp>
      <p:sp>
        <p:nvSpPr>
          <p:cNvPr id="5" name="Shape 153"/>
          <p:cNvSpPr txBox="1">
            <a:spLocks/>
          </p:cNvSpPr>
          <p:nvPr/>
        </p:nvSpPr>
        <p:spPr>
          <a:xfrm>
            <a:off x="450828" y="1044084"/>
            <a:ext cx="6009350" cy="3452811"/>
          </a:xfrm>
          <a:prstGeom prst="rect">
            <a:avLst/>
          </a:prstGeom>
          <a:noFill/>
          <a:ln>
            <a:noFill/>
          </a:ln>
        </p:spPr>
        <p:txBody>
          <a:bodyPr lIns="0"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285750" indent="-285750">
              <a:spcAft>
                <a:spcPts val="0"/>
              </a:spcAft>
              <a:buSzPct val="100000"/>
              <a:buFont typeface="Arial"/>
              <a:buChar char="•"/>
            </a:pPr>
            <a:r>
              <a:rPr lang="en-US" dirty="0" smtClean="0"/>
              <a:t>Born in 1994+, aged 23 or younger</a:t>
            </a:r>
          </a:p>
          <a:p>
            <a:pPr marL="285750" indent="-285750">
              <a:spcAft>
                <a:spcPts val="0"/>
              </a:spcAft>
              <a:buSzPct val="100000"/>
              <a:buFont typeface="Arial"/>
              <a:buChar char="•"/>
            </a:pPr>
            <a:endParaRPr lang="en-US" dirty="0"/>
          </a:p>
          <a:p>
            <a:pPr marL="285750" indent="-285750">
              <a:spcAft>
                <a:spcPts val="0"/>
              </a:spcAft>
              <a:buSzPct val="100000"/>
              <a:buFont typeface="Arial"/>
              <a:buChar char="•"/>
            </a:pPr>
            <a:r>
              <a:rPr lang="en-US" dirty="0" smtClean="0"/>
              <a:t>22% of Canada’s population</a:t>
            </a:r>
          </a:p>
          <a:p>
            <a:pPr marL="285750" indent="-285750">
              <a:spcAft>
                <a:spcPts val="0"/>
              </a:spcAft>
              <a:buSzPct val="100000"/>
              <a:buFont typeface="Arial"/>
              <a:buChar char="•"/>
            </a:pPr>
            <a:endParaRPr lang="en-US" dirty="0"/>
          </a:p>
          <a:p>
            <a:pPr marL="285750" indent="-285750">
              <a:spcAft>
                <a:spcPts val="0"/>
              </a:spcAft>
              <a:buSzPct val="100000"/>
              <a:buFont typeface="Arial"/>
              <a:buChar char="•"/>
            </a:pPr>
            <a:r>
              <a:rPr lang="en-US" dirty="0"/>
              <a:t>Half wear eyeglasses, more likely to have lens purchase </a:t>
            </a:r>
            <a:r>
              <a:rPr lang="en-US" dirty="0" smtClean="0"/>
              <a:t>subsidized</a:t>
            </a:r>
          </a:p>
          <a:p>
            <a:pPr>
              <a:spcAft>
                <a:spcPts val="0"/>
              </a:spcAft>
              <a:buSzPct val="100000"/>
            </a:pPr>
            <a:endParaRPr lang="en-US" dirty="0"/>
          </a:p>
          <a:p>
            <a:pPr marL="285750" indent="-285750">
              <a:spcAft>
                <a:spcPts val="0"/>
              </a:spcAft>
              <a:buSzPct val="100000"/>
              <a:buFont typeface="Arial"/>
              <a:buChar char="•"/>
            </a:pPr>
            <a:r>
              <a:rPr lang="en-US" dirty="0" smtClean="0"/>
              <a:t>Major </a:t>
            </a:r>
            <a:r>
              <a:rPr lang="en-US" dirty="0"/>
              <a:t>traits: Political </a:t>
            </a:r>
            <a:r>
              <a:rPr lang="en-US" dirty="0" smtClean="0"/>
              <a:t>mistrust, always connected, multi-taskers</a:t>
            </a:r>
          </a:p>
          <a:p>
            <a:pPr marL="285750" indent="-285750">
              <a:spcAft>
                <a:spcPts val="0"/>
              </a:spcAft>
              <a:buSzPct val="100000"/>
              <a:buFont typeface="Arial"/>
              <a:buChar char="•"/>
            </a:pPr>
            <a:endParaRPr lang="en-US" dirty="0"/>
          </a:p>
          <a:p>
            <a:pPr marL="285750" indent="-285750">
              <a:spcAft>
                <a:spcPts val="0"/>
              </a:spcAft>
              <a:buSzPct val="100000"/>
              <a:buFont typeface="Arial"/>
              <a:buChar char="•"/>
            </a:pPr>
            <a:r>
              <a:rPr lang="en-US" dirty="0" smtClean="0"/>
              <a:t>Influences household purchases</a:t>
            </a:r>
          </a:p>
          <a:p>
            <a:pPr marL="285750" indent="-285750">
              <a:spcAft>
                <a:spcPts val="0"/>
              </a:spcAft>
              <a:buSzPct val="100000"/>
              <a:buFont typeface="Arial"/>
              <a:buChar char="•"/>
            </a:pPr>
            <a:endParaRPr lang="en-US" dirty="0"/>
          </a:p>
          <a:p>
            <a:pPr marL="285750" indent="-285750">
              <a:spcBef>
                <a:spcPts val="600"/>
              </a:spcBef>
              <a:spcAft>
                <a:spcPts val="0"/>
              </a:spcAft>
              <a:buSzPct val="100000"/>
              <a:buFont typeface="Arial"/>
              <a:buChar char="•"/>
            </a:pPr>
            <a:endParaRPr lang="en-US" dirty="0" smtClean="0"/>
          </a:p>
          <a:p>
            <a:pPr>
              <a:spcBef>
                <a:spcPts val="600"/>
              </a:spcBef>
              <a:spcAft>
                <a:spcPts val="0"/>
              </a:spcAft>
              <a:buSzPct val="25000"/>
            </a:pPr>
            <a:endParaRPr lang="en-US" dirty="0" smtClean="0"/>
          </a:p>
          <a:p>
            <a:pPr>
              <a:spcBef>
                <a:spcPts val="600"/>
              </a:spcBef>
              <a:spcAft>
                <a:spcPts val="0"/>
              </a:spcAft>
              <a:buSzPct val="100000"/>
            </a:pPr>
            <a:endParaRPr lang="en-US" dirty="0" smtClean="0"/>
          </a:p>
          <a:p>
            <a:pPr marL="285750" indent="-285750">
              <a:spcBef>
                <a:spcPts val="600"/>
              </a:spcBef>
              <a:spcAft>
                <a:spcPts val="0"/>
              </a:spcAft>
              <a:buSzPct val="100000"/>
            </a:pPr>
            <a:endParaRPr lang="en-US" dirty="0" smtClean="0"/>
          </a:p>
          <a:p>
            <a:pPr marL="285750" indent="-285750">
              <a:spcBef>
                <a:spcPts val="600"/>
              </a:spcBef>
              <a:spcAft>
                <a:spcPts val="0"/>
              </a:spcAft>
              <a:buSzPct val="100000"/>
            </a:pPr>
            <a:endParaRPr lang="en-US" dirty="0"/>
          </a:p>
        </p:txBody>
      </p:sp>
      <p:sp>
        <p:nvSpPr>
          <p:cNvPr id="6" name="Shape 160"/>
          <p:cNvSpPr txBox="1"/>
          <p:nvPr/>
        </p:nvSpPr>
        <p:spPr>
          <a:xfrm>
            <a:off x="418396" y="4909946"/>
            <a:ext cx="8369344" cy="217199"/>
          </a:xfrm>
          <a:prstGeom prst="rect">
            <a:avLst/>
          </a:prstGeom>
          <a:noFill/>
          <a:ln>
            <a:noFill/>
          </a:ln>
        </p:spPr>
        <p:txBody>
          <a:bodyPr lIns="91425" tIns="45700" rIns="91425" bIns="45700" anchor="t" anchorCtr="0">
            <a:noAutofit/>
          </a:bodyPr>
          <a:lstStyle/>
          <a:p>
            <a:pPr lvl="0">
              <a:buSzPct val="25000"/>
            </a:pPr>
            <a:r>
              <a:rPr lang="en-US" sz="1000" b="0" i="0" u="none" strike="noStrike" cap="none" dirty="0" smtClean="0">
                <a:solidFill>
                  <a:schemeClr val="bg1"/>
                </a:solidFill>
                <a:latin typeface="Century Gothic" panose="020B0502020202020204" pitchFamily="34" charset="0"/>
                <a:sym typeface="Arial"/>
              </a:rPr>
              <a:t>Sources:  2017 </a:t>
            </a:r>
            <a:r>
              <a:rPr lang="en-US" sz="1000" b="0" i="0" u="none" strike="noStrike" cap="none" dirty="0" err="1" smtClean="0">
                <a:solidFill>
                  <a:schemeClr val="bg1"/>
                </a:solidFill>
                <a:latin typeface="Century Gothic" panose="020B0502020202020204" pitchFamily="34" charset="0"/>
                <a:sym typeface="Arial"/>
              </a:rPr>
              <a:t>Wakefied</a:t>
            </a:r>
            <a:r>
              <a:rPr lang="en-US" sz="1000" b="0" i="0" u="none" strike="noStrike" cap="none" dirty="0" smtClean="0">
                <a:solidFill>
                  <a:schemeClr val="bg1"/>
                </a:solidFill>
                <a:latin typeface="Century Gothic" panose="020B0502020202020204" pitchFamily="34" charset="0"/>
                <a:sym typeface="Arial"/>
              </a:rPr>
              <a:t> Research, </a:t>
            </a:r>
            <a:r>
              <a:rPr lang="en-US" sz="1000" b="0" i="0" u="none" strike="noStrike" cap="none" dirty="0" err="1" smtClean="0">
                <a:solidFill>
                  <a:schemeClr val="bg1"/>
                </a:solidFill>
                <a:latin typeface="Century Gothic" panose="020B0502020202020204" pitchFamily="34" charset="0"/>
                <a:sym typeface="Arial"/>
              </a:rPr>
              <a:t>VisionWatch</a:t>
            </a:r>
            <a:r>
              <a:rPr lang="en-US" sz="1000" b="0" i="0" u="none" strike="noStrike" cap="none" dirty="0" smtClean="0">
                <a:solidFill>
                  <a:schemeClr val="bg1"/>
                </a:solidFill>
                <a:latin typeface="Century Gothic" panose="020B0502020202020204" pitchFamily="34" charset="0"/>
                <a:sym typeface="Arial"/>
              </a:rPr>
              <a:t> </a:t>
            </a:r>
            <a:r>
              <a:rPr lang="en-US" sz="1000" dirty="0">
                <a:solidFill>
                  <a:schemeClr val="bg1"/>
                </a:solidFill>
                <a:latin typeface="Century Gothic" panose="020B0502020202020204" pitchFamily="34" charset="0"/>
              </a:rPr>
              <a:t>, </a:t>
            </a:r>
            <a:r>
              <a:rPr lang="en-US" sz="1000" dirty="0" smtClean="0">
                <a:solidFill>
                  <a:schemeClr val="bg1"/>
                </a:solidFill>
                <a:latin typeface="Century Gothic" panose="020B0502020202020204" pitchFamily="34" charset="0"/>
              </a:rPr>
              <a:t> </a:t>
            </a:r>
            <a:r>
              <a:rPr lang="en-US" sz="1000" dirty="0">
                <a:solidFill>
                  <a:schemeClr val="bg1"/>
                </a:solidFill>
                <a:latin typeface="Century Gothic" panose="020B0502020202020204" pitchFamily="34" charset="0"/>
              </a:rPr>
              <a:t>“Meet Generation Z” by </a:t>
            </a:r>
            <a:r>
              <a:rPr lang="en-US" sz="1000" dirty="0" err="1">
                <a:solidFill>
                  <a:schemeClr val="bg1"/>
                </a:solidFill>
                <a:latin typeface="Century Gothic" panose="020B0502020202020204" pitchFamily="34" charset="0"/>
              </a:rPr>
              <a:t>Sparts</a:t>
            </a:r>
            <a:r>
              <a:rPr lang="en-US" sz="1000" dirty="0">
                <a:solidFill>
                  <a:schemeClr val="bg1"/>
                </a:solidFill>
                <a:latin typeface="Century Gothic" panose="020B0502020202020204" pitchFamily="34" charset="0"/>
              </a:rPr>
              <a:t> &amp; Honey </a:t>
            </a:r>
          </a:p>
          <a:p>
            <a:pPr marL="0" marR="0" lvl="0" indent="0" algn="l" rtl="0">
              <a:spcBef>
                <a:spcPts val="0"/>
              </a:spcBef>
              <a:buSzPct val="25000"/>
              <a:buNone/>
            </a:pPr>
            <a:r>
              <a:rPr lang="en-US" sz="1000" b="0" i="0" u="none" strike="noStrike" cap="none" dirty="0" smtClean="0">
                <a:solidFill>
                  <a:schemeClr val="bg1"/>
                </a:solidFill>
                <a:latin typeface="Century Gothic" panose="020B0502020202020204" pitchFamily="34" charset="0"/>
                <a:sym typeface="Arial"/>
              </a:rPr>
              <a:t> </a:t>
            </a:r>
            <a:endParaRPr lang="en-US" sz="1000" b="0" i="0" u="none" strike="noStrike" cap="none" dirty="0">
              <a:solidFill>
                <a:schemeClr val="bg1"/>
              </a:solidFill>
              <a:latin typeface="Century Gothic" panose="020B0502020202020204" pitchFamily="34" charset="0"/>
              <a:sym typeface="Arial"/>
            </a:endParaRPr>
          </a:p>
        </p:txBody>
      </p:sp>
      <p:sp>
        <p:nvSpPr>
          <p:cNvPr id="3" name="TextBox 2"/>
          <p:cNvSpPr txBox="1"/>
          <p:nvPr/>
        </p:nvSpPr>
        <p:spPr>
          <a:xfrm>
            <a:off x="6828312" y="1044084"/>
            <a:ext cx="2101932" cy="1200329"/>
          </a:xfrm>
          <a:prstGeom prst="rect">
            <a:avLst/>
          </a:prstGeom>
          <a:noFill/>
        </p:spPr>
        <p:txBody>
          <a:bodyPr wrap="square" rtlCol="0">
            <a:spAutoFit/>
          </a:bodyPr>
          <a:lstStyle/>
          <a:p>
            <a:r>
              <a:rPr lang="en-US" sz="3600" b="1" dirty="0" smtClean="0">
                <a:solidFill>
                  <a:schemeClr val="accent1"/>
                </a:solidFill>
              </a:rPr>
              <a:t>Add</a:t>
            </a:r>
          </a:p>
          <a:p>
            <a:r>
              <a:rPr lang="en-US" sz="3600" b="1" dirty="0">
                <a:solidFill>
                  <a:schemeClr val="accent1"/>
                </a:solidFill>
              </a:rPr>
              <a:t>p</a:t>
            </a:r>
            <a:r>
              <a:rPr lang="en-US" sz="3600" b="1" dirty="0" smtClean="0">
                <a:solidFill>
                  <a:schemeClr val="accent1"/>
                </a:solidFill>
              </a:rPr>
              <a:t>hoto?</a:t>
            </a:r>
            <a:endParaRPr lang="en-US" sz="3600" b="1" dirty="0">
              <a:solidFill>
                <a:schemeClr val="accent1"/>
              </a:solidFill>
            </a:endParaRPr>
          </a:p>
        </p:txBody>
      </p:sp>
      <p:pic>
        <p:nvPicPr>
          <p:cNvPr id="7" name="Picture 2" descr="Z:\Havas-PR\Pittsburgh Share\SHARE\CLIENTS\Transitions Optical\Images\Lifestyle and Model Images\2016\Kids_VLL Captured Images\07 - Kids\#Goingoutside_01_1.mov.00_00_03_03.Still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93513" y="1044084"/>
            <a:ext cx="5273461" cy="271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0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dirty="0" smtClean="0">
                <a:sym typeface="Century Gothic"/>
              </a:rPr>
              <a:t>Do You </a:t>
            </a:r>
            <a:r>
              <a:rPr lang="en-US" dirty="0" smtClean="0"/>
              <a:t>K</a:t>
            </a:r>
            <a:r>
              <a:rPr lang="en-US" dirty="0" smtClean="0">
                <a:sym typeface="Century Gothic"/>
              </a:rPr>
              <a:t>now?</a:t>
            </a:r>
            <a:endParaRPr lang="en-US" dirty="0">
              <a:sym typeface="Century Gothic"/>
            </a:endParaRPr>
          </a:p>
        </p:txBody>
      </p:sp>
      <p:pic>
        <p:nvPicPr>
          <p:cNvPr id="1026" name="Picture 2" descr="C:\Users\Courtney Myers\Downloads\ThinkstockPhotos-dv194006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57007" y="306890"/>
            <a:ext cx="4726379" cy="4529720"/>
          </a:xfrm>
          <a:prstGeom prst="rect">
            <a:avLst/>
          </a:prstGeom>
          <a:noFill/>
          <a:extLst>
            <a:ext uri="{909E8E84-426E-40DD-AFC4-6F175D3DCCD1}">
              <a14:hiddenFill xmlns:a14="http://schemas.microsoft.com/office/drawing/2010/main">
                <a:solidFill>
                  <a:srgbClr val="FFFFFF"/>
                </a:solidFill>
              </a14:hiddenFill>
            </a:ext>
          </a:extLst>
        </p:spPr>
      </p:pic>
      <p:sp>
        <p:nvSpPr>
          <p:cNvPr id="9" name="Shape 200"/>
          <p:cNvSpPr txBox="1">
            <a:spLocks noGrp="1"/>
          </p:cNvSpPr>
          <p:nvPr>
            <p:ph type="body" idx="1"/>
          </p:nvPr>
        </p:nvSpPr>
        <p:spPr>
          <a:xfrm>
            <a:off x="450826" y="1146197"/>
            <a:ext cx="4085547" cy="3452811"/>
          </a:xfrm>
        </p:spPr>
        <p:txBody>
          <a:bodyPr/>
          <a:lstStyle/>
          <a:p>
            <a:pPr lvl="0"/>
            <a:r>
              <a:rPr lang="en-US" dirty="0" smtClean="0">
                <a:sym typeface="Century Gothic"/>
              </a:rPr>
              <a:t>80% of learning in a child’s first 12 years comes through the eyes</a:t>
            </a:r>
          </a:p>
          <a:p>
            <a:pPr lvl="0"/>
            <a:endParaRPr lang="en-US" dirty="0" smtClean="0"/>
          </a:p>
          <a:p>
            <a:pPr lvl="0"/>
            <a:r>
              <a:rPr lang="en-US" sz="2400" dirty="0" smtClean="0"/>
              <a:t>However…</a:t>
            </a:r>
            <a:endParaRPr lang="en-US" sz="2400" dirty="0"/>
          </a:p>
          <a:p>
            <a:pPr lvl="0"/>
            <a:r>
              <a:rPr lang="en-US" dirty="0" smtClean="0"/>
              <a:t>6 </a:t>
            </a:r>
            <a:r>
              <a:rPr lang="en-US" dirty="0"/>
              <a:t>out of 10 children </a:t>
            </a:r>
            <a:r>
              <a:rPr lang="en-US" dirty="0" smtClean="0"/>
              <a:t>experiencing reading </a:t>
            </a:r>
            <a:r>
              <a:rPr lang="en-US" dirty="0"/>
              <a:t>difficulties </a:t>
            </a:r>
            <a:r>
              <a:rPr lang="en-US" dirty="0" smtClean="0"/>
              <a:t>have uncorrected </a:t>
            </a:r>
            <a:r>
              <a:rPr lang="en-US" dirty="0"/>
              <a:t>or undetected vision </a:t>
            </a:r>
            <a:r>
              <a:rPr lang="en-US" dirty="0" smtClean="0"/>
              <a:t>problems. </a:t>
            </a:r>
          </a:p>
          <a:p>
            <a:pPr lvl="0"/>
            <a:endParaRPr lang="en-US" dirty="0"/>
          </a:p>
          <a:p>
            <a:r>
              <a:rPr lang="en-US" dirty="0"/>
              <a:t>A</a:t>
            </a:r>
            <a:r>
              <a:rPr lang="en-US" dirty="0" smtClean="0"/>
              <a:t>lmost </a:t>
            </a:r>
            <a:r>
              <a:rPr lang="en-US" dirty="0"/>
              <a:t>25% of school-age children have </a:t>
            </a:r>
            <a:r>
              <a:rPr lang="en-US" dirty="0" smtClean="0"/>
              <a:t>vision problems.</a:t>
            </a:r>
            <a:endParaRPr lang="en-US" dirty="0"/>
          </a:p>
        </p:txBody>
      </p:sp>
      <p:sp>
        <p:nvSpPr>
          <p:cNvPr id="11" name="Shape 160"/>
          <p:cNvSpPr txBox="1"/>
          <p:nvPr/>
        </p:nvSpPr>
        <p:spPr>
          <a:xfrm>
            <a:off x="477771" y="4850571"/>
            <a:ext cx="5526224" cy="217199"/>
          </a:xfrm>
          <a:prstGeom prst="rect">
            <a:avLst/>
          </a:prstGeom>
          <a:noFill/>
          <a:ln>
            <a:noFill/>
          </a:ln>
        </p:spPr>
        <p:txBody>
          <a:bodyPr lIns="91425" tIns="45700" rIns="91425" bIns="45700" anchor="t" anchorCtr="0">
            <a:noAutofit/>
          </a:bodyPr>
          <a:lstStyle/>
          <a:p>
            <a:pPr lvl="0">
              <a:buSzPct val="25000"/>
            </a:pPr>
            <a:r>
              <a:rPr lang="en-US" sz="1000" b="0" i="0" u="none" strike="noStrike" cap="none" dirty="0" smtClean="0">
                <a:solidFill>
                  <a:schemeClr val="bg1"/>
                </a:solidFill>
                <a:latin typeface="Century Gothic" panose="020B0502020202020204" pitchFamily="34" charset="0"/>
                <a:sym typeface="Arial"/>
              </a:rPr>
              <a:t>Sources</a:t>
            </a:r>
            <a:r>
              <a:rPr lang="en-US" sz="1000" dirty="0">
                <a:solidFill>
                  <a:schemeClr val="bg1"/>
                </a:solidFill>
                <a:latin typeface="Century Gothic" panose="020B0502020202020204" pitchFamily="34" charset="0"/>
              </a:rPr>
              <a:t>:  Canadian Association of Optometrists </a:t>
            </a:r>
            <a:r>
              <a:rPr lang="en-US" sz="1000" dirty="0" smtClean="0">
                <a:solidFill>
                  <a:schemeClr val="bg1"/>
                </a:solidFill>
                <a:latin typeface="Century Gothic" panose="020B0502020202020204" pitchFamily="34" charset="0"/>
              </a:rPr>
              <a:t>, National Coalition for Vision Health</a:t>
            </a:r>
            <a:endParaRPr lang="en-US" sz="1000" b="0" i="0" u="none" strike="noStrike" cap="none" dirty="0">
              <a:solidFill>
                <a:schemeClr val="bg1"/>
              </a:solidFill>
              <a:latin typeface="Century Gothic" panose="020B0502020202020204" pitchFamily="34" charset="0"/>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nvPicPr>
        <p:blipFill rotWithShape="1">
          <a:blip r:embed="rId3"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3088332524"/>
              </p:ext>
            </p:extLst>
          </p:nvPr>
        </p:nvGraphicFramePr>
        <p:xfrm>
          <a:off x="409829" y="2355625"/>
          <a:ext cx="8344260" cy="2316480"/>
        </p:xfrm>
        <a:graphic>
          <a:graphicData uri="http://schemas.openxmlformats.org/drawingml/2006/table">
            <a:tbl>
              <a:tblPr firstRow="1" bandRow="1">
                <a:tableStyleId>{2D5ABB26-0587-4C30-8999-92F81FD0307C}</a:tableStyleId>
              </a:tblPr>
              <a:tblGrid>
                <a:gridCol w="2086065"/>
                <a:gridCol w="2086065"/>
                <a:gridCol w="2086065"/>
                <a:gridCol w="2086065"/>
              </a:tblGrid>
              <a:tr h="1108924">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Losing place while reading or using a finger to guide eyes when reading</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Sensitivity to light and/or excessive tearing</a:t>
                      </a:r>
                      <a:endParaRPr lang="en-US" sz="1400" b="0" i="0" u="none" strike="noStrike" cap="none" dirty="0">
                        <a:solidFill>
                          <a:schemeClr val="bg1"/>
                        </a:solidFill>
                        <a:latin typeface="Century Gothic" panose="020B0502020202020204" pitchFamily="34" charset="0"/>
                        <a:ea typeface="+mn-ea"/>
                        <a:cs typeface="+mn-cs"/>
                        <a:sym typeface="Century Gothic"/>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Closing one eye to read or watch TV</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Receiving lower grades than usual</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Avoiding using a computer, because it “hurts my eyes”</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7"/>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Squinting or tilting the head to see the classroom board</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8"/>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sp>
        <p:nvSpPr>
          <p:cNvPr id="11"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extLst>
      <p:ext uri="{BB962C8B-B14F-4D97-AF65-F5344CB8AC3E}">
        <p14:creationId xmlns:p14="http://schemas.microsoft.com/office/powerpoint/2010/main" val="1510478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3" name="Title 2"/>
          <p:cNvSpPr>
            <a:spLocks noGrp="1"/>
          </p:cNvSpPr>
          <p:nvPr>
            <p:ph type="title"/>
          </p:nvPr>
        </p:nvSpPr>
        <p:spPr>
          <a:xfrm>
            <a:off x="468258" y="463962"/>
            <a:ext cx="5630518" cy="369925"/>
          </a:xfrm>
        </p:spPr>
        <p:txBody>
          <a:bodyPr/>
          <a:lstStyle/>
          <a:p>
            <a:r>
              <a:rPr lang="en-US" dirty="0"/>
              <a:t>Recommended </a:t>
            </a:r>
            <a:r>
              <a:rPr lang="en-US" dirty="0" smtClean="0"/>
              <a:t>Frequency</a:t>
            </a:r>
            <a:endParaRPr lang="en-US" dirty="0"/>
          </a:p>
        </p:txBody>
      </p:sp>
      <p:pic>
        <p:nvPicPr>
          <p:cNvPr id="13" name="Picture 12" descr="C:\Users\Courtney Myers\Desktop\_Stock Images_Video\Stock\iStock_000004167358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7335" y="1216817"/>
            <a:ext cx="4572000" cy="3060595"/>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60"/>
          <p:cNvSpPr txBox="1"/>
          <p:nvPr/>
        </p:nvSpPr>
        <p:spPr>
          <a:xfrm>
            <a:off x="418396" y="4909946"/>
            <a:ext cx="8369344" cy="217199"/>
          </a:xfrm>
          <a:prstGeom prst="rect">
            <a:avLst/>
          </a:prstGeom>
          <a:noFill/>
          <a:ln>
            <a:noFill/>
          </a:ln>
        </p:spPr>
        <p:txBody>
          <a:bodyPr lIns="91425" tIns="45700" rIns="91425" bIns="45700" anchor="t" anchorCtr="0">
            <a:noAutofit/>
          </a:bodyPr>
          <a:lstStyle/>
          <a:p>
            <a:pPr lvl="0">
              <a:buSzPct val="25000"/>
            </a:pPr>
            <a:r>
              <a:rPr lang="en-US" sz="1000" b="0" i="0" u="none" strike="noStrike" cap="none" dirty="0" smtClean="0">
                <a:solidFill>
                  <a:schemeClr val="bg1"/>
                </a:solidFill>
                <a:latin typeface="Century Gothic" panose="020B0502020202020204" pitchFamily="34" charset="0"/>
                <a:sym typeface="Arial"/>
              </a:rPr>
              <a:t>Source</a:t>
            </a:r>
            <a:r>
              <a:rPr lang="en-US" sz="1000" dirty="0">
                <a:solidFill>
                  <a:schemeClr val="bg1"/>
                </a:solidFill>
                <a:latin typeface="Century Gothic" panose="020B0502020202020204" pitchFamily="34" charset="0"/>
              </a:rPr>
              <a:t>:  Canadian Association of Optometrists </a:t>
            </a:r>
            <a:endParaRPr lang="en-US" sz="1000" b="0" i="0" u="none" strike="noStrike" cap="none" dirty="0">
              <a:solidFill>
                <a:schemeClr val="bg1"/>
              </a:solidFill>
              <a:latin typeface="Century Gothic" panose="020B0502020202020204" pitchFamily="34" charset="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738572937"/>
              </p:ext>
            </p:extLst>
          </p:nvPr>
        </p:nvGraphicFramePr>
        <p:xfrm>
          <a:off x="484208" y="1033157"/>
          <a:ext cx="4633702" cy="3168008"/>
        </p:xfrm>
        <a:graphic>
          <a:graphicData uri="http://schemas.openxmlformats.org/drawingml/2006/table">
            <a:tbl>
              <a:tblPr firstRow="1" bandRow="1">
                <a:tableStyleId>{69C7853C-536D-4A76-A0AE-DD22124D55A5}</a:tableStyleId>
              </a:tblPr>
              <a:tblGrid>
                <a:gridCol w="2101432"/>
                <a:gridCol w="2532270"/>
              </a:tblGrid>
              <a:tr h="530488">
                <a:tc>
                  <a:txBody>
                    <a:bodyPr/>
                    <a:lstStyle/>
                    <a:p>
                      <a:r>
                        <a:rPr lang="en-US" sz="1400" dirty="0" smtClean="0">
                          <a:latin typeface="Century Gothic" panose="020B0502020202020204" pitchFamily="34" charset="0"/>
                        </a:rPr>
                        <a:t>Age</a:t>
                      </a:r>
                      <a:endParaRPr lang="en-US" sz="1400" dirty="0">
                        <a:latin typeface="Century Gothic" panose="020B0502020202020204" pitchFamily="34" charset="0"/>
                      </a:endParaRPr>
                    </a:p>
                  </a:txBody>
                  <a:tcPr/>
                </a:tc>
                <a:tc>
                  <a:txBody>
                    <a:bodyPr/>
                    <a:lstStyle/>
                    <a:p>
                      <a:r>
                        <a:rPr lang="en-US" sz="1400" dirty="0" smtClean="0">
                          <a:latin typeface="Century Gothic" panose="020B0502020202020204" pitchFamily="34" charset="0"/>
                        </a:rPr>
                        <a:t>Exam Interval</a:t>
                      </a:r>
                      <a:endParaRPr lang="en-US" sz="1400" dirty="0">
                        <a:latin typeface="Century Gothic" panose="020B0502020202020204" pitchFamily="34" charset="0"/>
                      </a:endParaRPr>
                    </a:p>
                  </a:txBody>
                  <a:tcPr/>
                </a:tc>
              </a:tr>
              <a:tr h="680793">
                <a:tc>
                  <a:txBody>
                    <a:bodyPr/>
                    <a:lstStyle/>
                    <a:p>
                      <a:r>
                        <a:rPr lang="en-US" sz="1400" dirty="0" smtClean="0">
                          <a:latin typeface="Century Gothic" panose="020B0502020202020204" pitchFamily="34" charset="0"/>
                        </a:rPr>
                        <a:t>Infants and Toddlers</a:t>
                      </a:r>
                    </a:p>
                    <a:p>
                      <a:r>
                        <a:rPr lang="en-US" sz="1400" dirty="0" smtClean="0">
                          <a:latin typeface="Century Gothic" panose="020B0502020202020204" pitchFamily="34" charset="0"/>
                        </a:rPr>
                        <a:t>(Birth to 24 months)</a:t>
                      </a:r>
                      <a:endParaRPr lang="en-US" sz="1400" dirty="0">
                        <a:latin typeface="Century Gothic" panose="020B0502020202020204" pitchFamily="34" charset="0"/>
                      </a:endParaRPr>
                    </a:p>
                  </a:txBody>
                  <a:tcPr/>
                </a:tc>
                <a:tc>
                  <a:txBody>
                    <a:bodyPr/>
                    <a:lstStyle/>
                    <a:p>
                      <a:r>
                        <a:rPr lang="en-US" sz="1400" dirty="0" smtClean="0">
                          <a:latin typeface="Century Gothic" panose="020B0502020202020204" pitchFamily="34" charset="0"/>
                        </a:rPr>
                        <a:t>First</a:t>
                      </a:r>
                      <a:r>
                        <a:rPr lang="en-US" sz="1400" baseline="0" dirty="0" smtClean="0">
                          <a:latin typeface="Century Gothic" panose="020B0502020202020204" pitchFamily="34" charset="0"/>
                        </a:rPr>
                        <a:t> eye </a:t>
                      </a:r>
                      <a:r>
                        <a:rPr lang="en-US" sz="1400" dirty="0" smtClean="0">
                          <a:latin typeface="Century Gothic" panose="020B0502020202020204" pitchFamily="34" charset="0"/>
                        </a:rPr>
                        <a:t>exam</a:t>
                      </a:r>
                      <a:r>
                        <a:rPr lang="en-US" sz="1400" baseline="0" dirty="0" smtClean="0">
                          <a:latin typeface="Century Gothic" panose="020B0502020202020204" pitchFamily="34" charset="0"/>
                        </a:rPr>
                        <a:t> should occur</a:t>
                      </a:r>
                      <a:r>
                        <a:rPr lang="en-US" sz="1400" dirty="0" smtClean="0">
                          <a:latin typeface="Century Gothic" panose="020B0502020202020204" pitchFamily="34" charset="0"/>
                        </a:rPr>
                        <a:t> between the ages of 6 and 9 months</a:t>
                      </a:r>
                    </a:p>
                    <a:p>
                      <a:endParaRPr lang="en-US" sz="1400" dirty="0">
                        <a:latin typeface="Century Gothic" panose="020B0502020202020204" pitchFamily="34" charset="0"/>
                      </a:endParaRPr>
                    </a:p>
                  </a:txBody>
                  <a:tcPr/>
                </a:tc>
              </a:tr>
              <a:tr h="680793">
                <a:tc>
                  <a:txBody>
                    <a:bodyPr/>
                    <a:lstStyle/>
                    <a:p>
                      <a:r>
                        <a:rPr lang="en-US" sz="1400" dirty="0" smtClean="0">
                          <a:latin typeface="Century Gothic" panose="020B0502020202020204" pitchFamily="34" charset="0"/>
                        </a:rPr>
                        <a:t>Preschool Children</a:t>
                      </a:r>
                    </a:p>
                    <a:p>
                      <a:r>
                        <a:rPr lang="en-US" sz="1400" dirty="0" smtClean="0">
                          <a:latin typeface="Century Gothic" panose="020B0502020202020204" pitchFamily="34" charset="0"/>
                        </a:rPr>
                        <a:t>(2 to 5 years)</a:t>
                      </a:r>
                      <a:endParaRPr lang="en-US" sz="1400" dirty="0">
                        <a:latin typeface="Century Gothic" panose="020B0502020202020204" pitchFamily="34" charset="0"/>
                      </a:endParaRPr>
                    </a:p>
                  </a:txBody>
                  <a:tcPr/>
                </a:tc>
                <a:tc>
                  <a:txBody>
                    <a:bodyPr/>
                    <a:lstStyle/>
                    <a:p>
                      <a:r>
                        <a:rPr lang="en-US" sz="1400" dirty="0" smtClean="0">
                          <a:latin typeface="Century Gothic" panose="020B0502020202020204" pitchFamily="34" charset="0"/>
                        </a:rPr>
                        <a:t>One eye</a:t>
                      </a:r>
                      <a:r>
                        <a:rPr lang="en-US" sz="1400" baseline="0" dirty="0" smtClean="0">
                          <a:latin typeface="Century Gothic" panose="020B0502020202020204" pitchFamily="34" charset="0"/>
                        </a:rPr>
                        <a:t> </a:t>
                      </a:r>
                      <a:r>
                        <a:rPr lang="en-US" sz="1400" dirty="0" smtClean="0">
                          <a:latin typeface="Century Gothic" panose="020B0502020202020204" pitchFamily="34" charset="0"/>
                        </a:rPr>
                        <a:t>exam between the ages of 2 and 5 years</a:t>
                      </a:r>
                    </a:p>
                    <a:p>
                      <a:endParaRPr lang="en-US" sz="1400" dirty="0">
                        <a:latin typeface="Century Gothic" panose="020B0502020202020204" pitchFamily="34" charset="0"/>
                      </a:endParaRPr>
                    </a:p>
                  </a:txBody>
                  <a:tcPr/>
                </a:tc>
              </a:tr>
              <a:tr h="961120">
                <a:tc>
                  <a:txBody>
                    <a:bodyPr/>
                    <a:lstStyle/>
                    <a:p>
                      <a:pPr marR="0" algn="l" rtl="0">
                        <a:lnSpc>
                          <a:spcPct val="100000"/>
                        </a:lnSpc>
                        <a:spcBef>
                          <a:spcPts val="0"/>
                        </a:spcBef>
                        <a:spcAft>
                          <a:spcPts val="0"/>
                        </a:spcAft>
                        <a:buNone/>
                      </a:pPr>
                      <a:r>
                        <a:rPr lang="en-US" sz="1400" b="0" i="0" u="none" strike="noStrike" cap="none" dirty="0" smtClean="0">
                          <a:solidFill>
                            <a:schemeClr val="dk1"/>
                          </a:solidFill>
                          <a:latin typeface="Century Gothic" panose="020B0502020202020204" pitchFamily="34" charset="0"/>
                          <a:ea typeface="+mn-ea"/>
                          <a:cs typeface="+mn-cs"/>
                          <a:sym typeface="Arial"/>
                        </a:rPr>
                        <a:t>School Age Children</a:t>
                      </a:r>
                    </a:p>
                    <a:p>
                      <a:r>
                        <a:rPr lang="en-US" sz="1400" dirty="0" smtClean="0">
                          <a:latin typeface="Century Gothic" panose="020B0502020202020204" pitchFamily="34" charset="0"/>
                        </a:rPr>
                        <a:t>(6 to 19</a:t>
                      </a:r>
                      <a:r>
                        <a:rPr lang="en-US" sz="1400" baseline="0" dirty="0" smtClean="0">
                          <a:latin typeface="Century Gothic" panose="020B0502020202020204" pitchFamily="34" charset="0"/>
                        </a:rPr>
                        <a:t> years)</a:t>
                      </a:r>
                      <a:endParaRPr lang="en-US" sz="1400" dirty="0">
                        <a:latin typeface="Century Gothic" panose="020B0502020202020204" pitchFamily="34" charset="0"/>
                      </a:endParaRPr>
                    </a:p>
                  </a:txBody>
                  <a:tcPr/>
                </a:tc>
                <a:tc>
                  <a:txBody>
                    <a:bodyPr/>
                    <a:lstStyle/>
                    <a:p>
                      <a:r>
                        <a:rPr lang="en-US" sz="1400" dirty="0" smtClean="0">
                          <a:latin typeface="Century Gothic" panose="020B0502020202020204" pitchFamily="34" charset="0"/>
                        </a:rPr>
                        <a:t>Annual</a:t>
                      </a:r>
                      <a:r>
                        <a:rPr lang="en-US" sz="1400" baseline="0" dirty="0" smtClean="0">
                          <a:latin typeface="Century Gothic" panose="020B0502020202020204" pitchFamily="34" charset="0"/>
                        </a:rPr>
                        <a:t>ly</a:t>
                      </a:r>
                      <a:endParaRPr lang="en-US" sz="1400" dirty="0">
                        <a:latin typeface="Century Gothic" panose="020B0502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050" name="Picture 2" descr="Z:\Havas-PR\Pittsburgh Share\SHARE\CLIENTS\Transitions Optical\Images\Lifestyle and Model Images\2016\Signature_Justin_Kids\#JUSTIN Transitions Signature Gray Ful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02" y="0"/>
            <a:ext cx="9149596" cy="51435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hape 35"/>
          <p:cNvSpPr/>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263" name="Shape 263"/>
          <p:cNvSpPr txBox="1">
            <a:spLocks noGrp="1"/>
          </p:cNvSpPr>
          <p:nvPr>
            <p:ph type="title"/>
          </p:nvPr>
        </p:nvSpPr>
        <p:spPr>
          <a:xfrm>
            <a:off x="4848278" y="3941762"/>
            <a:ext cx="3978220" cy="1009649"/>
          </a:xfrm>
          <a:prstGeom prst="rect">
            <a:avLst/>
          </a:prstGeom>
          <a:noFill/>
          <a:ln>
            <a:noFill/>
          </a:ln>
        </p:spPr>
        <p:txBody>
          <a:bodyPr lIns="0" tIns="45700" rIns="91425" bIns="45700" anchor="ctr" anchorCtr="0">
            <a:noAutofit/>
          </a:bodyPr>
          <a:lstStyle/>
          <a:p>
            <a:pPr marL="0" marR="0" lvl="0" indent="0" algn="r" rtl="0">
              <a:spcBef>
                <a:spcPts val="0"/>
              </a:spcBef>
              <a:buClr>
                <a:schemeClr val="lt1"/>
              </a:buClr>
              <a:buSzPct val="25000"/>
              <a:buFont typeface="Century Gothic"/>
              <a:buNone/>
            </a:pPr>
            <a:r>
              <a:rPr lang="en-US" sz="3200" b="0" i="0" u="none" strike="noStrike" cap="none" dirty="0">
                <a:solidFill>
                  <a:schemeClr val="lt1"/>
                </a:solidFill>
                <a:latin typeface="Century Gothic"/>
                <a:ea typeface="Century Gothic"/>
                <a:cs typeface="Century Gothic"/>
                <a:sym typeface="Century Gothic"/>
              </a:rPr>
              <a:t>The Need for Protection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 name="Title 1"/>
          <p:cNvSpPr>
            <a:spLocks noGrp="1"/>
          </p:cNvSpPr>
          <p:nvPr>
            <p:ph type="title"/>
          </p:nvPr>
        </p:nvSpPr>
        <p:spPr>
          <a:xfrm>
            <a:off x="5089806" y="4079778"/>
            <a:ext cx="3978220" cy="1009649"/>
          </a:xfrm>
        </p:spPr>
        <p:txBody>
          <a:bodyPr/>
          <a:lstStyle/>
          <a:p>
            <a:r>
              <a:rPr lang="en-US" dirty="0" smtClean="0"/>
              <a:t>UV and Blue Light</a:t>
            </a:r>
            <a:endParaRPr lang="en-US" dirty="0"/>
          </a:p>
        </p:txBody>
      </p:sp>
      <p:sp>
        <p:nvSpPr>
          <p:cNvPr id="295" name="Shape 295"/>
          <p:cNvSpPr/>
          <p:nvPr/>
        </p:nvSpPr>
        <p:spPr>
          <a:xfrm>
            <a:off x="6073733" y="1342332"/>
            <a:ext cx="2784762"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dirty="0">
              <a:solidFill>
                <a:schemeClr val="lt1"/>
              </a:solidFill>
              <a:latin typeface="Century Gothic"/>
              <a:ea typeface="Century Gothic"/>
              <a:cs typeface="Century Gothic"/>
              <a:sym typeface="Century Gothic"/>
            </a:endParaRPr>
          </a:p>
        </p:txBody>
      </p:sp>
      <p:sp>
        <p:nvSpPr>
          <p:cNvPr id="297" name="Shape 297"/>
          <p:cNvSpPr/>
          <p:nvPr/>
        </p:nvSpPr>
        <p:spPr>
          <a:xfrm>
            <a:off x="461677" y="4325698"/>
            <a:ext cx="2872901"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smtClean="0">
                <a:solidFill>
                  <a:schemeClr val="tx1">
                    <a:lumMod val="50000"/>
                    <a:lumOff val="50000"/>
                  </a:schemeClr>
                </a:solidFill>
                <a:latin typeface="Century Gothic"/>
                <a:ea typeface="Century Gothic"/>
                <a:cs typeface="Century Gothic"/>
                <a:sym typeface="Century Gothic"/>
              </a:rPr>
              <a:t>Sources: </a:t>
            </a:r>
            <a:r>
              <a:rPr lang="en-US" sz="1000" dirty="0">
                <a:solidFill>
                  <a:schemeClr val="tx1">
                    <a:lumMod val="50000"/>
                    <a:lumOff val="50000"/>
                  </a:schemeClr>
                </a:solidFill>
                <a:latin typeface="Century Gothic"/>
                <a:ea typeface="Century Gothic"/>
                <a:cs typeface="Century Gothic"/>
                <a:sym typeface="Century Gothic"/>
              </a:rPr>
              <a:t>Sparrow 2000, Arnault 2013</a:t>
            </a:r>
          </a:p>
        </p:txBody>
      </p:sp>
      <p:pic>
        <p:nvPicPr>
          <p:cNvPr id="3074" name="Picture 2" descr="Z:\Havas-PR\Pittsburgh Share\SHARE\CLIENTS\Transitions Optical\2016 Blue Light\White Paper\Graphic PNGs\Fig5.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20656" y="500322"/>
            <a:ext cx="4857377" cy="2794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1677" y="798287"/>
            <a:ext cx="3631721" cy="2462213"/>
          </a:xfrm>
          <a:prstGeom prst="rect">
            <a:avLst/>
          </a:prstGeom>
        </p:spPr>
        <p:txBody>
          <a:bodyPr wrap="square">
            <a:spAutoFit/>
          </a:bodyPr>
          <a:lstStyle/>
          <a:p>
            <a:pPr>
              <a:spcAft>
                <a:spcPts val="600"/>
              </a:spcAft>
              <a:buClr>
                <a:schemeClr val="lt1"/>
              </a:buClr>
            </a:pPr>
            <a:r>
              <a:rPr lang="en-US" sz="1800" dirty="0" smtClean="0">
                <a:solidFill>
                  <a:schemeClr val="tx1">
                    <a:lumMod val="50000"/>
                    <a:lumOff val="50000"/>
                  </a:schemeClr>
                </a:solidFill>
                <a:latin typeface="Century Gothic"/>
                <a:ea typeface="Century Gothic"/>
                <a:cs typeface="Century Gothic"/>
                <a:sym typeface="Century Gothic"/>
              </a:rPr>
              <a:t>Young eyes </a:t>
            </a:r>
            <a:r>
              <a:rPr lang="en-US" sz="1800" dirty="0">
                <a:solidFill>
                  <a:schemeClr val="tx1">
                    <a:lumMod val="50000"/>
                    <a:lumOff val="50000"/>
                  </a:schemeClr>
                </a:solidFill>
                <a:latin typeface="Century Gothic"/>
                <a:ea typeface="Century Gothic"/>
                <a:cs typeface="Century Gothic"/>
                <a:sym typeface="Century Gothic"/>
              </a:rPr>
              <a:t>allow more damaging light </a:t>
            </a:r>
            <a:r>
              <a:rPr lang="en-US" sz="1800" dirty="0" smtClean="0">
                <a:solidFill>
                  <a:schemeClr val="tx1">
                    <a:lumMod val="50000"/>
                    <a:lumOff val="50000"/>
                  </a:schemeClr>
                </a:solidFill>
                <a:latin typeface="Century Gothic"/>
                <a:ea typeface="Century Gothic"/>
                <a:cs typeface="Century Gothic"/>
                <a:sym typeface="Century Gothic"/>
              </a:rPr>
              <a:t>in.</a:t>
            </a:r>
            <a:endParaRPr lang="en-US" sz="1800" dirty="0">
              <a:solidFill>
                <a:schemeClr val="tx1">
                  <a:lumMod val="50000"/>
                  <a:lumOff val="50000"/>
                </a:schemeClr>
              </a:solidFill>
              <a:latin typeface="Century Gothic"/>
              <a:ea typeface="Century Gothic"/>
              <a:cs typeface="Century Gothic"/>
              <a:sym typeface="Century Gothic"/>
            </a:endParaRPr>
          </a:p>
          <a:p>
            <a:pPr>
              <a:spcAft>
                <a:spcPts val="600"/>
              </a:spcAft>
              <a:buClr>
                <a:schemeClr val="lt1"/>
              </a:buClr>
            </a:pPr>
            <a:endParaRPr lang="en-US" sz="1800" dirty="0">
              <a:solidFill>
                <a:schemeClr val="tx1">
                  <a:lumMod val="50000"/>
                  <a:lumOff val="50000"/>
                </a:schemeClr>
              </a:solidFill>
              <a:latin typeface="Century Gothic"/>
              <a:ea typeface="Century Gothic"/>
              <a:cs typeface="Century Gothic"/>
              <a:sym typeface="Century Gothic"/>
            </a:endParaRPr>
          </a:p>
          <a:p>
            <a:pPr>
              <a:spcAft>
                <a:spcPts val="600"/>
              </a:spcAft>
              <a:buClr>
                <a:schemeClr val="lt1"/>
              </a:buClr>
            </a:pPr>
            <a:r>
              <a:rPr lang="en-US" sz="1800" dirty="0" smtClean="0">
                <a:solidFill>
                  <a:schemeClr val="tx1">
                    <a:lumMod val="50000"/>
                    <a:lumOff val="50000"/>
                  </a:schemeClr>
                </a:solidFill>
                <a:latin typeface="Century Gothic"/>
                <a:ea typeface="Century Gothic"/>
                <a:cs typeface="Century Gothic"/>
                <a:sym typeface="Century Gothic"/>
              </a:rPr>
              <a:t>Long-term </a:t>
            </a:r>
            <a:r>
              <a:rPr lang="en-US" sz="1800" dirty="0">
                <a:solidFill>
                  <a:schemeClr val="tx1">
                    <a:lumMod val="50000"/>
                    <a:lumOff val="50000"/>
                  </a:schemeClr>
                </a:solidFill>
                <a:latin typeface="Century Gothic"/>
                <a:ea typeface="Century Gothic"/>
                <a:cs typeface="Century Gothic"/>
                <a:sym typeface="Century Gothic"/>
              </a:rPr>
              <a:t>exposure to harmful blue light has been linked to increased risk of developing age-related macular </a:t>
            </a:r>
            <a:r>
              <a:rPr lang="en-US" sz="1800" dirty="0" smtClean="0">
                <a:solidFill>
                  <a:schemeClr val="tx1">
                    <a:lumMod val="50000"/>
                    <a:lumOff val="50000"/>
                  </a:schemeClr>
                </a:solidFill>
                <a:latin typeface="Century Gothic"/>
                <a:ea typeface="Century Gothic"/>
                <a:cs typeface="Century Gothic"/>
                <a:sym typeface="Century Gothic"/>
              </a:rPr>
              <a:t>degeneration. </a:t>
            </a:r>
            <a:endParaRPr lang="en-US" sz="1800" dirty="0">
              <a:solidFill>
                <a:schemeClr val="tx1">
                  <a:lumMod val="50000"/>
                  <a:lumOff val="50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503883" y="463962"/>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Digital Device Usage</a:t>
            </a:r>
            <a:endParaRPr lang="en-US" sz="2800" b="0" i="0" u="none" strike="noStrike" cap="none" dirty="0">
              <a:solidFill>
                <a:schemeClr val="lt1"/>
              </a:solidFill>
              <a:latin typeface="Century Gothic"/>
              <a:ea typeface="Century Gothic"/>
              <a:cs typeface="Century Gothic"/>
              <a:sym typeface="Century Gothic"/>
            </a:endParaRPr>
          </a:p>
        </p:txBody>
      </p:sp>
      <p:sp>
        <p:nvSpPr>
          <p:cNvPr id="311" name="Shape 311"/>
          <p:cNvSpPr txBox="1">
            <a:spLocks noGrp="1"/>
          </p:cNvSpPr>
          <p:nvPr>
            <p:ph type="body" idx="1"/>
          </p:nvPr>
        </p:nvSpPr>
        <p:spPr>
          <a:xfrm>
            <a:off x="510202" y="1214437"/>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Harmful </a:t>
            </a:r>
            <a:r>
              <a:rPr lang="en-US" sz="1800" b="0" i="0" u="none" strike="noStrike" cap="none" dirty="0" smtClean="0">
                <a:solidFill>
                  <a:schemeClr val="lt1"/>
                </a:solidFill>
                <a:latin typeface="Century Gothic"/>
                <a:ea typeface="Century Gothic"/>
                <a:cs typeface="Century Gothic"/>
                <a:sym typeface="Century Gothic"/>
              </a:rPr>
              <a:t>blue </a:t>
            </a:r>
            <a:r>
              <a:rPr lang="en-US" dirty="0"/>
              <a:t>l</a:t>
            </a:r>
            <a:r>
              <a:rPr lang="en-US" sz="1800" b="0" i="0" u="none" strike="noStrike" cap="none" dirty="0" smtClean="0">
                <a:solidFill>
                  <a:schemeClr val="lt1"/>
                </a:solidFill>
                <a:latin typeface="Century Gothic"/>
                <a:ea typeface="Century Gothic"/>
                <a:cs typeface="Century Gothic"/>
                <a:sym typeface="Century Gothic"/>
              </a:rPr>
              <a:t>ight </a:t>
            </a:r>
            <a:r>
              <a:rPr lang="en-US" sz="1800" b="0" i="0" u="none" strike="noStrike" cap="none" dirty="0">
                <a:solidFill>
                  <a:schemeClr val="lt1"/>
                </a:solidFill>
                <a:latin typeface="Century Gothic"/>
                <a:ea typeface="Century Gothic"/>
                <a:cs typeface="Century Gothic"/>
                <a:sym typeface="Century Gothic"/>
              </a:rPr>
              <a:t>and </a:t>
            </a:r>
            <a:r>
              <a:rPr lang="en-US" sz="1800" b="0" i="0" u="none" strike="noStrike" cap="none" dirty="0" smtClean="0">
                <a:solidFill>
                  <a:schemeClr val="lt1"/>
                </a:solidFill>
                <a:latin typeface="Century Gothic"/>
                <a:ea typeface="Century Gothic"/>
                <a:cs typeface="Century Gothic"/>
                <a:sym typeface="Century Gothic"/>
              </a:rPr>
              <a:t>eye </a:t>
            </a:r>
            <a:r>
              <a:rPr lang="en-US" dirty="0"/>
              <a:t>s</a:t>
            </a:r>
            <a:r>
              <a:rPr lang="en-US" sz="1800" b="0" i="0" u="none" strike="noStrike" cap="none" dirty="0" smtClean="0">
                <a:solidFill>
                  <a:schemeClr val="lt1"/>
                </a:solidFill>
                <a:latin typeface="Century Gothic"/>
                <a:ea typeface="Century Gothic"/>
                <a:cs typeface="Century Gothic"/>
                <a:sym typeface="Century Gothic"/>
              </a:rPr>
              <a:t>train </a:t>
            </a:r>
            <a:r>
              <a:rPr lang="en-US" sz="1800" b="0" i="0" u="none" strike="noStrike" cap="none" dirty="0">
                <a:solidFill>
                  <a:schemeClr val="lt1"/>
                </a:solidFill>
                <a:latin typeface="Century Gothic"/>
                <a:ea typeface="Century Gothic"/>
                <a:cs typeface="Century Gothic"/>
                <a:sym typeface="Century Gothic"/>
              </a:rPr>
              <a:t>are at the forefront of public consciousness because of the increased use of digital devices in recent </a:t>
            </a:r>
            <a:r>
              <a:rPr lang="en-US" sz="1800" b="0" i="0" u="none" strike="noStrike" cap="none" dirty="0" smtClean="0">
                <a:solidFill>
                  <a:schemeClr val="lt1"/>
                </a:solidFill>
                <a:latin typeface="Century Gothic"/>
                <a:ea typeface="Century Gothic"/>
                <a:cs typeface="Century Gothic"/>
                <a:sym typeface="Century Gothic"/>
              </a:rPr>
              <a:t>years.</a:t>
            </a:r>
            <a:endParaRPr lang="en-US"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endParaRPr sz="1800" b="0" i="0" u="none" strike="noStrike" cap="none" dirty="0">
              <a:solidFill>
                <a:schemeClr val="lt1"/>
              </a:solidFill>
              <a:latin typeface="Century Gothic"/>
              <a:ea typeface="Century Gothic"/>
              <a:cs typeface="Century Gothic"/>
              <a:sym typeface="Century Gothic"/>
            </a:endParaRPr>
          </a:p>
        </p:txBody>
      </p:sp>
      <p:pic>
        <p:nvPicPr>
          <p:cNvPr id="312" name="Shape 312" descr="C:\Users\Courtney Myers\Desktop\VLL Photos\Justin.jpg"/>
          <p:cNvPicPr preferRelativeResize="0"/>
          <p:nvPr/>
        </p:nvPicPr>
        <p:blipFill rotWithShape="1">
          <a:blip r:embed="rId3">
            <a:alphaModFix/>
          </a:blip>
          <a:srcRect/>
          <a:stretch/>
        </p:blipFill>
        <p:spPr>
          <a:xfrm>
            <a:off x="5926137" y="817562"/>
            <a:ext cx="2771774" cy="3004133"/>
          </a:xfrm>
          <a:prstGeom prst="rect">
            <a:avLst/>
          </a:prstGeom>
          <a:noFill/>
          <a:ln>
            <a:noFill/>
          </a:ln>
        </p:spPr>
      </p:pic>
      <p:sp>
        <p:nvSpPr>
          <p:cNvPr id="8" name="Shape 313"/>
          <p:cNvSpPr/>
          <p:nvPr/>
        </p:nvSpPr>
        <p:spPr>
          <a:xfrm>
            <a:off x="5926137" y="3158823"/>
            <a:ext cx="2771774" cy="653143"/>
          </a:xfrm>
          <a:prstGeom prst="rect">
            <a:avLst/>
          </a:prstGeom>
          <a:solidFill>
            <a:schemeClr val="bg2">
              <a:alpha val="49803"/>
            </a:schemeClr>
          </a:solidFill>
          <a:ln>
            <a:noFill/>
          </a:ln>
        </p:spPr>
        <p:txBody>
          <a:bodyPr lIns="57150" tIns="28575" rIns="57150" bIns="28575" anchor="t" anchorCtr="0">
            <a:noAutofit/>
          </a:bodyPr>
          <a:lstStyle/>
          <a:p>
            <a:pPr marL="0" marR="0" lvl="0" indent="0" algn="ctr" rtl="0">
              <a:spcBef>
                <a:spcPts val="0"/>
              </a:spcBef>
              <a:buSzPct val="25000"/>
              <a:buNone/>
            </a:pPr>
            <a:r>
              <a:rPr lang="en-US" sz="2000" b="1" dirty="0" smtClean="0">
                <a:solidFill>
                  <a:schemeClr val="lt1"/>
                </a:solidFill>
                <a:latin typeface="Century Gothic"/>
                <a:ea typeface="Century Gothic"/>
                <a:cs typeface="Century Gothic"/>
                <a:sym typeface="Century Gothic"/>
              </a:rPr>
              <a:t>2 HOURS PER DAY IN FRONT OF SCREENS</a:t>
            </a:r>
            <a:endParaRPr lang="en-US" sz="2000" b="1" dirty="0">
              <a:solidFill>
                <a:schemeClr val="lt1"/>
              </a:solidFill>
              <a:latin typeface="Century Gothic"/>
              <a:ea typeface="Century Gothic"/>
              <a:cs typeface="Century Gothic"/>
              <a:sym typeface="Century Gothic"/>
            </a:endParaRPr>
          </a:p>
        </p:txBody>
      </p:sp>
      <p:sp>
        <p:nvSpPr>
          <p:cNvPr id="9" name="Shape 160"/>
          <p:cNvSpPr txBox="1"/>
          <p:nvPr/>
        </p:nvSpPr>
        <p:spPr>
          <a:xfrm>
            <a:off x="5926137" y="3944797"/>
            <a:ext cx="3122973" cy="217199"/>
          </a:xfrm>
          <a:prstGeom prst="rect">
            <a:avLst/>
          </a:prstGeom>
          <a:noFill/>
          <a:ln>
            <a:noFill/>
          </a:ln>
        </p:spPr>
        <p:txBody>
          <a:bodyPr lIns="91425" tIns="45700" rIns="91425" bIns="45700" anchor="t" anchorCtr="0">
            <a:noAutofit/>
          </a:bodyPr>
          <a:lstStyle/>
          <a:p>
            <a:pPr lvl="0">
              <a:buSzPct val="25000"/>
            </a:pPr>
            <a:r>
              <a:rPr lang="en-US" sz="1200" b="0" i="0" u="none" strike="noStrike" cap="none" dirty="0" smtClean="0">
                <a:solidFill>
                  <a:schemeClr val="bg1"/>
                </a:solidFill>
                <a:latin typeface="Century Gothic" panose="020B0502020202020204" pitchFamily="34" charset="0"/>
                <a:sym typeface="Arial"/>
              </a:rPr>
              <a:t>Source</a:t>
            </a:r>
            <a:r>
              <a:rPr lang="en-US" sz="1200" dirty="0">
                <a:solidFill>
                  <a:schemeClr val="bg1"/>
                </a:solidFill>
                <a:latin typeface="Century Gothic" panose="020B0502020202020204" pitchFamily="34" charset="0"/>
              </a:rPr>
              <a:t>: Active Healthy Kids Canada </a:t>
            </a:r>
            <a:endParaRPr lang="en-US" sz="1200" b="0" i="0" u="none" strike="noStrike" cap="none" dirty="0">
              <a:solidFill>
                <a:schemeClr val="bg1"/>
              </a:solidFill>
              <a:latin typeface="Century Gothic" panose="020B0502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750"/>
                                        <p:tgtEl>
                                          <p:spTgt spid="3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nvSpPr>
        <p:spPr>
          <a:xfrm>
            <a:off x="5857875" y="1468706"/>
            <a:ext cx="4400550" cy="4400550"/>
          </a:xfrm>
          <a:prstGeom prst="ellipse">
            <a:avLst/>
          </a:prstGeom>
          <a:solidFill>
            <a:schemeClr val="accent4"/>
          </a:solidFill>
          <a:ln>
            <a:noFill/>
          </a:ln>
        </p:spPr>
        <p:txBody>
          <a:bodyPr lIns="57150" tIns="28575" rIns="57150" bIns="28575" anchor="ctr" anchorCtr="0">
            <a:noAutofit/>
          </a:bodyPr>
          <a:lstStyle/>
          <a:p>
            <a:pPr marL="0" marR="0" lvl="0" indent="0" algn="ctr" rtl="0">
              <a:spcBef>
                <a:spcPts val="0"/>
              </a:spcBef>
              <a:buNone/>
            </a:pPr>
            <a:endParaRPr sz="1600" dirty="0">
              <a:solidFill>
                <a:srgbClr val="FFFFFF"/>
              </a:solidFill>
              <a:latin typeface="Arial"/>
              <a:ea typeface="Arial"/>
              <a:cs typeface="Arial"/>
              <a:sym typeface="Arial"/>
            </a:endParaRPr>
          </a:p>
        </p:txBody>
      </p:sp>
      <p:grpSp>
        <p:nvGrpSpPr>
          <p:cNvPr id="339" name="Shape 339"/>
          <p:cNvGrpSpPr/>
          <p:nvPr/>
        </p:nvGrpSpPr>
        <p:grpSpPr>
          <a:xfrm>
            <a:off x="321736" y="1036879"/>
            <a:ext cx="8507100" cy="3409246"/>
            <a:chOff x="352425" y="498343"/>
            <a:chExt cx="9698150" cy="3756317"/>
          </a:xfrm>
        </p:grpSpPr>
        <p:pic>
          <p:nvPicPr>
            <p:cNvPr id="340" name="Shape 340"/>
            <p:cNvPicPr preferRelativeResize="0"/>
            <p:nvPr/>
          </p:nvPicPr>
          <p:blipFill rotWithShape="1">
            <a:blip r:embed="rId3">
              <a:alphaModFix/>
            </a:blip>
            <a:srcRect/>
            <a:stretch/>
          </p:blipFill>
          <p:spPr>
            <a:xfrm>
              <a:off x="352425" y="1361730"/>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1" name="Shape 341"/>
            <p:cNvSpPr txBox="1"/>
            <p:nvPr/>
          </p:nvSpPr>
          <p:spPr>
            <a:xfrm>
              <a:off x="1690985" y="1667248"/>
              <a:ext cx="835504"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LED </a:t>
              </a:r>
              <a:br>
                <a:rPr lang="en-US" sz="1600" dirty="0">
                  <a:solidFill>
                    <a:srgbClr val="FFFFFF"/>
                  </a:solidFill>
                  <a:latin typeface="Century Gothic"/>
                  <a:ea typeface="Century Gothic"/>
                  <a:cs typeface="Century Gothic"/>
                  <a:sym typeface="Century Gothic"/>
                </a:rPr>
              </a:br>
              <a:r>
                <a:rPr lang="en-US" sz="1600" dirty="0">
                  <a:solidFill>
                    <a:srgbClr val="FFFFFF"/>
                  </a:solidFill>
                  <a:latin typeface="Century Gothic"/>
                  <a:ea typeface="Century Gothic"/>
                  <a:cs typeface="Century Gothic"/>
                  <a:sym typeface="Century Gothic"/>
                </a:rPr>
                <a:t>Lights</a:t>
              </a:r>
            </a:p>
          </p:txBody>
        </p:sp>
        <p:sp>
          <p:nvSpPr>
            <p:cNvPr id="342" name="Shape 342"/>
            <p:cNvSpPr txBox="1"/>
            <p:nvPr/>
          </p:nvSpPr>
          <p:spPr>
            <a:xfrm>
              <a:off x="4059048" y="2053589"/>
              <a:ext cx="1107794"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Digital </a:t>
              </a:r>
              <a:br>
                <a:rPr lang="en-US" sz="1600" dirty="0">
                  <a:solidFill>
                    <a:srgbClr val="FFFFFF"/>
                  </a:solidFill>
                  <a:latin typeface="Century Gothic"/>
                  <a:ea typeface="Century Gothic"/>
                  <a:cs typeface="Century Gothic"/>
                  <a:sym typeface="Century Gothic"/>
                </a:rPr>
              </a:br>
              <a:r>
                <a:rPr lang="en-US" sz="1600" dirty="0">
                  <a:solidFill>
                    <a:srgbClr val="FFFFFF"/>
                  </a:solidFill>
                  <a:latin typeface="Century Gothic"/>
                  <a:ea typeface="Century Gothic"/>
                  <a:cs typeface="Century Gothic"/>
                  <a:sym typeface="Century Gothic"/>
                </a:rPr>
                <a:t>Devices</a:t>
              </a:r>
            </a:p>
          </p:txBody>
        </p:sp>
        <p:sp>
          <p:nvSpPr>
            <p:cNvPr id="343" name="Shape 343"/>
            <p:cNvSpPr txBox="1"/>
            <p:nvPr/>
          </p:nvSpPr>
          <p:spPr>
            <a:xfrm>
              <a:off x="2195260" y="3273516"/>
              <a:ext cx="1736434"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Metal</a:t>
              </a:r>
            </a:p>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Halide Lamps</a:t>
              </a:r>
            </a:p>
          </p:txBody>
        </p:sp>
        <p:pic>
          <p:nvPicPr>
            <p:cNvPr id="344" name="Shape 344"/>
            <p:cNvPicPr preferRelativeResize="0"/>
            <p:nvPr/>
          </p:nvPicPr>
          <p:blipFill rotWithShape="1">
            <a:blip r:embed="rId4">
              <a:alphaModFix/>
            </a:blip>
            <a:srcRect/>
            <a:stretch/>
          </p:blipFill>
          <p:spPr>
            <a:xfrm>
              <a:off x="837354" y="2999316"/>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pic>
          <p:nvPicPr>
            <p:cNvPr id="345" name="Shape 345"/>
            <p:cNvPicPr preferRelativeResize="0"/>
            <p:nvPr/>
          </p:nvPicPr>
          <p:blipFill rotWithShape="1">
            <a:blip r:embed="rId5">
              <a:alphaModFix/>
            </a:blip>
            <a:srcRect/>
            <a:stretch/>
          </p:blipFill>
          <p:spPr>
            <a:xfrm>
              <a:off x="2756405" y="1757089"/>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6" name="Shape 346"/>
            <p:cNvSpPr txBox="1"/>
            <p:nvPr/>
          </p:nvSpPr>
          <p:spPr>
            <a:xfrm>
              <a:off x="404113" y="501391"/>
              <a:ext cx="3494429" cy="3730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INDOORS – Harmful blue light</a:t>
              </a:r>
            </a:p>
          </p:txBody>
        </p:sp>
        <p:sp>
          <p:nvSpPr>
            <p:cNvPr id="347" name="Shape 347"/>
            <p:cNvSpPr txBox="1"/>
            <p:nvPr/>
          </p:nvSpPr>
          <p:spPr>
            <a:xfrm>
              <a:off x="5434097" y="498343"/>
              <a:ext cx="4616478" cy="3730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OUTDOORS – UV and harmful blue light</a:t>
              </a:r>
            </a:p>
          </p:txBody>
        </p:sp>
      </p:grpSp>
      <p:pic>
        <p:nvPicPr>
          <p:cNvPr id="348" name="Shape 348"/>
          <p:cNvPicPr preferRelativeResize="0"/>
          <p:nvPr/>
        </p:nvPicPr>
        <p:blipFill rotWithShape="1">
          <a:blip r:embed="rId6">
            <a:alphaModFix/>
          </a:blip>
          <a:srcRect/>
          <a:stretch/>
        </p:blipFill>
        <p:spPr>
          <a:xfrm>
            <a:off x="4880498" y="1877623"/>
            <a:ext cx="2645594" cy="2737326"/>
          </a:xfrm>
          <a:prstGeom prst="ellipse">
            <a:avLst/>
          </a:prstGeom>
          <a:noFill/>
          <a:ln w="57150" cap="flat" cmpd="sng">
            <a:solidFill>
              <a:schemeClr val="accent4"/>
            </a:solidFill>
            <a:prstDash val="solid"/>
            <a:round/>
            <a:headEnd type="none" w="med" len="med"/>
            <a:tailEnd type="none" w="med" len="med"/>
          </a:ln>
        </p:spPr>
      </p:pic>
      <p:sp>
        <p:nvSpPr>
          <p:cNvPr id="349" name="Shape 349"/>
          <p:cNvSpPr txBox="1"/>
          <p:nvPr/>
        </p:nvSpPr>
        <p:spPr>
          <a:xfrm>
            <a:off x="5642651" y="2524103"/>
            <a:ext cx="1121300" cy="1115689"/>
          </a:xfrm>
          <a:prstGeom prst="rect">
            <a:avLst/>
          </a:prstGeom>
          <a:noFill/>
          <a:ln>
            <a:noFill/>
          </a:ln>
        </p:spPr>
        <p:txBody>
          <a:bodyPr lIns="57150" tIns="28575" rIns="57150" bIns="28575" anchor="ctr" anchorCtr="0">
            <a:noAutofit/>
          </a:bodyPr>
          <a:lstStyle/>
          <a:p>
            <a:pPr marL="0" marR="0" lvl="0" indent="0" algn="ctr" rtl="0">
              <a:spcBef>
                <a:spcPts val="0"/>
              </a:spcBef>
              <a:buSzPct val="25000"/>
              <a:buNone/>
            </a:pPr>
            <a:r>
              <a:rPr lang="en-US" sz="2800" dirty="0">
                <a:solidFill>
                  <a:srgbClr val="002060"/>
                </a:solidFill>
                <a:latin typeface="Century Gothic"/>
                <a:ea typeface="Century Gothic"/>
                <a:cs typeface="Century Gothic"/>
                <a:sym typeface="Century Gothic"/>
              </a:rPr>
              <a:t>THE</a:t>
            </a:r>
            <a:r>
              <a:rPr lang="en-US" sz="2800" b="1" dirty="0">
                <a:solidFill>
                  <a:srgbClr val="002060"/>
                </a:solidFill>
                <a:latin typeface="Century Gothic"/>
                <a:ea typeface="Century Gothic"/>
                <a:cs typeface="Century Gothic"/>
                <a:sym typeface="Century Gothic"/>
              </a:rPr>
              <a:t/>
            </a:r>
            <a:br>
              <a:rPr lang="en-US" sz="2800" b="1" dirty="0">
                <a:solidFill>
                  <a:srgbClr val="002060"/>
                </a:solidFill>
                <a:latin typeface="Century Gothic"/>
                <a:ea typeface="Century Gothic"/>
                <a:cs typeface="Century Gothic"/>
                <a:sym typeface="Century Gothic"/>
              </a:rPr>
            </a:br>
            <a:r>
              <a:rPr lang="en-US" sz="4100" b="1" dirty="0">
                <a:solidFill>
                  <a:srgbClr val="002060"/>
                </a:solidFill>
                <a:latin typeface="Century Gothic"/>
                <a:ea typeface="Century Gothic"/>
                <a:cs typeface="Century Gothic"/>
                <a:sym typeface="Century Gothic"/>
              </a:rPr>
              <a:t>SUN</a:t>
            </a:r>
          </a:p>
        </p:txBody>
      </p:sp>
      <p:sp>
        <p:nvSpPr>
          <p:cNvPr id="350" name="Shape 350"/>
          <p:cNvSpPr/>
          <p:nvPr/>
        </p:nvSpPr>
        <p:spPr>
          <a:xfrm>
            <a:off x="7186614" y="2057823"/>
            <a:ext cx="1957387" cy="2812307"/>
          </a:xfrm>
          <a:prstGeom prst="rect">
            <a:avLst/>
          </a:prstGeom>
          <a:noFill/>
          <a:ln>
            <a:noFill/>
          </a:ln>
        </p:spPr>
        <p:txBody>
          <a:bodyPr lIns="57150" tIns="28575" rIns="57150" bIns="28575" anchor="t" anchorCtr="0">
            <a:noAutofit/>
          </a:bodyPr>
          <a:lstStyle/>
          <a:p>
            <a:pPr marL="0" marR="0" lvl="0" indent="0" algn="ctr" rtl="0">
              <a:spcBef>
                <a:spcPts val="0"/>
              </a:spcBef>
              <a:buSzPct val="25000"/>
              <a:buNone/>
            </a:pPr>
            <a:r>
              <a:rPr lang="en-US" sz="3800" dirty="0">
                <a:solidFill>
                  <a:srgbClr val="FFFFFF"/>
                </a:solidFill>
                <a:latin typeface="Arial"/>
                <a:ea typeface="Arial"/>
                <a:cs typeface="Arial"/>
                <a:sym typeface="Arial"/>
              </a:rPr>
              <a:t>OVER </a:t>
            </a:r>
            <a:r>
              <a:rPr lang="en-US" sz="5500" dirty="0">
                <a:solidFill>
                  <a:srgbClr val="FFFFFF"/>
                </a:solidFill>
                <a:latin typeface="Arial"/>
                <a:ea typeface="Arial"/>
                <a:cs typeface="Arial"/>
                <a:sym typeface="Arial"/>
              </a:rPr>
              <a:t>100 </a:t>
            </a:r>
            <a:r>
              <a:rPr lang="en-US" sz="3000" dirty="0">
                <a:solidFill>
                  <a:srgbClr val="FFFFFF"/>
                </a:solidFill>
                <a:latin typeface="Arial"/>
                <a:ea typeface="Arial"/>
                <a:cs typeface="Arial"/>
                <a:sym typeface="Arial"/>
              </a:rPr>
              <a:t>TIMES </a:t>
            </a:r>
          </a:p>
          <a:p>
            <a:pPr marL="0" marR="0" lvl="0" indent="0" algn="ctr" rtl="0">
              <a:spcBef>
                <a:spcPts val="0"/>
              </a:spcBef>
              <a:buSzPct val="25000"/>
              <a:buNone/>
            </a:pPr>
            <a:r>
              <a:rPr lang="en-US" sz="1400" dirty="0">
                <a:solidFill>
                  <a:srgbClr val="FFFFFF"/>
                </a:solidFill>
                <a:latin typeface="Arial"/>
                <a:ea typeface="Arial"/>
                <a:cs typeface="Arial"/>
                <a:sym typeface="Arial"/>
              </a:rPr>
              <a:t>MORE INTENSE THAN ELECTRONIC DEVICES AND SCREENS</a:t>
            </a:r>
          </a:p>
        </p:txBody>
      </p:sp>
      <p:sp>
        <p:nvSpPr>
          <p:cNvPr id="351" name="Shape 351"/>
          <p:cNvSpPr txBox="1">
            <a:spLocks noGrp="1"/>
          </p:cNvSpPr>
          <p:nvPr>
            <p:ph type="title"/>
          </p:nvPr>
        </p:nvSpPr>
        <p:spPr>
          <a:xfrm>
            <a:off x="492008" y="452087"/>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Blue Light Sources</a:t>
            </a:r>
            <a:endParaRPr lang="en-US" sz="2800" b="0" i="0" u="none" strike="noStrike" cap="none" dirty="0">
              <a:solidFill>
                <a:schemeClr val="lt1"/>
              </a:solidFill>
              <a:latin typeface="Century Gothic"/>
              <a:ea typeface="Century Gothic"/>
              <a:cs typeface="Century Gothic"/>
              <a:sym typeface="Century Gothic"/>
            </a:endParaRPr>
          </a:p>
        </p:txBody>
      </p:sp>
      <p:sp>
        <p:nvSpPr>
          <p:cNvPr id="18" name="Shape 160"/>
          <p:cNvSpPr txBox="1"/>
          <p:nvPr/>
        </p:nvSpPr>
        <p:spPr>
          <a:xfrm>
            <a:off x="382885" y="4686677"/>
            <a:ext cx="5129394" cy="217199"/>
          </a:xfrm>
          <a:prstGeom prst="rect">
            <a:avLst/>
          </a:prstGeom>
          <a:noFill/>
          <a:ln>
            <a:noFill/>
          </a:ln>
        </p:spPr>
        <p:txBody>
          <a:bodyPr lIns="91425" tIns="45700" rIns="91425" bIns="45700" anchor="t" anchorCtr="0">
            <a:noAutofit/>
          </a:bodyPr>
          <a:lstStyle/>
          <a:p>
            <a:pPr lvl="0">
              <a:buSzPct val="25000"/>
            </a:pPr>
            <a:r>
              <a:rPr lang="en-US" sz="1000" b="0" i="0" u="none" strike="noStrike" cap="none" dirty="0" smtClean="0">
                <a:solidFill>
                  <a:schemeClr val="bg1"/>
                </a:solidFill>
                <a:latin typeface="Century Gothic" panose="020B0502020202020204" pitchFamily="34" charset="0"/>
                <a:sym typeface="Arial"/>
              </a:rPr>
              <a:t>Source</a:t>
            </a:r>
            <a:r>
              <a:rPr lang="en-US" sz="1000" dirty="0">
                <a:solidFill>
                  <a:schemeClr val="bg1"/>
                </a:solidFill>
                <a:latin typeface="Century Gothic" panose="020B0502020202020204" pitchFamily="34" charset="0"/>
              </a:rPr>
              <a:t>:  Baillet G., Granger B., How Transitions</a:t>
            </a:r>
            <a:r>
              <a:rPr lang="en-US" sz="1000" baseline="30000" dirty="0">
                <a:solidFill>
                  <a:schemeClr val="bg1"/>
                </a:solidFill>
                <a:latin typeface="Century Gothic" panose="020B0502020202020204" pitchFamily="34" charset="0"/>
              </a:rPr>
              <a:t>®</a:t>
            </a:r>
            <a:r>
              <a:rPr lang="en-US" sz="1000" dirty="0">
                <a:solidFill>
                  <a:schemeClr val="bg1"/>
                </a:solidFill>
                <a:latin typeface="Century Gothic" panose="020B0502020202020204" pitchFamily="34" charset="0"/>
              </a:rPr>
              <a:t> lenses filter harmful blue light, Points de Vue, International Review of Ophthalmic </a:t>
            </a:r>
            <a:r>
              <a:rPr lang="en-US" sz="1000" dirty="0" smtClean="0">
                <a:solidFill>
                  <a:schemeClr val="bg1"/>
                </a:solidFill>
                <a:latin typeface="Century Gothic" panose="020B0502020202020204" pitchFamily="34" charset="0"/>
              </a:rPr>
              <a:t>Optics, </a:t>
            </a:r>
            <a:r>
              <a:rPr lang="en-US" sz="1000" dirty="0">
                <a:solidFill>
                  <a:schemeClr val="bg1"/>
                </a:solidFill>
                <a:latin typeface="Century Gothic" panose="020B0502020202020204" pitchFamily="34" charset="0"/>
              </a:rPr>
              <a:t>March 2016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12 PowerPoint Template 7">
  <a:themeElements>
    <a:clrScheme name="Transitions Optical Updated">
      <a:dk1>
        <a:srgbClr val="000000"/>
      </a:dk1>
      <a:lt1>
        <a:srgbClr val="FFFFFF"/>
      </a:lt1>
      <a:dk2>
        <a:srgbClr val="008CCE"/>
      </a:dk2>
      <a:lt2>
        <a:srgbClr val="4C4C4C"/>
      </a:lt2>
      <a:accent1>
        <a:srgbClr val="E0004D"/>
      </a:accent1>
      <a:accent2>
        <a:srgbClr val="6CC24A"/>
      </a:accent2>
      <a:accent3>
        <a:srgbClr val="FF8200"/>
      </a:accent3>
      <a:accent4>
        <a:srgbClr val="FBDA00"/>
      </a:accent4>
      <a:accent5>
        <a:srgbClr val="828381"/>
      </a:accent5>
      <a:accent6>
        <a:srgbClr val="A5A6A5"/>
      </a:accent6>
      <a:hlink>
        <a:srgbClr val="00B5E2"/>
      </a:hlink>
      <a:folHlink>
        <a:srgbClr val="E000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6948</TotalTime>
  <Words>3057</Words>
  <Application>Microsoft Office PowerPoint</Application>
  <PresentationFormat>On-screen Show (16:9)</PresentationFormat>
  <Paragraphs>271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Merriweather Sans</vt:lpstr>
      <vt:lpstr>2012 PowerPoint Template 7</vt:lpstr>
      <vt:lpstr>The BRIGHT Side of KidZ</vt:lpstr>
      <vt:lpstr>Who is Gen Z?</vt:lpstr>
      <vt:lpstr>Do You Know?</vt:lpstr>
      <vt:lpstr>Talk to Parents / Teachers About the Symptoms to Watch For:</vt:lpstr>
      <vt:lpstr>Recommended Frequency</vt:lpstr>
      <vt:lpstr>The Need for Protection</vt:lpstr>
      <vt:lpstr>UV and Blue Light</vt:lpstr>
      <vt:lpstr>Digital Device Usage</vt:lpstr>
      <vt:lpstr>Blue Light Sources</vt:lpstr>
      <vt:lpstr>Time Outdoors and Myopia</vt:lpstr>
      <vt:lpstr>Visual Fatigue</vt:lpstr>
      <vt:lpstr>What Do Kids Think About Eyewear?</vt:lpstr>
      <vt:lpstr>Transitions® Lenses are the Ideal Choice for Kids</vt:lpstr>
      <vt:lpstr>Frame and Other Recommendations</vt:lpstr>
      <vt:lpstr>Tips for Success</vt:lpstr>
      <vt:lpstr>Kids’ Resources</vt:lpstr>
      <vt:lpstr>No doubt there is a  BRIGHT side of KidZ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BRIGHT side of KidZ</dc:title>
  <dc:creator>Courtney.Myers</dc:creator>
  <cp:lastModifiedBy>Julianne Muszynski</cp:lastModifiedBy>
  <cp:revision>157</cp:revision>
  <dcterms:modified xsi:type="dcterms:W3CDTF">2017-06-08T17:58:59Z</dcterms:modified>
</cp:coreProperties>
</file>