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Lst>
  <p:notesMasterIdLst>
    <p:notesMasterId r:id="rId50"/>
  </p:notesMasterIdLst>
  <p:sldIdLst>
    <p:sldId id="256" r:id="rId2"/>
    <p:sldId id="257" r:id="rId3"/>
    <p:sldId id="310" r:id="rId4"/>
    <p:sldId id="292" r:id="rId5"/>
    <p:sldId id="259" r:id="rId6"/>
    <p:sldId id="304" r:id="rId7"/>
    <p:sldId id="261" r:id="rId8"/>
    <p:sldId id="263" r:id="rId9"/>
    <p:sldId id="264" r:id="rId10"/>
    <p:sldId id="260" r:id="rId11"/>
    <p:sldId id="294" r:id="rId12"/>
    <p:sldId id="295" r:id="rId13"/>
    <p:sldId id="265" r:id="rId14"/>
    <p:sldId id="297" r:id="rId15"/>
    <p:sldId id="298" r:id="rId16"/>
    <p:sldId id="296" r:id="rId17"/>
    <p:sldId id="299" r:id="rId18"/>
    <p:sldId id="300" r:id="rId19"/>
    <p:sldId id="301" r:id="rId20"/>
    <p:sldId id="268" r:id="rId21"/>
    <p:sldId id="269" r:id="rId22"/>
    <p:sldId id="270" r:id="rId23"/>
    <p:sldId id="271" r:id="rId24"/>
    <p:sldId id="272" r:id="rId25"/>
    <p:sldId id="274" r:id="rId26"/>
    <p:sldId id="302" r:id="rId27"/>
    <p:sldId id="276" r:id="rId28"/>
    <p:sldId id="277" r:id="rId29"/>
    <p:sldId id="278" r:id="rId30"/>
    <p:sldId id="279" r:id="rId31"/>
    <p:sldId id="280" r:id="rId32"/>
    <p:sldId id="281" r:id="rId33"/>
    <p:sldId id="282" r:id="rId34"/>
    <p:sldId id="273" r:id="rId35"/>
    <p:sldId id="283" r:id="rId36"/>
    <p:sldId id="284" r:id="rId37"/>
    <p:sldId id="285" r:id="rId38"/>
    <p:sldId id="303" r:id="rId39"/>
    <p:sldId id="286" r:id="rId40"/>
    <p:sldId id="287" r:id="rId41"/>
    <p:sldId id="288" r:id="rId42"/>
    <p:sldId id="289" r:id="rId43"/>
    <p:sldId id="307" r:id="rId44"/>
    <p:sldId id="308" r:id="rId45"/>
    <p:sldId id="306" r:id="rId46"/>
    <p:sldId id="305" r:id="rId47"/>
    <p:sldId id="290" r:id="rId48"/>
    <p:sldId id="291" r:id="rId49"/>
  </p:sldIdLst>
  <p:sldSz cx="9144000" cy="5143500" type="screen16x9"/>
  <p:notesSz cx="7023100" cy="9309100"/>
  <p:embeddedFontLst>
    <p:embeddedFont>
      <p:font typeface="Calibri" panose="020F0502020204030204" pitchFamily="34" charset="0"/>
      <p:regular r:id="rId51"/>
      <p:bold r:id="rId52"/>
      <p:italic r:id="rId53"/>
      <p:boldItalic r:id="rId54"/>
    </p:embeddedFont>
    <p:embeddedFont>
      <p:font typeface="Century Gothic" panose="020B0502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9" clrIdx="0"/>
  <p:cmAuthor id="1" name="Havas Health" initials="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20" autoAdjust="0"/>
  </p:normalViewPr>
  <p:slideViewPr>
    <p:cSldViewPr snapToGrid="0" showGuides="1">
      <p:cViewPr>
        <p:scale>
          <a:sx n="80" d="100"/>
          <a:sy n="80" d="100"/>
        </p:scale>
        <p:origin x="-2430" y="-864"/>
      </p:cViewPr>
      <p:guideLst>
        <p:guide orient="horz" pos="509"/>
        <p:guide pos="2888"/>
        <p:guide pos="300"/>
      </p:guideLst>
    </p:cSldViewPr>
  </p:slideViewPr>
  <p:notesTextViewPr>
    <p:cViewPr>
      <p:scale>
        <a:sx n="1" d="1"/>
        <a:sy n="1" d="1"/>
      </p:scale>
      <p:origin x="0" y="0"/>
    </p:cViewPr>
  </p:notesTextViewPr>
  <p:notesViewPr>
    <p:cSldViewPr snapToGrid="0" showGuides="1">
      <p:cViewPr varScale="1">
        <p:scale>
          <a:sx n="100" d="100"/>
          <a:sy n="100" d="100"/>
        </p:scale>
        <p:origin x="-342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spPr>
              <a:solidFill>
                <a:srgbClr val="0070C0"/>
              </a:solidFill>
            </c:spPr>
          </c:dPt>
          <c:dPt>
            <c:idx val="4"/>
            <c:bubble3D val="0"/>
            <c:spPr>
              <a:solidFill>
                <a:srgbClr val="7030A0"/>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numFmt formatCode="0%" sourceLinked="0"/>
            <c:txPr>
              <a:bodyPr/>
              <a:lstStyle/>
              <a:p>
                <a:pPr>
                  <a:defRPr baseline="0">
                    <a:solidFill>
                      <a:schemeClr val="bg1"/>
                    </a:solidFill>
                    <a:latin typeface="Century Gothic" panose="020B0502020202020204" pitchFamily="34" charset="0"/>
                  </a:defRPr>
                </a:pPr>
                <a:endParaRPr lang="en-US"/>
              </a:p>
            </c:txPr>
            <c:showLegendKey val="0"/>
            <c:showVal val="0"/>
            <c:showCatName val="0"/>
            <c:showSerName val="0"/>
            <c:showPercent val="0"/>
            <c:showBubbleSize val="0"/>
          </c:dLbls>
          <c:cat>
            <c:strRef>
              <c:f>Sheet1!$A$2:$A$6</c:f>
              <c:strCache>
                <c:ptCount val="5"/>
                <c:pt idx="0">
                  <c:v>Gen Z 1993 and after</c:v>
                </c:pt>
                <c:pt idx="1">
                  <c:v>Gen Y/Millennials 1972-1992</c:v>
                </c:pt>
                <c:pt idx="2">
                  <c:v>Gen X 1966-1971</c:v>
                </c:pt>
                <c:pt idx="3">
                  <c:v>Boomers 1946-1965</c:v>
                </c:pt>
                <c:pt idx="4">
                  <c:v>Seniors 1945 and before</c:v>
                </c:pt>
              </c:strCache>
            </c:strRef>
          </c:cat>
          <c:val>
            <c:numRef>
              <c:f>Sheet1!$B$2:$B$6</c:f>
              <c:numCache>
                <c:formatCode>0.00%</c:formatCode>
                <c:ptCount val="5"/>
                <c:pt idx="0">
                  <c:v>0.22</c:v>
                </c:pt>
                <c:pt idx="1">
                  <c:v>0.28999999999999998</c:v>
                </c:pt>
                <c:pt idx="2">
                  <c:v>0.08</c:v>
                </c:pt>
                <c:pt idx="3">
                  <c:v>0.28000000000000003</c:v>
                </c:pt>
                <c:pt idx="4">
                  <c:v>0.13</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baseline="0">
                <a:latin typeface="Century Gothic" panose="020B0502020202020204" pitchFamily="34" charset="0"/>
              </a:defRPr>
            </a:pPr>
            <a:endParaRPr lang="en-US"/>
          </a:p>
        </c:txPr>
      </c:legendEntry>
      <c:legendEntry>
        <c:idx val="1"/>
        <c:txPr>
          <a:bodyPr/>
          <a:lstStyle/>
          <a:p>
            <a:pPr>
              <a:defRPr baseline="0">
                <a:latin typeface="Century Gothic" panose="020B0502020202020204" pitchFamily="34" charset="0"/>
              </a:defRPr>
            </a:pPr>
            <a:endParaRPr lang="en-US"/>
          </a:p>
        </c:txPr>
      </c:legendEntry>
      <c:legendEntry>
        <c:idx val="2"/>
        <c:txPr>
          <a:bodyPr/>
          <a:lstStyle/>
          <a:p>
            <a:pPr>
              <a:defRPr baseline="0">
                <a:latin typeface="Century Gothic" panose="020B0502020202020204" pitchFamily="34" charset="0"/>
              </a:defRPr>
            </a:pPr>
            <a:endParaRPr lang="en-US"/>
          </a:p>
        </c:txPr>
      </c:legendEntry>
      <c:legendEntry>
        <c:idx val="3"/>
        <c:txPr>
          <a:bodyPr/>
          <a:lstStyle/>
          <a:p>
            <a:pPr>
              <a:defRPr baseline="0">
                <a:latin typeface="Century Gothic" panose="020B0502020202020204" pitchFamily="34" charset="0"/>
              </a:defRPr>
            </a:pPr>
            <a:endParaRPr lang="en-US"/>
          </a:p>
        </c:txPr>
      </c:legendEntry>
      <c:legendEntry>
        <c:idx val="4"/>
        <c:txPr>
          <a:bodyPr/>
          <a:lstStyle/>
          <a:p>
            <a:pPr>
              <a:defRPr baseline="0">
                <a:latin typeface="Century Gothic" panose="020B0502020202020204" pitchFamily="34" charset="0"/>
              </a:defRPr>
            </a:pPr>
            <a:endParaRPr lang="en-US"/>
          </a:p>
        </c:txPr>
      </c:legendEntry>
      <c:layout>
        <c:manualLayout>
          <c:xMode val="edge"/>
          <c:yMode val="edge"/>
          <c:x val="0.6566954057399409"/>
          <c:y val="0.11551919291338583"/>
          <c:w val="0.34330459426005905"/>
          <c:h val="0.768961614173228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c:spPr>
          <c:invertIfNegative val="0"/>
          <c:cat>
            <c:strRef>
              <c:f>Sheet1!$A$2:$A$10</c:f>
              <c:strCache>
                <c:ptCount val="9"/>
                <c:pt idx="0">
                  <c:v>Family Cars</c:v>
                </c:pt>
                <c:pt idx="1">
                  <c:v>Home Furnishings</c:v>
                </c:pt>
                <c:pt idx="2">
                  <c:v>Computers</c:v>
                </c:pt>
                <c:pt idx="3">
                  <c:v>Mobile</c:v>
                </c:pt>
                <c:pt idx="4">
                  <c:v>TV</c:v>
                </c:pt>
                <c:pt idx="5">
                  <c:v>Family Vacation</c:v>
                </c:pt>
                <c:pt idx="6">
                  <c:v>Entertainment</c:v>
                </c:pt>
                <c:pt idx="7">
                  <c:v>Dinner menu</c:v>
                </c:pt>
                <c:pt idx="8">
                  <c:v>Apparel</c:v>
                </c:pt>
              </c:strCache>
            </c:strRef>
          </c:cat>
          <c:val>
            <c:numRef>
              <c:f>Sheet1!$B$2:$B$10</c:f>
              <c:numCache>
                <c:formatCode>General</c:formatCode>
                <c:ptCount val="9"/>
                <c:pt idx="0">
                  <c:v>29</c:v>
                </c:pt>
                <c:pt idx="1">
                  <c:v>32</c:v>
                </c:pt>
                <c:pt idx="2">
                  <c:v>52</c:v>
                </c:pt>
                <c:pt idx="3">
                  <c:v>55</c:v>
                </c:pt>
                <c:pt idx="4">
                  <c:v>60</c:v>
                </c:pt>
                <c:pt idx="5">
                  <c:v>65</c:v>
                </c:pt>
                <c:pt idx="6">
                  <c:v>69</c:v>
                </c:pt>
                <c:pt idx="7">
                  <c:v>73</c:v>
                </c:pt>
                <c:pt idx="8">
                  <c:v>74</c:v>
                </c:pt>
              </c:numCache>
            </c:numRef>
          </c:val>
        </c:ser>
        <c:dLbls>
          <c:dLblPos val="outEnd"/>
          <c:showLegendKey val="0"/>
          <c:showVal val="1"/>
          <c:showCatName val="0"/>
          <c:showSerName val="0"/>
          <c:showPercent val="0"/>
          <c:showBubbleSize val="0"/>
        </c:dLbls>
        <c:gapWidth val="150"/>
        <c:axId val="172549248"/>
        <c:axId val="172550784"/>
      </c:barChart>
      <c:catAx>
        <c:axId val="172549248"/>
        <c:scaling>
          <c:orientation val="minMax"/>
        </c:scaling>
        <c:delete val="0"/>
        <c:axPos val="l"/>
        <c:majorTickMark val="out"/>
        <c:minorTickMark val="none"/>
        <c:tickLblPos val="nextTo"/>
        <c:crossAx val="172550784"/>
        <c:crosses val="autoZero"/>
        <c:auto val="1"/>
        <c:lblAlgn val="ctr"/>
        <c:lblOffset val="100"/>
        <c:noMultiLvlLbl val="0"/>
      </c:catAx>
      <c:valAx>
        <c:axId val="172550784"/>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172549248"/>
        <c:crosses val="autoZero"/>
        <c:crossBetween val="between"/>
      </c:valAx>
    </c:plotArea>
    <c:plotVisOnly val="1"/>
    <c:dispBlanksAs val="gap"/>
    <c:showDLblsOverMax val="0"/>
  </c:chart>
  <c:txPr>
    <a:bodyPr/>
    <a:lstStyle/>
    <a:p>
      <a:pPr>
        <a:defRPr sz="1600">
          <a:latin typeface="Century Gothic" panose="020B0502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c:spPr>
          <c:invertIfNegative val="0"/>
          <c:cat>
            <c:strRef>
              <c:f>Sheet1!$A$2:$A$10</c:f>
              <c:strCache>
                <c:ptCount val="9"/>
                <c:pt idx="0">
                  <c:v>E-Reader</c:v>
                </c:pt>
                <c:pt idx="1">
                  <c:v>Tablet</c:v>
                </c:pt>
                <c:pt idx="2">
                  <c:v>Gaming Device</c:v>
                </c:pt>
                <c:pt idx="3">
                  <c:v>Gaming Console</c:v>
                </c:pt>
                <c:pt idx="4">
                  <c:v>Music Player</c:v>
                </c:pt>
                <c:pt idx="5">
                  <c:v>Desktop</c:v>
                </c:pt>
                <c:pt idx="6">
                  <c:v>Laptop</c:v>
                </c:pt>
                <c:pt idx="7">
                  <c:v>Cell</c:v>
                </c:pt>
                <c:pt idx="8">
                  <c:v>TV</c:v>
                </c:pt>
              </c:strCache>
            </c:strRef>
          </c:cat>
          <c:val>
            <c:numRef>
              <c:f>Sheet1!$B$2:$B$10</c:f>
              <c:numCache>
                <c:formatCode>General</c:formatCode>
                <c:ptCount val="9"/>
                <c:pt idx="0">
                  <c:v>5</c:v>
                </c:pt>
                <c:pt idx="1">
                  <c:v>11</c:v>
                </c:pt>
                <c:pt idx="2">
                  <c:v>16</c:v>
                </c:pt>
                <c:pt idx="3">
                  <c:v>23</c:v>
                </c:pt>
                <c:pt idx="4">
                  <c:v>25</c:v>
                </c:pt>
                <c:pt idx="5">
                  <c:v>28</c:v>
                </c:pt>
                <c:pt idx="6">
                  <c:v>28</c:v>
                </c:pt>
                <c:pt idx="7">
                  <c:v>39</c:v>
                </c:pt>
                <c:pt idx="8">
                  <c:v>72</c:v>
                </c:pt>
              </c:numCache>
            </c:numRef>
          </c:val>
        </c:ser>
        <c:dLbls>
          <c:dLblPos val="outEnd"/>
          <c:showLegendKey val="0"/>
          <c:showVal val="1"/>
          <c:showCatName val="0"/>
          <c:showSerName val="0"/>
          <c:showPercent val="0"/>
          <c:showBubbleSize val="0"/>
        </c:dLbls>
        <c:gapWidth val="150"/>
        <c:axId val="172565632"/>
        <c:axId val="172567168"/>
      </c:barChart>
      <c:catAx>
        <c:axId val="172565632"/>
        <c:scaling>
          <c:orientation val="minMax"/>
        </c:scaling>
        <c:delete val="0"/>
        <c:axPos val="l"/>
        <c:majorTickMark val="out"/>
        <c:minorTickMark val="none"/>
        <c:tickLblPos val="nextTo"/>
        <c:crossAx val="172567168"/>
        <c:crosses val="autoZero"/>
        <c:auto val="1"/>
        <c:lblAlgn val="ctr"/>
        <c:lblOffset val="100"/>
        <c:noMultiLvlLbl val="0"/>
      </c:catAx>
      <c:valAx>
        <c:axId val="172567168"/>
        <c:scaling>
          <c:orientation val="minMax"/>
        </c:scaling>
        <c:delete val="0"/>
        <c:axPos val="b"/>
        <c:majorGridlines/>
        <c:numFmt formatCode="General" sourceLinked="1"/>
        <c:majorTickMark val="out"/>
        <c:minorTickMark val="none"/>
        <c:tickLblPos val="nextTo"/>
        <c:txPr>
          <a:bodyPr/>
          <a:lstStyle/>
          <a:p>
            <a:pPr>
              <a:defRPr sz="1100">
                <a:solidFill>
                  <a:schemeClr val="tx2"/>
                </a:solidFill>
              </a:defRPr>
            </a:pPr>
            <a:endParaRPr lang="en-US"/>
          </a:p>
        </c:txPr>
        <c:crossAx val="172565632"/>
        <c:crosses val="autoZero"/>
        <c:crossBetween val="between"/>
      </c:valAx>
    </c:plotArea>
    <c:plotVisOnly val="1"/>
    <c:dispBlanksAs val="gap"/>
    <c:showDLblsOverMax val="0"/>
  </c:chart>
  <c:txPr>
    <a:bodyPr/>
    <a:lstStyle/>
    <a:p>
      <a:pPr>
        <a:defRPr sz="1600">
          <a:latin typeface="Century Gothic" panose="020B0502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4" cy="46545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2" y="0"/>
            <a:ext cx="3043344" cy="46545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7" y="698500"/>
            <a:ext cx="6207125"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9"/>
            <a:ext cx="3043344" cy="46545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962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Kids, </a:t>
            </a:r>
            <a:r>
              <a:rPr lang="en-US" sz="1200" b="0" i="0" u="none" strike="noStrike" cap="none" dirty="0" smtClean="0">
                <a:solidFill>
                  <a:schemeClr val="dk1"/>
                </a:solidFill>
                <a:latin typeface="Calibri"/>
                <a:ea typeface="Calibri"/>
                <a:cs typeface="Calibri"/>
                <a:sym typeface="Calibri"/>
              </a:rPr>
              <a:t>their </a:t>
            </a:r>
            <a:r>
              <a:rPr lang="en-US" sz="1200" b="0" i="0" u="none" strike="noStrike" cap="none" dirty="0">
                <a:solidFill>
                  <a:schemeClr val="dk1"/>
                </a:solidFill>
                <a:latin typeface="Calibri"/>
                <a:ea typeface="Calibri"/>
                <a:cs typeface="Calibri"/>
                <a:sym typeface="Calibri"/>
              </a:rPr>
              <a:t>beautiful eyes and smiles can brighten our day, or perhaps bring a few grey hairs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But as we know, they grow up so fast. </a:t>
            </a:r>
            <a:r>
              <a:rPr lang="en-US" sz="1200" b="0" i="0" u="none" strike="noStrike" cap="none" dirty="0" smtClean="0">
                <a:solidFill>
                  <a:schemeClr val="dk1"/>
                </a:solidFill>
                <a:latin typeface="Calibri"/>
                <a:ea typeface="Calibri"/>
                <a:cs typeface="Calibri"/>
                <a:sym typeface="Calibri"/>
              </a:rPr>
              <a:t>In </a:t>
            </a:r>
            <a:r>
              <a:rPr lang="en-US" sz="1200" b="0" i="0" u="none" strike="noStrike" cap="none" dirty="0">
                <a:solidFill>
                  <a:schemeClr val="dk1"/>
                </a:solidFill>
                <a:latin typeface="Calibri"/>
                <a:ea typeface="Calibri"/>
                <a:cs typeface="Calibri"/>
                <a:sym typeface="Calibri"/>
              </a:rPr>
              <a:t>the blink of any eye they are teenagers, and you know how the rest </a:t>
            </a:r>
            <a:r>
              <a:rPr lang="en-US" sz="1200" b="0" i="0" u="none" strike="noStrike" cap="none" dirty="0" smtClean="0">
                <a:solidFill>
                  <a:schemeClr val="dk1"/>
                </a:solidFill>
                <a:latin typeface="Calibri"/>
                <a:ea typeface="Calibri"/>
                <a:cs typeface="Calibri"/>
                <a:sym typeface="Calibri"/>
              </a:rPr>
              <a:t>goes.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We’ve </a:t>
            </a:r>
            <a:r>
              <a:rPr lang="en-US" sz="1200" b="0" i="0" u="none" strike="noStrike" cap="none" dirty="0">
                <a:solidFill>
                  <a:schemeClr val="dk1"/>
                </a:solidFill>
                <a:latin typeface="Calibri"/>
                <a:ea typeface="Calibri"/>
                <a:cs typeface="Calibri"/>
                <a:sym typeface="Calibri"/>
              </a:rPr>
              <a:t>heard so much about </a:t>
            </a:r>
            <a:r>
              <a:rPr lang="en-US" sz="1200" b="0" i="0" u="none" strike="noStrike" cap="none" dirty="0" smtClean="0">
                <a:solidFill>
                  <a:schemeClr val="dk1"/>
                </a:solidFill>
                <a:latin typeface="Calibri"/>
                <a:ea typeface="Calibri"/>
                <a:cs typeface="Calibri"/>
                <a:sym typeface="Calibri"/>
              </a:rPr>
              <a:t>Baby </a:t>
            </a:r>
            <a:r>
              <a:rPr lang="en-US" sz="1200" b="0" i="0" u="none" strike="noStrike" cap="none" dirty="0">
                <a:solidFill>
                  <a:schemeClr val="dk1"/>
                </a:solidFill>
                <a:latin typeface="Calibri"/>
                <a:ea typeface="Calibri"/>
                <a:cs typeface="Calibri"/>
                <a:sym typeface="Calibri"/>
              </a:rPr>
              <a:t>Boomers </a:t>
            </a:r>
            <a:r>
              <a:rPr lang="en-US" sz="1200" b="0" i="0" u="none" strike="noStrike" cap="none" dirty="0" smtClean="0">
                <a:solidFill>
                  <a:schemeClr val="dk1"/>
                </a:solidFill>
                <a:latin typeface="Calibri"/>
                <a:ea typeface="Calibri"/>
                <a:cs typeface="Calibri"/>
                <a:sym typeface="Calibri"/>
              </a:rPr>
              <a:t>and Millennials</a:t>
            </a:r>
            <a:r>
              <a:rPr lang="en-US" sz="1200" b="0" i="0" u="none" strike="noStrike" cap="none" baseline="0" dirty="0" smtClean="0">
                <a:solidFill>
                  <a:schemeClr val="dk1"/>
                </a:solidFill>
                <a:latin typeface="Calibri"/>
                <a:ea typeface="Calibri"/>
                <a:cs typeface="Calibri"/>
                <a:sym typeface="Calibri"/>
              </a:rPr>
              <a:t> – generations that have their own unique eye care needs and behaviors</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In </a:t>
            </a:r>
            <a:r>
              <a:rPr lang="en-US" sz="1200" b="0" i="0" u="none" strike="noStrike" cap="none" dirty="0" smtClean="0">
                <a:solidFill>
                  <a:schemeClr val="dk1"/>
                </a:solidFill>
                <a:latin typeface="Calibri"/>
                <a:ea typeface="Calibri"/>
                <a:cs typeface="Calibri"/>
                <a:sym typeface="Calibri"/>
              </a:rPr>
              <a:t>today’s </a:t>
            </a:r>
            <a:r>
              <a:rPr lang="en-US" sz="1200" b="0" i="0" u="none" strike="noStrike" cap="none" dirty="0">
                <a:solidFill>
                  <a:schemeClr val="dk1"/>
                </a:solidFill>
                <a:latin typeface="Calibri"/>
                <a:ea typeface="Calibri"/>
                <a:cs typeface="Calibri"/>
                <a:sym typeface="Calibri"/>
              </a:rPr>
              <a:t>presentation we would like to take a closer look at our kids, those in the “Z” generation. </a:t>
            </a:r>
            <a:r>
              <a:rPr lang="en-US" sz="1200" b="0" i="0" u="none" strike="noStrike" cap="none" baseline="0" dirty="0" smtClean="0">
                <a:solidFill>
                  <a:schemeClr val="dk1"/>
                </a:solidFill>
                <a:latin typeface="Calibri"/>
                <a:ea typeface="Calibri"/>
                <a:cs typeface="Calibri"/>
                <a:sym typeface="Calibri"/>
              </a:rPr>
              <a:t>They are a large group: two billion worldwide, and one-quarter of the North American population. </a:t>
            </a:r>
            <a:r>
              <a:rPr lang="en-US" sz="1200" b="0" i="0" u="none" strike="noStrike" cap="none" dirty="0" smtClean="0">
                <a:solidFill>
                  <a:schemeClr val="dk1"/>
                </a:solidFill>
                <a:latin typeface="Calibri"/>
                <a:ea typeface="Calibri"/>
                <a:cs typeface="Calibri"/>
                <a:sym typeface="Calibri"/>
              </a:rPr>
              <a:t>Today, </a:t>
            </a:r>
            <a:r>
              <a:rPr lang="en-US" sz="1200" b="0" i="0" u="none" strike="noStrike" cap="none" dirty="0">
                <a:solidFill>
                  <a:schemeClr val="dk1"/>
                </a:solidFill>
                <a:latin typeface="Calibri"/>
                <a:ea typeface="Calibri"/>
                <a:cs typeface="Calibri"/>
                <a:sym typeface="Calibri"/>
              </a:rPr>
              <a:t>we would like to focus on better a understanding of childhood development and our </a:t>
            </a:r>
            <a:r>
              <a:rPr lang="en-US" sz="1200" b="0" i="0" u="none" strike="noStrike" cap="none" dirty="0" smtClean="0">
                <a:solidFill>
                  <a:schemeClr val="dk1"/>
                </a:solidFill>
                <a:latin typeface="Calibri"/>
                <a:ea typeface="Calibri"/>
                <a:cs typeface="Calibri"/>
                <a:sym typeface="Calibri"/>
              </a:rPr>
              <a:t>kids’ </a:t>
            </a:r>
            <a:r>
              <a:rPr lang="en-US" sz="1200" b="0" i="0" u="none" strike="noStrike" cap="none" dirty="0">
                <a:solidFill>
                  <a:schemeClr val="dk1"/>
                </a:solidFill>
                <a:latin typeface="Calibri"/>
                <a:ea typeface="Calibri"/>
                <a:cs typeface="Calibri"/>
                <a:sym typeface="Calibri"/>
              </a:rPr>
              <a:t>market</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((Unless noted, all pictures</a:t>
            </a:r>
            <a:r>
              <a:rPr lang="en-US" sz="1200" b="0" i="0" u="none" strike="noStrike" cap="none" baseline="0" dirty="0" smtClean="0">
                <a:solidFill>
                  <a:schemeClr val="dk1"/>
                </a:solidFill>
                <a:latin typeface="Calibri"/>
                <a:ea typeface="Calibri"/>
                <a:cs typeface="Calibri"/>
                <a:sym typeface="Calibri"/>
              </a:rPr>
              <a:t> are from Transitions Optical or purchased from </a:t>
            </a:r>
            <a:r>
              <a:rPr lang="en-US" sz="1200" b="0" i="0" u="none" strike="noStrike" kern="1200" cap="none" dirty="0" smtClean="0">
                <a:solidFill>
                  <a:schemeClr val="dk1"/>
                </a:solidFill>
                <a:effectLst/>
                <a:latin typeface="Calibri"/>
                <a:ea typeface="Calibri"/>
                <a:cs typeface="Calibri"/>
                <a:sym typeface="Calibri"/>
              </a:rPr>
              <a:t>Dreamtimes.com or</a:t>
            </a:r>
            <a:r>
              <a:rPr lang="en-US" sz="1200" b="0" i="0" u="none" strike="noStrike" kern="1200" cap="none" baseline="0" dirty="0" smtClean="0">
                <a:solidFill>
                  <a:schemeClr val="dk1"/>
                </a:solidFill>
                <a:effectLst/>
                <a:latin typeface="Calibri"/>
                <a:ea typeface="Calibri"/>
                <a:cs typeface="Calibri"/>
                <a:sym typeface="Calibri"/>
              </a:rPr>
              <a:t> ThinkStock</a:t>
            </a:r>
            <a:r>
              <a:rPr lang="en-US" sz="1200" b="0" i="0" u="none" strike="noStrike" kern="1200" cap="none" dirty="0" smtClean="0">
                <a:solidFill>
                  <a:schemeClr val="dk1"/>
                </a:solidFill>
                <a:effectLst/>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First</a:t>
            </a:r>
            <a:r>
              <a:rPr lang="en-US" sz="1200" b="0" i="0" u="none" strike="noStrike" cap="none" baseline="0" dirty="0" smtClean="0">
                <a:solidFill>
                  <a:schemeClr val="dk1"/>
                </a:solidFill>
                <a:latin typeface="Calibri"/>
                <a:ea typeface="Calibri"/>
                <a:cs typeface="Calibri"/>
                <a:sym typeface="Calibri"/>
              </a:rPr>
              <a:t> step. We need to </a:t>
            </a:r>
            <a:r>
              <a:rPr lang="en-US" sz="1200" b="0" i="0" u="none" strike="noStrike" cap="none" dirty="0" smtClean="0">
                <a:solidFill>
                  <a:schemeClr val="dk1"/>
                </a:solidFill>
                <a:latin typeface="Calibri"/>
                <a:ea typeface="Calibri"/>
                <a:cs typeface="Calibri"/>
                <a:sym typeface="Calibri"/>
              </a:rPr>
              <a:t>get parents to realize they need to bring their kids in for an exam then this needs to be a message ECPs push to new potential patients --  through a blog, social, or through schools.</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SzPct val="25000"/>
              <a:buAutoNum type="arabicPeriod"/>
            </a:pPr>
            <a:r>
              <a:rPr lang="en-US" sz="1200" b="0" i="0" u="none" strike="noStrike" cap="none" dirty="0" smtClean="0">
                <a:solidFill>
                  <a:schemeClr val="dk1"/>
                </a:solidFill>
                <a:latin typeface="Calibri"/>
                <a:ea typeface="Calibri"/>
                <a:cs typeface="Calibri"/>
                <a:sym typeface="Calibri"/>
              </a:rPr>
              <a:t>While </a:t>
            </a:r>
            <a:r>
              <a:rPr lang="en-US" sz="1200" b="0" i="0" u="none" strike="noStrike" cap="none" dirty="0">
                <a:solidFill>
                  <a:schemeClr val="dk1"/>
                </a:solidFill>
                <a:latin typeface="Calibri"/>
                <a:ea typeface="Calibri"/>
                <a:cs typeface="Calibri"/>
                <a:sym typeface="Calibri"/>
              </a:rPr>
              <a:t>it is myth that sitting too close to the TV will ruin your eyes, this habit could be a sign of a vision </a:t>
            </a:r>
            <a:r>
              <a:rPr lang="en-US" sz="1200" b="0" i="0" u="none" strike="noStrike" cap="none" dirty="0" smtClean="0">
                <a:solidFill>
                  <a:schemeClr val="dk1"/>
                </a:solidFill>
                <a:latin typeface="Calibri"/>
                <a:ea typeface="Calibri"/>
                <a:cs typeface="Calibri"/>
                <a:sym typeface="Calibri"/>
              </a:rPr>
              <a:t>problem. </a:t>
            </a:r>
          </a:p>
          <a:p>
            <a:pPr marL="228600" marR="0" lvl="0" indent="-228600" algn="l" rtl="0">
              <a:spcBef>
                <a:spcPts val="0"/>
              </a:spcBef>
              <a:buSzPct val="25000"/>
              <a:buAutoNum type="arabicPeriod"/>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r>
              <a:rPr lang="en-US" sz="1200" b="0" i="0" u="none" strike="noStrike" cap="none" dirty="0" smtClean="0">
                <a:solidFill>
                  <a:schemeClr val="dk1"/>
                </a:solidFill>
                <a:latin typeface="Calibri"/>
                <a:ea typeface="Calibri"/>
                <a:cs typeface="Calibri"/>
                <a:sym typeface="Calibri"/>
              </a:rPr>
              <a:t>2. </a:t>
            </a:r>
            <a:r>
              <a:rPr lang="en-US" baseline="0" dirty="0" smtClean="0"/>
              <a:t>Yes, children do often rub their eyes when they are tired or upset. But if the child rubs his eyes while he is trying to concentrate on something, or while he is being active, it could mean that he has a vision problem.</a:t>
            </a:r>
            <a:endParaRPr lang="en-US" dirty="0" smtClean="0"/>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2.</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When kids learn to read and are sounding out words, they’ll often use their finger to track which word they are on. But eventually they should be able to focus and not lose their place.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4</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Are your child’s eyes particularly sensitive to indoor lighting, sunshine or camera flashes?  Children with photophobia, or extreme sensitivity to light, can develop headaches and nausea. </a:t>
            </a: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5. Frequently closing one eye could indicate a refractive or binocular vision problem that interferes with the ability of the two eyes to work together comfortably as a team. While these problems are not life threatening, they need to be corrected early in order to avoid short- and long-term consequences that can follow them into adulthood.</a:t>
            </a:r>
          </a:p>
          <a:p>
            <a:pPr marL="228600" marR="0" lvl="0" indent="-228600" algn="l" rtl="0">
              <a:spcBef>
                <a:spcPts val="0"/>
              </a:spcBef>
              <a:buSzPct val="25000"/>
              <a:buAutoNum type="arabicPeriod"/>
            </a:pPr>
            <a:endParaRPr lang="en-US" sz="12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SzPct val="25000"/>
              <a:buAutoNum type="arabicPeriod"/>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6. If a</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child is having a hard time seeing what their</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teacher writes on the board because of poor vision, they may not tell you about it. As a result</a:t>
            </a:r>
            <a:r>
              <a:rPr lang="en-US" sz="1200" b="0" i="0" u="none" strike="noStrike" cap="none" baseline="0" dirty="0" smtClean="0">
                <a:solidFill>
                  <a:schemeClr val="dk1"/>
                </a:solidFill>
                <a:latin typeface="Calibri"/>
                <a:ea typeface="Calibri"/>
                <a:cs typeface="Calibri"/>
                <a:sym typeface="Calibri"/>
              </a:rPr>
              <a:t> their</a:t>
            </a:r>
            <a:r>
              <a:rPr lang="en-US" sz="1200" b="0" i="0" u="none" strike="noStrike" cap="none" dirty="0" smtClean="0">
                <a:solidFill>
                  <a:schemeClr val="dk1"/>
                </a:solidFill>
                <a:latin typeface="Calibri"/>
                <a:ea typeface="Calibri"/>
                <a:cs typeface="Calibri"/>
                <a:sym typeface="Calibri"/>
              </a:rPr>
              <a:t> grades can suffer.</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SzPct val="25000"/>
              <a:buAutoNum type="arabicPeriod"/>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7. Digital eye strain is common among children who are frequent users of computers or other digital devices.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  </a:t>
            </a:r>
          </a:p>
          <a:p>
            <a:pPr marL="228600" marR="0" lvl="0" indent="-228600" algn="l" rtl="0">
              <a:spcBef>
                <a:spcPts val="0"/>
              </a:spcBef>
              <a:buSzPct val="25000"/>
              <a:buAutoNum type="arabicPeriod"/>
            </a:pPr>
            <a:endParaRPr lang="en-US" sz="12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SzPct val="25000"/>
              <a:buAutoNum type="arabicPeriod"/>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smtClean="0">
                <a:solidFill>
                  <a:schemeClr val="dk1"/>
                </a:solidFill>
                <a:latin typeface="Calibri"/>
                <a:ea typeface="Calibri"/>
                <a:cs typeface="Calibri"/>
                <a:sym typeface="Calibri"/>
              </a:rPr>
              <a:t>8. Teachers should be on the lookout for students who have to squint or tilt their heads to see the board. Until an eye exam can be performed, consider moving the child closer to the board for easier viewing. </a:t>
            </a:r>
          </a:p>
          <a:p>
            <a:pPr marL="228600" marR="0" lvl="0" indent="-228600" algn="l" rtl="0">
              <a:spcBef>
                <a:spcPts val="0"/>
              </a:spcBef>
              <a:buSzPct val="25000"/>
              <a:buAutoNum type="arabicPeriod"/>
            </a:pPr>
            <a:endParaRPr lang="en-US" sz="1200" b="0" i="0" u="none" strike="noStrike" cap="none" dirty="0" smtClean="0">
              <a:solidFill>
                <a:schemeClr val="dk1"/>
              </a:solidFill>
              <a:latin typeface="Calibri"/>
              <a:ea typeface="Calibri"/>
              <a:cs typeface="Calibri"/>
              <a:sym typeface="Calibri"/>
            </a:endParaRPr>
          </a:p>
          <a:p>
            <a:pPr marL="228600" marR="0" lvl="0" indent="-228600" algn="l" rtl="0">
              <a:spcBef>
                <a:spcPts val="0"/>
              </a:spcBef>
              <a:buSzPct val="25000"/>
              <a:buAutoNum type="arabicPeriod"/>
            </a:pPr>
            <a:endParaRPr lang="en-US" sz="1200" b="0" i="0" u="none" strike="noStrike" cap="none" dirty="0">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Only a few organizations outside of those dedicated to eye care are addressing poor vision in children as an issue affecting literacy, which makes it so important that we as eyecare professions help our Z generation </a:t>
            </a:r>
            <a:r>
              <a:rPr lang="en-US" sz="1200" b="0" i="0" u="none" strike="noStrike" cap="none" dirty="0" smtClean="0">
                <a:solidFill>
                  <a:schemeClr val="dk1"/>
                </a:solidFill>
                <a:latin typeface="Calibri"/>
                <a:ea typeface="Calibri"/>
                <a:cs typeface="Calibri"/>
                <a:sym typeface="Calibri"/>
              </a:rPr>
              <a:t>kids. </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(ZabaJN</a:t>
            </a:r>
            <a:r>
              <a:rPr lang="en-US" sz="1200" b="0" i="0" u="none" strike="noStrike" cap="none" dirty="0">
                <a:solidFill>
                  <a:schemeClr val="dk1"/>
                </a:solidFill>
                <a:latin typeface="Calibri"/>
                <a:ea typeface="Calibri"/>
                <a:cs typeface="Calibri"/>
                <a:sym typeface="Calibri"/>
              </a:rPr>
              <a:t>, Mozlin R, Reynolds WT. Insights on the efficacy of vision examinations and vision screening for children first entering </a:t>
            </a:r>
            <a:r>
              <a:rPr lang="en-US" sz="1200" b="0" i="0" u="none" strike="noStrike" cap="none" dirty="0" smtClean="0">
                <a:solidFill>
                  <a:schemeClr val="dk1"/>
                </a:solidFill>
                <a:latin typeface="Calibri"/>
                <a:ea typeface="Calibri"/>
                <a:cs typeface="Calibri"/>
                <a:sym typeface="Calibri"/>
              </a:rPr>
              <a:t>school. J </a:t>
            </a:r>
            <a:r>
              <a:rPr lang="en-US" sz="1200" b="0" i="0" u="none" strike="noStrike" cap="none" dirty="0">
                <a:solidFill>
                  <a:schemeClr val="dk1"/>
                </a:solidFill>
                <a:latin typeface="Calibri"/>
                <a:ea typeface="Calibri"/>
                <a:cs typeface="Calibri"/>
                <a:sym typeface="Calibri"/>
              </a:rPr>
              <a:t>Behav Optom 2003:123-126)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 </a:t>
            </a:r>
            <a:r>
              <a:rPr lang="en-US" sz="1200" b="0" i="0" u="none" strike="noStrike" cap="none" dirty="0">
                <a:solidFill>
                  <a:schemeClr val="dk1"/>
                </a:solidFill>
                <a:latin typeface="Calibri"/>
                <a:ea typeface="Calibri"/>
                <a:cs typeface="Calibri"/>
                <a:sym typeface="Calibri"/>
              </a:rPr>
              <a:t>can talk to </a:t>
            </a:r>
            <a:r>
              <a:rPr lang="en-US" sz="1200" b="0" i="0" u="none" strike="noStrike" cap="none" dirty="0" smtClean="0">
                <a:solidFill>
                  <a:schemeClr val="dk1"/>
                </a:solidFill>
                <a:latin typeface="Calibri"/>
                <a:ea typeface="Calibri"/>
                <a:cs typeface="Calibri"/>
                <a:sym typeface="Calibri"/>
              </a:rPr>
              <a:t>parents,</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but </a:t>
            </a:r>
            <a:r>
              <a:rPr lang="en-US" sz="1200" b="0" i="0" u="none" strike="noStrike" cap="none" dirty="0">
                <a:solidFill>
                  <a:schemeClr val="dk1"/>
                </a:solidFill>
                <a:latin typeface="Calibri"/>
                <a:ea typeface="Calibri"/>
                <a:cs typeface="Calibri"/>
                <a:sym typeface="Calibri"/>
              </a:rPr>
              <a:t>there is so much more we can do to help parents and others realize the importance of eye exams throughout </a:t>
            </a:r>
            <a:r>
              <a:rPr lang="en-US" sz="1200" b="0" i="0" u="none" strike="noStrike" cap="none" dirty="0" smtClean="0">
                <a:solidFill>
                  <a:schemeClr val="dk1"/>
                </a:solidFill>
                <a:latin typeface="Calibri"/>
                <a:ea typeface="Calibri"/>
                <a:cs typeface="Calibri"/>
                <a:sym typeface="Calibri"/>
              </a:rPr>
              <a:t>childhood. As </a:t>
            </a:r>
            <a:r>
              <a:rPr lang="en-US" sz="1200" b="0" i="0" u="none" strike="noStrike" cap="none" dirty="0">
                <a:solidFill>
                  <a:schemeClr val="dk1"/>
                </a:solidFill>
                <a:latin typeface="Calibri"/>
                <a:ea typeface="Calibri"/>
                <a:cs typeface="Calibri"/>
                <a:sym typeface="Calibri"/>
              </a:rPr>
              <a:t>professionals we can reach out to our communities through social media, school </a:t>
            </a:r>
            <a:r>
              <a:rPr lang="en-US" sz="1200" b="0" i="0" u="none" strike="noStrike" cap="none" dirty="0" smtClean="0">
                <a:solidFill>
                  <a:schemeClr val="dk1"/>
                </a:solidFill>
                <a:latin typeface="Calibri"/>
                <a:ea typeface="Calibri"/>
                <a:cs typeface="Calibri"/>
                <a:sym typeface="Calibri"/>
              </a:rPr>
              <a:t>PTAs, </a:t>
            </a:r>
            <a:r>
              <a:rPr lang="en-US" sz="1200" b="0" i="0" u="none" strike="noStrike" cap="none" dirty="0">
                <a:solidFill>
                  <a:schemeClr val="dk1"/>
                </a:solidFill>
                <a:latin typeface="Calibri"/>
                <a:ea typeface="Calibri"/>
                <a:cs typeface="Calibri"/>
                <a:sym typeface="Calibri"/>
              </a:rPr>
              <a:t>school teachers, </a:t>
            </a:r>
            <a:r>
              <a:rPr lang="en-US" sz="1200" b="0" i="0" u="none" strike="noStrike" cap="none" dirty="0" smtClean="0">
                <a:solidFill>
                  <a:schemeClr val="dk1"/>
                </a:solidFill>
                <a:latin typeface="Calibri"/>
                <a:ea typeface="Calibri"/>
                <a:cs typeface="Calibri"/>
                <a:sym typeface="Calibri"/>
              </a:rPr>
              <a:t>etc. We </a:t>
            </a:r>
            <a:r>
              <a:rPr lang="en-US" sz="1200" b="0" i="0" u="none" strike="noStrike" cap="none" dirty="0">
                <a:solidFill>
                  <a:schemeClr val="dk1"/>
                </a:solidFill>
                <a:latin typeface="Calibri"/>
                <a:ea typeface="Calibri"/>
                <a:cs typeface="Calibri"/>
                <a:sym typeface="Calibri"/>
              </a:rPr>
              <a:t>can think outside the box to get our message out </a:t>
            </a:r>
            <a:r>
              <a:rPr lang="en-US" sz="1200" b="0" i="0" u="none" strike="noStrike" cap="none" dirty="0" smtClean="0">
                <a:solidFill>
                  <a:schemeClr val="dk1"/>
                </a:solidFill>
                <a:latin typeface="Calibri"/>
                <a:ea typeface="Calibri"/>
                <a:cs typeface="Calibri"/>
                <a:sym typeface="Calibri"/>
              </a:rPr>
              <a:t>there. Eye </a:t>
            </a:r>
            <a:r>
              <a:rPr lang="en-US" sz="1200" b="0" i="0" u="none" strike="noStrike" cap="none" dirty="0">
                <a:solidFill>
                  <a:schemeClr val="dk1"/>
                </a:solidFill>
                <a:latin typeface="Calibri"/>
                <a:ea typeface="Calibri"/>
                <a:cs typeface="Calibri"/>
                <a:sym typeface="Calibri"/>
              </a:rPr>
              <a:t>First Aid kits to every school, evening educational seminar for teachers, </a:t>
            </a:r>
            <a:r>
              <a:rPr lang="en-US" sz="1200" b="0" i="0" u="none" strike="noStrike" cap="none" baseline="0" dirty="0" smtClean="0">
                <a:solidFill>
                  <a:schemeClr val="dk1"/>
                </a:solidFill>
                <a:latin typeface="Calibri"/>
                <a:ea typeface="Calibri"/>
                <a:cs typeface="Calibri"/>
                <a:sym typeface="Calibri"/>
              </a:rPr>
              <a:t>reaching out to coaches / community sports teams, etc.</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Pinterest has great ideas when it comes to invitations for events that can invite teachers, school nurses, pediatricians or whoever you would like to make aware of understanding kids vision. This is a great opportunity to “give back” to the community but often it ends up “giving back” to the practice with referrals. DistinctiveStratagies.com has pre-made eye first aid kits for purchase. All you need to do is put your business card in them. If you go to a PTA meeting, present to the school nurse or principal.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Most recreational team sports have a signup day. </a:t>
            </a:r>
            <a:r>
              <a:rPr lang="en-US" sz="1200" b="0" i="0" u="none" strike="noStrike" cap="none" baseline="0" dirty="0" err="1" smtClean="0">
                <a:solidFill>
                  <a:schemeClr val="dk1"/>
                </a:solidFill>
                <a:latin typeface="Calibri"/>
                <a:ea typeface="Calibri"/>
                <a:cs typeface="Calibri"/>
                <a:sym typeface="Calibri"/>
              </a:rPr>
              <a:t>AYSO</a:t>
            </a:r>
            <a:r>
              <a:rPr lang="en-US" sz="1200" b="0" i="0" u="none" strike="noStrike" cap="none" baseline="0" dirty="0" smtClean="0">
                <a:solidFill>
                  <a:schemeClr val="dk1"/>
                </a:solidFill>
                <a:latin typeface="Calibri"/>
                <a:ea typeface="Calibri"/>
                <a:cs typeface="Calibri"/>
                <a:sym typeface="Calibri"/>
              </a:rPr>
              <a:t>, football, swimming, etc. Ask permission from appropriate personnel to attend. Bring a table and eye safety information/frames to share with attendees. Bring lens cleaner and cloths to clean glasses while you educate. We all fear kids getting hurt during sports, so this would be a great addition to any signup event. </a:t>
            </a:r>
          </a:p>
        </p:txBody>
      </p:sp>
      <p:sp>
        <p:nvSpPr>
          <p:cNvPr id="254" name="Shape 254"/>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sweet smile of a child is the reward for the love and protection we give </a:t>
            </a:r>
            <a:r>
              <a:rPr lang="en-US" sz="1200" b="0" i="0" u="none" strike="noStrike" cap="none" dirty="0" smtClean="0">
                <a:solidFill>
                  <a:schemeClr val="dk1"/>
                </a:solidFill>
                <a:latin typeface="Calibri"/>
                <a:ea typeface="Calibri"/>
                <a:cs typeface="Calibri"/>
                <a:sym typeface="Calibri"/>
              </a:rPr>
              <a:t>them. </a:t>
            </a:r>
            <a:endParaRPr lang="en-US" sz="1200" b="0" i="0" u="none" strike="noStrike" cap="none" dirty="0">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Life is different today than how past generations grew up. What is interesting is that Gen Z </a:t>
            </a:r>
            <a:r>
              <a:rPr lang="en-US" sz="1200" b="0" i="0" u="none" strike="noStrike" cap="none" dirty="0" smtClean="0">
                <a:solidFill>
                  <a:schemeClr val="dk1"/>
                </a:solidFill>
                <a:latin typeface="Calibri"/>
                <a:ea typeface="Calibri"/>
                <a:cs typeface="Calibri"/>
                <a:sym typeface="Calibri"/>
              </a:rPr>
              <a:t>is </a:t>
            </a:r>
            <a:r>
              <a:rPr lang="en-US" sz="1200" b="0" i="0" u="none" strike="noStrike" cap="none" dirty="0">
                <a:solidFill>
                  <a:schemeClr val="dk1"/>
                </a:solidFill>
                <a:latin typeface="Calibri"/>
                <a:ea typeface="Calibri"/>
                <a:cs typeface="Calibri"/>
                <a:sym typeface="Calibri"/>
              </a:rPr>
              <a:t>using their eyes in different ways and this could have </a:t>
            </a:r>
            <a:r>
              <a:rPr lang="en-US" sz="1200" b="0" i="0" u="none" strike="noStrike" cap="none" dirty="0" smtClean="0">
                <a:solidFill>
                  <a:schemeClr val="dk1"/>
                </a:solidFill>
                <a:latin typeface="Calibri"/>
                <a:ea typeface="Calibri"/>
                <a:cs typeface="Calibri"/>
                <a:sym typeface="Calibri"/>
              </a:rPr>
              <a:t>consequences</a:t>
            </a:r>
            <a:r>
              <a:rPr lang="en-US" sz="1200" b="0" i="0" u="none" strike="noStrike" cap="none" baseline="0" dirty="0" smtClean="0">
                <a:solidFill>
                  <a:schemeClr val="dk1"/>
                </a:solidFill>
                <a:latin typeface="Calibri"/>
                <a:ea typeface="Calibri"/>
                <a:cs typeface="Calibri"/>
                <a:sym typeface="Calibri"/>
              </a:rPr>
              <a:t> – </a:t>
            </a:r>
            <a:r>
              <a:rPr lang="en-US" sz="1200" b="0" i="0" u="none" strike="noStrike" cap="none" dirty="0" smtClean="0">
                <a:solidFill>
                  <a:schemeClr val="dk1"/>
                </a:solidFill>
                <a:latin typeface="Calibri"/>
                <a:ea typeface="Calibri"/>
                <a:cs typeface="Calibri"/>
                <a:sym typeface="Calibri"/>
              </a:rPr>
              <a:t>short </a:t>
            </a:r>
            <a:r>
              <a:rPr lang="en-US" sz="1200" b="0" i="0" u="none" strike="noStrike" cap="none" dirty="0">
                <a:solidFill>
                  <a:schemeClr val="dk1"/>
                </a:solidFill>
                <a:latin typeface="Calibri"/>
                <a:ea typeface="Calibri"/>
                <a:cs typeface="Calibri"/>
                <a:sym typeface="Calibri"/>
              </a:rPr>
              <a:t>and long term.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used to be fluorescent lighting in the classroom, today there is LED. Books are being replaced by iPads. We’ve gone from board games like Candy Cane Lane and Monopoly to PlayStation and Nintendo and now VR and mobile games like </a:t>
            </a:r>
            <a:r>
              <a:rPr lang="en-US" sz="1200" b="0" i="0" u="none" strike="noStrike" cap="none" dirty="0" err="1">
                <a:solidFill>
                  <a:schemeClr val="dk1"/>
                </a:solidFill>
                <a:latin typeface="Calibri"/>
                <a:ea typeface="Calibri"/>
                <a:cs typeface="Calibri"/>
                <a:sym typeface="Calibri"/>
              </a:rPr>
              <a:t>Pokemon</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Go.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We’ve improved the safety of kids … seatbelts and now car seats that grow up with them. Past generations didn’t use a helmet to ride a bike like kids do </a:t>
            </a:r>
            <a:r>
              <a:rPr lang="en-US" sz="1200" b="0" i="0" u="none" strike="noStrike" cap="none" dirty="0" smtClean="0">
                <a:solidFill>
                  <a:schemeClr val="dk1"/>
                </a:solidFill>
                <a:latin typeface="Calibri"/>
                <a:ea typeface="Calibri"/>
                <a:cs typeface="Calibri"/>
                <a:sym typeface="Calibri"/>
              </a:rPr>
              <a:t>today.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 can go on and </a:t>
            </a:r>
            <a:r>
              <a:rPr lang="en-US" sz="1200" b="0" i="0" u="none" strike="noStrike" cap="none" dirty="0" smtClean="0">
                <a:solidFill>
                  <a:schemeClr val="dk1"/>
                </a:solidFill>
                <a:latin typeface="Calibri"/>
                <a:ea typeface="Calibri"/>
                <a:cs typeface="Calibri"/>
                <a:sym typeface="Calibri"/>
              </a:rPr>
              <a:t>on,</a:t>
            </a:r>
            <a:r>
              <a:rPr lang="en-US" sz="1200" b="0" i="0" u="none" strike="noStrike" cap="none" baseline="0" dirty="0" smtClean="0">
                <a:solidFill>
                  <a:schemeClr val="dk1"/>
                </a:solidFill>
                <a:latin typeface="Calibri"/>
                <a:ea typeface="Calibri"/>
                <a:cs typeface="Calibri"/>
                <a:sym typeface="Calibri"/>
              </a:rPr>
              <a:t> b</a:t>
            </a:r>
            <a:r>
              <a:rPr lang="en-US" sz="1200" b="0" i="0" u="none" strike="noStrike" cap="none" dirty="0" smtClean="0">
                <a:solidFill>
                  <a:schemeClr val="dk1"/>
                </a:solidFill>
                <a:latin typeface="Calibri"/>
                <a:ea typeface="Calibri"/>
                <a:cs typeface="Calibri"/>
                <a:sym typeface="Calibri"/>
              </a:rPr>
              <a:t>ut today </a:t>
            </a:r>
            <a:r>
              <a:rPr lang="en-US" sz="1200" b="0" i="0" u="none" strike="noStrike" cap="none" dirty="0">
                <a:solidFill>
                  <a:schemeClr val="dk1"/>
                </a:solidFill>
                <a:latin typeface="Calibri"/>
                <a:ea typeface="Calibri"/>
                <a:cs typeface="Calibri"/>
                <a:sym typeface="Calibri"/>
              </a:rPr>
              <a:t>we will focus on the Bright Side of Kidz vision and the not so bright so we can better understand how to work with our Generation Z kids. </a:t>
            </a:r>
          </a:p>
        </p:txBody>
      </p:sp>
      <p:sp>
        <p:nvSpPr>
          <p:cNvPr id="150" name="Shape 15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(These photos were not purchased)</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It’s </a:t>
            </a:r>
            <a:r>
              <a:rPr lang="en-US" sz="1200" b="0" i="0" u="none" strike="noStrike" cap="none" dirty="0">
                <a:solidFill>
                  <a:schemeClr val="dk1"/>
                </a:solidFill>
                <a:latin typeface="Calibri"/>
                <a:ea typeface="Calibri"/>
                <a:cs typeface="Calibri"/>
                <a:sym typeface="Calibri"/>
              </a:rPr>
              <a:t>almost humorous the way we protect our </a:t>
            </a:r>
            <a:r>
              <a:rPr lang="en-US" sz="1200" b="0" i="0" u="none" strike="noStrike" cap="none" dirty="0" smtClean="0">
                <a:solidFill>
                  <a:schemeClr val="dk1"/>
                </a:solidFill>
                <a:latin typeface="Calibri"/>
                <a:ea typeface="Calibri"/>
                <a:cs typeface="Calibri"/>
                <a:sym typeface="Calibri"/>
              </a:rPr>
              <a:t>four-legged </a:t>
            </a:r>
            <a:r>
              <a:rPr lang="en-US" sz="1200" b="0" i="0" u="none" strike="noStrike" cap="none" dirty="0">
                <a:solidFill>
                  <a:schemeClr val="dk1"/>
                </a:solidFill>
                <a:latin typeface="Calibri"/>
                <a:ea typeface="Calibri"/>
                <a:cs typeface="Calibri"/>
                <a:sym typeface="Calibri"/>
              </a:rPr>
              <a:t>friends. We need to do the same and better for our kids. </a:t>
            </a:r>
          </a:p>
        </p:txBody>
      </p:sp>
      <p:sp>
        <p:nvSpPr>
          <p:cNvPr id="268" name="Shape 268"/>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Kids’ </a:t>
            </a:r>
            <a:r>
              <a:rPr lang="en-US" sz="1200" b="0" i="0" u="none" strike="noStrike" cap="none" dirty="0">
                <a:solidFill>
                  <a:schemeClr val="dk1"/>
                </a:solidFill>
                <a:latin typeface="Calibri"/>
                <a:ea typeface="Calibri"/>
                <a:cs typeface="Calibri"/>
                <a:sym typeface="Calibri"/>
              </a:rPr>
              <a:t>protection has only gotten better as we learn more about the different needs of kids. We provide for our kids to make sure they are protected in sports, the car and from </a:t>
            </a:r>
            <a:r>
              <a:rPr lang="en-US" sz="1200" b="0" i="0" u="none" strike="noStrike" cap="none" dirty="0" smtClean="0">
                <a:solidFill>
                  <a:schemeClr val="dk1"/>
                </a:solidFill>
                <a:latin typeface="Calibri"/>
                <a:ea typeface="Calibri"/>
                <a:cs typeface="Calibri"/>
                <a:sym typeface="Calibri"/>
              </a:rPr>
              <a:t>the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weather</a:t>
            </a:r>
            <a:r>
              <a:rPr lang="en-US" sz="1200" b="0" i="0" u="none" strike="noStrike" cap="none" dirty="0">
                <a:solidFill>
                  <a:schemeClr val="dk1"/>
                </a:solidFill>
                <a:latin typeface="Calibri"/>
                <a:ea typeface="Calibri"/>
                <a:cs typeface="Calibri"/>
                <a:sym typeface="Calibri"/>
              </a:rPr>
              <a:t>.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 </a:t>
            </a:r>
            <a:r>
              <a:rPr lang="en-US" sz="1200" b="0" i="0" u="none" strike="noStrike" cap="none" dirty="0">
                <a:solidFill>
                  <a:schemeClr val="dk1"/>
                </a:solidFill>
                <a:latin typeface="Calibri"/>
                <a:ea typeface="Calibri"/>
                <a:cs typeface="Calibri"/>
                <a:sym typeface="Calibri"/>
              </a:rPr>
              <a:t>protect our kids in other ways </a:t>
            </a:r>
            <a:r>
              <a:rPr lang="en-US" sz="1200" b="0" i="0" u="none" strike="noStrike" cap="none" dirty="0" smtClean="0">
                <a:solidFill>
                  <a:schemeClr val="dk1"/>
                </a:solidFill>
                <a:latin typeface="Calibri"/>
                <a:ea typeface="Calibri"/>
                <a:cs typeface="Calibri"/>
                <a:sym typeface="Calibri"/>
              </a:rPr>
              <a:t>too. When </a:t>
            </a:r>
            <a:r>
              <a:rPr lang="en-US" sz="1200" b="0" i="0" u="none" strike="noStrike" cap="none" dirty="0">
                <a:solidFill>
                  <a:schemeClr val="dk1"/>
                </a:solidFill>
                <a:latin typeface="Calibri"/>
                <a:ea typeface="Calibri"/>
                <a:cs typeface="Calibri"/>
                <a:sym typeface="Calibri"/>
              </a:rPr>
              <a:t>we learn about the soft spot on an infants head and neck muscles aren’t fully developed we hold them to support and protect them from </a:t>
            </a:r>
            <a:r>
              <a:rPr lang="en-US" sz="1200" b="0" i="0" u="none" strike="noStrike" cap="none" dirty="0" smtClean="0">
                <a:solidFill>
                  <a:schemeClr val="dk1"/>
                </a:solidFill>
                <a:latin typeface="Calibri"/>
                <a:ea typeface="Calibri"/>
                <a:cs typeface="Calibri"/>
                <a:sym typeface="Calibri"/>
              </a:rPr>
              <a:t>injury. We </a:t>
            </a:r>
            <a:r>
              <a:rPr lang="en-US" sz="1200" b="0" i="0" u="none" strike="noStrike" cap="none" dirty="0">
                <a:solidFill>
                  <a:schemeClr val="dk1"/>
                </a:solidFill>
                <a:latin typeface="Calibri"/>
                <a:ea typeface="Calibri"/>
                <a:cs typeface="Calibri"/>
                <a:sym typeface="Calibri"/>
              </a:rPr>
              <a:t>also have learned about the developing child that is it good for them to crawl as it assists with hand eye </a:t>
            </a:r>
            <a:r>
              <a:rPr lang="en-US" sz="1200" b="0" i="0" u="none" strike="noStrike" cap="none" dirty="0" smtClean="0">
                <a:solidFill>
                  <a:schemeClr val="dk1"/>
                </a:solidFill>
                <a:latin typeface="Calibri"/>
                <a:ea typeface="Calibri"/>
                <a:cs typeface="Calibri"/>
                <a:sym typeface="Calibri"/>
              </a:rPr>
              <a:t>coordination. So </a:t>
            </a:r>
            <a:r>
              <a:rPr lang="en-US" sz="1200" b="0" i="0" u="none" strike="noStrike" cap="none" dirty="0">
                <a:solidFill>
                  <a:schemeClr val="dk1"/>
                </a:solidFill>
                <a:latin typeface="Calibri"/>
                <a:ea typeface="Calibri"/>
                <a:cs typeface="Calibri"/>
                <a:sym typeface="Calibri"/>
              </a:rPr>
              <a:t>as we learn more about protection and safety we are making great </a:t>
            </a:r>
            <a:r>
              <a:rPr lang="en-US" sz="1200" b="0" i="0" u="none" strike="noStrike" cap="none" dirty="0" smtClean="0">
                <a:solidFill>
                  <a:schemeClr val="dk1"/>
                </a:solidFill>
                <a:latin typeface="Calibri"/>
                <a:ea typeface="Calibri"/>
                <a:cs typeface="Calibri"/>
                <a:sym typeface="Calibri"/>
              </a:rPr>
              <a:t>changes. We </a:t>
            </a:r>
            <a:r>
              <a:rPr lang="en-US" sz="1200" b="0" i="0" u="none" strike="noStrike" cap="none" dirty="0">
                <a:solidFill>
                  <a:schemeClr val="dk1"/>
                </a:solidFill>
                <a:latin typeface="Calibri"/>
                <a:ea typeface="Calibri"/>
                <a:cs typeface="Calibri"/>
                <a:sym typeface="Calibri"/>
              </a:rPr>
              <a:t>are now better understanding the developing eyes of a child and just like other parts of their body, we need to be aware of protection and safety as </a:t>
            </a:r>
            <a:r>
              <a:rPr lang="en-US" sz="1200" b="0" i="0" u="none" strike="noStrike" cap="none" dirty="0" smtClean="0">
                <a:solidFill>
                  <a:schemeClr val="dk1"/>
                </a:solidFill>
                <a:latin typeface="Calibri"/>
                <a:ea typeface="Calibri"/>
                <a:cs typeface="Calibri"/>
                <a:sym typeface="Calibri"/>
              </a:rPr>
              <a:t>well. Let's </a:t>
            </a:r>
            <a:r>
              <a:rPr lang="en-US" sz="1200" b="0" i="0" u="none" strike="noStrike" cap="none" dirty="0">
                <a:solidFill>
                  <a:schemeClr val="dk1"/>
                </a:solidFill>
                <a:latin typeface="Calibri"/>
                <a:ea typeface="Calibri"/>
                <a:cs typeface="Calibri"/>
                <a:sym typeface="Calibri"/>
              </a:rPr>
              <a:t>take a closer look at the developing child's eye.</a:t>
            </a:r>
          </a:p>
        </p:txBody>
      </p:sp>
      <p:sp>
        <p:nvSpPr>
          <p:cNvPr id="279" name="Shape 279"/>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9" name="Shape 289"/>
          <p:cNvSpPr txBox="1">
            <a:spLocks noGrp="1"/>
          </p:cNvSpPr>
          <p:nvPr>
            <p:ph type="body" idx="1"/>
          </p:nvPr>
        </p:nvSpPr>
        <p:spPr/>
        <p:txBody>
          <a:bodyPr>
            <a:normAutofit fontScale="92500" lnSpcReduction="20000"/>
          </a:bodyPr>
          <a:lstStyle/>
          <a:p>
            <a:r>
              <a:rPr lang="en-US" dirty="0" smtClean="0">
                <a:sym typeface="Calibri"/>
              </a:rPr>
              <a:t>A child’s crystalline lenses are not yet fully developed to adequately filter UV rays, therefore more vulnerable to UV radiation and increased transmission inside the eye than an adult. (Sanford BE et al. Acta Ophtalmologica Scandinavica. 1996; 74:553-557.) Simply put, a child’s eyes are more vulnerable to UV and </a:t>
            </a:r>
            <a:r>
              <a:rPr lang="en-US" dirty="0" smtClean="0"/>
              <a:t>harmful </a:t>
            </a:r>
            <a:r>
              <a:rPr lang="en-US" dirty="0"/>
              <a:t>b</a:t>
            </a:r>
            <a:r>
              <a:rPr lang="en-US" dirty="0" smtClean="0">
                <a:sym typeface="Calibri"/>
              </a:rPr>
              <a:t>lue light because their eyes are not fully developed.</a:t>
            </a:r>
          </a:p>
          <a:p>
            <a:endParaRPr lang="en-US" dirty="0"/>
          </a:p>
          <a:p>
            <a:r>
              <a:rPr lang="en-US" dirty="0" smtClean="0">
                <a:sym typeface="Calibri"/>
              </a:rPr>
              <a:t>Due to its higher level of energy than the other wavelengths in the visible spectrum, blue light is potentially harmful to the retina. Long term exposure to harmful blue light has been linked to increased risk of developing age-related macular degeneration (AMD) (Arnault 2013)</a:t>
            </a:r>
          </a:p>
          <a:p>
            <a:pPr lvl="0"/>
            <a:endParaRPr lang="en-US" dirty="0" smtClean="0">
              <a:sym typeface="Calibri"/>
            </a:endParaRPr>
          </a:p>
          <a:p>
            <a:pPr lvl="0"/>
            <a:r>
              <a:rPr lang="en-US" dirty="0" smtClean="0">
                <a:sym typeface="Calibri"/>
              </a:rPr>
              <a:t>While UV transmittance is blocked primarily by the cornea and crystalline lens in healthy adults (not as much in kids), as a part of visible light, blue light passes through the eye structure, reaching the retina. </a:t>
            </a:r>
          </a:p>
          <a:p>
            <a:pPr lvl="0"/>
            <a:endParaRPr lang="en-US" dirty="0" smtClean="0">
              <a:sym typeface="Calibri"/>
            </a:endParaRPr>
          </a:p>
          <a:p>
            <a:pPr lvl="0"/>
            <a:r>
              <a:rPr lang="en-US" dirty="0" smtClean="0">
                <a:sym typeface="Calibri"/>
              </a:rPr>
              <a:t>The amount of blue light reaching the retina depends on the age of the eye as, during a lifetime, there is a slight yellowing of the crystalline lens that would typically provide some absorption in the blue violet region.</a:t>
            </a:r>
          </a:p>
          <a:p>
            <a:pPr lvl="0"/>
            <a:endParaRPr lang="en-US" dirty="0" smtClean="0">
              <a:sym typeface="Calibri"/>
            </a:endParaRPr>
          </a:p>
          <a:p>
            <a:pPr lvl="0"/>
            <a:r>
              <a:rPr lang="en-US" dirty="0" smtClean="0">
                <a:sym typeface="Calibri"/>
              </a:rPr>
              <a:t>Understanding the development a child’s  eyes is important as we increase awareness on protection.</a:t>
            </a:r>
          </a:p>
          <a:p>
            <a:pPr lvl="0"/>
            <a:endParaRPr lang="en-US" dirty="0" smtClean="0">
              <a:sym typeface="Calibri"/>
            </a:endParaRPr>
          </a:p>
          <a:p>
            <a:pPr lvl="0"/>
            <a:r>
              <a:rPr lang="en-US" dirty="0" smtClean="0">
                <a:sym typeface="Calibri"/>
              </a:rPr>
              <a:t>Sources:</a:t>
            </a:r>
          </a:p>
          <a:p>
            <a:pPr lvl="0"/>
            <a:r>
              <a:rPr lang="en-US" dirty="0" smtClean="0">
                <a:sym typeface="Calibri"/>
              </a:rPr>
              <a:t>Arnault E. Barrau C, Nanteau C. Gondouin P, Bigot K, et al. Phototoxic Action Spectrum on a Retinal Pigment Epithelium Model of Age-Related Macular Degeneration, PlosOne 8 (2013) http://dx.doi.org/10.1371/journal.pone.0071398 </a:t>
            </a:r>
          </a:p>
          <a:p>
            <a:pPr lvl="0"/>
            <a:r>
              <a:rPr lang="en-US" dirty="0" smtClean="0">
                <a:sym typeface="Calibri"/>
              </a:rPr>
              <a:t>Sparrow J.R., Nakanishi K., Parish C.A., The Lipofuscin Fluorophore A2E Mediates Blue Light-Induced Damage to Retinal Pigmented Epithelial Cells, Invest. Ophthalmol. Vis. Sci. 41 (2000) 1981-1989 http://www.ncbi.nlm.nih.gov/pubmed/10845625</a:t>
            </a:r>
            <a:endParaRPr lang="en-US" dirty="0">
              <a:sym typeface="Calibri"/>
            </a:endParaRPr>
          </a:p>
        </p:txBody>
      </p:sp>
      <p:sp>
        <p:nvSpPr>
          <p:cNvPr id="4" name="Slide Image Placeholder 3"/>
          <p:cNvSpPr>
            <a:spLocks noGrp="1" noRot="1" noChangeAspect="1"/>
          </p:cNvSpPr>
          <p:nvPr>
            <p:ph type="sldImg"/>
          </p:nvPr>
        </p:nvSpPr>
        <p:spPr>
          <a:xfrm>
            <a:off x="407988" y="698500"/>
            <a:ext cx="6207125" cy="3490913"/>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As we discussed,</a:t>
            </a:r>
            <a:r>
              <a:rPr lang="en-US" sz="1200" b="0" i="0" u="none" strike="noStrike" cap="none" baseline="0" dirty="0" smtClean="0">
                <a:solidFill>
                  <a:schemeClr val="dk1"/>
                </a:solidFill>
                <a:latin typeface="Calibri"/>
                <a:ea typeface="Calibri"/>
                <a:cs typeface="Calibri"/>
                <a:sym typeface="Calibri"/>
              </a:rPr>
              <a:t> children </a:t>
            </a:r>
            <a:r>
              <a:rPr lang="en-US" sz="1200" b="0" i="0" u="none" strike="noStrike" cap="none" dirty="0" smtClean="0">
                <a:solidFill>
                  <a:schemeClr val="dk1"/>
                </a:solidFill>
                <a:latin typeface="Calibri"/>
                <a:ea typeface="Calibri"/>
                <a:cs typeface="Calibri"/>
                <a:sym typeface="Calibri"/>
              </a:rPr>
              <a:t>today </a:t>
            </a:r>
            <a:r>
              <a:rPr lang="en-US" sz="1200" b="0" i="0" u="none" strike="noStrike" cap="none" dirty="0">
                <a:solidFill>
                  <a:schemeClr val="dk1"/>
                </a:solidFill>
                <a:latin typeface="Calibri"/>
                <a:ea typeface="Calibri"/>
                <a:cs typeface="Calibri"/>
                <a:sym typeface="Calibri"/>
              </a:rPr>
              <a:t>are living a different </a:t>
            </a:r>
            <a:r>
              <a:rPr lang="en-US" sz="1200" b="0" i="0" u="none" strike="noStrike" cap="none" dirty="0" smtClean="0">
                <a:solidFill>
                  <a:schemeClr val="dk1"/>
                </a:solidFill>
                <a:latin typeface="Calibri"/>
                <a:ea typeface="Calibri"/>
                <a:cs typeface="Calibri"/>
                <a:sym typeface="Calibri"/>
              </a:rPr>
              <a:t>childhood. </a:t>
            </a: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r>
              <a:rPr lang="en-US" dirty="0" smtClean="0">
                <a:solidFill>
                  <a:srgbClr val="FF0000"/>
                </a:solidFill>
                <a:effectLst/>
              </a:rPr>
              <a:t>In fact, </a:t>
            </a:r>
            <a:r>
              <a:rPr lang="en-US" dirty="0" smtClean="0">
                <a:solidFill>
                  <a:schemeClr val="dk1"/>
                </a:solidFill>
                <a:effectLst/>
              </a:rPr>
              <a:t>o</a:t>
            </a:r>
            <a:r>
              <a:rPr lang="en-US" dirty="0" smtClean="0"/>
              <a:t>n average, 3- to 5-year-olds in Canada spend about half of their waking hours in sedentary pursuits and an average of 2 hours per day in front of screens. </a:t>
            </a:r>
          </a:p>
          <a:p>
            <a:r>
              <a:rPr lang="en-US" dirty="0" smtClean="0"/>
              <a:t>61% of Canadian parents agree that their kids spend too much time watching </a:t>
            </a:r>
            <a:r>
              <a:rPr lang="en-US" dirty="0" err="1" smtClean="0"/>
              <a:t>tv</a:t>
            </a:r>
            <a:r>
              <a:rPr lang="en-US" dirty="0" smtClean="0"/>
              <a:t> or using the computer.</a:t>
            </a:r>
            <a:endParaRPr lang="en-US" dirty="0" smtClean="0">
              <a:solidFill>
                <a:srgbClr val="FF0000"/>
              </a:solidFill>
              <a:effectLst/>
            </a:endParaRPr>
          </a:p>
          <a:p>
            <a:endParaRPr lang="en-US" dirty="0" smtClean="0">
              <a:solidFill>
                <a:srgbClr val="FF0000"/>
              </a:solidFill>
              <a:effectLst/>
            </a:endParaRPr>
          </a:p>
          <a:p>
            <a:r>
              <a:rPr lang="en-US" dirty="0" smtClean="0">
                <a:solidFill>
                  <a:srgbClr val="FF0000"/>
                </a:solidFill>
                <a:effectLst/>
              </a:rPr>
              <a:t>Source: </a:t>
            </a:r>
            <a:r>
              <a:rPr lang="en-US" dirty="0" smtClean="0"/>
              <a:t>Active Healthy Kids Canada,</a:t>
            </a:r>
            <a:r>
              <a:rPr lang="en-US" baseline="0" dirty="0" smtClean="0"/>
              <a:t> 2014 </a:t>
            </a:r>
            <a:r>
              <a:rPr lang="en-US" sz="1100" baseline="0" dirty="0" smtClean="0"/>
              <a:t>Active Healthy Kids Canada Report Card On Physical Activity For Children And Youth</a:t>
            </a:r>
            <a:endParaRPr lang="en-US" sz="1100" dirty="0" smtClean="0">
              <a:solidFill>
                <a:srgbClr val="FF0000"/>
              </a:solidFill>
              <a:effectLst/>
            </a:endParaRPr>
          </a:p>
          <a:p>
            <a:r>
              <a:rPr lang="en-US" sz="1200" b="0" i="0" u="none" strike="noStrike" kern="1200" cap="none" dirty="0" smtClean="0">
                <a:solidFill>
                  <a:srgbClr val="FF0000"/>
                </a:solidFill>
                <a:effectLst/>
                <a:latin typeface="Calibri"/>
                <a:ea typeface="Calibri"/>
                <a:cs typeface="Calibri"/>
                <a:sym typeface="Calibri"/>
              </a:rPr>
              <a:t>http://www.participaction.com/sites/default/files/downloads/Participaction-2014FullReportCard-CanadaInTheRunning_0.pdf</a:t>
            </a:r>
            <a:r>
              <a:rPr lang="en-US" dirty="0" smtClean="0"/>
              <a:t/>
            </a:r>
            <a:br>
              <a:rPr lang="en-US" dirty="0" smtClean="0"/>
            </a:b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Some </a:t>
            </a:r>
            <a:r>
              <a:rPr lang="en-US" sz="1200" b="0" i="0" u="none" strike="noStrike" cap="none" dirty="0">
                <a:solidFill>
                  <a:schemeClr val="dk1"/>
                </a:solidFill>
                <a:latin typeface="Calibri"/>
                <a:ea typeface="Calibri"/>
                <a:cs typeface="Calibri"/>
                <a:sym typeface="Calibri"/>
              </a:rPr>
              <a:t>of our kids will never know the sound of a dial tone because they have only known cell </a:t>
            </a:r>
            <a:r>
              <a:rPr lang="en-US" sz="1200" b="0" i="0" u="none" strike="noStrike" cap="none" dirty="0" smtClean="0">
                <a:solidFill>
                  <a:schemeClr val="dk1"/>
                </a:solidFill>
                <a:latin typeface="Calibri"/>
                <a:ea typeface="Calibri"/>
                <a:cs typeface="Calibri"/>
                <a:sym typeface="Calibri"/>
              </a:rPr>
              <a:t>phones. Kids </a:t>
            </a:r>
            <a:r>
              <a:rPr lang="en-US" sz="1200" b="0" i="0" u="none" strike="noStrike" cap="none" dirty="0">
                <a:solidFill>
                  <a:schemeClr val="dk1"/>
                </a:solidFill>
                <a:latin typeface="Calibri"/>
                <a:ea typeface="Calibri"/>
                <a:cs typeface="Calibri"/>
                <a:sym typeface="Calibri"/>
              </a:rPr>
              <a:t>today talk to their travelling parents with </a:t>
            </a:r>
            <a:r>
              <a:rPr lang="en-US" sz="1200" b="0" i="0" u="none" strike="noStrike" cap="none" dirty="0" smtClean="0">
                <a:solidFill>
                  <a:schemeClr val="dk1"/>
                </a:solidFill>
                <a:latin typeface="Calibri"/>
                <a:ea typeface="Calibri"/>
                <a:cs typeface="Calibri"/>
                <a:sym typeface="Calibri"/>
              </a:rPr>
              <a:t>FaceTime. Consideration </a:t>
            </a:r>
            <a:r>
              <a:rPr lang="en-US" sz="1200" b="0" i="0" u="none" strike="noStrike" cap="none" dirty="0">
                <a:solidFill>
                  <a:schemeClr val="dk1"/>
                </a:solidFill>
                <a:latin typeface="Calibri"/>
                <a:ea typeface="Calibri"/>
                <a:cs typeface="Calibri"/>
                <a:sym typeface="Calibri"/>
              </a:rPr>
              <a:t>of time spent on digital devices </a:t>
            </a:r>
            <a:r>
              <a:rPr lang="en-US" sz="1200" b="0" i="0" u="none" strike="noStrike" cap="none" dirty="0" smtClean="0">
                <a:solidFill>
                  <a:schemeClr val="dk1"/>
                </a:solidFill>
                <a:latin typeface="Calibri"/>
                <a:ea typeface="Calibri"/>
                <a:cs typeface="Calibri"/>
                <a:sym typeface="Calibri"/>
              </a:rPr>
              <a:t>because of the harmful </a:t>
            </a:r>
            <a:r>
              <a:rPr lang="en-US" sz="1200" b="0" i="0" u="none" strike="noStrike" cap="none" dirty="0">
                <a:solidFill>
                  <a:schemeClr val="dk1"/>
                </a:solidFill>
                <a:latin typeface="Calibri"/>
                <a:ea typeface="Calibri"/>
                <a:cs typeface="Calibri"/>
                <a:sym typeface="Calibri"/>
              </a:rPr>
              <a:t>blue light emitted, and eyestrain should be at the forefront of concern when it comes to </a:t>
            </a:r>
            <a:r>
              <a:rPr lang="en-US" sz="1200" b="0" i="0" u="none" strike="noStrike" cap="none" dirty="0" smtClean="0">
                <a:solidFill>
                  <a:schemeClr val="dk1"/>
                </a:solidFill>
                <a:latin typeface="Calibri"/>
                <a:ea typeface="Calibri"/>
                <a:cs typeface="Calibri"/>
                <a:sym typeface="Calibri"/>
              </a:rPr>
              <a:t>kids’ vision. With </a:t>
            </a:r>
            <a:r>
              <a:rPr lang="en-US" sz="1200" b="0" i="0" u="none" strike="noStrike" cap="none" dirty="0">
                <a:solidFill>
                  <a:schemeClr val="dk1"/>
                </a:solidFill>
                <a:latin typeface="Calibri"/>
                <a:ea typeface="Calibri"/>
                <a:cs typeface="Calibri"/>
                <a:sym typeface="Calibri"/>
              </a:rPr>
              <a:t>studies of Gen Z and how they are using digital devices, we can offer better protection for them</a:t>
            </a:r>
            <a:r>
              <a:rPr lang="en-US" sz="1200" b="0" i="0" u="none" strike="noStrike" cap="none" dirty="0" smtClean="0">
                <a:solidFill>
                  <a:schemeClr val="dk1"/>
                </a:solidFill>
                <a:latin typeface="Calibri"/>
                <a:ea typeface="Calibri"/>
                <a:cs typeface="Calibri"/>
                <a:sym typeface="Calibri"/>
              </a:rPr>
              <a:t>.</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 can see with this chart that kids are using all kinds of devices that project blue light. The study also shows that as kids get older, 13-17, the device usage goes up dramatically in all categories with the exception of the E-Reader. Even without studies, we can see little ones that are still in strollers and grocery shopping carts using devices. So, we know kids are using devices from toddler age on up. Let’s take a closer look at harmful</a:t>
            </a:r>
            <a:r>
              <a:rPr lang="en-US" sz="1200" b="0" i="0" u="none" strike="noStrike" cap="none" baseline="0" dirty="0" smtClean="0">
                <a:solidFill>
                  <a:schemeClr val="dk1"/>
                </a:solidFill>
                <a:latin typeface="Calibri"/>
                <a:ea typeface="Calibri"/>
                <a:cs typeface="Calibri"/>
                <a:sym typeface="Calibri"/>
              </a:rPr>
              <a:t> b</a:t>
            </a:r>
            <a:r>
              <a:rPr lang="en-US" sz="1200" b="0" i="0" u="none" strike="noStrike" cap="none" dirty="0" smtClean="0">
                <a:solidFill>
                  <a:schemeClr val="dk1"/>
                </a:solidFill>
                <a:latin typeface="Calibri"/>
                <a:ea typeface="Calibri"/>
                <a:cs typeface="Calibri"/>
                <a:sym typeface="Calibri"/>
              </a:rPr>
              <a:t>lue light.</a:t>
            </a:r>
            <a:endParaRPr lang="en-US"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What most people don’t know is that the sun is the largest singular source of harmful blue light, emitting over 100 times the intensity of electronic devices and screens.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And</a:t>
            </a:r>
            <a:r>
              <a:rPr lang="en-US" sz="1200" b="0" i="0" u="none" strike="noStrike" kern="1200" cap="none" baseline="0" dirty="0" smtClean="0">
                <a:solidFill>
                  <a:schemeClr val="dk1"/>
                </a:solidFill>
                <a:effectLst/>
                <a:latin typeface="Calibri"/>
                <a:ea typeface="Calibri"/>
                <a:cs typeface="Calibri"/>
                <a:sym typeface="Calibri"/>
              </a:rPr>
              <a:t> with all the </a:t>
            </a:r>
            <a:r>
              <a:rPr lang="en-US" sz="1200" b="0" i="0" u="none" strike="noStrike" kern="1200" cap="none" dirty="0" smtClean="0">
                <a:solidFill>
                  <a:schemeClr val="dk1"/>
                </a:solidFill>
                <a:effectLst/>
                <a:latin typeface="Calibri"/>
                <a:ea typeface="Calibri"/>
                <a:cs typeface="Calibri"/>
                <a:sym typeface="Calibri"/>
              </a:rPr>
              <a:t>activities that kids do outdoors (recess, soccer, baseball, etc.) – they are at risk</a:t>
            </a:r>
            <a:r>
              <a:rPr lang="en-US" sz="1200" b="0" i="0" u="none" strike="noStrike" kern="1200" cap="none" baseline="0" dirty="0" smtClean="0">
                <a:solidFill>
                  <a:schemeClr val="dk1"/>
                </a:solidFill>
                <a:effectLst/>
                <a:latin typeface="Calibri"/>
                <a:ea typeface="Calibri"/>
                <a:cs typeface="Calibri"/>
                <a:sym typeface="Calibri"/>
              </a:rPr>
              <a:t> for exposure.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With </a:t>
            </a:r>
            <a:r>
              <a:rPr lang="en-US" sz="1200" b="0" i="0" u="none" strike="noStrike" cap="none" dirty="0">
                <a:solidFill>
                  <a:schemeClr val="dk1"/>
                </a:solidFill>
                <a:latin typeface="Calibri"/>
                <a:ea typeface="Calibri"/>
                <a:cs typeface="Calibri"/>
                <a:sym typeface="Calibri"/>
              </a:rPr>
              <a:t>the combination of outdoor sun and indoor time with harmful blue light sources, it is important to provide a blue light filter for the developing children’s eyes. Transitions lenses are a great remedy as they filter both UV and </a:t>
            </a:r>
            <a:r>
              <a:rPr lang="en-US" sz="1200" b="0" i="0" u="none" strike="noStrike" cap="none" dirty="0" smtClean="0">
                <a:solidFill>
                  <a:schemeClr val="dk1"/>
                </a:solidFill>
                <a:latin typeface="Calibri"/>
                <a:ea typeface="Calibri"/>
                <a:cs typeface="Calibri"/>
                <a:sym typeface="Calibri"/>
              </a:rPr>
              <a:t>harmful blue</a:t>
            </a:r>
            <a:r>
              <a:rPr lang="en-US" sz="1200" b="0" i="0" u="none" strike="noStrike" cap="none" baseline="0" dirty="0" smtClean="0">
                <a:solidFill>
                  <a:schemeClr val="dk1"/>
                </a:solidFill>
                <a:latin typeface="Calibri"/>
                <a:ea typeface="Calibri"/>
                <a:cs typeface="Calibri"/>
                <a:sym typeface="Calibri"/>
              </a:rPr>
              <a:t> light.</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dirty="0">
                <a:solidFill>
                  <a:schemeClr val="dk1"/>
                </a:solidFill>
                <a:latin typeface="Arial"/>
                <a:ea typeface="Arial"/>
                <a:cs typeface="Arial"/>
                <a:sym typeface="Arial"/>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Source:  </a:t>
            </a:r>
            <a:r>
              <a:rPr lang="en-US" sz="1100" b="0" i="0" u="none" strike="noStrike" cap="none" dirty="0">
                <a:solidFill>
                  <a:schemeClr val="dk1"/>
                </a:solidFill>
                <a:latin typeface="Calibri"/>
                <a:ea typeface="Calibri"/>
                <a:cs typeface="Calibri"/>
                <a:sym typeface="Calibri"/>
              </a:rPr>
              <a:t>Baillet G., Granger B., How Transitions® lenses filter harmful blue light, Points de Vue, International Review of Ophthalmic Optics, online publication, March 2016</a:t>
            </a:r>
          </a:p>
          <a:p>
            <a:pPr marL="0" marR="0" lvl="0" indent="0" algn="l" rtl="0">
              <a:spcBef>
                <a:spcPts val="0"/>
              </a:spcBef>
              <a:buSzPct val="25000"/>
              <a:buNone/>
            </a:pPr>
            <a:r>
              <a:rPr lang="en-US" sz="1100" b="0" i="0" u="none" strike="noStrike" cap="none" dirty="0">
                <a:solidFill>
                  <a:schemeClr val="dk1"/>
                </a:solidFill>
                <a:latin typeface="Calibri"/>
                <a:ea typeface="Calibri"/>
                <a:cs typeface="Calibri"/>
                <a:sym typeface="Calibri"/>
              </a:rPr>
              <a:t>http://www.pointsdevue.com/article/how-transitionsr-lenses-filter-harmful-blue-light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dirty="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We need to protect kids from UV and harmful blue light whether they are an indoor or outdoor </a:t>
            </a:r>
            <a:r>
              <a:rPr lang="en-US" sz="1200" b="0" i="0" u="none" strike="noStrike" cap="none" dirty="0" smtClean="0">
                <a:solidFill>
                  <a:schemeClr val="dk1"/>
                </a:solidFill>
                <a:latin typeface="Calibri"/>
                <a:ea typeface="Calibri"/>
                <a:cs typeface="Calibri"/>
                <a:sym typeface="Calibri"/>
              </a:rPr>
              <a:t>kid. But </a:t>
            </a:r>
            <a:r>
              <a:rPr lang="en-US" sz="1200" b="0" i="0" u="none" strike="noStrike" cap="none" dirty="0">
                <a:solidFill>
                  <a:schemeClr val="dk1"/>
                </a:solidFill>
                <a:latin typeface="Calibri"/>
                <a:ea typeface="Calibri"/>
                <a:cs typeface="Calibri"/>
                <a:sym typeface="Calibri"/>
              </a:rPr>
              <a:t>light is a major environmental factor in human </a:t>
            </a:r>
            <a:r>
              <a:rPr lang="en-US" sz="1200" b="0" i="0" u="none" strike="noStrike" cap="none" dirty="0" smtClean="0">
                <a:solidFill>
                  <a:schemeClr val="dk1"/>
                </a:solidFill>
                <a:latin typeface="Calibri"/>
                <a:ea typeface="Calibri"/>
                <a:cs typeface="Calibri"/>
                <a:sym typeface="Calibri"/>
              </a:rPr>
              <a:t>development. Given </a:t>
            </a:r>
            <a:r>
              <a:rPr lang="en-US" sz="1200" b="0" i="0" u="none" strike="noStrike" cap="none" dirty="0">
                <a:solidFill>
                  <a:schemeClr val="dk1"/>
                </a:solidFill>
                <a:latin typeface="Calibri"/>
                <a:ea typeface="Calibri"/>
                <a:cs typeface="Calibri"/>
                <a:sym typeface="Calibri"/>
              </a:rPr>
              <a:t>that a child’s eye lets in six times the UV radiation as an adult’s eye, it is never too early to start protecting the </a:t>
            </a:r>
            <a:r>
              <a:rPr lang="en-US" sz="1200" b="0" i="0" u="none" strike="noStrike" cap="none" dirty="0" smtClean="0">
                <a:solidFill>
                  <a:schemeClr val="dk1"/>
                </a:solidFill>
                <a:latin typeface="Calibri"/>
                <a:ea typeface="Calibri"/>
                <a:cs typeface="Calibri"/>
                <a:sym typeface="Calibri"/>
              </a:rPr>
              <a:t>eyes. </a:t>
            </a:r>
            <a:endParaRPr lang="en-US" sz="1200" b="0" i="0" u="none" strike="noStrike" cap="none" dirty="0">
              <a:solidFill>
                <a:schemeClr val="dk1"/>
              </a:solidFill>
              <a:latin typeface="Calibri"/>
              <a:ea typeface="Calibri"/>
              <a:cs typeface="Calibri"/>
              <a:sym typeface="Calibri"/>
            </a:endParaRPr>
          </a:p>
          <a:p>
            <a:pPr marL="0" marR="0" lvl="0" indent="0" algn="l" rtl="0">
              <a:spcBef>
                <a:spcPts val="612"/>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612"/>
              </a:spcBef>
              <a:spcAft>
                <a:spcPts val="0"/>
              </a:spcAft>
              <a:buSzPct val="25000"/>
              <a:buNone/>
            </a:pPr>
            <a:r>
              <a:rPr lang="en-US" sz="1200" b="0" i="0" u="none" strike="noStrike" cap="none" dirty="0">
                <a:solidFill>
                  <a:schemeClr val="dk1"/>
                </a:solidFill>
                <a:latin typeface="Calibri"/>
                <a:ea typeface="Calibri"/>
                <a:cs typeface="Calibri"/>
                <a:sym typeface="Calibri"/>
              </a:rPr>
              <a:t>Numerous deprivation experiments have demonstrated that ocular growth and refraction development are regulated by visual information. Light is essential in providing this information. </a:t>
            </a:r>
          </a:p>
          <a:p>
            <a:pPr marL="0" marR="0" lvl="0" indent="0" algn="l" rtl="0">
              <a:lnSpc>
                <a:spcPct val="100000"/>
              </a:lnSpc>
              <a:spcBef>
                <a:spcPts val="612"/>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12"/>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American Academy of Ophthalmology just reported early this year (2017) that research shows the sun is a key to our eye </a:t>
            </a:r>
            <a:r>
              <a:rPr lang="en-US" sz="1200" b="0" i="0" u="none" strike="noStrike" cap="none" dirty="0" smtClean="0">
                <a:solidFill>
                  <a:schemeClr val="dk1"/>
                </a:solidFill>
                <a:latin typeface="Calibri"/>
                <a:ea typeface="Calibri"/>
                <a:cs typeface="Calibri"/>
                <a:sym typeface="Calibri"/>
              </a:rPr>
              <a:t>health. They </a:t>
            </a:r>
            <a:r>
              <a:rPr lang="en-US" sz="1200" b="0" i="0" u="none" strike="noStrike" cap="none" dirty="0">
                <a:solidFill>
                  <a:schemeClr val="dk1"/>
                </a:solidFill>
                <a:latin typeface="Calibri"/>
                <a:ea typeface="Calibri"/>
                <a:cs typeface="Calibri"/>
                <a:sym typeface="Calibri"/>
              </a:rPr>
              <a:t>also mentioned that the eyes and skin need protection from UV while outdoors. </a:t>
            </a:r>
          </a:p>
          <a:p>
            <a:pPr marL="0" marR="0" lvl="0" indent="0" algn="l" rtl="0">
              <a:spcBef>
                <a:spcPts val="612"/>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612"/>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612"/>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356" name="Shape 35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28</a:t>
            </a:fld>
            <a:endParaRPr lang="en-US" sz="1200" dirty="0">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70%</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of youth (between the ages of 13-20) spend about an hour or less outside each day.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(Source:</a:t>
            </a:r>
            <a:r>
              <a:rPr lang="en-US" sz="1200" b="0" i="0" u="none" strike="noStrike" cap="none" baseline="0" dirty="0" smtClean="0">
                <a:solidFill>
                  <a:schemeClr val="dk1"/>
                </a:solidFill>
                <a:latin typeface="Calibri"/>
                <a:ea typeface="Calibri"/>
                <a:cs typeface="Calibri"/>
                <a:sym typeface="Calibri"/>
              </a:rPr>
              <a:t> D</a:t>
            </a:r>
            <a:r>
              <a:rPr lang="en-US" sz="1200" b="0" i="0" u="none" strike="noStrike" kern="1200" cap="none" dirty="0" smtClean="0">
                <a:solidFill>
                  <a:schemeClr val="dk1"/>
                </a:solidFill>
                <a:effectLst/>
                <a:latin typeface="Calibri"/>
                <a:ea typeface="Calibri"/>
                <a:cs typeface="Calibri"/>
                <a:sym typeface="Calibri"/>
              </a:rPr>
              <a:t>avid Suzuki Foundation's 2012 Youth Survey on Nature and the Outdoors</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http://www.davidsuzuki.org/media/news/2012/09/majority-of-canadian-youth-spend-an-hour-or-less-outside-each-day/)</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With less time outdoors, we are seeing an increase of myopia.</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is growing evidence that spending more time outdoors may lower the risk of nearsightedness in children and adolescents. The AAO also reported that </a:t>
            </a:r>
            <a:r>
              <a:rPr lang="en-US" sz="1200" b="0" i="0" u="none" strike="noStrike" cap="none" dirty="0" smtClean="0">
                <a:solidFill>
                  <a:schemeClr val="dk1"/>
                </a:solidFill>
                <a:latin typeface="Calibri"/>
                <a:ea typeface="Calibri"/>
                <a:cs typeface="Calibri"/>
                <a:sym typeface="Calibri"/>
              </a:rPr>
              <a:t>nearsightedness </a:t>
            </a:r>
            <a:r>
              <a:rPr lang="en-US" sz="1200" b="0" i="0" u="none" strike="noStrike" cap="none" dirty="0">
                <a:solidFill>
                  <a:schemeClr val="dk1"/>
                </a:solidFill>
                <a:latin typeface="Calibri"/>
                <a:ea typeface="Calibri"/>
                <a:cs typeface="Calibri"/>
                <a:sym typeface="Calibri"/>
              </a:rPr>
              <a:t>is more common today in the US and many other countries than it was in the </a:t>
            </a:r>
            <a:r>
              <a:rPr lang="en-US" sz="1200" b="0" i="0" u="none" strike="noStrike" cap="none" dirty="0" smtClean="0">
                <a:solidFill>
                  <a:schemeClr val="dk1"/>
                </a:solidFill>
                <a:latin typeface="Calibri"/>
                <a:ea typeface="Calibri"/>
                <a:cs typeface="Calibri"/>
                <a:sym typeface="Calibri"/>
              </a:rPr>
              <a:t>1970s</a:t>
            </a:r>
            <a:r>
              <a:rPr lang="en-US" sz="1200" b="0" i="0" u="none" strike="noStrike" cap="none" dirty="0">
                <a:solidFill>
                  <a:schemeClr val="dk1"/>
                </a:solidFill>
                <a:latin typeface="Calibri"/>
                <a:ea typeface="Calibri"/>
                <a:cs typeface="Calibri"/>
                <a:sym typeface="Calibri"/>
              </a:rPr>
              <a:t>. The findings show that because kids are spending more time indoors on digital devices, instead of out door play time, we are seeing increased myopia.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One of the studies showed that for each additional hour the children spend outdoors per week, their risk of being nearsighted dropped by about 2 </a:t>
            </a:r>
            <a:r>
              <a:rPr lang="en-US" sz="1200" b="0" i="0" u="none" strike="noStrike" cap="none" dirty="0" smtClean="0">
                <a:solidFill>
                  <a:schemeClr val="dk1"/>
                </a:solidFill>
                <a:latin typeface="Calibri"/>
                <a:ea typeface="Calibri"/>
                <a:cs typeface="Calibri"/>
                <a:sym typeface="Calibri"/>
              </a:rPr>
              <a:t>percent.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Nearsighted children in this study spent an average of 3.7 fewer hours per week outdoors than those with normal or farsighted vision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Studies have shown that daily light exposure required in childhood to slow axial eye growth and in turn, reduce the development and progression of </a:t>
            </a:r>
            <a:r>
              <a:rPr lang="en-US" sz="1200" b="0" i="0" u="none" strike="noStrike" cap="none" dirty="0" smtClean="0">
                <a:solidFill>
                  <a:schemeClr val="dk1"/>
                </a:solidFill>
                <a:latin typeface="Calibri"/>
                <a:ea typeface="Calibri"/>
                <a:cs typeface="Calibri"/>
                <a:sym typeface="Calibri"/>
              </a:rPr>
              <a:t>myopia. We </a:t>
            </a:r>
            <a:r>
              <a:rPr lang="en-US" sz="1200" b="0" i="0" u="none" strike="noStrike" cap="none" dirty="0">
                <a:solidFill>
                  <a:schemeClr val="dk1"/>
                </a:solidFill>
                <a:latin typeface="Calibri"/>
                <a:ea typeface="Calibri"/>
                <a:cs typeface="Calibri"/>
                <a:sym typeface="Calibri"/>
              </a:rPr>
              <a:t>can already see the increasing myopia in China as daily light exposure has been reduced over the years.</a:t>
            </a:r>
          </a:p>
        </p:txBody>
      </p:sp>
      <p:sp>
        <p:nvSpPr>
          <p:cNvPr id="366" name="Shape 36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So our Generation Z kids are spending less time outside and more time on digital devices which brings in the next issue we need to protect kids </a:t>
            </a:r>
            <a:r>
              <a:rPr lang="en-US" sz="1200" b="0" i="0" u="none" strike="noStrike" cap="none" dirty="0" smtClean="0">
                <a:solidFill>
                  <a:schemeClr val="dk1"/>
                </a:solidFill>
                <a:latin typeface="Calibri"/>
                <a:ea typeface="Calibri"/>
                <a:cs typeface="Calibri"/>
                <a:sym typeface="Calibri"/>
              </a:rPr>
              <a:t>from:</a:t>
            </a:r>
            <a:r>
              <a:rPr lang="en-US" sz="1200" b="0" i="0" u="none" strike="noStrike" cap="none" baseline="0" dirty="0" smtClean="0">
                <a:solidFill>
                  <a:schemeClr val="dk1"/>
                </a:solidFill>
                <a:latin typeface="Calibri"/>
                <a:ea typeface="Calibri"/>
                <a:cs typeface="Calibri"/>
                <a:sym typeface="Calibri"/>
              </a:rPr>
              <a:t> v</a:t>
            </a:r>
            <a:r>
              <a:rPr lang="en-US" sz="1200" b="0" i="0" u="none" strike="noStrike" cap="none" dirty="0" smtClean="0">
                <a:solidFill>
                  <a:schemeClr val="dk1"/>
                </a:solidFill>
                <a:latin typeface="Calibri"/>
                <a:ea typeface="Calibri"/>
                <a:cs typeface="Calibri"/>
                <a:sym typeface="Calibri"/>
              </a:rPr>
              <a:t>isual fatigue. We </a:t>
            </a:r>
            <a:r>
              <a:rPr lang="en-US" sz="1200" b="0" i="0" u="none" strike="noStrike" cap="none" dirty="0">
                <a:solidFill>
                  <a:schemeClr val="dk1"/>
                </a:solidFill>
                <a:latin typeface="Calibri"/>
                <a:ea typeface="Calibri"/>
                <a:cs typeface="Calibri"/>
                <a:sym typeface="Calibri"/>
              </a:rPr>
              <a:t>need remind patients of all ages of the new 20/20 </a:t>
            </a:r>
            <a:r>
              <a:rPr lang="en-US" sz="1200" b="0" i="0" u="none" strike="noStrike" cap="none" dirty="0" smtClean="0">
                <a:solidFill>
                  <a:schemeClr val="dk1"/>
                </a:solidFill>
                <a:latin typeface="Calibri"/>
                <a:ea typeface="Calibri"/>
                <a:cs typeface="Calibri"/>
                <a:sym typeface="Calibri"/>
              </a:rPr>
              <a:t>rule. We </a:t>
            </a:r>
            <a:r>
              <a:rPr lang="en-US" sz="1200" b="0" i="0" u="none" strike="noStrike" cap="none" dirty="0">
                <a:solidFill>
                  <a:schemeClr val="dk1"/>
                </a:solidFill>
                <a:latin typeface="Calibri"/>
                <a:ea typeface="Calibri"/>
                <a:cs typeface="Calibri"/>
                <a:sym typeface="Calibri"/>
              </a:rPr>
              <a:t>need to see if there is another opportunity to solve the vision problem with </a:t>
            </a:r>
            <a:r>
              <a:rPr lang="en-US" sz="1200" b="0" i="0" u="none" strike="noStrike" cap="none" dirty="0" smtClean="0">
                <a:solidFill>
                  <a:schemeClr val="dk1"/>
                </a:solidFill>
                <a:latin typeface="Calibri"/>
                <a:ea typeface="Calibri"/>
                <a:cs typeface="Calibri"/>
                <a:sym typeface="Calibri"/>
              </a:rPr>
              <a:t>eyewear</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to </a:t>
            </a:r>
            <a:r>
              <a:rPr lang="en-US" sz="1200" b="0" i="0" u="none" strike="noStrike" cap="none" dirty="0">
                <a:solidFill>
                  <a:schemeClr val="dk1"/>
                </a:solidFill>
                <a:latin typeface="Calibri"/>
                <a:ea typeface="Calibri"/>
                <a:cs typeface="Calibri"/>
                <a:sym typeface="Calibri"/>
              </a:rPr>
              <a:t>protect them from the symptoms of visual fatigue.</a:t>
            </a:r>
          </a:p>
        </p:txBody>
      </p:sp>
      <p:sp>
        <p:nvSpPr>
          <p:cNvPr id="376" name="Shape 37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Increased UV sensitivity and </a:t>
            </a:r>
            <a:r>
              <a:rPr lang="en-US" sz="1200" b="0" i="0" u="none" strike="noStrike" cap="none" dirty="0" smtClean="0">
                <a:solidFill>
                  <a:schemeClr val="dk1"/>
                </a:solidFill>
                <a:latin typeface="Calibri"/>
                <a:ea typeface="Calibri"/>
                <a:cs typeface="Calibri"/>
                <a:sym typeface="Calibri"/>
              </a:rPr>
              <a:t>dry </a:t>
            </a:r>
            <a:r>
              <a:rPr lang="en-US" sz="1200" b="0" i="0" u="none" strike="noStrike" cap="none" dirty="0">
                <a:solidFill>
                  <a:schemeClr val="dk1"/>
                </a:solidFill>
                <a:latin typeface="Calibri"/>
                <a:ea typeface="Calibri"/>
                <a:cs typeface="Calibri"/>
                <a:sym typeface="Calibri"/>
              </a:rPr>
              <a:t>e</a:t>
            </a:r>
            <a:r>
              <a:rPr lang="en-US" sz="1200" b="0" i="0" u="none" strike="noStrike" cap="none" dirty="0" smtClean="0">
                <a:solidFill>
                  <a:schemeClr val="dk1"/>
                </a:solidFill>
                <a:latin typeface="Calibri"/>
                <a:ea typeface="Calibri"/>
                <a:cs typeface="Calibri"/>
                <a:sym typeface="Calibri"/>
              </a:rPr>
              <a:t>ye </a:t>
            </a:r>
            <a:r>
              <a:rPr lang="en-US" sz="1200" b="0" i="0" u="none" strike="noStrike" cap="none" dirty="0">
                <a:solidFill>
                  <a:schemeClr val="dk1"/>
                </a:solidFill>
                <a:latin typeface="Calibri"/>
                <a:ea typeface="Calibri"/>
                <a:cs typeface="Calibri"/>
                <a:sym typeface="Calibri"/>
              </a:rPr>
              <a:t>can be related to medications kids are </a:t>
            </a:r>
            <a:r>
              <a:rPr lang="en-US" sz="1200" b="0" i="0" u="none" strike="noStrike" cap="none" dirty="0" smtClean="0">
                <a:solidFill>
                  <a:schemeClr val="dk1"/>
                </a:solidFill>
                <a:latin typeface="Calibri"/>
                <a:ea typeface="Calibri"/>
                <a:cs typeface="Calibri"/>
                <a:sym typeface="Calibri"/>
              </a:rPr>
              <a:t>taking. </a:t>
            </a:r>
          </a:p>
          <a:p>
            <a:pPr>
              <a:spcBef>
                <a:spcPts val="600"/>
              </a:spcBef>
              <a:spcAft>
                <a:spcPts val="0"/>
              </a:spcAft>
              <a:buSzPct val="25000"/>
            </a:pPr>
            <a:endParaRPr lang="en-US" dirty="0" smtClean="0"/>
          </a:p>
          <a:p>
            <a:pPr>
              <a:spcBef>
                <a:spcPts val="600"/>
              </a:spcBef>
              <a:spcAft>
                <a:spcPts val="0"/>
              </a:spcAft>
              <a:buSzPct val="25000"/>
            </a:pPr>
            <a:r>
              <a:rPr lang="en-US" dirty="0" smtClean="0"/>
              <a:t>Some medications that fall into this category include antibiotics, pain relievers, and medicine for allergies or asthma.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 </a:t>
            </a:r>
            <a:r>
              <a:rPr lang="en-US" sz="1200" b="0" i="0" u="none" strike="noStrike" cap="none" dirty="0">
                <a:solidFill>
                  <a:schemeClr val="dk1"/>
                </a:solidFill>
                <a:latin typeface="Calibri"/>
                <a:ea typeface="Calibri"/>
                <a:cs typeface="Calibri"/>
                <a:sym typeface="Calibri"/>
              </a:rPr>
              <a:t>is </a:t>
            </a:r>
            <a:r>
              <a:rPr lang="en-US" sz="1200" b="0" i="0" u="none" strike="noStrike" cap="none" dirty="0" smtClean="0">
                <a:solidFill>
                  <a:schemeClr val="dk1"/>
                </a:solidFill>
                <a:latin typeface="Calibri"/>
                <a:ea typeface="Calibri"/>
                <a:cs typeface="Calibri"/>
                <a:sym typeface="Calibri"/>
              </a:rPr>
              <a:t>important </a:t>
            </a:r>
            <a:r>
              <a:rPr lang="en-US" sz="1200" b="0" i="0" u="none" strike="noStrike" cap="none" dirty="0">
                <a:solidFill>
                  <a:schemeClr val="dk1"/>
                </a:solidFill>
                <a:latin typeface="Calibri"/>
                <a:ea typeface="Calibri"/>
                <a:cs typeface="Calibri"/>
                <a:sym typeface="Calibri"/>
              </a:rPr>
              <a:t>that this factor is looked at when we look at eye protection for kids</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According to results of the 2007 to 2011 Canadian Health Measures Survey from Statistics Canada,</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12% of</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6- to 14-year-olds are taking</a:t>
            </a:r>
            <a:r>
              <a:rPr lang="en-US" sz="1200" b="0" i="0" u="none" strike="noStrike" kern="1200" cap="none" baseline="0" dirty="0" smtClean="0">
                <a:solidFill>
                  <a:schemeClr val="dk1"/>
                </a:solidFill>
                <a:effectLst/>
                <a:latin typeface="Calibri"/>
                <a:ea typeface="Calibri"/>
                <a:cs typeface="Calibri"/>
                <a:sym typeface="Calibri"/>
              </a:rPr>
              <a:t> prescription medication. </a:t>
            </a: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(Source: http://www.statcan.gc.ca/pub/82-003-x/2014006/article/14032-eng.htm)</a:t>
            </a:r>
            <a:endParaRPr lang="en-US" sz="1200" b="0" i="0" u="none" strike="noStrike" cap="none" dirty="0">
              <a:solidFill>
                <a:schemeClr val="dk1"/>
              </a:solidFill>
              <a:latin typeface="Calibri"/>
              <a:ea typeface="Calibri"/>
              <a:cs typeface="Calibri"/>
              <a:sym typeface="Calibri"/>
            </a:endParaRPr>
          </a:p>
        </p:txBody>
      </p:sp>
      <p:sp>
        <p:nvSpPr>
          <p:cNvPr id="383" name="Shape 383"/>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Generation</a:t>
            </a:r>
            <a:r>
              <a:rPr lang="en-US" sz="1200" b="0" i="0" u="none" strike="noStrike" cap="none" baseline="0" dirty="0" smtClean="0">
                <a:solidFill>
                  <a:schemeClr val="dk1"/>
                </a:solidFill>
                <a:latin typeface="Calibri"/>
                <a:ea typeface="Calibri"/>
                <a:cs typeface="Calibri"/>
                <a:sym typeface="Calibri"/>
              </a:rPr>
              <a:t> Z is </a:t>
            </a:r>
            <a:r>
              <a:rPr lang="en-US" sz="1200" b="0" i="0" u="none" strike="noStrike" cap="none" dirty="0" smtClean="0">
                <a:solidFill>
                  <a:schemeClr val="dk1"/>
                </a:solidFill>
                <a:latin typeface="Calibri"/>
                <a:ea typeface="Calibri"/>
                <a:cs typeface="Calibri"/>
                <a:sym typeface="Calibri"/>
              </a:rPr>
              <a:t>22%</a:t>
            </a:r>
            <a:r>
              <a:rPr lang="en-US" sz="1200" b="0" i="0" u="none" strike="noStrike" cap="none" baseline="0" dirty="0" smtClean="0">
                <a:solidFill>
                  <a:schemeClr val="dk1"/>
                </a:solidFill>
                <a:latin typeface="Calibri"/>
                <a:ea typeface="Calibri"/>
                <a:cs typeface="Calibri"/>
                <a:sym typeface="Calibri"/>
              </a:rPr>
              <a:t> of </a:t>
            </a:r>
            <a:r>
              <a:rPr lang="en-US" sz="1200" b="0" i="0" u="none" strike="noStrike" cap="none" dirty="0" smtClean="0">
                <a:solidFill>
                  <a:schemeClr val="dk1"/>
                </a:solidFill>
                <a:latin typeface="Calibri"/>
                <a:ea typeface="Calibri"/>
                <a:cs typeface="Calibri"/>
                <a:sym typeface="Calibri"/>
              </a:rPr>
              <a:t>Canada’s population according to Statistics Canada.</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Millennial’s are the most researched generation in history. However, we are just beginning to understand the impact of what Gen. Z will have on the future. </a:t>
            </a:r>
          </a:p>
          <a:p>
            <a:endParaRPr lang="en-US" dirty="0" smtClean="0"/>
          </a:p>
          <a:p>
            <a:r>
              <a:rPr lang="en-US" dirty="0" smtClean="0"/>
              <a:t>Source: http://www12.statcan.gc.ca/census-recensement/2011/as-sa/98-311-x/2011003/tbl/tbl3_2-1-eng.cfm</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51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Kids may not know or understand diabetes. </a:t>
            </a:r>
            <a:r>
              <a:rPr lang="en-US" sz="1200" b="0" i="0" u="none" strike="noStrike" cap="none" dirty="0" smtClean="0">
                <a:solidFill>
                  <a:schemeClr val="dk1"/>
                </a:solidFill>
                <a:latin typeface="Calibri"/>
                <a:ea typeface="Calibri"/>
                <a:cs typeface="Calibri"/>
                <a:sym typeface="Calibri"/>
              </a:rPr>
              <a:t>Most </a:t>
            </a:r>
            <a:r>
              <a:rPr lang="en-US" sz="1200" b="0" i="0" u="none" strike="noStrike" cap="none" dirty="0">
                <a:solidFill>
                  <a:schemeClr val="dk1"/>
                </a:solidFill>
                <a:latin typeface="Calibri"/>
                <a:ea typeface="Calibri"/>
                <a:cs typeface="Calibri"/>
                <a:sym typeface="Calibri"/>
              </a:rPr>
              <a:t>caretakers understand what a good diet provides for growing children, but don’t realize an annual exam can also help detect possible vision problems from diabetes.</a:t>
            </a:r>
          </a:p>
        </p:txBody>
      </p:sp>
      <p:sp>
        <p:nvSpPr>
          <p:cNvPr id="390" name="Shape 39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02310" y="4421823"/>
            <a:ext cx="5618480" cy="4189095"/>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Just</a:t>
            </a:r>
            <a:r>
              <a:rPr lang="en-US" baseline="0" dirty="0" smtClean="0"/>
              <a:t> as kids have different visual needs, we also need to treat them differently when dispensing.</a:t>
            </a:r>
            <a:endParaRPr lang="en-US" dirty="0" smtClean="0"/>
          </a:p>
          <a:p>
            <a:pPr lvl="0">
              <a:spcBef>
                <a:spcPts val="0"/>
              </a:spcBef>
              <a:buNone/>
            </a:pPr>
            <a:endParaRPr dirty="0"/>
          </a:p>
        </p:txBody>
      </p:sp>
      <p:sp>
        <p:nvSpPr>
          <p:cNvPr id="396" name="Shape 39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important that we address </a:t>
            </a:r>
            <a:r>
              <a:rPr lang="en-US" sz="1200" b="0" i="0" u="none" strike="noStrike" cap="none" dirty="0" smtClean="0">
                <a:solidFill>
                  <a:schemeClr val="dk1"/>
                </a:solidFill>
                <a:latin typeface="Calibri"/>
                <a:ea typeface="Calibri"/>
                <a:cs typeface="Calibri"/>
                <a:sym typeface="Calibri"/>
              </a:rPr>
              <a:t>kids’ vision </a:t>
            </a:r>
            <a:r>
              <a:rPr lang="en-US" sz="1200" b="0" i="0" u="none" strike="noStrike" cap="none" dirty="0">
                <a:solidFill>
                  <a:schemeClr val="dk1"/>
                </a:solidFill>
                <a:latin typeface="Calibri"/>
                <a:ea typeface="Calibri"/>
                <a:cs typeface="Calibri"/>
                <a:sym typeface="Calibri"/>
              </a:rPr>
              <a:t>and </a:t>
            </a:r>
            <a:r>
              <a:rPr lang="en-US" sz="1200" b="0" i="0" u="none" strike="noStrike" cap="none" dirty="0" smtClean="0">
                <a:solidFill>
                  <a:schemeClr val="dk1"/>
                </a:solidFill>
                <a:latin typeface="Calibri"/>
                <a:ea typeface="Calibri"/>
                <a:cs typeface="Calibri"/>
                <a:sym typeface="Calibri"/>
              </a:rPr>
              <a:t>protection. If </a:t>
            </a:r>
            <a:r>
              <a:rPr lang="en-US" sz="1200" b="0" i="0" u="none" strike="noStrike" cap="none" dirty="0">
                <a:solidFill>
                  <a:schemeClr val="dk1"/>
                </a:solidFill>
                <a:latin typeface="Calibri"/>
                <a:ea typeface="Calibri"/>
                <a:cs typeface="Calibri"/>
                <a:sym typeface="Calibri"/>
              </a:rPr>
              <a:t>we educate properly, parents and caretakers shouldn’t hesitate with our prescriptions for Polycarbonate, </a:t>
            </a:r>
            <a:r>
              <a:rPr lang="en-US" sz="1200" b="0" i="0" u="none" strike="noStrike" cap="none" dirty="0" smtClean="0">
                <a:solidFill>
                  <a:schemeClr val="dk1"/>
                </a:solidFill>
                <a:latin typeface="Calibri"/>
                <a:ea typeface="Calibri"/>
                <a:cs typeface="Calibri"/>
                <a:sym typeface="Calibri"/>
              </a:rPr>
              <a:t>photochromic</a:t>
            </a:r>
            <a:r>
              <a:rPr lang="en-US" sz="1200" b="0" i="0" u="none" strike="noStrike" cap="none" baseline="0" dirty="0" smtClean="0">
                <a:solidFill>
                  <a:schemeClr val="dk1"/>
                </a:solidFill>
                <a:latin typeface="Calibri"/>
                <a:ea typeface="Calibri"/>
                <a:cs typeface="Calibri"/>
                <a:sym typeface="Calibri"/>
              </a:rPr>
              <a:t> lenses </a:t>
            </a:r>
            <a:r>
              <a:rPr lang="en-US" sz="1200" b="0" i="0" u="none" strike="noStrike" cap="none" dirty="0" smtClean="0">
                <a:solidFill>
                  <a:schemeClr val="dk1"/>
                </a:solidFill>
                <a:latin typeface="Calibri"/>
                <a:ea typeface="Calibri"/>
                <a:cs typeface="Calibri"/>
                <a:sym typeface="Calibri"/>
              </a:rPr>
              <a:t>(Transitions for </a:t>
            </a:r>
            <a:r>
              <a:rPr lang="en-US" sz="1200" b="0" i="0" u="none" strike="noStrike" cap="none" dirty="0">
                <a:solidFill>
                  <a:schemeClr val="dk1"/>
                </a:solidFill>
                <a:latin typeface="Calibri"/>
                <a:ea typeface="Calibri"/>
                <a:cs typeface="Calibri"/>
                <a:sym typeface="Calibri"/>
              </a:rPr>
              <a:t>both UV and harmful blue light), computer </a:t>
            </a:r>
            <a:r>
              <a:rPr lang="en-US" sz="1200" b="0" i="0" u="none" strike="noStrike" cap="none" dirty="0" smtClean="0">
                <a:solidFill>
                  <a:schemeClr val="dk1"/>
                </a:solidFill>
                <a:latin typeface="Calibri"/>
                <a:ea typeface="Calibri"/>
                <a:cs typeface="Calibri"/>
                <a:sym typeface="Calibri"/>
              </a:rPr>
              <a:t>eyewear, </a:t>
            </a:r>
            <a:r>
              <a:rPr lang="en-US" sz="1200" b="0" i="0" u="none" strike="noStrike" cap="none" dirty="0">
                <a:solidFill>
                  <a:schemeClr val="dk1"/>
                </a:solidFill>
                <a:latin typeface="Calibri"/>
                <a:ea typeface="Calibri"/>
                <a:cs typeface="Calibri"/>
                <a:sym typeface="Calibri"/>
              </a:rPr>
              <a:t>etc.</a:t>
            </a:r>
          </a:p>
        </p:txBody>
      </p:sp>
      <p:sp>
        <p:nvSpPr>
          <p:cNvPr id="301" name="Shape 301"/>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2310" y="4421823"/>
            <a:ext cx="5618480" cy="4189095"/>
          </a:xfrm>
          <a:prstGeom prst="rect">
            <a:avLst/>
          </a:prstGeom>
        </p:spPr>
        <p:txBody>
          <a:bodyPr lIns="91425" tIns="91425" rIns="91425" bIns="91425" anchor="t" anchorCtr="0">
            <a:noAutofit/>
          </a:bodyPr>
          <a:lstStyle/>
          <a:p>
            <a:pPr lvl="0">
              <a:spcBef>
                <a:spcPts val="0"/>
              </a:spcBef>
              <a:buNone/>
            </a:pPr>
            <a:r>
              <a:rPr lang="en-US" dirty="0" smtClean="0"/>
              <a:t>It starts</a:t>
            </a:r>
            <a:r>
              <a:rPr lang="en-US" baseline="0" dirty="0" smtClean="0"/>
              <a:t> with the doctor’s recommendation.</a:t>
            </a:r>
            <a:endParaRPr dirty="0"/>
          </a:p>
        </p:txBody>
      </p:sp>
      <p:sp>
        <p:nvSpPr>
          <p:cNvPr id="401" name="Shape 40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This </a:t>
            </a:r>
            <a:r>
              <a:rPr lang="en-US" sz="1200" b="0" i="0" u="none" strike="noStrike" cap="none" dirty="0">
                <a:solidFill>
                  <a:schemeClr val="dk1"/>
                </a:solidFill>
                <a:latin typeface="Calibri"/>
                <a:ea typeface="Calibri"/>
                <a:cs typeface="Calibri"/>
                <a:sym typeface="Calibri"/>
              </a:rPr>
              <a:t>can be an </a:t>
            </a:r>
            <a:r>
              <a:rPr lang="en-US" sz="1200" b="0" i="0" u="none" strike="noStrike" cap="none" dirty="0" smtClean="0">
                <a:solidFill>
                  <a:schemeClr val="dk1"/>
                </a:solidFill>
                <a:latin typeface="Calibri"/>
                <a:ea typeface="Calibri"/>
                <a:cs typeface="Calibri"/>
                <a:sym typeface="Calibri"/>
              </a:rPr>
              <a:t>opportunity </a:t>
            </a:r>
            <a:r>
              <a:rPr lang="en-US" sz="1200" b="0" i="0" u="none" strike="noStrike" cap="none" dirty="0">
                <a:solidFill>
                  <a:schemeClr val="dk1"/>
                </a:solidFill>
                <a:latin typeface="Calibri"/>
                <a:ea typeface="Calibri"/>
                <a:cs typeface="Calibri"/>
                <a:sym typeface="Calibri"/>
              </a:rPr>
              <a:t>to approach sports organizations to educate them about proper eye protection</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https://www.thevisioncouncil.org/content/sports-protection</a:t>
            </a:r>
            <a:endParaRPr lang="en-US" sz="1200" b="0" i="0" u="none" strike="noStrike" cap="none" dirty="0">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Transitions lenses block 100% of UVA and UVB rays and also reduce painful glare, allowing children to see their best in any light </a:t>
            </a:r>
            <a:r>
              <a:rPr lang="en-US" sz="1200" b="0" i="0" u="none" strike="noStrike" cap="none" dirty="0" smtClean="0">
                <a:solidFill>
                  <a:schemeClr val="dk1"/>
                </a:solidFill>
                <a:latin typeface="Calibri"/>
                <a:ea typeface="Calibri"/>
                <a:cs typeface="Calibri"/>
                <a:sym typeface="Calibri"/>
              </a:rPr>
              <a:t>condition. Even </a:t>
            </a:r>
            <a:r>
              <a:rPr lang="en-US" sz="1200" b="0" i="0" u="none" strike="noStrike" cap="none" dirty="0">
                <a:solidFill>
                  <a:schemeClr val="dk1"/>
                </a:solidFill>
                <a:latin typeface="Calibri"/>
                <a:ea typeface="Calibri"/>
                <a:cs typeface="Calibri"/>
                <a:sym typeface="Calibri"/>
              </a:rPr>
              <a:t>kids that don’t need vision correction should wear UV-blocking sunlenses when outside. Not all sunlenses block 100% UV rays – so make sure your child's eyes are covered. It is important that we remind parents that children’s eyes are more vulnerable to damage from UV due to the filtering of the lens being undeveloped.</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One pair is easy for kids and eliminates lost or forgotten </a:t>
            </a:r>
            <a:r>
              <a:rPr lang="en-US" sz="1200" b="0" i="0" u="none" strike="noStrike" cap="none" dirty="0" err="1" smtClean="0">
                <a:solidFill>
                  <a:schemeClr val="dk1"/>
                </a:solidFill>
                <a:latin typeface="Calibri"/>
                <a:ea typeface="Calibri"/>
                <a:cs typeface="Calibri"/>
                <a:sym typeface="Calibri"/>
              </a:rPr>
              <a:t>sunwear</a:t>
            </a:r>
            <a:r>
              <a:rPr lang="en-US" sz="1200" b="0" i="0" u="none" strike="noStrike" cap="none" dirty="0" smtClean="0">
                <a:solidFill>
                  <a:schemeClr val="dk1"/>
                </a:solidFill>
                <a:latin typeface="Calibri"/>
                <a:ea typeface="Calibri"/>
                <a:cs typeface="Calibri"/>
                <a:sym typeface="Calibri"/>
              </a:rPr>
              <a:t>. With photochromic lenses </a:t>
            </a:r>
            <a:r>
              <a:rPr lang="en-US" sz="1200" b="0" i="0" u="none" strike="noStrike" cap="none" dirty="0">
                <a:solidFill>
                  <a:schemeClr val="dk1"/>
                </a:solidFill>
                <a:latin typeface="Calibri"/>
                <a:ea typeface="Calibri"/>
                <a:cs typeface="Calibri"/>
                <a:sym typeface="Calibri"/>
              </a:rPr>
              <a:t>one pair does it all</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chemeClr val="lt1"/>
              </a:buClr>
              <a:buSzPct val="100000"/>
              <a:buFont typeface="Arial"/>
              <a:buChar char="•"/>
            </a:pPr>
            <a:r>
              <a:rPr lang="en-US" sz="1200" b="0" i="0" u="none" strike="noStrike" cap="none" dirty="0" smtClean="0">
                <a:solidFill>
                  <a:schemeClr val="lt1"/>
                </a:solidFill>
                <a:latin typeface="Century Gothic"/>
                <a:ea typeface="Century Gothic"/>
                <a:cs typeface="Century Gothic"/>
                <a:sym typeface="Century Gothic"/>
              </a:rPr>
              <a:t>Transitions lenses are the ideal choice for kids because they seamlessly help to protect kids vision indoors and out from harmful blue light and UV.</a:t>
            </a:r>
          </a:p>
          <a:p>
            <a:pPr marL="285750" marR="0" lvl="0" indent="-285750" algn="l" rtl="0">
              <a:lnSpc>
                <a:spcPct val="100000"/>
              </a:lnSpc>
              <a:spcBef>
                <a:spcPts val="600"/>
              </a:spcBef>
              <a:spcAft>
                <a:spcPts val="0"/>
              </a:spcAft>
              <a:buClr>
                <a:schemeClr val="lt1"/>
              </a:buClr>
              <a:buSzPct val="100000"/>
              <a:buFont typeface="Arial"/>
              <a:buChar char="•"/>
            </a:pPr>
            <a:r>
              <a:rPr lang="en-US" sz="1200" b="0" i="0" u="none" strike="noStrike" cap="none" dirty="0" smtClean="0">
                <a:solidFill>
                  <a:schemeClr val="lt1"/>
                </a:solidFill>
                <a:latin typeface="Century Gothic"/>
                <a:ea typeface="Century Gothic"/>
                <a:cs typeface="Century Gothic"/>
                <a:sym typeface="Century Gothic"/>
              </a:rPr>
              <a:t>Cost – compared to other things parents spend their money on kids, clear vision combined with protection is a bargain.</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416" name="Shape 416"/>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are many good reasons to include AR in your prescription for kids. </a:t>
            </a:r>
            <a:r>
              <a:rPr lang="en-US" sz="1200" b="0" i="0" u="none" strike="noStrike" cap="none" baseline="0" dirty="0" smtClean="0">
                <a:solidFill>
                  <a:schemeClr val="dk1"/>
                </a:solidFill>
                <a:latin typeface="Calibri"/>
                <a:ea typeface="Calibri"/>
                <a:cs typeface="Calibri"/>
                <a:sym typeface="Calibri"/>
              </a:rPr>
              <a:t>The vision and aesthetic improvements AR provides helps facilitate a positive experience with prescription eyeglasses.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Polycarbonate has a higher index of refraction and lower abbe vs. standard plastic which creates more reflections.</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With children spending more time in classroom fluorescent lighting conditions, in front of computer screens and digital devices, watching TV and playing video games, AR lenses provide significant benefits for their eye health, clear vision and comfort. </a:t>
            </a:r>
          </a:p>
          <a:p>
            <a:pPr marL="0" marR="0" lvl="0" indent="0" algn="l" rtl="0">
              <a:spcBef>
                <a:spcPts val="0"/>
              </a:spcBef>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Remember that vision is a key factor in a</a:t>
            </a:r>
            <a:r>
              <a:rPr lang="en-US" sz="1200" b="0" i="0" u="none" strike="noStrike" cap="none" baseline="0" dirty="0" smtClean="0">
                <a:solidFill>
                  <a:schemeClr val="dk1"/>
                </a:solidFill>
                <a:latin typeface="Calibri"/>
                <a:ea typeface="Calibri"/>
                <a:cs typeface="Calibri"/>
                <a:sym typeface="Calibri"/>
              </a:rPr>
              <a:t> child’s emotional and intellectual development. Kids should want to wear their glasses. They should feel comfortable wearing their glasses. </a:t>
            </a:r>
            <a:r>
              <a:rPr lang="en-US" dirty="0" smtClean="0">
                <a:sym typeface="Century Gothic"/>
              </a:rPr>
              <a:t>Younger children can become discouraged if they suspect people have trouble seeing them clearly. The child can be confident and comfortable knowing that other people can see their eye without trouble.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t>Note: adding a blue blocker, does not add much to the protection you already get from Transitions.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p:txBody>
      </p:sp>
      <p:sp>
        <p:nvSpPr>
          <p:cNvPr id="425" name="Shape 425"/>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It’s just as important with </a:t>
            </a:r>
            <a:r>
              <a:rPr lang="en-US" sz="1200" b="0" i="0" u="none" strike="noStrike" cap="none" dirty="0" smtClean="0">
                <a:solidFill>
                  <a:schemeClr val="dk1"/>
                </a:solidFill>
                <a:latin typeface="Calibri"/>
                <a:ea typeface="Calibri"/>
                <a:cs typeface="Calibri"/>
                <a:sym typeface="Calibri"/>
              </a:rPr>
              <a:t>kids </a:t>
            </a:r>
            <a:r>
              <a:rPr lang="en-US" sz="1200" b="0" i="0" u="none" strike="noStrike" cap="none" dirty="0">
                <a:solidFill>
                  <a:schemeClr val="dk1"/>
                </a:solidFill>
                <a:latin typeface="Calibri"/>
                <a:ea typeface="Calibri"/>
                <a:cs typeface="Calibri"/>
                <a:sym typeface="Calibri"/>
              </a:rPr>
              <a:t>as with </a:t>
            </a:r>
            <a:r>
              <a:rPr lang="en-US" sz="1200" b="0" i="0" u="none" strike="noStrike" cap="none" dirty="0" smtClean="0">
                <a:solidFill>
                  <a:schemeClr val="dk1"/>
                </a:solidFill>
                <a:latin typeface="Calibri"/>
                <a:ea typeface="Calibri"/>
                <a:cs typeface="Calibri"/>
                <a:sym typeface="Calibri"/>
              </a:rPr>
              <a:t>adults </a:t>
            </a:r>
            <a:r>
              <a:rPr lang="en-US" sz="1200" b="0" i="0" u="none" strike="noStrike" cap="none" dirty="0">
                <a:solidFill>
                  <a:schemeClr val="dk1"/>
                </a:solidFill>
                <a:latin typeface="Calibri"/>
                <a:ea typeface="Calibri"/>
                <a:cs typeface="Calibri"/>
                <a:sym typeface="Calibri"/>
              </a:rPr>
              <a:t>that we start with Lenses </a:t>
            </a:r>
            <a:r>
              <a:rPr lang="en-US" sz="1200" b="0" i="0" u="none" strike="noStrike" cap="none" dirty="0" smtClean="0">
                <a:solidFill>
                  <a:schemeClr val="dk1"/>
                </a:solidFill>
                <a:latin typeface="Calibri"/>
                <a:ea typeface="Calibri"/>
                <a:cs typeface="Calibri"/>
                <a:sym typeface="Calibri"/>
              </a:rPr>
              <a:t>First. Prescribing </a:t>
            </a:r>
            <a:r>
              <a:rPr lang="en-US" sz="1200" b="0" i="0" u="none" strike="noStrike" cap="none" dirty="0">
                <a:solidFill>
                  <a:schemeClr val="dk1"/>
                </a:solidFill>
                <a:latin typeface="Calibri"/>
                <a:ea typeface="Calibri"/>
                <a:cs typeface="Calibri"/>
                <a:sym typeface="Calibri"/>
              </a:rPr>
              <a:t>the best visual solution for the child is the </a:t>
            </a:r>
            <a:r>
              <a:rPr lang="en-US" sz="1200" b="0" i="0" u="none" strike="noStrike" cap="none" dirty="0" smtClean="0">
                <a:solidFill>
                  <a:schemeClr val="dk1"/>
                </a:solidFill>
                <a:latin typeface="Calibri"/>
                <a:ea typeface="Calibri"/>
                <a:cs typeface="Calibri"/>
                <a:sym typeface="Calibri"/>
              </a:rPr>
              <a:t>priority. Then </a:t>
            </a:r>
            <a:r>
              <a:rPr lang="en-US" sz="1200" b="0" i="0" u="none" strike="noStrike" cap="none" dirty="0">
                <a:solidFill>
                  <a:schemeClr val="dk1"/>
                </a:solidFill>
                <a:latin typeface="Calibri"/>
                <a:ea typeface="Calibri"/>
                <a:cs typeface="Calibri"/>
                <a:sym typeface="Calibri"/>
              </a:rPr>
              <a:t>we move to finding the best frame that matches the child's activity level, face shape, bridge, eye size (giving room to grow, but not too much as comfort is more important). Sports Rx for protection are should be considered just like protective gear for </a:t>
            </a:r>
            <a:r>
              <a:rPr lang="en-US" sz="1200" b="0" i="0" u="none" strike="noStrike" cap="none" dirty="0" smtClean="0">
                <a:solidFill>
                  <a:schemeClr val="dk1"/>
                </a:solidFill>
                <a:latin typeface="Calibri"/>
                <a:ea typeface="Calibri"/>
                <a:cs typeface="Calibri"/>
                <a:sym typeface="Calibri"/>
              </a:rPr>
              <a:t>sports. Can </a:t>
            </a:r>
            <a:r>
              <a:rPr lang="en-US" sz="1200" b="0" i="0" u="none" strike="noStrike" cap="none" dirty="0">
                <a:solidFill>
                  <a:schemeClr val="dk1"/>
                </a:solidFill>
                <a:latin typeface="Calibri"/>
                <a:ea typeface="Calibri"/>
                <a:cs typeface="Calibri"/>
                <a:sym typeface="Calibri"/>
              </a:rPr>
              <a:t>the child study at school, ride a bike etc., without their glasses?  If not, a back up pair is a </a:t>
            </a:r>
            <a:r>
              <a:rPr lang="en-US" sz="1200" b="0" i="0" u="none" strike="noStrike" cap="none" dirty="0" smtClean="0">
                <a:solidFill>
                  <a:schemeClr val="dk1"/>
                </a:solidFill>
                <a:latin typeface="Calibri"/>
                <a:ea typeface="Calibri"/>
                <a:cs typeface="Calibri"/>
                <a:sym typeface="Calibri"/>
              </a:rPr>
              <a:t>necessity. Besides </a:t>
            </a:r>
            <a:r>
              <a:rPr lang="en-US" sz="1200" b="0" i="0" u="none" strike="noStrike" cap="none" dirty="0">
                <a:solidFill>
                  <a:schemeClr val="dk1"/>
                </a:solidFill>
                <a:latin typeface="Calibri"/>
                <a:ea typeface="Calibri"/>
                <a:cs typeface="Calibri"/>
                <a:sym typeface="Calibri"/>
              </a:rPr>
              <a:t>being a back up pair, they can be used just like adults do as a fashion statement or </a:t>
            </a:r>
            <a:r>
              <a:rPr lang="en-US" sz="1200" b="0" i="0" u="none" strike="noStrike" cap="none" dirty="0" smtClean="0">
                <a:solidFill>
                  <a:schemeClr val="dk1"/>
                </a:solidFill>
                <a:latin typeface="Calibri"/>
                <a:ea typeface="Calibri"/>
                <a:cs typeface="Calibri"/>
                <a:sym typeface="Calibri"/>
              </a:rPr>
              <a:t>accessory. Two </a:t>
            </a:r>
            <a:r>
              <a:rPr lang="en-US" sz="1200" b="0" i="0" u="none" strike="noStrike" cap="none" dirty="0">
                <a:solidFill>
                  <a:schemeClr val="dk1"/>
                </a:solidFill>
                <a:latin typeface="Calibri"/>
                <a:ea typeface="Calibri"/>
                <a:cs typeface="Calibri"/>
                <a:sym typeface="Calibri"/>
              </a:rPr>
              <a:t>different styles can make wearing glasses more fun by changing it up a </a:t>
            </a:r>
            <a:r>
              <a:rPr lang="en-US" sz="1200" b="0" i="0" u="none" strike="noStrike" cap="none" dirty="0" smtClean="0">
                <a:solidFill>
                  <a:schemeClr val="dk1"/>
                </a:solidFill>
                <a:latin typeface="Calibri"/>
                <a:ea typeface="Calibri"/>
                <a:cs typeface="Calibri"/>
                <a:sym typeface="Calibri"/>
              </a:rPr>
              <a:t>bit.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When</a:t>
            </a:r>
            <a:r>
              <a:rPr lang="en-US" sz="1200" b="0" i="0" u="none" strike="noStrike" kern="1200" cap="none" baseline="0" dirty="0" smtClean="0">
                <a:solidFill>
                  <a:schemeClr val="dk1"/>
                </a:solidFill>
                <a:effectLst/>
                <a:latin typeface="Calibri"/>
                <a:ea typeface="Calibri"/>
                <a:cs typeface="Calibri"/>
                <a:sym typeface="Calibri"/>
              </a:rPr>
              <a:t> recommending photochromic lenses, </a:t>
            </a:r>
            <a:r>
              <a:rPr lang="en-US" sz="1200" b="0" i="0" u="none" strike="noStrike" kern="1200" cap="none" dirty="0" smtClean="0">
                <a:solidFill>
                  <a:schemeClr val="dk1"/>
                </a:solidFill>
                <a:effectLst/>
                <a:latin typeface="Calibri"/>
                <a:ea typeface="Calibri"/>
                <a:cs typeface="Calibri"/>
                <a:sym typeface="Calibri"/>
              </a:rPr>
              <a:t>of finding a frame that looks equally good as an indoor pair as well as an outdoor pair. Some indoor frames would not look good as a sunglass, and vice versa.</a:t>
            </a:r>
            <a:endParaRPr lang="en-US" sz="1200" b="0" i="0" u="none" strike="noStrike" cap="none" dirty="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1" i="0" u="none" strike="noStrike" cap="none" dirty="0" smtClean="0">
                <a:solidFill>
                  <a:schemeClr val="lt1"/>
                </a:solidFill>
                <a:latin typeface="Century Gothic"/>
                <a:ea typeface="Century Gothic"/>
                <a:cs typeface="Century Gothic"/>
                <a:sym typeface="Century Gothic"/>
              </a:rPr>
              <a:t>In a study of </a:t>
            </a:r>
            <a:r>
              <a:rPr lang="en-US" sz="2800" b="0" i="0" u="none" strike="noStrike" cap="none" dirty="0" smtClean="0">
                <a:solidFill>
                  <a:schemeClr val="lt1"/>
                </a:solidFill>
                <a:latin typeface="Century Gothic"/>
                <a:ea typeface="Century Gothic"/>
                <a:cs typeface="Century Gothic"/>
                <a:sym typeface="Century Gothic"/>
              </a:rPr>
              <a:t>kids between ages 6 -10 at Ojai State University and</a:t>
            </a:r>
            <a:r>
              <a:rPr lang="en-US" sz="2800" b="0" i="0" u="none" strike="noStrike" cap="none" baseline="0" dirty="0" smtClean="0">
                <a:solidFill>
                  <a:schemeClr val="lt1"/>
                </a:solidFill>
                <a:latin typeface="Century Gothic"/>
                <a:ea typeface="Century Gothic"/>
                <a:cs typeface="Century Gothic"/>
                <a:sym typeface="Century Gothic"/>
              </a:rPr>
              <a:t> </a:t>
            </a:r>
            <a:r>
              <a:rPr lang="en-US" sz="2800" b="0" i="0" u="none" strike="noStrike" cap="none" dirty="0" smtClean="0">
                <a:solidFill>
                  <a:schemeClr val="lt1"/>
                </a:solidFill>
                <a:latin typeface="Century Gothic"/>
                <a:ea typeface="Century Gothic"/>
                <a:cs typeface="Century Gothic"/>
                <a:sym typeface="Century Gothic"/>
              </a:rPr>
              <a:t>published in the Journal Ophthalmic and Physiological Optics, May 2008</a:t>
            </a:r>
          </a:p>
          <a:p>
            <a:pPr marL="0" marR="0" lvl="0" indent="0" algn="l" rtl="0">
              <a:lnSpc>
                <a:spcPct val="100000"/>
              </a:lnSpc>
              <a:spcBef>
                <a:spcPts val="0"/>
              </a:spcBef>
              <a:spcAft>
                <a:spcPts val="0"/>
              </a:spcAft>
              <a:buClr>
                <a:schemeClr val="lt1"/>
              </a:buClr>
              <a:buSzPct val="25000"/>
              <a:buFont typeface="Arial"/>
              <a:buNone/>
            </a:pPr>
            <a:endParaRPr lang="en-US" sz="2800" b="0" i="0" u="none" strike="noStrike" cap="none" dirty="0" smtClean="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dirty="0" smtClean="0">
                <a:solidFill>
                  <a:schemeClr val="lt1"/>
                </a:solidFill>
                <a:latin typeface="Century Gothic"/>
                <a:ea typeface="Century Gothic"/>
                <a:cs typeface="Century Gothic"/>
                <a:sym typeface="Century Gothic"/>
              </a:rPr>
              <a:t>Kids</a:t>
            </a:r>
            <a:r>
              <a:rPr lang="en-US" sz="2800" b="0" i="0" u="none" strike="noStrike" cap="none" baseline="0" dirty="0" smtClean="0">
                <a:solidFill>
                  <a:schemeClr val="lt1"/>
                </a:solidFill>
                <a:latin typeface="Century Gothic"/>
                <a:ea typeface="Century Gothic"/>
                <a:cs typeface="Century Gothic"/>
                <a:sym typeface="Century Gothic"/>
              </a:rPr>
              <a:t> said eyeglasses make kids </a:t>
            </a:r>
            <a:r>
              <a:rPr lang="en-US" sz="2800" b="1" i="0" u="none" strike="noStrike" cap="none" dirty="0" smtClean="0">
                <a:solidFill>
                  <a:schemeClr val="lt1"/>
                </a:solidFill>
                <a:latin typeface="Century Gothic"/>
                <a:ea typeface="Century Gothic"/>
                <a:cs typeface="Century Gothic"/>
                <a:sym typeface="Century Gothic"/>
              </a:rPr>
              <a:t>Look Smart</a:t>
            </a:r>
            <a:r>
              <a:rPr lang="en-US" sz="2400" b="0" i="0" u="none" strike="noStrike" cap="none" dirty="0" smtClean="0">
                <a:solidFill>
                  <a:schemeClr val="lt1"/>
                </a:solidFill>
                <a:latin typeface="Century Gothic"/>
                <a:ea typeface="Century Gothic"/>
                <a:cs typeface="Century Gothic"/>
                <a:sym typeface="Century Gothic"/>
              </a:rPr>
              <a:t> and</a:t>
            </a:r>
            <a:r>
              <a:rPr lang="en-US" sz="2400" b="0" i="0" u="none" strike="noStrike" cap="none" baseline="0" dirty="0" smtClean="0">
                <a:solidFill>
                  <a:schemeClr val="lt1"/>
                </a:solidFill>
                <a:latin typeface="Century Gothic"/>
                <a:ea typeface="Century Gothic"/>
                <a:cs typeface="Century Gothic"/>
                <a:sym typeface="Century Gothic"/>
              </a:rPr>
              <a:t> </a:t>
            </a:r>
            <a:r>
              <a:rPr lang="en-US" sz="2800" b="1" i="0" u="none" strike="noStrike" cap="none" dirty="0" smtClean="0">
                <a:solidFill>
                  <a:schemeClr val="lt1"/>
                </a:solidFill>
                <a:latin typeface="Century Gothic"/>
                <a:ea typeface="Century Gothic"/>
                <a:cs typeface="Century Gothic"/>
                <a:sym typeface="Century Gothic"/>
              </a:rPr>
              <a:t>Look Honest.</a:t>
            </a:r>
          </a:p>
          <a:p>
            <a:pPr marL="0" marR="0" lvl="0" indent="0" algn="l" rtl="0">
              <a:lnSpc>
                <a:spcPct val="100000"/>
              </a:lnSpc>
              <a:spcBef>
                <a:spcPts val="0"/>
              </a:spcBef>
              <a:spcAft>
                <a:spcPts val="0"/>
              </a:spcAft>
              <a:buClr>
                <a:schemeClr val="lt1"/>
              </a:buClr>
              <a:buSzPct val="25000"/>
              <a:buFont typeface="Arial"/>
              <a:buNone/>
            </a:pPr>
            <a:endParaRPr lang="en-US" sz="1200" b="0" i="0" u="none" strike="noStrike" cap="none" dirty="0" smtClean="0">
              <a:solidFill>
                <a:schemeClr val="lt1"/>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600"/>
              </a:spcBef>
              <a:spcAft>
                <a:spcPts val="0"/>
              </a:spcAft>
              <a:buClr>
                <a:schemeClr val="lt1"/>
              </a:buClr>
              <a:buSzPct val="25000"/>
              <a:buFont typeface="Arial"/>
              <a:buNone/>
              <a:tabLst/>
              <a:defRPr/>
            </a:pPr>
            <a:r>
              <a:rPr lang="en-US" altLang="en-US" sz="2800" dirty="0" smtClean="0">
                <a:latin typeface="Arial" panose="020B0604020202020204" pitchFamily="34" charset="0"/>
              </a:rPr>
              <a:t>A study performed in the U.S. by Madeline </a:t>
            </a:r>
            <a:r>
              <a:rPr lang="en-US" altLang="en-US" sz="2800" dirty="0" err="1" smtClean="0">
                <a:latin typeface="Arial" panose="020B0604020202020204" pitchFamily="34" charset="0"/>
              </a:rPr>
              <a:t>Romeu</a:t>
            </a:r>
            <a:r>
              <a:rPr lang="en-US" altLang="en-US" sz="2800" dirty="0" smtClean="0">
                <a:latin typeface="Arial" panose="020B0604020202020204" pitchFamily="34" charset="0"/>
              </a:rPr>
              <a:t>, O.D. and Susan </a:t>
            </a:r>
            <a:r>
              <a:rPr lang="en-US" altLang="en-US" sz="2800" dirty="0" err="1" smtClean="0">
                <a:latin typeface="Arial" panose="020B0604020202020204" pitchFamily="34" charset="0"/>
              </a:rPr>
              <a:t>Stenson</a:t>
            </a:r>
            <a:r>
              <a:rPr lang="en-US" altLang="en-US" sz="2800" dirty="0" smtClean="0">
                <a:latin typeface="Arial" panose="020B0604020202020204" pitchFamily="34" charset="0"/>
              </a:rPr>
              <a:t>, M.D. in 2003</a:t>
            </a:r>
            <a:r>
              <a:rPr lang="en-US" altLang="en-US" sz="2800" baseline="0" dirty="0" smtClean="0">
                <a:latin typeface="Arial" panose="020B0604020202020204" pitchFamily="34" charset="0"/>
              </a:rPr>
              <a:t> </a:t>
            </a:r>
            <a:r>
              <a:rPr lang="en-US" altLang="en-US" sz="2800" dirty="0" smtClean="0">
                <a:latin typeface="Arial" panose="020B0604020202020204" pitchFamily="34" charset="0"/>
              </a:rPr>
              <a:t> found that children significantly preferred photochromic lenses over clear lenses. </a:t>
            </a:r>
            <a:r>
              <a:rPr lang="en-US" sz="2800" b="1" i="0" u="none" strike="noStrike" cap="none" dirty="0" smtClean="0">
                <a:solidFill>
                  <a:schemeClr val="lt1"/>
                </a:solidFill>
                <a:latin typeface="Century Gothic"/>
                <a:ea typeface="Century Gothic"/>
                <a:cs typeface="Century Gothic"/>
                <a:sym typeface="Century Gothic"/>
              </a:rPr>
              <a:t>In fact,</a:t>
            </a:r>
            <a:r>
              <a:rPr lang="en-US" sz="2800" b="1" i="0" u="none" strike="noStrike" cap="none" baseline="0" dirty="0" smtClean="0">
                <a:solidFill>
                  <a:schemeClr val="lt1"/>
                </a:solidFill>
                <a:latin typeface="Century Gothic"/>
                <a:ea typeface="Century Gothic"/>
                <a:cs typeface="Century Gothic"/>
                <a:sym typeface="Century Gothic"/>
              </a:rPr>
              <a:t> </a:t>
            </a:r>
            <a:r>
              <a:rPr lang="en-US" sz="2800" b="1" i="0" u="none" strike="noStrike" cap="none" dirty="0" smtClean="0">
                <a:solidFill>
                  <a:schemeClr val="lt1"/>
                </a:solidFill>
                <a:latin typeface="Century Gothic"/>
                <a:ea typeface="Century Gothic"/>
                <a:cs typeface="Century Gothic"/>
                <a:sym typeface="Century Gothic"/>
              </a:rPr>
              <a:t>Kids</a:t>
            </a:r>
            <a:r>
              <a:rPr lang="en-US" sz="2400" b="0" i="0" u="none" strike="noStrike" cap="none" dirty="0" smtClean="0">
                <a:solidFill>
                  <a:schemeClr val="lt1"/>
                </a:solidFill>
                <a:latin typeface="Century Gothic"/>
                <a:ea typeface="Century Gothic"/>
                <a:cs typeface="Century Gothic"/>
                <a:sym typeface="Century Gothic"/>
              </a:rPr>
              <a:t> </a:t>
            </a:r>
            <a:r>
              <a:rPr lang="en-US" sz="2800" b="1" i="0" u="none" strike="noStrike" cap="none" dirty="0" smtClean="0">
                <a:solidFill>
                  <a:schemeClr val="lt1"/>
                </a:solidFill>
                <a:latin typeface="Century Gothic"/>
                <a:ea typeface="Century Gothic"/>
                <a:cs typeface="Century Gothic"/>
                <a:sym typeface="Century Gothic"/>
              </a:rPr>
              <a:t>Prefer Transitions lenses </a:t>
            </a:r>
            <a:r>
              <a:rPr lang="en-US" sz="1200" b="0" i="0" u="none" strike="noStrike" cap="none" dirty="0" smtClean="0">
                <a:solidFill>
                  <a:schemeClr val="lt1"/>
                </a:solidFill>
                <a:latin typeface="Century Gothic"/>
                <a:ea typeface="Century Gothic"/>
                <a:cs typeface="Century Gothic"/>
                <a:sym typeface="Century Gothic"/>
              </a:rPr>
              <a:t>9 out of 10 times  to regular clear lenses</a:t>
            </a:r>
            <a:r>
              <a:rPr lang="en-US" sz="2400" b="0" i="0" u="none" strike="noStrike" cap="none" dirty="0" smtClean="0">
                <a:solidFill>
                  <a:schemeClr val="lt1"/>
                </a:solidFill>
                <a:latin typeface="Century Gothic"/>
                <a:ea typeface="Century Gothic"/>
                <a:cs typeface="Century Gothic"/>
                <a:sym typeface="Century Gothic"/>
              </a:rPr>
              <a:t>. </a:t>
            </a:r>
          </a:p>
          <a:p>
            <a:pPr marL="0" marR="0" lvl="0" indent="0" algn="l" rtl="0">
              <a:lnSpc>
                <a:spcPct val="100000"/>
              </a:lnSpc>
              <a:spcBef>
                <a:spcPts val="600"/>
              </a:spcBef>
              <a:spcAft>
                <a:spcPts val="0"/>
              </a:spcAft>
              <a:buClr>
                <a:schemeClr val="lt1"/>
              </a:buClr>
              <a:buSzPct val="25000"/>
              <a:buFont typeface="Arial"/>
              <a:buNone/>
            </a:pPr>
            <a:endParaRPr lang="en-US" sz="2400" b="0" i="0" u="none" strike="noStrike" cap="none" dirty="0" smtClean="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en-US" sz="2800" b="1" i="0" u="none" strike="noStrike" cap="none" dirty="0" smtClean="0">
                <a:solidFill>
                  <a:schemeClr val="lt1"/>
                </a:solidFill>
                <a:latin typeface="Century Gothic"/>
                <a:ea typeface="Century Gothic"/>
                <a:cs typeface="Century Gothic"/>
                <a:sym typeface="Century Gothic"/>
              </a:rPr>
              <a:t>Great accessory </a:t>
            </a:r>
            <a:r>
              <a:rPr lang="en-US" sz="2400" b="0" i="0" u="none" strike="noStrike" cap="none" dirty="0" smtClean="0">
                <a:solidFill>
                  <a:schemeClr val="lt1"/>
                </a:solidFill>
                <a:latin typeface="Century Gothic"/>
                <a:ea typeface="Century Gothic"/>
                <a:cs typeface="Century Gothic"/>
                <a:sym typeface="Century Gothic"/>
              </a:rPr>
              <a:t>– </a:t>
            </a:r>
            <a:r>
              <a:rPr lang="en-US" sz="1200" b="0" i="0" u="none" strike="noStrike" cap="none" dirty="0" smtClean="0">
                <a:solidFill>
                  <a:schemeClr val="lt1"/>
                </a:solidFill>
                <a:latin typeface="Century Gothic"/>
                <a:ea typeface="Century Gothic"/>
                <a:cs typeface="Century Gothic"/>
                <a:sym typeface="Century Gothic"/>
              </a:rPr>
              <a:t>Kids without a Rx are purchasing non-prescription glasses at retailers such as Claire’s as an fun accessory.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40" name="Shape 44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In </a:t>
            </a:r>
            <a:r>
              <a:rPr lang="en-US" sz="1200" b="0" i="0" u="none" strike="noStrike" cap="none" dirty="0">
                <a:solidFill>
                  <a:schemeClr val="dk1"/>
                </a:solidFill>
                <a:latin typeface="Calibri"/>
                <a:ea typeface="Calibri"/>
                <a:cs typeface="Calibri"/>
                <a:sym typeface="Calibri"/>
              </a:rPr>
              <a:t>our conversations, </a:t>
            </a:r>
            <a:r>
              <a:rPr lang="en-US" sz="1200" b="0" i="0" u="none" strike="noStrike" cap="none" dirty="0" smtClean="0">
                <a:solidFill>
                  <a:schemeClr val="dk1"/>
                </a:solidFill>
                <a:latin typeface="Calibri"/>
                <a:ea typeface="Calibri"/>
                <a:cs typeface="Calibri"/>
                <a:sym typeface="Calibri"/>
              </a:rPr>
              <a:t>it </a:t>
            </a:r>
            <a:r>
              <a:rPr lang="en-US" sz="1200" b="0" i="0" u="none" strike="noStrike" cap="none" dirty="0">
                <a:solidFill>
                  <a:schemeClr val="dk1"/>
                </a:solidFill>
                <a:latin typeface="Calibri"/>
                <a:ea typeface="Calibri"/>
                <a:cs typeface="Calibri"/>
                <a:sym typeface="Calibri"/>
              </a:rPr>
              <a:t>is the combination of product, knowledge, price and how we present it to our patients, parents or </a:t>
            </a:r>
            <a:r>
              <a:rPr lang="en-US" sz="1200" b="0" i="0" u="none" strike="noStrike" cap="none" dirty="0" smtClean="0">
                <a:solidFill>
                  <a:schemeClr val="dk1"/>
                </a:solidFill>
                <a:latin typeface="Calibri"/>
                <a:ea typeface="Calibri"/>
                <a:cs typeface="Calibri"/>
                <a:sym typeface="Calibri"/>
              </a:rPr>
              <a:t>guardians. Stop </a:t>
            </a:r>
            <a:r>
              <a:rPr lang="en-US" sz="1200" b="0" i="0" u="none" strike="noStrike" cap="none" dirty="0">
                <a:solidFill>
                  <a:schemeClr val="dk1"/>
                </a:solidFill>
                <a:latin typeface="Calibri"/>
                <a:ea typeface="Calibri"/>
                <a:cs typeface="Calibri"/>
                <a:sym typeface="Calibri"/>
              </a:rPr>
              <a:t>thinking “parents don’t want to spend money on their kids </a:t>
            </a:r>
            <a:r>
              <a:rPr lang="en-US" sz="1200" b="0" i="0" u="none" strike="noStrike" cap="none" dirty="0" smtClean="0">
                <a:solidFill>
                  <a:schemeClr val="dk1"/>
                </a:solidFill>
                <a:latin typeface="Calibri"/>
                <a:ea typeface="Calibri"/>
                <a:cs typeface="Calibri"/>
                <a:sym typeface="Calibri"/>
              </a:rPr>
              <a:t>glasses.”  </a:t>
            </a:r>
            <a:r>
              <a:rPr lang="en-US" sz="1200" b="0" i="0" u="none" strike="noStrike" cap="none" dirty="0">
                <a:solidFill>
                  <a:schemeClr val="dk1"/>
                </a:solidFill>
                <a:latin typeface="Calibri"/>
                <a:ea typeface="Calibri"/>
                <a:cs typeface="Calibri"/>
                <a:sym typeface="Calibri"/>
              </a:rPr>
              <a:t>If we think they can’t afford the best lens solution or don’t want to spend the money on eyeglasses, they will too. We tend to give options of good, better, best, which parents contribute to price when we should be looking at what the child </a:t>
            </a:r>
            <a:r>
              <a:rPr lang="en-US" sz="1200" b="0" i="0" u="none" strike="noStrike" cap="none" dirty="0" smtClean="0">
                <a:solidFill>
                  <a:schemeClr val="dk1"/>
                </a:solidFill>
                <a:latin typeface="Calibri"/>
                <a:ea typeface="Calibri"/>
                <a:cs typeface="Calibri"/>
                <a:sym typeface="Calibri"/>
              </a:rPr>
              <a:t>needs. We </a:t>
            </a:r>
            <a:r>
              <a:rPr lang="en-US" sz="1200" b="0" i="0" u="none" strike="noStrike" cap="none" dirty="0">
                <a:solidFill>
                  <a:schemeClr val="dk1"/>
                </a:solidFill>
                <a:latin typeface="Calibri"/>
                <a:ea typeface="Calibri"/>
                <a:cs typeface="Calibri"/>
                <a:sym typeface="Calibri"/>
              </a:rPr>
              <a:t>are creating fear and insecurity in making the wrong decision with the parents and possibly</a:t>
            </a:r>
            <a:r>
              <a:rPr lang="en-US" sz="1200" b="0" i="0" u="none" strike="noStrike" cap="none" dirty="0">
                <a:solidFill>
                  <a:srgbClr val="FF0000"/>
                </a:solidFill>
                <a:latin typeface="Calibri"/>
                <a:ea typeface="Calibri"/>
                <a:cs typeface="Calibri"/>
                <a:sym typeface="Calibri"/>
              </a:rPr>
              <a:t> </a:t>
            </a:r>
            <a:r>
              <a:rPr lang="en-US" sz="1200" b="1" i="1" u="none" strike="noStrike" cap="none" dirty="0">
                <a:solidFill>
                  <a:schemeClr val="accent1"/>
                </a:solidFill>
                <a:latin typeface="Calibri"/>
                <a:ea typeface="Calibri"/>
                <a:cs typeface="Calibri"/>
                <a:sym typeface="Calibri"/>
              </a:rPr>
              <a:t>push back </a:t>
            </a:r>
            <a:r>
              <a:rPr lang="en-US" sz="1200" b="0" i="0" u="none" strike="noStrike" cap="none" dirty="0">
                <a:solidFill>
                  <a:schemeClr val="dk1"/>
                </a:solidFill>
                <a:latin typeface="Calibri"/>
                <a:ea typeface="Calibri"/>
                <a:cs typeface="Calibri"/>
                <a:sym typeface="Calibri"/>
              </a:rPr>
              <a:t>on the best solution for the </a:t>
            </a:r>
            <a:r>
              <a:rPr lang="en-US" sz="1200" b="0" i="0" u="none" strike="noStrike" cap="none" dirty="0" smtClean="0">
                <a:solidFill>
                  <a:schemeClr val="dk1"/>
                </a:solidFill>
                <a:latin typeface="Calibri"/>
                <a:ea typeface="Calibri"/>
                <a:cs typeface="Calibri"/>
                <a:sym typeface="Calibri"/>
              </a:rPr>
              <a:t>child. We </a:t>
            </a:r>
            <a:r>
              <a:rPr lang="en-US" sz="1200" b="0" i="0" u="none" strike="noStrike" cap="none" dirty="0">
                <a:solidFill>
                  <a:schemeClr val="dk1"/>
                </a:solidFill>
                <a:latin typeface="Calibri"/>
                <a:ea typeface="Calibri"/>
                <a:cs typeface="Calibri"/>
                <a:sym typeface="Calibri"/>
              </a:rPr>
              <a:t>have to be confident in prescribing with recommending the best </a:t>
            </a:r>
            <a:r>
              <a:rPr lang="en-US" sz="1200" b="0" i="0" u="none" strike="noStrike" cap="none" dirty="0" smtClean="0">
                <a:solidFill>
                  <a:schemeClr val="dk1"/>
                </a:solidFill>
                <a:latin typeface="Calibri"/>
                <a:ea typeface="Calibri"/>
                <a:cs typeface="Calibri"/>
                <a:sym typeface="Calibri"/>
              </a:rPr>
              <a:t>solution – that might include</a:t>
            </a:r>
            <a:r>
              <a:rPr lang="en-US" sz="1200" b="0" i="0" u="none" strike="noStrike" cap="none" baseline="0" dirty="0" smtClean="0">
                <a:solidFill>
                  <a:schemeClr val="dk1"/>
                </a:solidFill>
                <a:latin typeface="Calibri"/>
                <a:ea typeface="Calibri"/>
                <a:cs typeface="Calibri"/>
                <a:sym typeface="Calibri"/>
              </a:rPr>
              <a:t> a sports pair or back-up pair</a:t>
            </a:r>
            <a:r>
              <a:rPr lang="en-US" sz="1200" b="0" i="0" u="none" strike="noStrike" cap="none" dirty="0" smtClean="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We </a:t>
            </a:r>
            <a:r>
              <a:rPr lang="en-US" sz="1200" b="0" i="0" u="none" strike="noStrike" cap="none" dirty="0">
                <a:solidFill>
                  <a:schemeClr val="dk1"/>
                </a:solidFill>
                <a:latin typeface="Calibri"/>
                <a:ea typeface="Calibri"/>
                <a:cs typeface="Calibri"/>
                <a:sym typeface="Calibri"/>
              </a:rPr>
              <a:t>are only protecting the child and helping the parent make a good and informed decision. Remember Gen Z really influences the buying decision, so don’t hesitate to talk </a:t>
            </a:r>
            <a:r>
              <a:rPr lang="en-US" sz="1200" b="0" i="0" u="none" strike="noStrike" cap="none" dirty="0" smtClean="0">
                <a:solidFill>
                  <a:schemeClr val="dk1"/>
                </a:solidFill>
                <a:latin typeface="Calibri"/>
                <a:ea typeface="Calibri"/>
                <a:cs typeface="Calibri"/>
                <a:sym typeface="Calibri"/>
              </a:rPr>
              <a:t>with children </a:t>
            </a:r>
            <a:r>
              <a:rPr lang="en-US" sz="1200" b="0" i="0" u="none" strike="noStrike" cap="none" dirty="0">
                <a:solidFill>
                  <a:schemeClr val="dk1"/>
                </a:solidFill>
                <a:latin typeface="Calibri"/>
                <a:ea typeface="Calibri"/>
                <a:cs typeface="Calibri"/>
                <a:sym typeface="Calibri"/>
              </a:rPr>
              <a:t>as well.</a:t>
            </a:r>
          </a:p>
        </p:txBody>
      </p:sp>
      <p:sp>
        <p:nvSpPr>
          <p:cNvPr id="447" name="Shape 447"/>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differences in childhood shape how we see the world and even our attitudes about eyewear.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their dependency on technology it’s not surprising that millennials are more likely to </a:t>
            </a:r>
            <a:r>
              <a:rPr lang="en-US" sz="1200" b="0" i="0" u="none" strike="noStrike" kern="1200" cap="none" dirty="0" smtClean="0">
                <a:solidFill>
                  <a:schemeClr val="dk1"/>
                </a:solidFill>
                <a:effectLst/>
                <a:latin typeface="Calibri"/>
                <a:ea typeface="Calibri"/>
                <a:cs typeface="Calibri"/>
                <a:sym typeface="Calibri"/>
              </a:rPr>
              <a:t>say it is important to have blue light protection in their prescription eyeglasses</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83% of Millennials,</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dirty="0" smtClean="0">
                <a:solidFill>
                  <a:schemeClr val="dk1"/>
                </a:solidFill>
                <a:effectLst/>
                <a:latin typeface="Calibri"/>
                <a:ea typeface="Calibri"/>
                <a:cs typeface="Calibri"/>
                <a:sym typeface="Calibri"/>
              </a:rPr>
              <a:t>versus 77% of Gen X and 75% of Boomers).</a:t>
            </a:r>
            <a:r>
              <a:rPr lang="en-US" sz="1600" b="0" i="0" u="none" strike="noStrike" kern="1200" cap="none" baseline="0" dirty="0" smtClean="0">
                <a:solidFill>
                  <a:schemeClr val="dk1"/>
                </a:solidFill>
                <a:effectLst/>
                <a:latin typeface="Calibri"/>
                <a:ea typeface="Calibri"/>
                <a:cs typeface="Calibri"/>
                <a:sym typeface="Calibri"/>
              </a:rPr>
              <a:t> (Source: 2017 Transitions Employee Perceptions of Vision Benefits, Wakefield Research)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i="0" u="none" strike="noStrike" kern="1200" cap="none" baseline="0" dirty="0" smtClean="0">
              <a:solidFill>
                <a:schemeClr val="dk1"/>
              </a:solidFill>
              <a:effectLst/>
              <a:latin typeface="Calibri"/>
              <a:sym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cap="none" dirty="0" smtClean="0">
                <a:solidFill>
                  <a:schemeClr val="dk1"/>
                </a:solidFill>
                <a:latin typeface="Calibri"/>
                <a:ea typeface="Calibri"/>
                <a:cs typeface="Calibri"/>
                <a:sym typeface="Calibri"/>
              </a:rPr>
              <a:t>Millennials often are influenced by hyper-attentive or helicoptering parents. Gen Z tends to have parents that empower their kids to answer questions themselves and resolve problems independently. Gen Z uses the internet from a young age resulting in great adeptness with digital technology much earlier in life. This access gives Gen Z more to think about and information about products and services. This information is a great indicator that these children will also influence their parents on the eyewear they purchase for them.</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tx1">
                    <a:lumMod val="85000"/>
                    <a:lumOff val="15000"/>
                  </a:schemeClr>
                </a:solidFill>
                <a:latin typeface="Calibri"/>
                <a:ea typeface="Calibri"/>
                <a:cs typeface="Calibri"/>
                <a:sym typeface="Calibri"/>
              </a:rPr>
              <a:t>(Other eyewear data is from VisionWatch a continuous consumer survey from The Vision Council)</a:t>
            </a:r>
          </a:p>
          <a:p>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08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Consider</a:t>
            </a:r>
            <a:r>
              <a:rPr lang="en-US" baseline="0" dirty="0" smtClean="0"/>
              <a:t> designating a dispensing area just for children if you don’t have one now. Choose a theme to carry through the area to make it more fun. If you are utilizing a specific space in your dispensary for kids, you may want to choose a corner area near the front of the office. It makes it convenient, controlled, and allows you to promote that you offer kids’ selections to each person who walks through the door. </a:t>
            </a:r>
          </a:p>
          <a:p>
            <a:endParaRPr lang="en-US" baseline="0" dirty="0" smtClean="0"/>
          </a:p>
          <a:p>
            <a:r>
              <a:rPr lang="en-US" baseline="0" dirty="0" smtClean="0"/>
              <a:t>When it comes to kids furniture, remember– Size, Durability and washable. Maybe add a couple of adult-sized chairs or a bench for parents, but it is supplemental to the kids furnishings. Remember what you leave in the area needs to be childproof. If you have a computer in this area, remember they may not hesitate to see if you have their favorite games loaded on your computer while you aren’t paying attention. </a:t>
            </a:r>
          </a:p>
          <a:p>
            <a:endParaRPr lang="en-US" baseline="0" dirty="0" smtClean="0"/>
          </a:p>
          <a:p>
            <a:r>
              <a:rPr lang="en-US" baseline="0" dirty="0" smtClean="0"/>
              <a:t>Often, siblings and young friends tag along. Having a computer designated for the kids in this area can solve the problem. </a:t>
            </a:r>
            <a:r>
              <a:rPr lang="en-US" baseline="0" dirty="0" err="1" smtClean="0"/>
              <a:t>Cycloplegics</a:t>
            </a:r>
            <a:r>
              <a:rPr lang="en-US" baseline="0" dirty="0" smtClean="0"/>
              <a:t> are often involved for children's refractions, so waiting while it takes effect can be boring and having activities for the kids can help with patience and frustration. Have a plan for cleaning the area frequently to prevent spread of germs. A changing table in the patients restroom is a big help for parents of babies and toddlers.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7175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Connecting</a:t>
            </a:r>
            <a:r>
              <a:rPr lang="en-US" baseline="0" dirty="0" smtClean="0"/>
              <a:t> with Gen Z is a little different than the last generations. Studies have shown that these young minds have famously short attention spans of a brief 8 second frame of mind into 4 second filters. In other words, because of their increasing use of digital media. Entities like Snapchat and Instagram are examples of specialized catering to this decreasing attention span. Short and to the point dominates any strategy for reaching Gen Z. Accommodating their window of attention is crucial in trying to reach Gen Z since time is so valuable to them. </a:t>
            </a:r>
          </a:p>
          <a:p>
            <a:endParaRPr lang="en-US" baseline="0" dirty="0" smtClean="0"/>
          </a:p>
          <a:p>
            <a:r>
              <a:rPr lang="en-US" baseline="0" dirty="0" smtClean="0"/>
              <a:t>Gen Z has more influence on parents than the past, so remember to talk directly to them and their parents. </a:t>
            </a:r>
          </a:p>
          <a:p>
            <a:endParaRPr lang="en-US" baseline="0" dirty="0" smtClean="0"/>
          </a:p>
          <a:p>
            <a:r>
              <a:rPr lang="en-US" baseline="0" dirty="0" smtClean="0"/>
              <a:t>We are fortunate to have tools of the trade to help us spike their curiosity. Help them understand the importance of UV with a UV flashlight. Show them the amazing magic of photochromic lenses with the demonstrator. Get them involved and let them hold the flashlight or put the lenses in the unit.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7824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Materials will be posted to </a:t>
            </a:r>
            <a:r>
              <a:rPr lang="en-US" dirty="0" smtClean="0"/>
              <a:t>www.TransitionsPro.com/Kids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8039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r>
              <a:rPr lang="en-US" dirty="0" smtClean="0"/>
              <a:t>In a kid-friendly</a:t>
            </a:r>
            <a:r>
              <a:rPr lang="en-US" baseline="0" dirty="0" smtClean="0"/>
              <a:t> dispensary you want to make sure young patients are getting what they need which often means recommending a number of options. There may be anxiety from parents at this point. They want to give their child every benefit they can however listing option after option can be overwhelming. Bundle lens options that provide visual comfort and savings to the family. This keeps things simple so parents are more comfortable, the child has less time to be distracted and you are able to offer premium lens solutions without hesitation.</a:t>
            </a:r>
          </a:p>
          <a:p>
            <a:endParaRPr lang="en-US" baseline="0" dirty="0" smtClean="0"/>
          </a:p>
          <a:p>
            <a:r>
              <a:rPr lang="en-US" baseline="0" dirty="0" smtClean="0"/>
              <a:t>Offer warranties but do limit them as kids Rx’s are only for a year rather than the adult 2-year Rx. Warranties represent added value, so make sure to tell them about every warranty. Even if it is coming from the manufacturer, they see it as coming from you. This is very helpful to the practice’s professional image. </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638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4" name="Shape 454"/>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We’ve learned that 80% of learning in a child’s first 12 years comes through his or her </a:t>
            </a:r>
            <a:r>
              <a:rPr lang="en-US" sz="1200" b="0" i="0" u="none" strike="noStrike" cap="none" dirty="0" smtClean="0">
                <a:solidFill>
                  <a:schemeClr val="dk1"/>
                </a:solidFill>
                <a:latin typeface="Calibri"/>
                <a:ea typeface="Calibri"/>
                <a:cs typeface="Calibri"/>
                <a:sym typeface="Calibri"/>
              </a:rPr>
              <a:t>eyes. We </a:t>
            </a:r>
            <a:r>
              <a:rPr lang="en-US" sz="1200" b="0" i="0" u="none" strike="noStrike" cap="none" dirty="0">
                <a:solidFill>
                  <a:schemeClr val="dk1"/>
                </a:solidFill>
                <a:latin typeface="Calibri"/>
                <a:ea typeface="Calibri"/>
                <a:cs typeface="Calibri"/>
                <a:sym typeface="Calibri"/>
              </a:rPr>
              <a:t>can be an advocate and help educate our </a:t>
            </a:r>
            <a:r>
              <a:rPr lang="en-US" sz="1200" b="0" i="0" u="none" strike="noStrike" cap="none" dirty="0" smtClean="0">
                <a:solidFill>
                  <a:schemeClr val="dk1"/>
                </a:solidFill>
                <a:latin typeface="Calibri"/>
                <a:ea typeface="Calibri"/>
                <a:cs typeface="Calibri"/>
                <a:sym typeface="Calibri"/>
              </a:rPr>
              <a:t>communities.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GenZ</a:t>
            </a:r>
            <a:r>
              <a:rPr lang="en-US" sz="1200" b="0" i="0" u="none" strike="noStrike" cap="none" baseline="0" dirty="0" smtClean="0">
                <a:solidFill>
                  <a:schemeClr val="dk1"/>
                </a:solidFill>
                <a:latin typeface="Calibri"/>
                <a:ea typeface="Calibri"/>
                <a:cs typeface="Calibri"/>
                <a:sym typeface="Calibri"/>
              </a:rPr>
              <a:t> spends more time with digital devices and less time outdoors, which may affect visual development. Teach healthy eye habits – (20-20-20 rule), and talk to parents about the need for harmful blue light protection, but don’t forget the sun protections (the largest source of blue light)</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Gen </a:t>
            </a:r>
            <a:r>
              <a:rPr lang="en-US" sz="1200" b="0" i="0" u="none" strike="noStrike" cap="none" dirty="0">
                <a:solidFill>
                  <a:schemeClr val="dk1"/>
                </a:solidFill>
                <a:latin typeface="Calibri"/>
                <a:ea typeface="Calibri"/>
                <a:cs typeface="Calibri"/>
                <a:sym typeface="Calibri"/>
              </a:rPr>
              <a:t>Z is a </a:t>
            </a:r>
            <a:r>
              <a:rPr lang="en-US" sz="1200" b="0" i="0" u="none" strike="noStrike" cap="none" dirty="0" smtClean="0">
                <a:solidFill>
                  <a:schemeClr val="dk1"/>
                </a:solidFill>
                <a:latin typeface="Calibri"/>
                <a:ea typeface="Calibri"/>
                <a:cs typeface="Calibri"/>
                <a:sym typeface="Calibri"/>
              </a:rPr>
              <a:t>growing;</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an opportunity for the </a:t>
            </a:r>
            <a:r>
              <a:rPr lang="en-US" sz="1200" b="0" i="0" u="none" strike="noStrike" cap="none" dirty="0" err="1" smtClean="0">
                <a:solidFill>
                  <a:schemeClr val="dk1"/>
                </a:solidFill>
                <a:latin typeface="Calibri"/>
                <a:ea typeface="Calibri"/>
                <a:cs typeface="Calibri"/>
                <a:sym typeface="Calibri"/>
              </a:rPr>
              <a:t>ECP</a:t>
            </a:r>
            <a:r>
              <a:rPr lang="en-US" sz="1200" b="0" i="0" u="none" strike="noStrike" cap="none" dirty="0" smtClean="0">
                <a:solidFill>
                  <a:schemeClr val="dk1"/>
                </a:solidFill>
                <a:latin typeface="Calibri"/>
                <a:ea typeface="Calibri"/>
                <a:cs typeface="Calibri"/>
                <a:sym typeface="Calibri"/>
              </a:rPr>
              <a:t>. We </a:t>
            </a:r>
            <a:r>
              <a:rPr lang="en-US" sz="1200" b="0" i="0" u="none" strike="noStrike" cap="none" dirty="0">
                <a:solidFill>
                  <a:schemeClr val="dk1"/>
                </a:solidFill>
                <a:latin typeface="Calibri"/>
                <a:ea typeface="Calibri"/>
                <a:cs typeface="Calibri"/>
                <a:sym typeface="Calibri"/>
              </a:rPr>
              <a:t>also learned </a:t>
            </a:r>
            <a:r>
              <a:rPr lang="en-US" sz="1200" b="0" i="0" u="none" strike="noStrike" cap="none" dirty="0" smtClean="0">
                <a:solidFill>
                  <a:schemeClr val="dk1"/>
                </a:solidFill>
                <a:latin typeface="Calibri"/>
                <a:ea typeface="Calibri"/>
                <a:cs typeface="Calibri"/>
                <a:sym typeface="Calibri"/>
              </a:rPr>
              <a:t>a</a:t>
            </a:r>
            <a:r>
              <a:rPr lang="en-US" sz="1200" b="0" i="0" u="none" strike="noStrike" cap="none" baseline="0" dirty="0" smtClean="0">
                <a:solidFill>
                  <a:schemeClr val="dk1"/>
                </a:solidFill>
                <a:latin typeface="Calibri"/>
                <a:ea typeface="Calibri"/>
                <a:cs typeface="Calibri"/>
                <a:sym typeface="Calibri"/>
              </a:rPr>
              <a:t> lot </a:t>
            </a:r>
            <a:r>
              <a:rPr lang="en-US" sz="1200" b="0" i="0" u="none" strike="noStrike" cap="none" dirty="0" smtClean="0">
                <a:solidFill>
                  <a:schemeClr val="dk1"/>
                </a:solidFill>
                <a:latin typeface="Calibri"/>
                <a:ea typeface="Calibri"/>
                <a:cs typeface="Calibri"/>
                <a:sym typeface="Calibri"/>
              </a:rPr>
              <a:t>about kids’ </a:t>
            </a:r>
            <a:r>
              <a:rPr lang="en-US" sz="1200" b="0" i="0" u="none" strike="noStrike" cap="none" dirty="0">
                <a:solidFill>
                  <a:schemeClr val="dk1"/>
                </a:solidFill>
                <a:latin typeface="Calibri"/>
                <a:ea typeface="Calibri"/>
                <a:cs typeface="Calibri"/>
                <a:sym typeface="Calibri"/>
              </a:rPr>
              <a:t>eye development and the importance of </a:t>
            </a:r>
            <a:r>
              <a:rPr lang="en-US" sz="1200" b="0" i="0" u="none" strike="noStrike" cap="none" dirty="0" smtClean="0">
                <a:solidFill>
                  <a:schemeClr val="dk1"/>
                </a:solidFill>
                <a:latin typeface="Calibri"/>
                <a:ea typeface="Calibri"/>
                <a:cs typeface="Calibri"/>
                <a:sym typeface="Calibri"/>
              </a:rPr>
              <a:t>protection. The </a:t>
            </a:r>
            <a:r>
              <a:rPr lang="en-US" sz="1200" b="0" i="0" u="none" strike="noStrike" cap="none" dirty="0">
                <a:solidFill>
                  <a:schemeClr val="dk1"/>
                </a:solidFill>
                <a:latin typeface="Calibri"/>
                <a:ea typeface="Calibri"/>
                <a:cs typeface="Calibri"/>
                <a:sym typeface="Calibri"/>
              </a:rPr>
              <a:t>opportunities for changing the future and how we look at kids and their vision is </a:t>
            </a:r>
            <a:r>
              <a:rPr lang="en-US" sz="1200" b="0" i="0" u="none" strike="noStrike" cap="none" dirty="0" smtClean="0">
                <a:solidFill>
                  <a:schemeClr val="dk1"/>
                </a:solidFill>
                <a:latin typeface="Calibri"/>
                <a:ea typeface="Calibri"/>
                <a:cs typeface="Calibri"/>
                <a:sym typeface="Calibri"/>
              </a:rPr>
              <a:t>huge. </a:t>
            </a:r>
            <a:endParaRPr lang="en-US" sz="1200" b="0" i="0" u="none" strike="noStrike" cap="none" dirty="0">
              <a:solidFill>
                <a:schemeClr val="dk1"/>
              </a:solidFill>
              <a:latin typeface="Calibri"/>
              <a:ea typeface="Calibri"/>
              <a:cs typeface="Calibri"/>
              <a:sym typeface="Calibri"/>
            </a:endParaRPr>
          </a:p>
        </p:txBody>
      </p:sp>
      <p:sp>
        <p:nvSpPr>
          <p:cNvPr id="455" name="Shape 455"/>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wish you success and fun as you approach the opportunities with our Gen Z Kids.</a:t>
            </a:r>
          </a:p>
        </p:txBody>
      </p:sp>
      <p:sp>
        <p:nvSpPr>
          <p:cNvPr id="463" name="Shape 463"/>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Studies </a:t>
            </a:r>
            <a:r>
              <a:rPr lang="en-US" sz="1200" b="0" i="0" u="none" strike="noStrike" cap="none" dirty="0">
                <a:solidFill>
                  <a:schemeClr val="dk1"/>
                </a:solidFill>
                <a:latin typeface="Calibri"/>
                <a:ea typeface="Calibri"/>
                <a:cs typeface="Calibri"/>
                <a:sym typeface="Calibri"/>
              </a:rPr>
              <a:t>show that Gen </a:t>
            </a:r>
            <a:r>
              <a:rPr lang="en-US" sz="1200" b="0" i="0" u="none" strike="noStrike" cap="none" dirty="0" smtClean="0">
                <a:solidFill>
                  <a:schemeClr val="dk1"/>
                </a:solidFill>
                <a:latin typeface="Calibri"/>
                <a:ea typeface="Calibri"/>
                <a:cs typeface="Calibri"/>
                <a:sym typeface="Calibri"/>
              </a:rPr>
              <a:t>Z already </a:t>
            </a:r>
            <a:r>
              <a:rPr lang="en-US" sz="1200" b="0" i="0" u="none" strike="noStrike" cap="none" dirty="0">
                <a:solidFill>
                  <a:schemeClr val="dk1"/>
                </a:solidFill>
                <a:latin typeface="Calibri"/>
                <a:ea typeface="Calibri"/>
                <a:cs typeface="Calibri"/>
                <a:sym typeface="Calibri"/>
              </a:rPr>
              <a:t>influences </a:t>
            </a:r>
            <a:r>
              <a:rPr lang="en-US" sz="1200" b="0" i="0" u="none" strike="noStrike" cap="none" dirty="0" smtClean="0">
                <a:solidFill>
                  <a:schemeClr val="dk1"/>
                </a:solidFill>
                <a:latin typeface="Calibri"/>
                <a:ea typeface="Calibri"/>
                <a:cs typeface="Calibri"/>
                <a:sym typeface="Calibri"/>
              </a:rPr>
              <a:t>household </a:t>
            </a:r>
            <a:r>
              <a:rPr lang="en-US" sz="1200" b="0" i="0" u="none" strike="noStrike" cap="none" dirty="0">
                <a:solidFill>
                  <a:schemeClr val="dk1"/>
                </a:solidFill>
                <a:latin typeface="Calibri"/>
                <a:ea typeface="Calibri"/>
                <a:cs typeface="Calibri"/>
                <a:sym typeface="Calibri"/>
              </a:rPr>
              <a:t>purchases more than the past generation kids. </a:t>
            </a:r>
            <a:r>
              <a:rPr lang="en-US" sz="1200" b="0" i="0" u="none" strike="noStrike" cap="none" dirty="0" smtClean="0">
                <a:solidFill>
                  <a:schemeClr val="dk1"/>
                </a:solidFill>
                <a:latin typeface="Calibri"/>
                <a:ea typeface="Calibri"/>
                <a:cs typeface="Calibri"/>
                <a:sym typeface="Calibri"/>
              </a:rPr>
              <a:t>(Source </a:t>
            </a:r>
            <a:r>
              <a:rPr lang="en-US" sz="1200" b="0" i="0" u="none" strike="noStrike" cap="none" dirty="0">
                <a:solidFill>
                  <a:schemeClr val="dk1"/>
                </a:solidFill>
                <a:latin typeface="Calibri"/>
                <a:ea typeface="Calibri"/>
                <a:cs typeface="Calibri"/>
                <a:sym typeface="Calibri"/>
              </a:rPr>
              <a:t>JWT Intelligence</a:t>
            </a:r>
            <a:r>
              <a:rPr lang="en-US" sz="12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(Another study with New York Agency Sparts &amp; Honey’s report called “Meet Generation Z” found that GenZ influences major purchasing decision according to moms.)  Their ability to influence purchase decisions shouldn’t be taken likely as this ability is very powerful.</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Marcie Merriman, Executive director of Growth Strategy and Retail innovation at Ernst &amp; Young, told Business Insider that Gen Z is influencing the way their parents are spending, more than millennials ever did,  </a:t>
            </a:r>
            <a:r>
              <a:rPr lang="en-US" sz="1200" b="0" i="0" u="none" strike="noStrike" cap="none" dirty="0" smtClean="0">
                <a:solidFill>
                  <a:schemeClr val="dk1"/>
                </a:solidFill>
                <a:latin typeface="Calibri"/>
                <a:ea typeface="Calibri"/>
                <a:cs typeface="Calibri"/>
                <a:sym typeface="Calibri"/>
              </a:rPr>
              <a:t>So </a:t>
            </a:r>
            <a:r>
              <a:rPr lang="en-US" sz="1200" b="0" i="0" u="none" strike="noStrike" cap="none" dirty="0">
                <a:solidFill>
                  <a:schemeClr val="dk1"/>
                </a:solidFill>
                <a:latin typeface="Calibri"/>
                <a:ea typeface="Calibri"/>
                <a:cs typeface="Calibri"/>
                <a:sym typeface="Calibri"/>
              </a:rPr>
              <a:t>talking to our Gen Z  </a:t>
            </a:r>
            <a:r>
              <a:rPr lang="en-US" sz="1200" b="0" i="0" u="none" strike="noStrike" cap="none" dirty="0" smtClean="0">
                <a:solidFill>
                  <a:schemeClr val="dk1"/>
                </a:solidFill>
                <a:latin typeface="Calibri"/>
                <a:ea typeface="Calibri"/>
                <a:cs typeface="Calibri"/>
                <a:sym typeface="Calibri"/>
              </a:rPr>
              <a:t>patients and </a:t>
            </a:r>
            <a:r>
              <a:rPr lang="en-US" sz="1200" b="0" i="0" u="none" strike="noStrike" cap="none" dirty="0">
                <a:solidFill>
                  <a:schemeClr val="dk1"/>
                </a:solidFill>
                <a:latin typeface="Calibri"/>
                <a:ea typeface="Calibri"/>
                <a:cs typeface="Calibri"/>
                <a:sym typeface="Calibri"/>
              </a:rPr>
              <a:t>parents is definitely different than previous generations when it comes to products</a:t>
            </a:r>
            <a:r>
              <a:rPr lang="en-US" sz="1200" b="0" i="0" u="none" strike="noStrike" cap="none" dirty="0" smtClean="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studies are there </a:t>
            </a:r>
            <a:r>
              <a:rPr lang="en-US" sz="1200" b="0" i="0" u="none" strike="noStrike" cap="none" dirty="0" smtClean="0">
                <a:solidFill>
                  <a:schemeClr val="dk1"/>
                </a:solidFill>
                <a:latin typeface="Calibri"/>
                <a:ea typeface="Calibri"/>
                <a:cs typeface="Calibri"/>
                <a:sym typeface="Calibri"/>
              </a:rPr>
              <a:t>that prove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we need </a:t>
            </a:r>
            <a:r>
              <a:rPr lang="en-US" sz="1200" b="0" i="0" u="none" strike="noStrike" cap="none" dirty="0">
                <a:solidFill>
                  <a:schemeClr val="dk1"/>
                </a:solidFill>
                <a:latin typeface="Calibri"/>
                <a:ea typeface="Calibri"/>
                <a:cs typeface="Calibri"/>
                <a:sym typeface="Calibri"/>
              </a:rPr>
              <a:t>to pay more attention to our </a:t>
            </a:r>
            <a:r>
              <a:rPr lang="en-US" sz="1200" b="0" i="0" u="none" strike="noStrike" cap="none" dirty="0" smtClean="0">
                <a:solidFill>
                  <a:schemeClr val="dk1"/>
                </a:solidFill>
                <a:latin typeface="Calibri"/>
                <a:ea typeface="Calibri"/>
                <a:cs typeface="Calibri"/>
                <a:sym typeface="Calibri"/>
              </a:rPr>
              <a:t>kids’ vision.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dirty="0" smtClean="0">
                <a:solidFill>
                  <a:schemeClr val="bg1"/>
                </a:solidFill>
                <a:latin typeface="Century Gothic" panose="020B0502020202020204" pitchFamily="34" charset="0"/>
              </a:rPr>
              <a:t>The Canadian Association of Optometrists </a:t>
            </a:r>
            <a:r>
              <a:rPr lang="en-US" sz="1200" b="0" i="0" u="none" strike="noStrike" cap="none" dirty="0" smtClean="0">
                <a:solidFill>
                  <a:schemeClr val="dk1"/>
                </a:solidFill>
                <a:latin typeface="Calibri"/>
                <a:ea typeface="Calibri"/>
                <a:cs typeface="Calibri"/>
                <a:sym typeface="Calibri"/>
              </a:rPr>
              <a:t>shares that </a:t>
            </a:r>
            <a:r>
              <a:rPr lang="en-US" sz="1200" b="0" i="0" u="none" strike="noStrike" cap="none" dirty="0">
                <a:solidFill>
                  <a:schemeClr val="dk1"/>
                </a:solidFill>
                <a:latin typeface="Calibri"/>
                <a:ea typeface="Calibri"/>
                <a:cs typeface="Calibri"/>
                <a:sym typeface="Calibri"/>
              </a:rPr>
              <a:t>80% of learning in the first 12 years of a child is with their </a:t>
            </a:r>
            <a:r>
              <a:rPr lang="en-US" sz="1200" b="0" i="0" u="none" strike="noStrike" cap="none" dirty="0" smtClean="0">
                <a:solidFill>
                  <a:schemeClr val="dk1"/>
                </a:solidFill>
                <a:latin typeface="Calibri"/>
                <a:ea typeface="Calibri"/>
                <a:cs typeface="Calibri"/>
                <a:sym typeface="Calibri"/>
              </a:rPr>
              <a:t>eyes. This </a:t>
            </a:r>
            <a:r>
              <a:rPr lang="en-US" sz="1200" b="0" i="0" u="none" strike="noStrike" cap="none" dirty="0">
                <a:solidFill>
                  <a:schemeClr val="dk1"/>
                </a:solidFill>
                <a:latin typeface="Calibri"/>
                <a:ea typeface="Calibri"/>
                <a:cs typeface="Calibri"/>
                <a:sym typeface="Calibri"/>
              </a:rPr>
              <a:t>alone tells us how critical vision is in the early </a:t>
            </a:r>
            <a:r>
              <a:rPr lang="en-US" sz="1200" b="0" i="0" u="none" strike="noStrike" cap="none" dirty="0" smtClean="0">
                <a:solidFill>
                  <a:schemeClr val="dk1"/>
                </a:solidFill>
                <a:latin typeface="Calibri"/>
                <a:ea typeface="Calibri"/>
                <a:cs typeface="Calibri"/>
                <a:sym typeface="Calibri"/>
              </a:rPr>
              <a:t>years. </a:t>
            </a:r>
          </a:p>
          <a:p>
            <a:pPr marL="0" marR="0" lvl="0" indent="0" algn="l" rtl="0">
              <a:spcBef>
                <a:spcPts val="0"/>
              </a:spcBef>
              <a:buSzPct val="25000"/>
              <a:buNone/>
            </a:pPr>
            <a:endParaRPr lang="en-US" sz="1200" b="0" i="0" u="none" strike="noStrike" cap="none" dirty="0" smtClean="0">
              <a:solidFill>
                <a:schemeClr val="dk1"/>
              </a:solidFill>
              <a:latin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sym typeface="Calibri"/>
              </a:rPr>
              <a:t>The</a:t>
            </a:r>
            <a:r>
              <a:rPr lang="en-US" sz="1200" b="0" i="0" u="none" strike="noStrike" cap="none" baseline="0" dirty="0" smtClean="0">
                <a:solidFill>
                  <a:schemeClr val="dk1"/>
                </a:solidFill>
                <a:latin typeface="Calibri"/>
                <a:sym typeface="Calibri"/>
              </a:rPr>
              <a:t> N</a:t>
            </a:r>
            <a:r>
              <a:rPr lang="en-US" sz="1200" dirty="0" smtClean="0">
                <a:solidFill>
                  <a:schemeClr val="bg1"/>
                </a:solidFill>
                <a:latin typeface="Century Gothic" panose="020B0502020202020204" pitchFamily="34" charset="0"/>
              </a:rPr>
              <a:t>ational Coalition for Vision Health </a:t>
            </a:r>
            <a:r>
              <a:rPr lang="en-US" sz="1200" b="0" i="0" u="none" strike="noStrike" cap="none" dirty="0" smtClean="0">
                <a:solidFill>
                  <a:schemeClr val="dk1"/>
                </a:solidFill>
                <a:latin typeface="Calibri"/>
                <a:ea typeface="Calibri"/>
                <a:cs typeface="Calibri"/>
                <a:sym typeface="Calibri"/>
              </a:rPr>
              <a:t>estimates that 6</a:t>
            </a:r>
            <a:r>
              <a:rPr lang="en-US" dirty="0" smtClean="0"/>
              <a:t> out of 10 children in Canada experiencing reading difficulties have uncorrected or undetected vision problems and almost 25% of school-age children have vision problems.</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Unfortunately, </a:t>
            </a:r>
            <a:r>
              <a:rPr lang="en-US" sz="1200" b="0" i="0" u="none" strike="noStrike" cap="none" dirty="0">
                <a:solidFill>
                  <a:schemeClr val="dk1"/>
                </a:solidFill>
                <a:latin typeface="Calibri"/>
                <a:ea typeface="Calibri"/>
                <a:cs typeface="Calibri"/>
                <a:sym typeface="Calibri"/>
              </a:rPr>
              <a:t>kids don’t always know they are experiencing a vision </a:t>
            </a:r>
            <a:r>
              <a:rPr lang="en-US" sz="1200" b="0" i="0" u="none" strike="noStrike" cap="none" dirty="0" smtClean="0">
                <a:solidFill>
                  <a:schemeClr val="dk1"/>
                </a:solidFill>
                <a:latin typeface="Calibri"/>
                <a:ea typeface="Calibri"/>
                <a:cs typeface="Calibri"/>
                <a:sym typeface="Calibri"/>
              </a:rPr>
              <a:t>problem. The </a:t>
            </a:r>
            <a:r>
              <a:rPr lang="en-US" sz="1200" b="0" i="0" u="none" strike="noStrike" cap="none" dirty="0">
                <a:solidFill>
                  <a:schemeClr val="dk1"/>
                </a:solidFill>
                <a:latin typeface="Calibri"/>
                <a:ea typeface="Calibri"/>
                <a:cs typeface="Calibri"/>
                <a:sym typeface="Calibri"/>
              </a:rPr>
              <a:t>symptoms might not be too difficult for us to notice as professionals, but we can do a better job on educating the parents, teachers, </a:t>
            </a:r>
            <a:r>
              <a:rPr lang="en-US" sz="1200" b="0" i="0" u="none" strike="noStrike" cap="none" dirty="0" smtClean="0">
                <a:solidFill>
                  <a:schemeClr val="dk1"/>
                </a:solidFill>
                <a:latin typeface="Calibri"/>
                <a:ea typeface="Calibri"/>
                <a:cs typeface="Calibri"/>
                <a:sym typeface="Calibri"/>
              </a:rPr>
              <a:t>caretakers </a:t>
            </a:r>
            <a:r>
              <a:rPr lang="en-US" sz="1200" b="0" i="0" u="none" strike="noStrike" cap="none" dirty="0">
                <a:solidFill>
                  <a:schemeClr val="dk1"/>
                </a:solidFill>
                <a:latin typeface="Calibri"/>
                <a:ea typeface="Calibri"/>
                <a:cs typeface="Calibri"/>
                <a:sym typeface="Calibri"/>
              </a:rPr>
              <a:t>and their loved ones on </a:t>
            </a:r>
            <a:r>
              <a:rPr lang="en-US" sz="1200" b="0" i="0" u="none" strike="noStrike" cap="none" dirty="0" smtClean="0">
                <a:solidFill>
                  <a:schemeClr val="dk1"/>
                </a:solidFill>
                <a:latin typeface="Calibri"/>
                <a:ea typeface="Calibri"/>
                <a:cs typeface="Calibri"/>
                <a:sym typeface="Calibri"/>
              </a:rPr>
              <a:t>symptoms </a:t>
            </a:r>
            <a:r>
              <a:rPr lang="en-US" sz="1200" b="0" i="0" u="none" strike="noStrike" cap="none" dirty="0">
                <a:solidFill>
                  <a:schemeClr val="dk1"/>
                </a:solidFill>
                <a:latin typeface="Calibri"/>
                <a:ea typeface="Calibri"/>
                <a:cs typeface="Calibri"/>
                <a:sym typeface="Calibri"/>
              </a:rPr>
              <a:t>to look for with children. We will go into more details on the symptoms a little later in the presentation.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There are many reasons children that need glasses don’t have them. Our hopes are that this number will decrease as we increase awareness about children’s vision and development.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smtClean="0">
              <a:solidFill>
                <a:schemeClr val="lt1"/>
              </a:solidFill>
              <a:latin typeface="Century Gothic"/>
              <a:ea typeface="Century Gothic"/>
              <a:cs typeface="Century Gothic"/>
              <a:sym typeface="Century Gothic"/>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last thing a parent wants to hear is that their child has a learning </a:t>
            </a:r>
            <a:r>
              <a:rPr lang="en-US" sz="1200" b="0" i="0" u="none" strike="noStrike" cap="none" dirty="0" smtClean="0">
                <a:solidFill>
                  <a:schemeClr val="dk1"/>
                </a:solidFill>
                <a:latin typeface="Calibri"/>
                <a:ea typeface="Calibri"/>
                <a:cs typeface="Calibri"/>
                <a:sym typeface="Calibri"/>
              </a:rPr>
              <a:t>disability. Unfortunately </a:t>
            </a:r>
            <a:r>
              <a:rPr lang="en-US" sz="1200" b="0" i="0" u="none" strike="noStrike" cap="none" dirty="0">
                <a:solidFill>
                  <a:schemeClr val="dk1"/>
                </a:solidFill>
                <a:latin typeface="Calibri"/>
                <a:ea typeface="Calibri"/>
                <a:cs typeface="Calibri"/>
                <a:sym typeface="Calibri"/>
              </a:rPr>
              <a:t>many teachers and parents don’t know what to look for, so vision problems easily go undetected. Sometimes they are not only viewed as a “slow learner” but often a “problem </a:t>
            </a:r>
            <a:r>
              <a:rPr lang="en-US" sz="1200" b="0" i="0" u="none" strike="noStrike" cap="none" dirty="0" smtClean="0">
                <a:solidFill>
                  <a:schemeClr val="dk1"/>
                </a:solidFill>
                <a:latin typeface="Calibri"/>
                <a:ea typeface="Calibri"/>
                <a:cs typeface="Calibri"/>
                <a:sym typeface="Calibri"/>
              </a:rPr>
              <a:t>child” </a:t>
            </a:r>
            <a:r>
              <a:rPr lang="en-US" sz="1200" b="0" i="0" u="none" strike="noStrike" cap="none" dirty="0">
                <a:solidFill>
                  <a:schemeClr val="dk1"/>
                </a:solidFill>
                <a:latin typeface="Calibri"/>
                <a:ea typeface="Calibri"/>
                <a:cs typeface="Calibri"/>
                <a:sym typeface="Calibri"/>
              </a:rPr>
              <a:t>as reported by the American Optometric </a:t>
            </a:r>
            <a:r>
              <a:rPr lang="en-US" sz="1200" b="0" i="0" u="none" strike="noStrike" cap="none" dirty="0" smtClean="0">
                <a:solidFill>
                  <a:schemeClr val="dk1"/>
                </a:solidFill>
                <a:latin typeface="Calibri"/>
                <a:ea typeface="Calibri"/>
                <a:cs typeface="Calibri"/>
                <a:sym typeface="Calibri"/>
              </a:rPr>
              <a:t>Association. (</a:t>
            </a:r>
            <a:r>
              <a:rPr lang="en-US" u="none" strike="noStrike" dirty="0" smtClean="0">
                <a:effectLst/>
              </a:rPr>
              <a:t>According to the American Optometric Association, 6 out of 10 students identified as “problem learners” have undetected vision problems.)</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According </a:t>
            </a:r>
            <a:r>
              <a:rPr lang="en-US" sz="1200" b="0" i="0" u="none" strike="noStrike" cap="none" dirty="0">
                <a:solidFill>
                  <a:schemeClr val="dk1"/>
                </a:solidFill>
                <a:latin typeface="Calibri"/>
                <a:ea typeface="Calibri"/>
                <a:cs typeface="Calibri"/>
                <a:sym typeface="Calibri"/>
              </a:rPr>
              <a:t>to the National Parent Teacher Association, </a:t>
            </a:r>
            <a:r>
              <a:rPr lang="en-US" sz="1200" b="1" i="0" u="none" strike="noStrike" cap="none" dirty="0">
                <a:solidFill>
                  <a:schemeClr val="dk1"/>
                </a:solidFill>
                <a:latin typeface="Calibri"/>
                <a:ea typeface="Calibri"/>
                <a:cs typeface="Calibri"/>
                <a:sym typeface="Calibri"/>
              </a:rPr>
              <a:t>more than 10 million children in this country have vision problems that contribute to poor academic performance</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We </a:t>
            </a:r>
            <a:r>
              <a:rPr lang="en-US" sz="1200" b="0" i="0" u="none" strike="noStrike" cap="none" dirty="0">
                <a:solidFill>
                  <a:schemeClr val="dk1"/>
                </a:solidFill>
                <a:latin typeface="Calibri"/>
                <a:ea typeface="Calibri"/>
                <a:cs typeface="Calibri"/>
                <a:sym typeface="Calibri"/>
              </a:rPr>
              <a:t>often think about vision with visual </a:t>
            </a:r>
            <a:r>
              <a:rPr lang="en-US" sz="1200" b="0" i="0" u="none" strike="noStrike" cap="none" dirty="0" smtClean="0">
                <a:solidFill>
                  <a:schemeClr val="dk1"/>
                </a:solidFill>
                <a:latin typeface="Calibri"/>
                <a:ea typeface="Calibri"/>
                <a:cs typeface="Calibri"/>
                <a:sym typeface="Calibri"/>
              </a:rPr>
              <a:t>acuity,</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but </a:t>
            </a:r>
            <a:r>
              <a:rPr lang="en-US" sz="1200" b="0" i="0" u="none" strike="noStrike" cap="none" dirty="0">
                <a:solidFill>
                  <a:schemeClr val="dk1"/>
                </a:solidFill>
                <a:latin typeface="Calibri"/>
                <a:ea typeface="Calibri"/>
                <a:cs typeface="Calibri"/>
                <a:sym typeface="Calibri"/>
              </a:rPr>
              <a:t>it is easy to forget how much vision can affect the social development of </a:t>
            </a:r>
            <a:r>
              <a:rPr lang="en-US" sz="1200" b="0" i="0" u="none" strike="noStrike" cap="none" dirty="0" smtClean="0">
                <a:solidFill>
                  <a:schemeClr val="dk1"/>
                </a:solidFill>
                <a:latin typeface="Calibri"/>
                <a:ea typeface="Calibri"/>
                <a:cs typeface="Calibri"/>
                <a:sym typeface="Calibri"/>
              </a:rPr>
              <a:t>children. Simple </a:t>
            </a:r>
            <a:r>
              <a:rPr lang="en-US" sz="1200" b="0" i="0" u="none" strike="noStrike" cap="none" dirty="0">
                <a:solidFill>
                  <a:schemeClr val="dk1"/>
                </a:solidFill>
                <a:latin typeface="Calibri"/>
                <a:ea typeface="Calibri"/>
                <a:cs typeface="Calibri"/>
                <a:sym typeface="Calibri"/>
              </a:rPr>
              <a:t>daily activities like playing and interacting with others can be difficult for kids with vision </a:t>
            </a:r>
            <a:r>
              <a:rPr lang="en-US" sz="1200" b="0" i="0" u="none" strike="noStrike" cap="none" dirty="0" smtClean="0">
                <a:solidFill>
                  <a:schemeClr val="dk1"/>
                </a:solidFill>
                <a:latin typeface="Calibri"/>
                <a:ea typeface="Calibri"/>
                <a:cs typeface="Calibri"/>
                <a:sym typeface="Calibri"/>
              </a:rPr>
              <a:t>problems. Sometimes </a:t>
            </a:r>
            <a:r>
              <a:rPr lang="en-US" sz="1200" b="0" i="0" u="none" strike="noStrike" cap="none" dirty="0">
                <a:solidFill>
                  <a:schemeClr val="dk1"/>
                </a:solidFill>
                <a:latin typeface="Calibri"/>
                <a:ea typeface="Calibri"/>
                <a:cs typeface="Calibri"/>
                <a:sym typeface="Calibri"/>
              </a:rPr>
              <a:t>you see little ones on the soccer team completely in their own </a:t>
            </a:r>
            <a:r>
              <a:rPr lang="en-US" sz="1200" b="0" i="0" u="none" strike="noStrike" cap="none" dirty="0" smtClean="0">
                <a:solidFill>
                  <a:schemeClr val="dk1"/>
                </a:solidFill>
                <a:latin typeface="Calibri"/>
                <a:ea typeface="Calibri"/>
                <a:cs typeface="Calibri"/>
                <a:sym typeface="Calibri"/>
              </a:rPr>
              <a:t>world. This </a:t>
            </a:r>
            <a:r>
              <a:rPr lang="en-US" sz="1200" b="0" i="0" u="none" strike="noStrike" cap="none" dirty="0">
                <a:solidFill>
                  <a:schemeClr val="dk1"/>
                </a:solidFill>
                <a:latin typeface="Calibri"/>
                <a:ea typeface="Calibri"/>
                <a:cs typeface="Calibri"/>
                <a:sym typeface="Calibri"/>
              </a:rPr>
              <a:t>doesn’t necessarily mean a vision issue, but it </a:t>
            </a:r>
            <a:r>
              <a:rPr lang="en-US" sz="1200" b="0" i="0" u="none" strike="noStrike" cap="none" dirty="0" smtClean="0">
                <a:solidFill>
                  <a:schemeClr val="dk1"/>
                </a:solidFill>
                <a:latin typeface="Calibri"/>
                <a:ea typeface="Calibri"/>
                <a:cs typeface="Calibri"/>
                <a:sym typeface="Calibri"/>
              </a:rPr>
              <a:t>can. Teachers </a:t>
            </a:r>
            <a:r>
              <a:rPr lang="en-US" sz="1200" b="0" i="0" u="none" strike="noStrike" cap="none" dirty="0">
                <a:solidFill>
                  <a:schemeClr val="dk1"/>
                </a:solidFill>
                <a:latin typeface="Calibri"/>
                <a:ea typeface="Calibri"/>
                <a:cs typeface="Calibri"/>
                <a:sym typeface="Calibri"/>
              </a:rPr>
              <a:t>often think children have ADD when behavior issues can actually be an indication of vision </a:t>
            </a:r>
            <a:r>
              <a:rPr lang="en-US" sz="1200" b="0" i="0" u="none" strike="noStrike" cap="none" dirty="0" smtClean="0">
                <a:solidFill>
                  <a:schemeClr val="dk1"/>
                </a:solidFill>
                <a:latin typeface="Calibri"/>
                <a:ea typeface="Calibri"/>
                <a:cs typeface="Calibri"/>
                <a:sym typeface="Calibri"/>
              </a:rPr>
              <a:t>difficulties. It </a:t>
            </a:r>
            <a:r>
              <a:rPr lang="en-US" sz="1200" b="0" i="0" u="none" strike="noStrike" cap="none" dirty="0">
                <a:solidFill>
                  <a:schemeClr val="dk1"/>
                </a:solidFill>
                <a:latin typeface="Calibri"/>
                <a:ea typeface="Calibri"/>
                <a:cs typeface="Calibri"/>
                <a:sym typeface="Calibri"/>
              </a:rPr>
              <a:t>is especially important for those dealing with kids </a:t>
            </a:r>
            <a:r>
              <a:rPr lang="en-US" sz="1200" b="0" i="0" u="none" strike="noStrike" cap="none" dirty="0" smtClean="0">
                <a:solidFill>
                  <a:schemeClr val="dk1"/>
                </a:solidFill>
                <a:latin typeface="Calibri"/>
                <a:ea typeface="Calibri"/>
                <a:cs typeface="Calibri"/>
                <a:sym typeface="Calibri"/>
              </a:rPr>
              <a:t>to </a:t>
            </a:r>
            <a:r>
              <a:rPr lang="en-US" sz="1200" b="0" i="0" u="none" strike="noStrike" cap="none" dirty="0">
                <a:solidFill>
                  <a:schemeClr val="dk1"/>
                </a:solidFill>
                <a:latin typeface="Calibri"/>
                <a:ea typeface="Calibri"/>
                <a:cs typeface="Calibri"/>
                <a:sym typeface="Calibri"/>
              </a:rPr>
              <a:t>be aware of the symptoms of vision problems.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can be an advocate for kids by increasing awareness.</a:t>
            </a:r>
          </a:p>
        </p:txBody>
      </p:sp>
      <p:sp>
        <p:nvSpPr>
          <p:cNvPr id="214" name="Shape 214"/>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smtClean="0">
                <a:solidFill>
                  <a:srgbClr val="000000"/>
                </a:solidFill>
                <a:latin typeface="Century Gothic"/>
                <a:ea typeface="Century Gothic"/>
                <a:cs typeface="Century Gothic"/>
                <a:sym typeface="Century Gothic"/>
              </a:rPr>
              <a:t>Childhood is a critical time in development of the eye</a:t>
            </a:r>
            <a:r>
              <a:rPr lang="en-US" sz="1200" b="0" i="0" u="none" strike="noStrike" cap="none" dirty="0" smtClean="0">
                <a:solidFill>
                  <a:srgbClr val="000000"/>
                </a:solidFill>
                <a:latin typeface="Century Gothic"/>
                <a:ea typeface="Century Gothic"/>
                <a:cs typeface="Century Gothic"/>
                <a:sym typeface="Century Gothic"/>
              </a:rPr>
              <a:t>, and when good and bad eye care habits are formed, meaning regular eye care and protection habits should begin early in life</a:t>
            </a:r>
            <a:r>
              <a:rPr lang="en-US" sz="1200" b="0" i="0" u="none" strike="noStrike" cap="none" dirty="0" smtClean="0">
                <a:solidFill>
                  <a:srgbClr val="000000"/>
                </a:solidFill>
                <a:latin typeface="Calibri"/>
                <a:ea typeface="Calibri"/>
                <a:cs typeface="Calibri"/>
                <a:sym typeface="Calibri"/>
              </a:rPr>
              <a:t>.</a:t>
            </a:r>
          </a:p>
          <a:p>
            <a:pPr lvl="0"/>
            <a:endParaRPr lang="en-US" dirty="0" smtClean="0">
              <a:sym typeface="Century Gothic"/>
            </a:endParaRPr>
          </a:p>
          <a:p>
            <a:pPr lvl="0"/>
            <a:r>
              <a:rPr lang="en-US" dirty="0" smtClean="0">
                <a:solidFill>
                  <a:srgbClr val="FF0000"/>
                </a:solidFill>
                <a:sym typeface="Century Gothic"/>
              </a:rPr>
              <a:t>61% of Canadian parents mistakenly believe they would know if their child is having a problem with their eyesight.</a:t>
            </a:r>
          </a:p>
          <a:p>
            <a:pPr lvl="0"/>
            <a:r>
              <a:rPr lang="en-US" dirty="0" smtClean="0">
                <a:solidFill>
                  <a:schemeClr val="bg1"/>
                </a:solidFill>
              </a:rPr>
              <a:t>Canadian parents rank child eye health as one of their lowest health priorities, with only 25% choosing it as one of their top three concerns.</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(Source: </a:t>
            </a:r>
            <a:r>
              <a:rPr lang="en-US" sz="1200" dirty="0" smtClean="0">
                <a:solidFill>
                  <a:schemeClr val="bg1"/>
                </a:solidFill>
                <a:latin typeface="Century Gothic" panose="020B0502020202020204" pitchFamily="34" charset="0"/>
              </a:rPr>
              <a:t>Canadian Association of Optometrists</a:t>
            </a:r>
          </a:p>
          <a:p>
            <a:pPr marL="0" marR="0" lvl="0" indent="0" algn="l" rtl="0">
              <a:spcBef>
                <a:spcPts val="0"/>
              </a:spcBef>
              <a:buSzPct val="25000"/>
              <a:buNone/>
            </a:pPr>
            <a:r>
              <a:rPr lang="en-US" sz="1200" baseline="0" dirty="0" smtClean="0">
                <a:solidFill>
                  <a:schemeClr val="bg1"/>
                </a:solidFill>
                <a:latin typeface="Century Gothic" panose="020B0502020202020204" pitchFamily="34" charset="0"/>
              </a:rPr>
              <a:t>h</a:t>
            </a:r>
            <a:r>
              <a:rPr lang="en-US" sz="1200" b="0" i="0" u="none" strike="noStrike" kern="1200" cap="none" dirty="0" smtClean="0">
                <a:solidFill>
                  <a:schemeClr val="dk1"/>
                </a:solidFill>
                <a:effectLst/>
                <a:latin typeface="Calibri"/>
                <a:ea typeface="Calibri"/>
                <a:cs typeface="Calibri"/>
                <a:sym typeface="Calibri"/>
              </a:rPr>
              <a:t>ttp://www.newswire.ca/news-releases/canadian-parents-turn-a-blind-eye-to-childrens-eye-health-589456541.html) </a:t>
            </a:r>
          </a:p>
          <a:p>
            <a:pPr marL="0" marR="0" lvl="0" indent="0" algn="l" rtl="0">
              <a:spcBef>
                <a:spcPts val="0"/>
              </a:spcBef>
              <a:buSzPct val="25000"/>
              <a:buNone/>
            </a:pPr>
            <a:endParaRPr lang="en-US" sz="1200" b="0" i="0" u="none" strike="noStrike" kern="1200" cap="none"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smtClean="0">
                <a:solidFill>
                  <a:schemeClr val="bg1"/>
                </a:solidFill>
              </a:rPr>
              <a:t>Fewer than 14 per cent of children in Canada under age 6 have had eye examinations. </a:t>
            </a:r>
          </a:p>
          <a:p>
            <a:pPr marL="0" marR="0" lvl="0" indent="0" algn="l" rtl="0">
              <a:spcBef>
                <a:spcPts val="0"/>
              </a:spcBef>
              <a:buSzPct val="25000"/>
              <a:buNone/>
            </a:pPr>
            <a:r>
              <a:rPr lang="en-US" sz="1200" b="0" i="0" u="none" strike="noStrike" kern="1200" cap="none" dirty="0" smtClean="0">
                <a:solidFill>
                  <a:schemeClr val="dk1"/>
                </a:solidFill>
                <a:effectLst/>
                <a:latin typeface="Calibri"/>
                <a:ea typeface="Calibri"/>
                <a:cs typeface="Calibri"/>
                <a:sym typeface="Calibri"/>
              </a:rPr>
              <a:t>(Source: </a:t>
            </a:r>
            <a:r>
              <a:rPr lang="en-US" dirty="0" smtClean="0"/>
              <a:t>National Coalition for Vision Health</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http://www.cos-sco.ca/wp-content/uploads/2012/09/VisionLossinCanada_e.pdf)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rgbClr val="000000"/>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 We hope to stop the problem now so that it doesn’t continue to effect the lives of children into adulthood. ~ Yes, a new world indeed!</a:t>
            </a:r>
          </a:p>
        </p:txBody>
      </p:sp>
      <p:sp>
        <p:nvSpPr>
          <p:cNvPr id="223" name="Shape 223"/>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see the changes and challenges of today’s world, but this just gives us opportunities as we begin to take a closer look at </a:t>
            </a:r>
            <a:r>
              <a:rPr lang="en-US" sz="1200" b="0" i="0" u="none" strike="noStrike" cap="none" dirty="0" smtClean="0">
                <a:solidFill>
                  <a:schemeClr val="dk1"/>
                </a:solidFill>
                <a:latin typeface="Calibri"/>
                <a:ea typeface="Calibri"/>
                <a:cs typeface="Calibri"/>
                <a:sym typeface="Calibri"/>
              </a:rPr>
              <a:t>Generation Z. We </a:t>
            </a:r>
            <a:r>
              <a:rPr lang="en-US" sz="1200" b="0" i="0" u="none" strike="noStrike" cap="none" dirty="0">
                <a:solidFill>
                  <a:schemeClr val="dk1"/>
                </a:solidFill>
                <a:latin typeface="Calibri"/>
                <a:ea typeface="Calibri"/>
                <a:cs typeface="Calibri"/>
                <a:sym typeface="Calibri"/>
              </a:rPr>
              <a:t>always hear, the Kids are our </a:t>
            </a:r>
            <a:r>
              <a:rPr lang="en-US" sz="1200" b="0" i="0" u="none" strike="noStrike" cap="none" dirty="0" smtClean="0">
                <a:solidFill>
                  <a:schemeClr val="dk1"/>
                </a:solidFill>
                <a:latin typeface="Calibri"/>
                <a:ea typeface="Calibri"/>
                <a:cs typeface="Calibri"/>
                <a:sym typeface="Calibri"/>
              </a:rPr>
              <a:t>future. Yes </a:t>
            </a:r>
            <a:r>
              <a:rPr lang="en-US" sz="1200" b="0" i="0" u="none" strike="noStrike" cap="none" dirty="0">
                <a:solidFill>
                  <a:schemeClr val="dk1"/>
                </a:solidFill>
                <a:latin typeface="Calibri"/>
                <a:ea typeface="Calibri"/>
                <a:cs typeface="Calibri"/>
                <a:sym typeface="Calibri"/>
              </a:rPr>
              <a:t>they are, and we can make a </a:t>
            </a:r>
            <a:r>
              <a:rPr lang="en-US" sz="1200" b="0" i="0" u="none" strike="noStrike" cap="none" dirty="0" smtClean="0">
                <a:solidFill>
                  <a:schemeClr val="dk1"/>
                </a:solidFill>
                <a:latin typeface="Calibri"/>
                <a:ea typeface="Calibri"/>
                <a:cs typeface="Calibri"/>
                <a:sym typeface="Calibri"/>
              </a:rPr>
              <a:t>difference. This </a:t>
            </a:r>
            <a:r>
              <a:rPr lang="en-US" sz="1200" b="0" i="0" u="none" strike="noStrike" cap="none" dirty="0">
                <a:solidFill>
                  <a:schemeClr val="dk1"/>
                </a:solidFill>
                <a:latin typeface="Calibri"/>
                <a:ea typeface="Calibri"/>
                <a:cs typeface="Calibri"/>
                <a:sym typeface="Calibri"/>
              </a:rPr>
              <a:t>information leads us to realize that presenting eyewear to the child is just as important as presenting to the parent.</a:t>
            </a:r>
          </a:p>
        </p:txBody>
      </p:sp>
      <p:sp>
        <p:nvSpPr>
          <p:cNvPr id="189" name="Shape 189"/>
          <p:cNvSpPr txBox="1">
            <a:spLocks noGrp="1"/>
          </p:cNvSpPr>
          <p:nvPr>
            <p:ph type="sldNum" idx="12"/>
          </p:nvPr>
        </p:nvSpPr>
        <p:spPr>
          <a:xfrm>
            <a:off x="3978132" y="8842029"/>
            <a:ext cx="3043344"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4_Custom Layout">
    <p:spTree>
      <p:nvGrpSpPr>
        <p:cNvPr id="1" name="Shape 12"/>
        <p:cNvGrpSpPr/>
        <p:nvPr/>
      </p:nvGrpSpPr>
      <p:grpSpPr>
        <a:xfrm>
          <a:off x="0" y="0"/>
          <a:ext cx="0" cy="0"/>
          <a:chOff x="0" y="0"/>
          <a:chExt cx="0" cy="0"/>
        </a:xfrm>
      </p:grpSpPr>
      <p:pic>
        <p:nvPicPr>
          <p:cNvPr id="13" name="Shape 13" descr="Z:\Havas-PR\Pittsburgh Share\SHARE\CLIENTS\Transitions Optical\Images\Lifestyle and Model Images\2016\Signature_Justin_Kids\JUSTIN Transitions Signature Gray Clear.jpg"/>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4" name="Shape 14"/>
          <p:cNvSpPr/>
          <p:nvPr/>
        </p:nvSpPr>
        <p:spPr>
          <a:xfrm>
            <a:off x="5208210" y="853932"/>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5" name="Shape 15"/>
          <p:cNvSpPr txBox="1">
            <a:spLocks noGrp="1"/>
          </p:cNvSpPr>
          <p:nvPr>
            <p:ph type="title"/>
          </p:nvPr>
        </p:nvSpPr>
        <p:spPr>
          <a:xfrm>
            <a:off x="5245769" y="2410280"/>
            <a:ext cx="3509073"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8"/>
        <p:cNvGrpSpPr/>
        <p:nvPr/>
      </p:nvGrpSpPr>
      <p:grpSpPr>
        <a:xfrm>
          <a:off x="0" y="0"/>
          <a:ext cx="0" cy="0"/>
          <a:chOff x="0" y="0"/>
          <a:chExt cx="0" cy="0"/>
        </a:xfrm>
      </p:grpSpPr>
      <p:pic>
        <p:nvPicPr>
          <p:cNvPr id="59" name="Shape 59" descr="C:\Users\Courtney Myers\Desktop\PPT Template_Page_05.jpg"/>
          <p:cNvPicPr preferRelativeResize="0"/>
          <p:nvPr/>
        </p:nvPicPr>
        <p:blipFill rotWithShape="1">
          <a:blip r:embed="rId2">
            <a:alphaModFix/>
          </a:blip>
          <a:srcRect/>
          <a:stretch/>
        </p:blipFill>
        <p:spPr>
          <a:xfrm>
            <a:off x="-91440" y="-68579"/>
            <a:ext cx="9235440" cy="6926578"/>
          </a:xfrm>
          <a:prstGeom prst="rect">
            <a:avLst/>
          </a:prstGeom>
          <a:noFill/>
          <a:ln>
            <a:noFill/>
          </a:ln>
        </p:spPr>
      </p:pic>
      <p:sp>
        <p:nvSpPr>
          <p:cNvPr id="60" name="Shape 60"/>
          <p:cNvSpPr txBox="1">
            <a:spLocks noGrp="1"/>
          </p:cNvSpPr>
          <p:nvPr>
            <p:ph type="title"/>
          </p:nvPr>
        </p:nvSpPr>
        <p:spPr>
          <a:xfrm>
            <a:off x="4824250" y="2265901"/>
            <a:ext cx="4099035"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62" name="Shape 62"/>
          <p:cNvPicPr preferRelativeResize="0"/>
          <p:nvPr/>
        </p:nvPicPr>
        <p:blipFill rotWithShape="1">
          <a:blip r:embed="rId3">
            <a:alphaModFix/>
          </a:blip>
          <a:srcRect/>
          <a:stretch/>
        </p:blipFill>
        <p:spPr>
          <a:xfrm>
            <a:off x="383934" y="255625"/>
            <a:ext cx="1828800" cy="32431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63"/>
        <p:cNvGrpSpPr/>
        <p:nvPr/>
      </p:nvGrpSpPr>
      <p:grpSpPr>
        <a:xfrm>
          <a:off x="0" y="0"/>
          <a:ext cx="0" cy="0"/>
          <a:chOff x="0" y="0"/>
          <a:chExt cx="0" cy="0"/>
        </a:xfrm>
      </p:grpSpPr>
      <p:pic>
        <p:nvPicPr>
          <p:cNvPr id="64" name="Shape 64" descr="C:\Users\Courtney Myers\Desktop\KIRSTEN Transitions Signature Grey Clear Phone.jpg"/>
          <p:cNvPicPr preferRelativeResize="0"/>
          <p:nvPr/>
        </p:nvPicPr>
        <p:blipFill rotWithShape="1">
          <a:blip r:embed="rId2">
            <a:alphaModFix/>
          </a:blip>
          <a:srcRect/>
          <a:stretch/>
        </p:blipFill>
        <p:spPr>
          <a:xfrm>
            <a:off x="-126034" y="0"/>
            <a:ext cx="9270034" cy="5143500"/>
          </a:xfrm>
          <a:prstGeom prst="rect">
            <a:avLst/>
          </a:prstGeom>
          <a:noFill/>
          <a:ln>
            <a:noFill/>
          </a:ln>
        </p:spPr>
      </p:pic>
      <p:sp>
        <p:nvSpPr>
          <p:cNvPr id="65" name="Shape 65"/>
          <p:cNvSpPr/>
          <p:nvPr/>
        </p:nvSpPr>
        <p:spPr>
          <a:xfrm>
            <a:off x="419641" y="444860"/>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66" name="Shape 66"/>
          <p:cNvPicPr preferRelativeResize="0"/>
          <p:nvPr/>
        </p:nvPicPr>
        <p:blipFill rotWithShape="1">
          <a:blip r:embed="rId3">
            <a:alphaModFix/>
          </a:blip>
          <a:srcRect/>
          <a:stretch/>
        </p:blipFill>
        <p:spPr>
          <a:xfrm>
            <a:off x="419641" y="4611535"/>
            <a:ext cx="1828800" cy="324310"/>
          </a:xfrm>
          <a:prstGeom prst="rect">
            <a:avLst/>
          </a:prstGeom>
          <a:noFill/>
          <a:ln>
            <a:noFill/>
          </a:ln>
        </p:spPr>
      </p:pic>
      <p:sp>
        <p:nvSpPr>
          <p:cNvPr id="67" name="Shape 67"/>
          <p:cNvSpPr txBox="1">
            <a:spLocks noGrp="1"/>
          </p:cNvSpPr>
          <p:nvPr>
            <p:ph type="title"/>
          </p:nvPr>
        </p:nvSpPr>
        <p:spPr>
          <a:xfrm>
            <a:off x="383420" y="1957483"/>
            <a:ext cx="3600491"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0" name="Shape 70" descr="C:\Users\Courtney Myers\Desktop\PPT Template_Page_01.jpg"/>
          <p:cNvPicPr preferRelativeResize="0"/>
          <p:nvPr/>
        </p:nvPicPr>
        <p:blipFill rotWithShape="1">
          <a:blip r:embed="rId2">
            <a:alphaModFix/>
          </a:blip>
          <a:srcRect/>
          <a:stretch/>
        </p:blipFill>
        <p:spPr>
          <a:xfrm>
            <a:off x="0" y="0"/>
            <a:ext cx="6873764" cy="5155324"/>
          </a:xfrm>
          <a:prstGeom prst="rect">
            <a:avLst/>
          </a:prstGeom>
          <a:noFill/>
          <a:ln>
            <a:noFill/>
          </a:ln>
        </p:spPr>
      </p:pic>
      <p:sp>
        <p:nvSpPr>
          <p:cNvPr id="71" name="Shape 71"/>
          <p:cNvSpPr/>
          <p:nvPr/>
        </p:nvSpPr>
        <p:spPr>
          <a:xfrm>
            <a:off x="192368" y="1050220"/>
            <a:ext cx="2926079" cy="2926079"/>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72" name="Shape 72"/>
          <p:cNvPicPr preferRelativeResize="0"/>
          <p:nvPr/>
        </p:nvPicPr>
        <p:blipFill rotWithShape="1">
          <a:blip r:embed="rId3">
            <a:alphaModFix/>
          </a:blip>
          <a:srcRect/>
          <a:stretch/>
        </p:blipFill>
        <p:spPr>
          <a:xfrm>
            <a:off x="357147" y="4533987"/>
            <a:ext cx="1828800" cy="324310"/>
          </a:xfrm>
          <a:prstGeom prst="rect">
            <a:avLst/>
          </a:prstGeom>
          <a:noFill/>
          <a:ln>
            <a:noFill/>
          </a:ln>
        </p:spPr>
      </p:pic>
      <p:pic>
        <p:nvPicPr>
          <p:cNvPr id="73" name="Shape 73" descr="C:\Users\Courtney Myers\Desktop\PPT Template Images\PHILLIP Transitions XTRActive Gray Full.tif"/>
          <p:cNvPicPr preferRelativeResize="0"/>
          <p:nvPr/>
        </p:nvPicPr>
        <p:blipFill/>
        <p:spPr>
          <a:xfrm>
            <a:off x="3280925" y="0"/>
            <a:ext cx="5897616" cy="5155324"/>
          </a:xfrm>
          <a:prstGeom prst="rect">
            <a:avLst/>
          </a:prstGeom>
          <a:solidFill>
            <a:srgbClr val="FFFFFF"/>
          </a:solidFill>
          <a:ln>
            <a:noFill/>
          </a:ln>
        </p:spPr>
      </p:pic>
      <p:sp>
        <p:nvSpPr>
          <p:cNvPr id="74" name="Shape 74"/>
          <p:cNvSpPr txBox="1">
            <a:spLocks noGrp="1"/>
          </p:cNvSpPr>
          <p:nvPr>
            <p:ph type="title"/>
          </p:nvPr>
        </p:nvSpPr>
        <p:spPr>
          <a:xfrm>
            <a:off x="286965" y="2209360"/>
            <a:ext cx="2787312"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7" name="Shape 77" descr="C:\Users\Courtney Myers\Desktop\KIRSTEN Transitions Signature Grey Full Bus.jpg"/>
          <p:cNvPicPr preferRelativeResize="0"/>
          <p:nvPr/>
        </p:nvPicPr>
        <p:blipFill rotWithShape="1">
          <a:blip r:embed="rId2">
            <a:alphaModFix/>
          </a:blip>
          <a:srcRect/>
          <a:stretch/>
        </p:blipFill>
        <p:spPr>
          <a:xfrm>
            <a:off x="0" y="-185246"/>
            <a:ext cx="7986876" cy="5328745"/>
          </a:xfrm>
          <a:prstGeom prst="rect">
            <a:avLst/>
          </a:prstGeom>
          <a:noFill/>
          <a:ln>
            <a:noFill/>
          </a:ln>
        </p:spPr>
      </p:pic>
      <p:pic>
        <p:nvPicPr>
          <p:cNvPr id="78" name="Shape 78" descr="C:\Users\Courtney Myers\Desktop\PPT Template_Page_06.jpg"/>
          <p:cNvPicPr preferRelativeResize="0"/>
          <p:nvPr/>
        </p:nvPicPr>
        <p:blipFill rotWithShape="1">
          <a:blip r:embed="rId3">
            <a:alphaModFix/>
          </a:blip>
          <a:srcRect/>
          <a:stretch/>
        </p:blipFill>
        <p:spPr>
          <a:xfrm>
            <a:off x="5715000" y="0"/>
            <a:ext cx="3429000" cy="5143499"/>
          </a:xfrm>
          <a:prstGeom prst="rect">
            <a:avLst/>
          </a:prstGeom>
          <a:noFill/>
          <a:ln>
            <a:noFill/>
          </a:ln>
        </p:spPr>
      </p:pic>
      <p:pic>
        <p:nvPicPr>
          <p:cNvPr id="79" name="Shape 79"/>
          <p:cNvPicPr preferRelativeResize="0"/>
          <p:nvPr/>
        </p:nvPicPr>
        <p:blipFill rotWithShape="1">
          <a:blip r:embed="rId4">
            <a:alphaModFix/>
          </a:blip>
          <a:srcRect/>
          <a:stretch/>
        </p:blipFill>
        <p:spPr>
          <a:xfrm>
            <a:off x="7001304" y="4455160"/>
            <a:ext cx="1828800" cy="324310"/>
          </a:xfrm>
          <a:prstGeom prst="rect">
            <a:avLst/>
          </a:prstGeom>
          <a:noFill/>
          <a:ln>
            <a:noFill/>
          </a:ln>
        </p:spPr>
      </p:pic>
      <p:sp>
        <p:nvSpPr>
          <p:cNvPr id="80" name="Shape 80"/>
          <p:cNvSpPr txBox="1">
            <a:spLocks noGrp="1"/>
          </p:cNvSpPr>
          <p:nvPr>
            <p:ph type="title"/>
          </p:nvPr>
        </p:nvSpPr>
        <p:spPr>
          <a:xfrm>
            <a:off x="6038192" y="2267850"/>
            <a:ext cx="2849857"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83" name="Shape 83" descr="C:\Users\Courtney Myers\Desktop\PPT Template_Page_03.jpg"/>
          <p:cNvPicPr preferRelativeResize="0"/>
          <p:nvPr/>
        </p:nvPicPr>
        <p:blipFill rotWithShape="1">
          <a:blip r:embed="rId2">
            <a:alphaModFix/>
          </a:blip>
          <a:srcRect/>
          <a:stretch/>
        </p:blipFill>
        <p:spPr>
          <a:xfrm>
            <a:off x="-1749972" y="0"/>
            <a:ext cx="6844177" cy="5133132"/>
          </a:xfrm>
          <a:prstGeom prst="rect">
            <a:avLst/>
          </a:prstGeom>
          <a:noFill/>
          <a:ln>
            <a:noFill/>
          </a:ln>
        </p:spPr>
      </p:pic>
      <p:sp>
        <p:nvSpPr>
          <p:cNvPr id="84" name="Shape 84"/>
          <p:cNvSpPr/>
          <p:nvPr/>
        </p:nvSpPr>
        <p:spPr>
          <a:xfrm>
            <a:off x="4813537" y="-3781"/>
            <a:ext cx="4330461" cy="5147282"/>
          </a:xfrm>
          <a:prstGeom prst="rect">
            <a:avLst/>
          </a:prstGeom>
          <a:solidFill>
            <a:srgbClr val="A80039"/>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5" name="Shape 85"/>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86" name="Shape 86"/>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87" name="Shape 87"/>
          <p:cNvSpPr/>
          <p:nvPr/>
        </p:nvSpPr>
        <p:spPr>
          <a:xfrm rot="10800000" flipH="1">
            <a:off x="4813539" y="-3785"/>
            <a:ext cx="1940943" cy="1202854"/>
          </a:xfrm>
          <a:prstGeom prst="triangle">
            <a:avLst>
              <a:gd name="adj" fmla="val 0"/>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8" name="Shape 88"/>
          <p:cNvSpPr txBox="1">
            <a:spLocks noGrp="1"/>
          </p:cNvSpPr>
          <p:nvPr>
            <p:ph type="title"/>
          </p:nvPr>
        </p:nvSpPr>
        <p:spPr>
          <a:xfrm>
            <a:off x="5218601" y="2084897"/>
            <a:ext cx="3547029"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89"/>
        <p:cNvGrpSpPr/>
        <p:nvPr/>
      </p:nvGrpSpPr>
      <p:grpSpPr>
        <a:xfrm>
          <a:off x="0" y="0"/>
          <a:ext cx="0" cy="0"/>
          <a:chOff x="0" y="0"/>
          <a:chExt cx="0" cy="0"/>
        </a:xfrm>
      </p:grpSpPr>
      <p:pic>
        <p:nvPicPr>
          <p:cNvPr id="90" name="Shape 90" descr="C:\Users\Courtney Myers\Desktop\SEAN Transitions Signature Grey Mid.jpg"/>
          <p:cNvPicPr preferRelativeResize="0"/>
          <p:nvPr/>
        </p:nvPicPr>
        <p:blipFill rotWithShape="1">
          <a:blip r:embed="rId2">
            <a:alphaModFix/>
          </a:blip>
          <a:srcRect/>
          <a:stretch/>
        </p:blipFill>
        <p:spPr>
          <a:xfrm>
            <a:off x="-1166649" y="-3786"/>
            <a:ext cx="7714900" cy="5147286"/>
          </a:xfrm>
          <a:prstGeom prst="rect">
            <a:avLst/>
          </a:prstGeom>
          <a:noFill/>
          <a:ln>
            <a:noFill/>
          </a:ln>
        </p:spPr>
      </p:pic>
      <p:sp>
        <p:nvSpPr>
          <p:cNvPr id="91" name="Shape 91"/>
          <p:cNvSpPr/>
          <p:nvPr/>
        </p:nvSpPr>
        <p:spPr>
          <a:xfrm>
            <a:off x="4813537" y="-3783"/>
            <a:ext cx="4330461" cy="5147282"/>
          </a:xfrm>
          <a:prstGeom prst="rect">
            <a:avLst/>
          </a:prstGeom>
          <a:solidFill>
            <a:srgbClr val="00699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2" name="Shape 92"/>
          <p:cNvSpPr/>
          <p:nvPr/>
        </p:nvSpPr>
        <p:spPr>
          <a:xfrm rot="10800000" flipH="1">
            <a:off x="4813537" y="-3"/>
            <a:ext cx="9927221" cy="2569857"/>
          </a:xfrm>
          <a:prstGeom prst="triangle">
            <a:avLst>
              <a:gd name="adj" fmla="val 0"/>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3" name="Shape 93"/>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94" name="Shape 94"/>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95" name="Shape 95"/>
          <p:cNvSpPr txBox="1">
            <a:spLocks noGrp="1"/>
          </p:cNvSpPr>
          <p:nvPr>
            <p:ph type="title"/>
          </p:nvPr>
        </p:nvSpPr>
        <p:spPr>
          <a:xfrm>
            <a:off x="4984194" y="2103950"/>
            <a:ext cx="3989150"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8_Custom Layout">
    <p:spTree>
      <p:nvGrpSpPr>
        <p:cNvPr id="1" name="Shape 96"/>
        <p:cNvGrpSpPr/>
        <p:nvPr/>
      </p:nvGrpSpPr>
      <p:grpSpPr>
        <a:xfrm>
          <a:off x="0" y="0"/>
          <a:ext cx="0" cy="0"/>
          <a:chOff x="0" y="0"/>
          <a:chExt cx="0" cy="0"/>
        </a:xfrm>
      </p:grpSpPr>
      <p:sp>
        <p:nvSpPr>
          <p:cNvPr id="97" name="Shape 97"/>
          <p:cNvSpPr/>
          <p:nvPr/>
        </p:nvSpPr>
        <p:spPr>
          <a:xfrm>
            <a:off x="532997" y="0"/>
            <a:ext cx="3766047" cy="395349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8" name="Shape 98"/>
          <p:cNvSpPr/>
          <p:nvPr/>
        </p:nvSpPr>
        <p:spPr>
          <a:xfrm flipH="1">
            <a:off x="1529599" y="2027827"/>
            <a:ext cx="7619997" cy="3124199"/>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9" name="Shape 99"/>
          <p:cNvSpPr txBox="1">
            <a:spLocks noGrp="1"/>
          </p:cNvSpPr>
          <p:nvPr>
            <p:ph type="body" idx="1"/>
          </p:nvPr>
        </p:nvSpPr>
        <p:spPr>
          <a:xfrm rot="-1337637">
            <a:off x="1129494" y="343350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title"/>
          </p:nvPr>
        </p:nvSpPr>
        <p:spPr>
          <a:xfrm>
            <a:off x="4848278" y="3941762"/>
            <a:ext cx="397822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a:stretch/>
        </p:blipFill>
        <p:spPr>
          <a:xfrm>
            <a:off x="287337" y="157193"/>
            <a:ext cx="4325604" cy="3859518"/>
          </a:xfrm>
          <a:prstGeom prst="rect">
            <a:avLst/>
          </a:prstGeom>
          <a:noFill/>
          <a:ln>
            <a:noFill/>
          </a:ln>
        </p:spPr>
      </p:pic>
      <p:sp>
        <p:nvSpPr>
          <p:cNvPr id="103" name="Shape 103"/>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04" name="Shape 104"/>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Custom Layout">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2">
            <a:alphaModFix/>
          </a:blip>
          <a:srcRect/>
          <a:stretch/>
        </p:blipFill>
        <p:spPr>
          <a:xfrm>
            <a:off x="465975" y="286601"/>
            <a:ext cx="3462588" cy="3294796"/>
          </a:xfrm>
          <a:prstGeom prst="rect">
            <a:avLst/>
          </a:prstGeom>
          <a:noFill/>
          <a:ln>
            <a:noFill/>
          </a:ln>
        </p:spPr>
      </p:pic>
      <p:sp>
        <p:nvSpPr>
          <p:cNvPr id="108" name="Shape 108"/>
          <p:cNvSpPr/>
          <p:nvPr/>
        </p:nvSpPr>
        <p:spPr>
          <a:xfrm flipH="1">
            <a:off x="1523999" y="2019300"/>
            <a:ext cx="7619997" cy="3124199"/>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09" name="Shape 109"/>
          <p:cNvSpPr txBox="1">
            <a:spLocks noGrp="1"/>
          </p:cNvSpPr>
          <p:nvPr>
            <p:ph type="body" idx="1"/>
          </p:nvPr>
        </p:nvSpPr>
        <p:spPr>
          <a:xfrm rot="-1337637">
            <a:off x="1123894"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title"/>
          </p:nvPr>
        </p:nvSpPr>
        <p:spPr>
          <a:xfrm>
            <a:off x="4837310" y="3941762"/>
            <a:ext cx="398919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0_Custom Layout">
    <p:spTree>
      <p:nvGrpSpPr>
        <p:cNvPr id="1" name="Shape 111"/>
        <p:cNvGrpSpPr/>
        <p:nvPr/>
      </p:nvGrpSpPr>
      <p:grpSpPr>
        <a:xfrm>
          <a:off x="0" y="0"/>
          <a:ext cx="0" cy="0"/>
          <a:chOff x="0" y="0"/>
          <a:chExt cx="0" cy="0"/>
        </a:xfrm>
      </p:grpSpPr>
      <p:sp>
        <p:nvSpPr>
          <p:cNvPr id="112" name="Shape 112"/>
          <p:cNvSpPr/>
          <p:nvPr/>
        </p:nvSpPr>
        <p:spPr>
          <a:xfrm flipH="1">
            <a:off x="1529599" y="2027827"/>
            <a:ext cx="7619997" cy="3124199"/>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3" name="Shape 113"/>
          <p:cNvSpPr txBox="1">
            <a:spLocks noGrp="1"/>
          </p:cNvSpPr>
          <p:nvPr>
            <p:ph type="body" idx="1"/>
          </p:nvPr>
        </p:nvSpPr>
        <p:spPr>
          <a:xfrm rot="-1337637">
            <a:off x="1129494" y="343350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title"/>
          </p:nvPr>
        </p:nvSpPr>
        <p:spPr>
          <a:xfrm>
            <a:off x="4848278" y="3941762"/>
            <a:ext cx="397822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16"/>
        <p:cNvGrpSpPr/>
        <p:nvPr/>
      </p:nvGrpSpPr>
      <p:grpSpPr>
        <a:xfrm>
          <a:off x="0" y="0"/>
          <a:ext cx="0" cy="0"/>
          <a:chOff x="0" y="0"/>
          <a:chExt cx="0" cy="0"/>
        </a:xfrm>
      </p:grpSpPr>
      <p:sp>
        <p:nvSpPr>
          <p:cNvPr id="17" name="Shape 17"/>
          <p:cNvSpPr/>
          <p:nvPr/>
        </p:nvSpPr>
        <p:spPr>
          <a:xfrm>
            <a:off x="0" y="0"/>
            <a:ext cx="9144000" cy="5143499"/>
          </a:xfrm>
          <a:prstGeom prst="rect">
            <a:avLst/>
          </a:prstGeom>
          <a:solidFill>
            <a:srgbClr val="4F963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18" name="Shape 18"/>
          <p:cNvGrpSpPr/>
          <p:nvPr/>
        </p:nvGrpSpPr>
        <p:grpSpPr>
          <a:xfrm>
            <a:off x="1735666" y="-1"/>
            <a:ext cx="7408333" cy="5143501"/>
            <a:chOff x="1735666" y="0"/>
            <a:chExt cx="7408333" cy="6858000"/>
          </a:xfrm>
        </p:grpSpPr>
        <p:sp>
          <p:nvSpPr>
            <p:cNvPr id="19" name="Shape 19"/>
            <p:cNvSpPr/>
            <p:nvPr/>
          </p:nvSpPr>
          <p:spPr>
            <a:xfrm rot="10800000" flipH="1">
              <a:off x="1735666" y="0"/>
              <a:ext cx="7408332" cy="6858000"/>
            </a:xfrm>
            <a:prstGeom prst="triangle">
              <a:avLst>
                <a:gd name="adj" fmla="val 68571"/>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0" name="Shape 20"/>
            <p:cNvSpPr/>
            <p:nvPr/>
          </p:nvSpPr>
          <p:spPr>
            <a:xfrm>
              <a:off x="6824132" y="0"/>
              <a:ext cx="2319867" cy="68580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1" name="Shape 21"/>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1_Custom Layout">
    <p:spTree>
      <p:nvGrpSpPr>
        <p:cNvPr id="1" name="Shape 115"/>
        <p:cNvGrpSpPr/>
        <p:nvPr/>
      </p:nvGrpSpPr>
      <p:grpSpPr>
        <a:xfrm>
          <a:off x="0" y="0"/>
          <a:ext cx="0" cy="0"/>
          <a:chOff x="0" y="0"/>
          <a:chExt cx="0" cy="0"/>
        </a:xfrm>
      </p:grpSpPr>
      <p:sp>
        <p:nvSpPr>
          <p:cNvPr id="116" name="Shape 116"/>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7" name="Shape 117"/>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2_Custom Layout">
    <p:spTree>
      <p:nvGrpSpPr>
        <p:cNvPr id="1" name="Shape 119"/>
        <p:cNvGrpSpPr/>
        <p:nvPr/>
      </p:nvGrpSpPr>
      <p:grpSpPr>
        <a:xfrm>
          <a:off x="0" y="0"/>
          <a:ext cx="0" cy="0"/>
          <a:chOff x="0" y="0"/>
          <a:chExt cx="0" cy="0"/>
        </a:xfrm>
      </p:grpSpPr>
      <p:sp>
        <p:nvSpPr>
          <p:cNvPr id="120" name="Shape 120"/>
          <p:cNvSpPr/>
          <p:nvPr/>
        </p:nvSpPr>
        <p:spPr>
          <a:xfrm flipH="1">
            <a:off x="1523999" y="2009558"/>
            <a:ext cx="7619997" cy="3124199"/>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1" name="Shape 121"/>
          <p:cNvSpPr txBox="1">
            <a:spLocks noGrp="1"/>
          </p:cNvSpPr>
          <p:nvPr>
            <p:ph type="body" idx="1"/>
          </p:nvPr>
        </p:nvSpPr>
        <p:spPr>
          <a:xfrm rot="-1337637">
            <a:off x="1123894" y="341523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title"/>
          </p:nvPr>
        </p:nvSpPr>
        <p:spPr>
          <a:xfrm>
            <a:off x="4832351" y="3941762"/>
            <a:ext cx="3994150" cy="100965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23"/>
        <p:cNvGrpSpPr/>
        <p:nvPr/>
      </p:nvGrpSpPr>
      <p:grpSpPr>
        <a:xfrm>
          <a:off x="0" y="0"/>
          <a:ext cx="0" cy="0"/>
          <a:chOff x="0" y="0"/>
          <a:chExt cx="0" cy="0"/>
        </a:xfrm>
      </p:grpSpPr>
      <p:sp>
        <p:nvSpPr>
          <p:cNvPr id="124" name="Shape 124"/>
          <p:cNvSpPr/>
          <p:nvPr/>
        </p:nvSpPr>
        <p:spPr>
          <a:xfrm flipH="1">
            <a:off x="1523999" y="2019300"/>
            <a:ext cx="7619997" cy="3124199"/>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5" name="Shape 125"/>
          <p:cNvSpPr txBox="1">
            <a:spLocks noGrp="1"/>
          </p:cNvSpPr>
          <p:nvPr>
            <p:ph type="body" idx="1"/>
          </p:nvPr>
        </p:nvSpPr>
        <p:spPr>
          <a:xfrm rot="-1337637">
            <a:off x="1123894"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title"/>
          </p:nvPr>
        </p:nvSpPr>
        <p:spPr>
          <a:xfrm>
            <a:off x="4837310" y="3941762"/>
            <a:ext cx="398919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8_Custom Layout">
    <p:spTree>
      <p:nvGrpSpPr>
        <p:cNvPr id="1" name="Shape 127"/>
        <p:cNvGrpSpPr/>
        <p:nvPr/>
      </p:nvGrpSpPr>
      <p:grpSpPr>
        <a:xfrm>
          <a:off x="0" y="0"/>
          <a:ext cx="0" cy="0"/>
          <a:chOff x="0" y="0"/>
          <a:chExt cx="0" cy="0"/>
        </a:xfrm>
      </p:grpSpPr>
      <p:sp>
        <p:nvSpPr>
          <p:cNvPr id="128" name="Shape 128"/>
          <p:cNvSpPr/>
          <p:nvPr/>
        </p:nvSpPr>
        <p:spPr>
          <a:xfrm flipH="1">
            <a:off x="1529599" y="3256149"/>
            <a:ext cx="7619997" cy="1887351"/>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9" name="Shape 129"/>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9_Custom Layout">
    <p:spTree>
      <p:nvGrpSpPr>
        <p:cNvPr id="1" name="Shape 131"/>
        <p:cNvGrpSpPr/>
        <p:nvPr/>
      </p:nvGrpSpPr>
      <p:grpSpPr>
        <a:xfrm>
          <a:off x="0" y="0"/>
          <a:ext cx="0" cy="0"/>
          <a:chOff x="0" y="0"/>
          <a:chExt cx="0" cy="0"/>
        </a:xfrm>
      </p:grpSpPr>
      <p:sp>
        <p:nvSpPr>
          <p:cNvPr id="132" name="Shape 132"/>
          <p:cNvSpPr/>
          <p:nvPr/>
        </p:nvSpPr>
        <p:spPr>
          <a:xfrm flipH="1">
            <a:off x="1529599" y="3256149"/>
            <a:ext cx="7619997" cy="1887351"/>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3" name="Shape 133"/>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135"/>
        <p:cNvGrpSpPr/>
        <p:nvPr/>
      </p:nvGrpSpPr>
      <p:grpSpPr>
        <a:xfrm>
          <a:off x="0" y="0"/>
          <a:ext cx="0" cy="0"/>
          <a:chOff x="0" y="0"/>
          <a:chExt cx="0" cy="0"/>
        </a:xfrm>
      </p:grpSpPr>
      <p:pic>
        <p:nvPicPr>
          <p:cNvPr id="136" name="Shape 136" descr="C:\Users\Courtney Myers\Desktop\PPT Template_Page_19.jpg"/>
          <p:cNvPicPr preferRelativeResize="0"/>
          <p:nvPr/>
        </p:nvPicPr>
        <p:blipFill rotWithShape="1">
          <a:blip r:embed="rId2">
            <a:alphaModFix/>
          </a:blip>
          <a:srcRect/>
          <a:stretch/>
        </p:blipFill>
        <p:spPr>
          <a:xfrm>
            <a:off x="0" y="-464022"/>
            <a:ext cx="9144000" cy="5605935"/>
          </a:xfrm>
          <a:prstGeom prst="rect">
            <a:avLst/>
          </a:prstGeom>
          <a:noFill/>
          <a:ln>
            <a:noFill/>
          </a:ln>
        </p:spPr>
      </p:pic>
      <p:sp>
        <p:nvSpPr>
          <p:cNvPr id="137" name="Shape 137"/>
          <p:cNvSpPr/>
          <p:nvPr/>
        </p:nvSpPr>
        <p:spPr>
          <a:xfrm flipH="1">
            <a:off x="1524002" y="2017714"/>
            <a:ext cx="7619997" cy="3124199"/>
          </a:xfrm>
          <a:prstGeom prst="rtTriangle">
            <a:avLst/>
          </a:prstGeom>
          <a:solidFill>
            <a:srgbClr val="00B5E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8" name="Shape 138"/>
          <p:cNvSpPr txBox="1">
            <a:spLocks noGrp="1"/>
          </p:cNvSpPr>
          <p:nvPr>
            <p:ph type="body" idx="1"/>
          </p:nvPr>
        </p:nvSpPr>
        <p:spPr>
          <a:xfrm rot="-1337637">
            <a:off x="1070489" y="3419264"/>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9" name="Shape 139"/>
          <p:cNvPicPr preferRelativeResize="0"/>
          <p:nvPr/>
        </p:nvPicPr>
        <p:blipFill rotWithShape="1">
          <a:blip r:embed="rId3">
            <a:alphaModFix/>
          </a:blip>
          <a:srcRect/>
          <a:stretch/>
        </p:blipFill>
        <p:spPr>
          <a:xfrm>
            <a:off x="445985" y="0"/>
            <a:ext cx="1904839" cy="508858"/>
          </a:xfrm>
          <a:prstGeom prst="rect">
            <a:avLst/>
          </a:prstGeom>
          <a:noFill/>
          <a:ln>
            <a:noFill/>
          </a:ln>
        </p:spPr>
      </p:pic>
      <p:sp>
        <p:nvSpPr>
          <p:cNvPr id="140" name="Shape 140"/>
          <p:cNvSpPr txBox="1">
            <a:spLocks noGrp="1"/>
          </p:cNvSpPr>
          <p:nvPr>
            <p:ph type="title"/>
          </p:nvPr>
        </p:nvSpPr>
        <p:spPr>
          <a:xfrm>
            <a:off x="4667533" y="3941762"/>
            <a:ext cx="4158966"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5_Custom Layout">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BF62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25" name="Shape 25"/>
          <p:cNvGrpSpPr/>
          <p:nvPr/>
        </p:nvGrpSpPr>
        <p:grpSpPr>
          <a:xfrm>
            <a:off x="1735666" y="-1"/>
            <a:ext cx="7408333" cy="5143501"/>
            <a:chOff x="1735666" y="0"/>
            <a:chExt cx="7408333" cy="6858000"/>
          </a:xfrm>
        </p:grpSpPr>
        <p:sp>
          <p:nvSpPr>
            <p:cNvPr id="26" name="Shape 26"/>
            <p:cNvSpPr/>
            <p:nvPr/>
          </p:nvSpPr>
          <p:spPr>
            <a:xfrm rot="10800000" flipH="1">
              <a:off x="1735666" y="0"/>
              <a:ext cx="7408332" cy="6858000"/>
            </a:xfrm>
            <a:prstGeom prst="triangle">
              <a:avLst>
                <a:gd name="adj" fmla="val 68571"/>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7" name="Shape 27"/>
            <p:cNvSpPr/>
            <p:nvPr/>
          </p:nvSpPr>
          <p:spPr>
            <a:xfrm>
              <a:off x="6824132" y="0"/>
              <a:ext cx="2319867" cy="68580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8" name="Shape 28"/>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30"/>
        <p:cNvGrpSpPr/>
        <p:nvPr/>
      </p:nvGrpSpPr>
      <p:grpSpPr>
        <a:xfrm>
          <a:off x="0" y="0"/>
          <a:ext cx="0" cy="0"/>
          <a:chOff x="0" y="0"/>
          <a:chExt cx="0" cy="0"/>
        </a:xfrm>
      </p:grpSpPr>
      <p:sp>
        <p:nvSpPr>
          <p:cNvPr id="31" name="Shape 31"/>
          <p:cNvSpPr/>
          <p:nvPr/>
        </p:nvSpPr>
        <p:spPr>
          <a:xfrm flipH="1">
            <a:off x="1529599" y="3256149"/>
            <a:ext cx="7619997" cy="1887351"/>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2" name="Shape 32"/>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6_Custom Layout">
    <p:spTree>
      <p:nvGrpSpPr>
        <p:cNvPr id="1" name="Shape 34"/>
        <p:cNvGrpSpPr/>
        <p:nvPr/>
      </p:nvGrpSpPr>
      <p:grpSpPr>
        <a:xfrm>
          <a:off x="0" y="0"/>
          <a:ext cx="0" cy="0"/>
          <a:chOff x="0" y="0"/>
          <a:chExt cx="0" cy="0"/>
        </a:xfrm>
      </p:grpSpPr>
      <p:sp>
        <p:nvSpPr>
          <p:cNvPr id="35" name="Shape 35"/>
          <p:cNvSpPr/>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6" name="Shape 36"/>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8"/>
        <p:cNvGrpSpPr/>
        <p:nvPr/>
      </p:nvGrpSpPr>
      <p:grpSpPr>
        <a:xfrm>
          <a:off x="0" y="0"/>
          <a:ext cx="0" cy="0"/>
          <a:chOff x="0" y="0"/>
          <a:chExt cx="0" cy="0"/>
        </a:xfrm>
      </p:grpSpPr>
      <p:pic>
        <p:nvPicPr>
          <p:cNvPr id="39" name="Shape 39" descr="C:\Users\Courtney Myers\Desktop\PPT Template_Page_02.jpg"/>
          <p:cNvPicPr preferRelativeResize="0"/>
          <p:nvPr/>
        </p:nvPicPr>
        <p:blipFill rotWithShape="1">
          <a:blip r:embed="rId2">
            <a:alphaModFix/>
          </a:blip>
          <a:srcRect/>
          <a:stretch/>
        </p:blipFill>
        <p:spPr>
          <a:xfrm>
            <a:off x="0" y="0"/>
            <a:ext cx="9144000" cy="5141913"/>
          </a:xfrm>
          <a:prstGeom prst="rect">
            <a:avLst/>
          </a:prstGeom>
          <a:noFill/>
          <a:ln>
            <a:noFill/>
          </a:ln>
        </p:spPr>
      </p:pic>
      <p:sp>
        <p:nvSpPr>
          <p:cNvPr id="40" name="Shape 40"/>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42"/>
        <p:cNvGrpSpPr/>
        <p:nvPr/>
      </p:nvGrpSpPr>
      <p:grpSpPr>
        <a:xfrm>
          <a:off x="0" y="0"/>
          <a:ext cx="0" cy="0"/>
          <a:chOff x="0" y="0"/>
          <a:chExt cx="0" cy="0"/>
        </a:xfrm>
      </p:grpSpPr>
      <p:sp>
        <p:nvSpPr>
          <p:cNvPr id="43" name="Shape 43"/>
          <p:cNvSpPr/>
          <p:nvPr/>
        </p:nvSpPr>
        <p:spPr>
          <a:xfrm>
            <a:off x="0" y="0"/>
            <a:ext cx="9144000" cy="5143499"/>
          </a:xfrm>
          <a:prstGeom prst="rect">
            <a:avLst/>
          </a:prstGeom>
          <a:solidFill>
            <a:srgbClr val="A8003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nvGrpSpPr>
          <p:cNvPr id="44" name="Shape 44"/>
          <p:cNvGrpSpPr/>
          <p:nvPr/>
        </p:nvGrpSpPr>
        <p:grpSpPr>
          <a:xfrm>
            <a:off x="1735666" y="-1"/>
            <a:ext cx="7408333" cy="5143501"/>
            <a:chOff x="1735666" y="0"/>
            <a:chExt cx="7408333" cy="6858000"/>
          </a:xfrm>
        </p:grpSpPr>
        <p:sp>
          <p:nvSpPr>
            <p:cNvPr id="45" name="Shape 45"/>
            <p:cNvSpPr/>
            <p:nvPr/>
          </p:nvSpPr>
          <p:spPr>
            <a:xfrm rot="10800000" flipH="1">
              <a:off x="1735666" y="0"/>
              <a:ext cx="7408332" cy="6858000"/>
            </a:xfrm>
            <a:prstGeom prst="triangle">
              <a:avLst>
                <a:gd name="adj" fmla="val 68571"/>
              </a:avLst>
            </a:prstGeom>
            <a:solidFill>
              <a:srgbClr val="E0004D"/>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46" name="Shape 46"/>
            <p:cNvSpPr/>
            <p:nvPr/>
          </p:nvSpPr>
          <p:spPr>
            <a:xfrm>
              <a:off x="6824132" y="0"/>
              <a:ext cx="2319867"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sp>
        <p:nvSpPr>
          <p:cNvPr id="47" name="Shape 47"/>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dk1"/>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47200" y="175975"/>
            <a:ext cx="8455487" cy="607797"/>
          </a:xfrm>
          <a:prstGeom prst="rect">
            <a:avLst/>
          </a:prstGeom>
          <a:noFill/>
          <a:ln>
            <a:noFill/>
          </a:ln>
        </p:spPr>
        <p:txBody>
          <a:bodyPr lIns="91425" tIns="91425" rIns="91425" bIns="91425" anchor="ctr" anchorCtr="0"/>
          <a:lstStyle>
            <a:lvl1pPr marL="0" marR="0" lvl="0" indent="0" algn="l" rtl="0">
              <a:spcBef>
                <a:spcPts val="0"/>
              </a:spcBef>
              <a:buClr>
                <a:srgbClr val="00B5E2"/>
              </a:buClr>
              <a:buFont typeface="Century Gothic"/>
              <a:buNone/>
              <a:defRPr sz="2800" b="0" i="0" u="none" strike="noStrike" cap="none">
                <a:solidFill>
                  <a:srgbClr val="00B5E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347200" y="1020537"/>
            <a:ext cx="8455487" cy="354057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2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297791" y="4730341"/>
            <a:ext cx="381362" cy="30016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0_Custom Layout">
    <p:spTree>
      <p:nvGrpSpPr>
        <p:cNvPr id="1" name="Shape 53"/>
        <p:cNvGrpSpPr/>
        <p:nvPr/>
      </p:nvGrpSpPr>
      <p:grpSpPr>
        <a:xfrm>
          <a:off x="0" y="0"/>
          <a:ext cx="0" cy="0"/>
          <a:chOff x="0" y="0"/>
          <a:chExt cx="0" cy="0"/>
        </a:xfrm>
      </p:grpSpPr>
      <p:sp>
        <p:nvSpPr>
          <p:cNvPr id="55" name="Shape 55"/>
          <p:cNvSpPr/>
          <p:nvPr/>
        </p:nvSpPr>
        <p:spPr>
          <a:xfrm flipH="1">
            <a:off x="1523999" y="2009558"/>
            <a:ext cx="7619997" cy="3124199"/>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56" name="Shape 56"/>
          <p:cNvSpPr txBox="1">
            <a:spLocks noGrp="1"/>
          </p:cNvSpPr>
          <p:nvPr>
            <p:ph type="body" idx="1"/>
          </p:nvPr>
        </p:nvSpPr>
        <p:spPr>
          <a:xfrm rot="-1337637">
            <a:off x="1123894" y="341523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title"/>
          </p:nvPr>
        </p:nvSpPr>
        <p:spPr>
          <a:xfrm>
            <a:off x="4832351" y="3941762"/>
            <a:ext cx="3994150" cy="100965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6" name="Shape 107"/>
          <p:cNvPicPr preferRelativeResize="0"/>
          <p:nvPr userDrawn="1"/>
        </p:nvPicPr>
        <p:blipFill rotWithShape="1">
          <a:blip r:embed="rId2">
            <a:alphaModFix/>
          </a:blip>
          <a:srcRect/>
          <a:stretch/>
        </p:blipFill>
        <p:spPr>
          <a:xfrm>
            <a:off x="476250" y="700670"/>
            <a:ext cx="3462588" cy="32947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47200" y="175975"/>
            <a:ext cx="8455487" cy="607797"/>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47200" y="1034142"/>
            <a:ext cx="8455487" cy="34929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2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hyperlink" Target="https://drive.google.com/drive/folders/0B8jvqvV77pcJejF2LUQwbmtGVUU?usp=sharing"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drive.google.com/drive/folders/0B8jvqvV77pcJejF2LUQwbmtGVUU?usp=sharin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5058026" y="1336698"/>
            <a:ext cx="3732244" cy="2573141"/>
          </a:xfrm>
          <a:prstGeom prst="rect">
            <a:avLst/>
          </a:prstGeom>
          <a:noFill/>
          <a:ln>
            <a:noFill/>
          </a:ln>
        </p:spPr>
        <p:txBody>
          <a:bodyPr lIns="0" tIns="45700" rIns="91425" bIns="45700" anchor="ctr" anchorCtr="0">
            <a:noAutofit/>
          </a:bodyPr>
          <a:lstStyle/>
          <a:p>
            <a:pPr marL="0" marR="0" lvl="0" indent="0" algn="ctr" rtl="0">
              <a:spcBef>
                <a:spcPts val="0"/>
              </a:spcBef>
              <a:buClr>
                <a:srgbClr val="000000"/>
              </a:buClr>
              <a:buSzPct val="25000"/>
              <a:buFont typeface="Century Gothic"/>
              <a:buNone/>
            </a:pPr>
            <a:r>
              <a:rPr lang="en-US" sz="4400" b="0" i="0" u="none" strike="noStrike" cap="none" dirty="0">
                <a:solidFill>
                  <a:srgbClr val="000000"/>
                </a:solidFill>
                <a:latin typeface="Century Gothic"/>
                <a:ea typeface="Century Gothic"/>
                <a:cs typeface="Century Gothic"/>
                <a:sym typeface="Century Gothic"/>
              </a:rPr>
              <a:t>The BRIGHT </a:t>
            </a:r>
            <a:r>
              <a:rPr lang="en-US" sz="4400" b="0" i="0" u="none" strike="noStrike" cap="none" dirty="0" smtClean="0">
                <a:solidFill>
                  <a:srgbClr val="000000"/>
                </a:solidFill>
                <a:latin typeface="Century Gothic"/>
                <a:ea typeface="Century Gothic"/>
                <a:cs typeface="Century Gothic"/>
                <a:sym typeface="Century Gothic"/>
              </a:rPr>
              <a:t>Side </a:t>
            </a:r>
            <a:r>
              <a:rPr lang="en-US" sz="4400" b="0" i="0" u="none" strike="noStrike" cap="none" dirty="0">
                <a:solidFill>
                  <a:srgbClr val="000000"/>
                </a:solidFill>
                <a:latin typeface="Century Gothic"/>
                <a:ea typeface="Century Gothic"/>
                <a:cs typeface="Century Gothic"/>
                <a:sym typeface="Century Gothic"/>
              </a:rPr>
              <a:t>of KidZ</a:t>
            </a:r>
          </a:p>
        </p:txBody>
      </p:sp>
      <p:pic>
        <p:nvPicPr>
          <p:cNvPr id="3" name="Picture 8" descr="https://www.abo-ncle.org/images/ABO_HiRes_073113.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9409" y="3618799"/>
            <a:ext cx="1238209" cy="1238209"/>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10" descr="https://www.abo-ncle.org/images/NCLE_Logo_HiRes0731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98788" y="3618798"/>
            <a:ext cx="1238209" cy="1238209"/>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051" name="Picture 3" descr="C:\Users\Courtney Myers\Desktop\_Stock Images_Video\Stock\ThinkstockPhotos-48860067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953698"/>
            <a:ext cx="9144000" cy="6097198"/>
          </a:xfrm>
          <a:prstGeom prst="rect">
            <a:avLst/>
          </a:prstGeom>
          <a:noFill/>
          <a:extLst>
            <a:ext uri="{909E8E84-426E-40DD-AFC4-6F175D3DCCD1}">
              <a14:hiddenFill xmlns:a14="http://schemas.microsoft.com/office/drawing/2010/main">
                <a:solidFill>
                  <a:srgbClr val="FFFFFF"/>
                </a:solidFill>
              </a14:hiddenFill>
            </a:ext>
          </a:extLst>
        </p:spPr>
      </p:pic>
      <p:sp>
        <p:nvSpPr>
          <p:cNvPr id="191" name="Shape 191"/>
          <p:cNvSpPr txBox="1">
            <a:spLocks noGrp="1"/>
          </p:cNvSpPr>
          <p:nvPr>
            <p:ph type="title"/>
          </p:nvPr>
        </p:nvSpPr>
        <p:spPr>
          <a:xfrm>
            <a:off x="1756741" y="1909938"/>
            <a:ext cx="5630518" cy="369925"/>
          </a:xfrm>
        </p:spPr>
        <p:txBody>
          <a:bodyPr/>
          <a:lstStyle/>
          <a:p>
            <a:pPr lvl="0" algn="ctr"/>
            <a:r>
              <a:rPr lang="en-US" dirty="0"/>
              <a:t>Opportunity </a:t>
            </a:r>
            <a:r>
              <a:rPr lang="en-US" dirty="0" smtClean="0"/>
              <a:t>Awaits</a:t>
            </a:r>
            <a:endParaRPr lang="en-US" dirty="0">
              <a:sym typeface="Century Gothic"/>
            </a:endParaRPr>
          </a:p>
        </p:txBody>
      </p:sp>
      <p:sp>
        <p:nvSpPr>
          <p:cNvPr id="5" name="Text Placeholder 4"/>
          <p:cNvSpPr>
            <a:spLocks noGrp="1"/>
          </p:cNvSpPr>
          <p:nvPr>
            <p:ph type="body" idx="1"/>
          </p:nvPr>
        </p:nvSpPr>
        <p:spPr>
          <a:xfrm>
            <a:off x="1131217" y="2660413"/>
            <a:ext cx="6881566" cy="3452811"/>
          </a:xfrm>
        </p:spPr>
        <p:txBody>
          <a:bodyPr/>
          <a:lstStyle/>
          <a:p>
            <a:pPr algn="ctr">
              <a:spcAft>
                <a:spcPts val="1200"/>
              </a:spcAft>
            </a:pPr>
            <a:r>
              <a:rPr lang="en-US" dirty="0" smtClean="0"/>
              <a:t>To </a:t>
            </a:r>
            <a:r>
              <a:rPr lang="en-US" dirty="0"/>
              <a:t>educate </a:t>
            </a:r>
            <a:r>
              <a:rPr lang="en-US" dirty="0" smtClean="0"/>
              <a:t>parents</a:t>
            </a:r>
            <a:r>
              <a:rPr lang="en-US" dirty="0"/>
              <a:t>, teachers and loved </a:t>
            </a:r>
            <a:r>
              <a:rPr lang="en-US" dirty="0" smtClean="0"/>
              <a:t>ones</a:t>
            </a:r>
            <a:endParaRPr lang="en-US" dirty="0"/>
          </a:p>
          <a:p>
            <a:pPr algn="ctr">
              <a:spcAft>
                <a:spcPts val="1200"/>
              </a:spcAft>
            </a:pPr>
            <a:r>
              <a:rPr lang="en-US" dirty="0" smtClean="0"/>
              <a:t>To </a:t>
            </a:r>
            <a:r>
              <a:rPr lang="en-US" dirty="0"/>
              <a:t>understand the visual health differences of </a:t>
            </a:r>
            <a:r>
              <a:rPr lang="en-US" dirty="0" smtClean="0"/>
              <a:t>Generation </a:t>
            </a:r>
            <a:r>
              <a:rPr lang="en-US" dirty="0"/>
              <a:t>Z </a:t>
            </a:r>
            <a:r>
              <a:rPr lang="en-US" dirty="0" smtClean="0"/>
              <a:t>and the opportunities for </a:t>
            </a:r>
            <a:r>
              <a:rPr lang="en-US" dirty="0"/>
              <a:t>practice </a:t>
            </a:r>
            <a:r>
              <a:rPr lang="en-US" dirty="0" smtClean="0"/>
              <a:t>growth</a:t>
            </a:r>
            <a:endParaRPr lang="en-US" dirty="0"/>
          </a:p>
          <a:p>
            <a:pPr algn="ctr">
              <a:spcAft>
                <a:spcPts val="1200"/>
              </a:spcAft>
            </a:pPr>
            <a:r>
              <a:rPr lang="en-US" dirty="0" smtClean="0"/>
              <a:t>To </a:t>
            </a:r>
            <a:r>
              <a:rPr lang="en-US" dirty="0"/>
              <a:t>influence the lives of </a:t>
            </a:r>
            <a:r>
              <a:rPr lang="en-US" dirty="0" smtClean="0"/>
              <a:t>kids </a:t>
            </a:r>
            <a:r>
              <a:rPr lang="en-US" dirty="0"/>
              <a:t>in a way that </a:t>
            </a:r>
            <a:r>
              <a:rPr lang="en-US" dirty="0" smtClean="0"/>
              <a:t>will </a:t>
            </a:r>
            <a:br>
              <a:rPr lang="en-US" dirty="0" smtClean="0"/>
            </a:br>
            <a:r>
              <a:rPr lang="en-US" dirty="0" smtClean="0"/>
              <a:t>influence </a:t>
            </a:r>
            <a:r>
              <a:rPr lang="en-US" dirty="0"/>
              <a:t>their future as well as </a:t>
            </a:r>
            <a:r>
              <a:rPr lang="en-US" dirty="0" smtClean="0"/>
              <a:t>ours</a:t>
            </a:r>
            <a:endParaRPr lang="en-US" dirty="0"/>
          </a:p>
          <a:p>
            <a:pPr algn="ctr">
              <a:spcAft>
                <a:spcPts val="1200"/>
              </a:spcAft>
            </a:pPr>
            <a:endParaRPr lang="en-US" dirty="0"/>
          </a:p>
        </p:txBody>
      </p:sp>
      <p:sp>
        <p:nvSpPr>
          <p:cNvPr id="193" name="Shape 193"/>
          <p:cNvSpPr/>
          <p:nvPr/>
        </p:nvSpPr>
        <p:spPr>
          <a:xfrm>
            <a:off x="799610" y="413362"/>
            <a:ext cx="653278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5400" b="1" cap="none" dirty="0">
              <a:solidFill>
                <a:srgbClr val="7D7D7D"/>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a:xfrm>
            <a:off x="3942608" y="3941762"/>
            <a:ext cx="4883892" cy="1009649"/>
          </a:xfrm>
        </p:spPr>
        <p:txBody>
          <a:bodyPr>
            <a:normAutofit fontScale="90000"/>
          </a:bodyPr>
          <a:lstStyle/>
          <a:p>
            <a:r>
              <a:rPr lang="en-US" dirty="0" smtClean="0"/>
              <a:t>Educate Parents, Teachers and Loved Ones</a:t>
            </a:r>
            <a:endParaRPr lang="en-US" dirty="0"/>
          </a:p>
        </p:txBody>
      </p:sp>
    </p:spTree>
    <p:extLst>
      <p:ext uri="{BB962C8B-B14F-4D97-AF65-F5344CB8AC3E}">
        <p14:creationId xmlns:p14="http://schemas.microsoft.com/office/powerpoint/2010/main" val="1974439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pic>
        <p:nvPicPr>
          <p:cNvPr id="234" name="Shape 234" descr="closetobook.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1711760238"/>
              </p:ext>
            </p:extLst>
          </p:nvPr>
        </p:nvGraphicFramePr>
        <p:xfrm>
          <a:off x="409829" y="2355625"/>
          <a:ext cx="2086065" cy="1167038"/>
        </p:xfrm>
        <a:graphic>
          <a:graphicData uri="http://schemas.openxmlformats.org/drawingml/2006/table">
            <a:tbl>
              <a:tblPr firstRow="1" bandRow="1">
                <a:tableStyleId>{2D5ABB26-0587-4C30-8999-92F81FD0307C}</a:tableStyleId>
              </a:tblPr>
              <a:tblGrid>
                <a:gridCol w="2086065"/>
              </a:tblGrid>
              <a:tr h="1167038">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7" name="Oval 6"/>
          <p:cNvSpPr/>
          <p:nvPr/>
        </p:nvSpPr>
        <p:spPr>
          <a:xfrm>
            <a:off x="6054481" y="1047378"/>
            <a:ext cx="3313215" cy="331321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25000"/>
              <a:defRPr/>
            </a:pPr>
            <a:r>
              <a:rPr lang="en-US" sz="1800" b="1" dirty="0">
                <a:latin typeface="Century Gothic"/>
                <a:ea typeface="Century Gothic"/>
                <a:cs typeface="Century Gothic"/>
                <a:sym typeface="Century Gothic"/>
              </a:rPr>
              <a:t>44% of parents are not aware that behavioral problems can be an indication that a child’s vision is </a:t>
            </a:r>
            <a:r>
              <a:rPr lang="en-US" sz="1800" b="1" dirty="0" smtClean="0">
                <a:latin typeface="Century Gothic"/>
                <a:ea typeface="Century Gothic"/>
                <a:cs typeface="Century Gothic"/>
                <a:sym typeface="Century Gothic"/>
              </a:rPr>
              <a:t>compromised</a:t>
            </a:r>
            <a:endParaRPr lang="en-US" sz="1800" b="1" dirty="0">
              <a:latin typeface="Century Gothic"/>
              <a:ea typeface="Century Gothic"/>
              <a:cs typeface="Century Gothic"/>
              <a:sym typeface="Century Gothic"/>
            </a:endParaRPr>
          </a:p>
        </p:txBody>
      </p:sp>
    </p:spTree>
    <p:extLst>
      <p:ext uri="{BB962C8B-B14F-4D97-AF65-F5344CB8AC3E}">
        <p14:creationId xmlns:p14="http://schemas.microsoft.com/office/powerpoint/2010/main" val="3824785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4" name="Shape 234" descr="closetobook.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1313441250"/>
              </p:ext>
            </p:extLst>
          </p:nvPr>
        </p:nvGraphicFramePr>
        <p:xfrm>
          <a:off x="409829" y="2355625"/>
          <a:ext cx="4172130" cy="1167038"/>
        </p:xfrm>
        <a:graphic>
          <a:graphicData uri="http://schemas.openxmlformats.org/drawingml/2006/table">
            <a:tbl>
              <a:tblPr firstRow="1" bandRow="1">
                <a:tableStyleId>{2D5ABB26-0587-4C30-8999-92F81FD0307C}</a:tableStyleId>
              </a:tblPr>
              <a:tblGrid>
                <a:gridCol w="2086065"/>
                <a:gridCol w="2086065"/>
              </a:tblGrid>
              <a:tr h="1167038">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a:t>
                      </a:r>
                      <a:r>
                        <a:rPr lang="en-US" sz="1400" b="0" i="0" u="none" strike="noStrike" cap="none" baseline="0" dirty="0" smtClean="0">
                          <a:solidFill>
                            <a:schemeClr val="bg1"/>
                          </a:solidFill>
                          <a:latin typeface="Century Gothic" panose="020B0502020202020204" pitchFamily="34" charset="0"/>
                          <a:ea typeface="+mn-ea"/>
                          <a:cs typeface="+mn-cs"/>
                          <a:sym typeface="Arial"/>
                        </a:rPr>
                        <a: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7"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8"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86792" y="1398891"/>
            <a:ext cx="2060071" cy="1473706"/>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3475145281"/>
              </p:ext>
            </p:extLst>
          </p:nvPr>
        </p:nvGraphicFramePr>
        <p:xfrm>
          <a:off x="409829" y="2355625"/>
          <a:ext cx="6258195" cy="1158240"/>
        </p:xfrm>
        <a:graphic>
          <a:graphicData uri="http://schemas.openxmlformats.org/drawingml/2006/table">
            <a:tbl>
              <a:tblPr firstRow="1" bandRow="1">
                <a:tableStyleId>{2D5ABB26-0587-4C30-8999-92F81FD0307C}</a:tableStyleId>
              </a:tblPr>
              <a:tblGrid>
                <a:gridCol w="2086065"/>
                <a:gridCol w="2086065"/>
                <a:gridCol w="2086065"/>
              </a:tblGrid>
              <a:tr h="1108924">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a:t>
                      </a:r>
                      <a:r>
                        <a:rPr lang="en-US" sz="1400" b="0" i="0" u="none" strike="noStrike" cap="none" baseline="0" dirty="0" smtClean="0">
                          <a:solidFill>
                            <a:schemeClr val="bg1"/>
                          </a:solidFill>
                          <a:latin typeface="Century Gothic" panose="020B0502020202020204" pitchFamily="34" charset="0"/>
                          <a:ea typeface="+mn-ea"/>
                          <a:cs typeface="+mn-cs"/>
                          <a:sym typeface="Arial"/>
                        </a:rPr>
                        <a: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11"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2029350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3488544544"/>
              </p:ext>
            </p:extLst>
          </p:nvPr>
        </p:nvGraphicFramePr>
        <p:xfrm>
          <a:off x="409829" y="2355625"/>
          <a:ext cx="8344260" cy="1158240"/>
        </p:xfrm>
        <a:graphic>
          <a:graphicData uri="http://schemas.openxmlformats.org/drawingml/2006/table">
            <a:tbl>
              <a:tblPr firstRow="1" bandRow="1">
                <a:tableStyleId>{2D5ABB26-0587-4C30-8999-92F81FD0307C}</a:tableStyleId>
              </a:tblPr>
              <a:tblGrid>
                <a:gridCol w="2086065"/>
                <a:gridCol w="2086065"/>
                <a:gridCol w="2086065"/>
                <a:gridCol w="2086065"/>
              </a:tblGrid>
              <a:tr h="1108924">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a:t>
                      </a:r>
                      <a:r>
                        <a:rPr lang="en-US" sz="1400" b="0" i="0" u="none" strike="noStrike" cap="none" baseline="0" dirty="0" smtClean="0">
                          <a:solidFill>
                            <a:schemeClr val="bg1"/>
                          </a:solidFill>
                          <a:latin typeface="Century Gothic" panose="020B0502020202020204" pitchFamily="34" charset="0"/>
                          <a:ea typeface="+mn-ea"/>
                          <a:cs typeface="+mn-cs"/>
                          <a:sym typeface="Arial"/>
                        </a:rPr>
                        <a: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Sensitivity to light and/or excessive tearing</a:t>
                      </a:r>
                      <a:endParaRPr lang="en-US" sz="1400" b="0" i="0" u="none" strike="noStrike" cap="none" dirty="0">
                        <a:solidFill>
                          <a:schemeClr val="bg1"/>
                        </a:solidFill>
                        <a:latin typeface="Century Gothic" panose="020B0502020202020204" pitchFamily="34" charset="0"/>
                        <a:ea typeface="+mn-ea"/>
                        <a:cs typeface="+mn-cs"/>
                        <a:sym typeface="Century Gothic"/>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8"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2029350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792598394"/>
              </p:ext>
            </p:extLst>
          </p:nvPr>
        </p:nvGraphicFramePr>
        <p:xfrm>
          <a:off x="409829" y="2355625"/>
          <a:ext cx="8344260" cy="2322576"/>
        </p:xfrm>
        <a:graphic>
          <a:graphicData uri="http://schemas.openxmlformats.org/drawingml/2006/table">
            <a:tbl>
              <a:tblPr firstRow="1" bandRow="1">
                <a:tableStyleId>{2D5ABB26-0587-4C30-8999-92F81FD0307C}</a:tableStyleId>
              </a:tblPr>
              <a:tblGrid>
                <a:gridCol w="2086065"/>
                <a:gridCol w="2086065"/>
                <a:gridCol w="2086065"/>
                <a:gridCol w="2086065"/>
              </a:tblGrid>
              <a:tr h="1161288">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a:t>
                      </a:r>
                      <a:r>
                        <a:rPr lang="en-US" sz="1400" b="0" i="0" u="none" strike="noStrike" cap="none" baseline="0" dirty="0" smtClean="0">
                          <a:solidFill>
                            <a:schemeClr val="bg1"/>
                          </a:solidFill>
                          <a:latin typeface="Century Gothic" panose="020B0502020202020204" pitchFamily="34" charset="0"/>
                          <a:ea typeface="+mn-ea"/>
                          <a:cs typeface="+mn-cs"/>
                          <a:sym typeface="Arial"/>
                        </a:rPr>
                        <a: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Sensitivity to light and/or excessive tearing</a:t>
                      </a:r>
                      <a:endParaRPr lang="en-US" sz="1400" b="0" i="0" u="none" strike="noStrike" cap="none" dirty="0">
                        <a:solidFill>
                          <a:schemeClr val="bg1"/>
                        </a:solidFill>
                        <a:latin typeface="Century Gothic" panose="020B0502020202020204" pitchFamily="34" charset="0"/>
                        <a:ea typeface="+mn-ea"/>
                        <a:cs typeface="+mn-cs"/>
                        <a:sym typeface="Century Gothic"/>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r h="1161288">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Closing one eye to read or watch TV</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endParaRPr lang="en-US" dirty="0"/>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12"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781739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4099404548"/>
              </p:ext>
            </p:extLst>
          </p:nvPr>
        </p:nvGraphicFramePr>
        <p:xfrm>
          <a:off x="409829" y="2355625"/>
          <a:ext cx="8344260" cy="2267164"/>
        </p:xfrm>
        <a:graphic>
          <a:graphicData uri="http://schemas.openxmlformats.org/drawingml/2006/table">
            <a:tbl>
              <a:tblPr firstRow="1" bandRow="1">
                <a:tableStyleId>{2D5ABB26-0587-4C30-8999-92F81FD0307C}</a:tableStyleId>
              </a:tblPr>
              <a:tblGrid>
                <a:gridCol w="2086065"/>
                <a:gridCol w="2086065"/>
                <a:gridCol w="2086065"/>
                <a:gridCol w="2086065"/>
              </a:tblGrid>
              <a:tr h="1108924">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a:t>
                      </a:r>
                      <a:r>
                        <a:rPr lang="en-US" sz="1400" b="0" i="0" u="none" strike="noStrike" cap="none" baseline="0" dirty="0" smtClean="0">
                          <a:solidFill>
                            <a:schemeClr val="bg1"/>
                          </a:solidFill>
                          <a:latin typeface="Century Gothic" panose="020B0502020202020204" pitchFamily="34" charset="0"/>
                          <a:ea typeface="+mn-ea"/>
                          <a:cs typeface="+mn-cs"/>
                          <a:sym typeface="Arial"/>
                        </a:rPr>
                        <a: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Sensitivity to light and/or excessive tearing</a:t>
                      </a:r>
                      <a:endParaRPr lang="en-US" sz="1400" b="0" i="0" u="none" strike="noStrike" cap="none" dirty="0">
                        <a:solidFill>
                          <a:schemeClr val="bg1"/>
                        </a:solidFill>
                        <a:latin typeface="Century Gothic" panose="020B0502020202020204" pitchFamily="34" charset="0"/>
                        <a:ea typeface="+mn-ea"/>
                        <a:cs typeface="+mn-cs"/>
                        <a:sym typeface="Century Gothic"/>
                      </a:endParaRPr>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Closing one eye to read or watch TV</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Receiving lower grades than usual</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7"/>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8"/>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10"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322930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2853778857"/>
              </p:ext>
            </p:extLst>
          </p:nvPr>
        </p:nvGraphicFramePr>
        <p:xfrm>
          <a:off x="409829" y="2355625"/>
          <a:ext cx="8344260" cy="2316480"/>
        </p:xfrm>
        <a:graphic>
          <a:graphicData uri="http://schemas.openxmlformats.org/drawingml/2006/table">
            <a:tbl>
              <a:tblPr firstRow="1" bandRow="1">
                <a:tableStyleId>{2D5ABB26-0587-4C30-8999-92F81FD0307C}</a:tableStyleId>
              </a:tblPr>
              <a:tblGrid>
                <a:gridCol w="2086065"/>
                <a:gridCol w="2086065"/>
                <a:gridCol w="2086065"/>
                <a:gridCol w="2086065"/>
              </a:tblGrid>
              <a:tr h="1108924">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Sensitivity to light and/or excessive tearing</a:t>
                      </a:r>
                      <a:endParaRPr lang="en-US" sz="1400" b="0" i="0" u="none" strike="noStrike" cap="none" dirty="0">
                        <a:solidFill>
                          <a:schemeClr val="bg1"/>
                        </a:solidFill>
                        <a:latin typeface="Century Gothic" panose="020B0502020202020204" pitchFamily="34" charset="0"/>
                        <a:ea typeface="+mn-ea"/>
                        <a:cs typeface="+mn-cs"/>
                        <a:sym typeface="Century Gothic"/>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Closing one eye to read or watch TV</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Receiving lower grades than usual</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Avoiding using a computer, because it “hurts my eyes”</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7"/>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8"/>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noFill/>
                      <a:prstDash val="solid"/>
                      <a:round/>
                      <a:headEnd type="none" w="med" len="med"/>
                      <a:tailEnd type="none" w="med" len="med"/>
                    </a:lnB>
                    <a:solidFill>
                      <a:schemeClr val="accent3"/>
                    </a:solidFill>
                  </a:tcPr>
                </a:tc>
              </a:tr>
            </a:tbl>
          </a:graphicData>
        </a:graphic>
      </p:graphicFrame>
      <p:sp>
        <p:nvSpPr>
          <p:cNvPr id="11"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1136593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nvPicPr>
        <p:blipFill rotWithShape="1">
          <a:blip r:embed="rId3"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extLst>
              <p:ext uri="{D42A27DB-BD31-4B8C-83A1-F6EECF244321}">
                <p14:modId xmlns:p14="http://schemas.microsoft.com/office/powerpoint/2010/main" val="3088332524"/>
              </p:ext>
            </p:extLst>
          </p:nvPr>
        </p:nvGraphicFramePr>
        <p:xfrm>
          <a:off x="409829" y="2355625"/>
          <a:ext cx="8344260" cy="2316480"/>
        </p:xfrm>
        <a:graphic>
          <a:graphicData uri="http://schemas.openxmlformats.org/drawingml/2006/table">
            <a:tbl>
              <a:tblPr firstRow="1" bandRow="1">
                <a:tableStyleId>{2D5ABB26-0587-4C30-8999-92F81FD0307C}</a:tableStyleId>
              </a:tblPr>
              <a:tblGrid>
                <a:gridCol w="2086065"/>
                <a:gridCol w="2086065"/>
                <a:gridCol w="2086065"/>
                <a:gridCol w="2086065"/>
              </a:tblGrid>
              <a:tr h="1108924">
                <a:tc>
                  <a:txBody>
                    <a:bodyPr/>
                    <a:lstStyle/>
                    <a:p>
                      <a:pPr marL="225425" indent="-225425">
                        <a:buFont typeface="+mj-lt"/>
                        <a:buAutoNum type="arabicPeriod"/>
                      </a:pPr>
                      <a:r>
                        <a:rPr lang="en-US" b="0" dirty="0" smtClean="0">
                          <a:solidFill>
                            <a:schemeClr val="bg1"/>
                          </a:solidFill>
                          <a:latin typeface="Century Gothic" panose="020B0502020202020204" pitchFamily="34" charset="0"/>
                          <a:sym typeface="Arial"/>
                        </a:rPr>
                        <a:t>Consistently sitting close to the TV or holding a book close</a:t>
                      </a:r>
                      <a:endParaRPr lang="en-US" b="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en-US" sz="1400" b="0" i="0" u="none" strike="noStrike" cap="none" dirty="0" smtClean="0">
                          <a:solidFill>
                            <a:schemeClr val="bg1"/>
                          </a:solidFill>
                          <a:latin typeface="Century Gothic" panose="020B0502020202020204" pitchFamily="34" charset="0"/>
                          <a:ea typeface="+mn-ea"/>
                          <a:cs typeface="+mn-cs"/>
                          <a:sym typeface="Arial"/>
                        </a:rPr>
                        <a:t>Frequent eye rubbing</a:t>
                      </a: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Losing place while reading or using a finger to guide eyes when reading</a:t>
                      </a:r>
                    </a:p>
                    <a:p>
                      <a:pPr marL="225425" marR="0" indent="-225425" algn="l" rtl="0">
                        <a:lnSpc>
                          <a:spcPct val="100000"/>
                        </a:lnSpc>
                        <a:spcBef>
                          <a:spcPts val="0"/>
                        </a:spcBef>
                        <a:spcAft>
                          <a:spcPts val="0"/>
                        </a:spcAft>
                        <a:buFont typeface="+mj-lt"/>
                        <a:buAutoNum type="arabicPeriod" startAt="3"/>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Sensitivity to light and/or excessive tearing</a:t>
                      </a:r>
                      <a:endParaRPr lang="en-US" sz="1400" b="0" i="0" u="none" strike="noStrike" cap="none" dirty="0">
                        <a:solidFill>
                          <a:schemeClr val="bg1"/>
                        </a:solidFill>
                        <a:latin typeface="Century Gothic" panose="020B0502020202020204" pitchFamily="34" charset="0"/>
                        <a:ea typeface="+mn-ea"/>
                        <a:cs typeface="+mn-cs"/>
                        <a:sym typeface="Century Gothic"/>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Closing one eye to read or watch TV</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Receiving lower grades than usual</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Avoiding using a computer, because it “hurts my eyes”</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7"/>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400" b="0" i="0" u="none" strike="noStrike" cap="none" dirty="0" smtClean="0">
                          <a:solidFill>
                            <a:schemeClr val="bg1"/>
                          </a:solidFill>
                          <a:latin typeface="Century Gothic" panose="020B0502020202020204" pitchFamily="34" charset="0"/>
                          <a:ea typeface="+mn-ea"/>
                          <a:cs typeface="+mn-cs"/>
                          <a:sym typeface="Century Gothic"/>
                        </a:rPr>
                        <a:t>Squinting or tilting the head to see the classroom board</a:t>
                      </a:r>
                    </a:p>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8"/>
                        <a:tabLst/>
                        <a:defRPr/>
                      </a:pPr>
                      <a:endParaRPr lang="en-US" sz="1400" b="0" i="0" u="none" strike="noStrike" cap="none"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r>
            </a:tbl>
          </a:graphicData>
        </a:graphic>
      </p:graphicFrame>
      <p:sp>
        <p:nvSpPr>
          <p:cNvPr id="11" name="Shape 232"/>
          <p:cNvSpPr txBox="1">
            <a:spLocks noGrp="1"/>
          </p:cNvSpPr>
          <p:nvPr>
            <p:ph type="title"/>
          </p:nvPr>
        </p:nvSpPr>
        <p:spPr>
          <a:xfrm>
            <a:off x="480131" y="452087"/>
            <a:ext cx="7207004" cy="369925"/>
          </a:xfrm>
        </p:spPr>
        <p:txBody>
          <a:bodyPr/>
          <a:lstStyle/>
          <a:p>
            <a:pPr lvl="0"/>
            <a:r>
              <a:rPr lang="en-US" dirty="0" smtClean="0">
                <a:sym typeface="Century Gothic"/>
              </a:rPr>
              <a:t>Talk to Parents / Teachers About the Symptoms to Watch For:</a:t>
            </a:r>
            <a:endParaRPr lang="en-US" dirty="0">
              <a:sym typeface="Century Gothic"/>
            </a:endParaRPr>
          </a:p>
        </p:txBody>
      </p:sp>
    </p:spTree>
    <p:extLst>
      <p:ext uri="{BB962C8B-B14F-4D97-AF65-F5344CB8AC3E}">
        <p14:creationId xmlns:p14="http://schemas.microsoft.com/office/powerpoint/2010/main" val="151047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80133" y="461391"/>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Today’s Objectives</a:t>
            </a:r>
            <a:endParaRPr lang="en-US" sz="2800" b="0" i="0" u="none" strike="noStrike" cap="none" dirty="0">
              <a:solidFill>
                <a:schemeClr val="lt1"/>
              </a:solidFill>
              <a:latin typeface="Century Gothic"/>
              <a:ea typeface="Century Gothic"/>
              <a:cs typeface="Century Gothic"/>
              <a:sym typeface="Century Gothic"/>
            </a:endParaRPr>
          </a:p>
        </p:txBody>
      </p:sp>
      <p:sp>
        <p:nvSpPr>
          <p:cNvPr id="153" name="Shape 153"/>
          <p:cNvSpPr txBox="1">
            <a:spLocks noGrp="1"/>
          </p:cNvSpPr>
          <p:nvPr>
            <p:ph type="body" idx="1"/>
          </p:nvPr>
        </p:nvSpPr>
        <p:spPr>
          <a:xfrm>
            <a:off x="450827" y="1044084"/>
            <a:ext cx="7287727" cy="3452811"/>
          </a:xfrm>
          <a:prstGeom prst="rect">
            <a:avLst/>
          </a:prstGeom>
          <a:noFill/>
          <a:ln>
            <a:noFill/>
          </a:ln>
        </p:spPr>
        <p:txBody>
          <a:bodyPr lIns="0" tIns="45700" rIns="91425" bIns="45700" anchor="t" anchorCtr="0">
            <a:noAutofit/>
          </a:bodyPr>
          <a:lstStyle/>
          <a:p>
            <a:pPr marL="285750" marR="0" lvl="0" indent="-285750" algn="l" rtl="0">
              <a:lnSpc>
                <a:spcPct val="100000"/>
              </a:lnSpc>
              <a:spcBef>
                <a:spcPts val="0"/>
              </a:spcBef>
              <a:spcAft>
                <a:spcPts val="0"/>
              </a:spcAft>
              <a:buClr>
                <a:schemeClr val="lt1"/>
              </a:buClr>
              <a:buSzPct val="100000"/>
              <a:buFont typeface="Arial"/>
              <a:buChar char="•"/>
            </a:pPr>
            <a:r>
              <a:rPr lang="en-US" sz="1800" b="0" i="0" u="none" strike="noStrike" cap="none" dirty="0">
                <a:solidFill>
                  <a:schemeClr val="lt1"/>
                </a:solidFill>
                <a:latin typeface="Century Gothic"/>
                <a:ea typeface="Century Gothic"/>
                <a:cs typeface="Century Gothic"/>
                <a:sym typeface="Century Gothic"/>
              </a:rPr>
              <a:t>Explore how different generations </a:t>
            </a:r>
            <a:r>
              <a:rPr lang="en-US" sz="1800" b="0" i="0" u="none" strike="noStrike" cap="none" dirty="0" smtClean="0">
                <a:solidFill>
                  <a:schemeClr val="lt1"/>
                </a:solidFill>
                <a:latin typeface="Century Gothic"/>
                <a:ea typeface="Century Gothic"/>
                <a:cs typeface="Century Gothic"/>
                <a:sym typeface="Century Gothic"/>
              </a:rPr>
              <a:t>think about and use </a:t>
            </a:r>
            <a:r>
              <a:rPr lang="en-US" sz="1800" b="0" i="0" u="none" strike="noStrike" cap="none" dirty="0">
                <a:solidFill>
                  <a:schemeClr val="lt1"/>
                </a:solidFill>
                <a:latin typeface="Century Gothic"/>
                <a:ea typeface="Century Gothic"/>
                <a:cs typeface="Century Gothic"/>
                <a:sym typeface="Century Gothic"/>
              </a:rPr>
              <a:t>their eyes – and what this means for Gen Z</a:t>
            </a:r>
          </a:p>
          <a:p>
            <a:pPr marL="0" marR="0" lvl="0" indent="0" algn="l" rtl="0">
              <a:lnSpc>
                <a:spcPct val="100000"/>
              </a:lnSpc>
              <a:spcBef>
                <a:spcPts val="60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600"/>
              </a:spcBef>
              <a:spcAft>
                <a:spcPts val="0"/>
              </a:spcAft>
              <a:buClr>
                <a:schemeClr val="lt1"/>
              </a:buClr>
              <a:buSzPct val="100000"/>
              <a:buFont typeface="Arial"/>
              <a:buChar char="•"/>
            </a:pPr>
            <a:r>
              <a:rPr lang="en-US" sz="1800" b="0" i="0" u="none" strike="noStrike" cap="none" dirty="0">
                <a:solidFill>
                  <a:schemeClr val="lt1"/>
                </a:solidFill>
                <a:latin typeface="Century Gothic"/>
                <a:ea typeface="Century Gothic"/>
                <a:cs typeface="Century Gothic"/>
                <a:sym typeface="Century Gothic"/>
              </a:rPr>
              <a:t>The importance of vision in childhood development</a:t>
            </a:r>
          </a:p>
          <a:p>
            <a:pPr marL="0" marR="0" lvl="0" indent="0" algn="l" rtl="0">
              <a:lnSpc>
                <a:spcPct val="100000"/>
              </a:lnSpc>
              <a:spcBef>
                <a:spcPts val="60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600"/>
              </a:spcBef>
              <a:spcAft>
                <a:spcPts val="0"/>
              </a:spcAft>
              <a:buClr>
                <a:schemeClr val="lt1"/>
              </a:buClr>
              <a:buSzPct val="100000"/>
              <a:buFont typeface="Arial"/>
              <a:buChar char="•"/>
            </a:pPr>
            <a:r>
              <a:rPr lang="en-US" sz="1800" b="0" i="0" u="none" strike="noStrike" cap="none" dirty="0">
                <a:solidFill>
                  <a:schemeClr val="lt1"/>
                </a:solidFill>
                <a:latin typeface="Century Gothic"/>
                <a:ea typeface="Century Gothic"/>
                <a:cs typeface="Century Gothic"/>
                <a:sym typeface="Century Gothic"/>
              </a:rPr>
              <a:t>The need for </a:t>
            </a:r>
            <a:r>
              <a:rPr lang="en-US" sz="1800" b="0" i="0" u="none" strike="noStrike" cap="none" dirty="0" smtClean="0">
                <a:solidFill>
                  <a:schemeClr val="lt1"/>
                </a:solidFill>
                <a:latin typeface="Century Gothic"/>
                <a:ea typeface="Century Gothic"/>
                <a:cs typeface="Century Gothic"/>
                <a:sym typeface="Century Gothic"/>
              </a:rPr>
              <a:t>kids’ </a:t>
            </a:r>
            <a:r>
              <a:rPr lang="en-US" sz="1800" b="0" i="0" u="none" strike="noStrike" cap="none" dirty="0">
                <a:solidFill>
                  <a:schemeClr val="lt1"/>
                </a:solidFill>
                <a:latin typeface="Century Gothic"/>
                <a:ea typeface="Century Gothic"/>
                <a:cs typeface="Century Gothic"/>
                <a:sym typeface="Century Gothic"/>
              </a:rPr>
              <a:t>eye care and eye protection from UV and harmful blue light</a:t>
            </a:r>
          </a:p>
          <a:p>
            <a:pPr marL="0" marR="0" lvl="0" indent="0" algn="l" rtl="0">
              <a:lnSpc>
                <a:spcPct val="100000"/>
              </a:lnSpc>
              <a:spcBef>
                <a:spcPts val="60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600"/>
              </a:spcBef>
              <a:spcAft>
                <a:spcPts val="0"/>
              </a:spcAft>
              <a:buClr>
                <a:schemeClr val="lt1"/>
              </a:buClr>
              <a:buSzPct val="100000"/>
              <a:buFont typeface="Arial"/>
              <a:buChar char="•"/>
            </a:pPr>
            <a:r>
              <a:rPr lang="en-US" sz="1800" b="0" i="0" u="none" strike="noStrike" cap="none" dirty="0">
                <a:solidFill>
                  <a:schemeClr val="lt1"/>
                </a:solidFill>
                <a:latin typeface="Century Gothic"/>
                <a:ea typeface="Century Gothic"/>
                <a:cs typeface="Century Gothic"/>
                <a:sym typeface="Century Gothic"/>
              </a:rPr>
              <a:t>How we as opticians and staff can provide the best possible eye care to our younger patients</a:t>
            </a:r>
          </a:p>
          <a:p>
            <a:pPr marL="285750" marR="0" lvl="0" indent="-285750" algn="l" rtl="0">
              <a:lnSpc>
                <a:spcPct val="100000"/>
              </a:lnSpc>
              <a:spcBef>
                <a:spcPts val="600"/>
              </a:spcBef>
              <a:spcAft>
                <a:spcPts val="0"/>
              </a:spcAft>
              <a:buClr>
                <a:schemeClr val="lt1"/>
              </a:buClr>
              <a:buSzPct val="100000"/>
              <a:buFont typeface="Arial"/>
              <a:buNone/>
            </a:pPr>
            <a:endParaRPr sz="1800" b="0" i="0" u="none" strike="noStrike" cap="none"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600"/>
              </a:spcBef>
              <a:spcAft>
                <a:spcPts val="0"/>
              </a:spcAft>
              <a:buClr>
                <a:schemeClr val="lt1"/>
              </a:buClr>
              <a:buSzPct val="100000"/>
              <a:buFont typeface="Arial"/>
              <a:buNone/>
            </a:pP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ext Placeholder 1"/>
          <p:cNvSpPr>
            <a:spLocks noGrp="1"/>
          </p:cNvSpPr>
          <p:nvPr>
            <p:ph type="body" idx="1"/>
          </p:nvPr>
        </p:nvSpPr>
        <p:spPr>
          <a:xfrm>
            <a:off x="450827" y="1214437"/>
            <a:ext cx="4631536" cy="3452811"/>
          </a:xfrm>
        </p:spPr>
        <p:txBody>
          <a:bodyPr/>
          <a:lstStyle/>
          <a:p>
            <a:r>
              <a:rPr lang="en-US" dirty="0" smtClean="0"/>
              <a:t>Spread the message through…</a:t>
            </a:r>
          </a:p>
          <a:p>
            <a:pPr marL="285750" indent="-285750">
              <a:buFont typeface="Arial" panose="020B0604020202020204" pitchFamily="34" charset="0"/>
              <a:buChar char="•"/>
            </a:pPr>
            <a:r>
              <a:rPr lang="en-US" dirty="0" smtClean="0"/>
              <a:t>Social media</a:t>
            </a:r>
          </a:p>
          <a:p>
            <a:pPr marL="285750" indent="-285750">
              <a:buFont typeface="Arial" panose="020B0604020202020204" pitchFamily="34" charset="0"/>
              <a:buChar char="•"/>
            </a:pPr>
            <a:r>
              <a:rPr lang="en-US" dirty="0" smtClean="0"/>
              <a:t>School / PTAs</a:t>
            </a:r>
          </a:p>
          <a:p>
            <a:pPr marL="285750" indent="-285750">
              <a:buFont typeface="Arial" panose="020B0604020202020204" pitchFamily="34" charset="0"/>
              <a:buChar char="•"/>
            </a:pPr>
            <a:r>
              <a:rPr lang="en-US" dirty="0" smtClean="0"/>
              <a:t>Teachers / school visits </a:t>
            </a:r>
          </a:p>
          <a:p>
            <a:pPr marL="285750" indent="-285750">
              <a:buFont typeface="Arial" panose="020B0604020202020204" pitchFamily="34" charset="0"/>
              <a:buChar char="•"/>
            </a:pPr>
            <a:r>
              <a:rPr lang="en-US" dirty="0" smtClean="0"/>
              <a:t>Nurses / eye first aid </a:t>
            </a:r>
            <a:r>
              <a:rPr lang="en-US" dirty="0"/>
              <a:t>kits (</a:t>
            </a:r>
            <a:r>
              <a:rPr lang="en-US" dirty="0" smtClean="0"/>
              <a:t>DistinctiveStratagies.com)</a:t>
            </a:r>
          </a:p>
          <a:p>
            <a:pPr marL="285750" indent="-285750">
              <a:buFont typeface="Arial" panose="020B0604020202020204" pitchFamily="34" charset="0"/>
              <a:buChar char="•"/>
            </a:pPr>
            <a:r>
              <a:rPr lang="en-US" dirty="0" smtClean="0"/>
              <a:t>Coaches / community </a:t>
            </a:r>
            <a:br>
              <a:rPr lang="en-US" dirty="0" smtClean="0"/>
            </a:br>
            <a:r>
              <a:rPr lang="en-US" dirty="0" smtClean="0"/>
              <a:t>sports teams</a:t>
            </a:r>
          </a:p>
        </p:txBody>
      </p:sp>
      <p:sp>
        <p:nvSpPr>
          <p:cNvPr id="3" name="Title 2"/>
          <p:cNvSpPr>
            <a:spLocks noGrp="1"/>
          </p:cNvSpPr>
          <p:nvPr>
            <p:ph type="title"/>
          </p:nvPr>
        </p:nvSpPr>
        <p:spPr>
          <a:xfrm>
            <a:off x="468258" y="463962"/>
            <a:ext cx="5630518" cy="369925"/>
          </a:xfrm>
        </p:spPr>
        <p:txBody>
          <a:bodyPr/>
          <a:lstStyle/>
          <a:p>
            <a:r>
              <a:rPr lang="en-US" dirty="0" smtClean="0"/>
              <a:t>Think Outside the Box</a:t>
            </a:r>
            <a:endParaRPr lang="en-US" dirty="0"/>
          </a:p>
        </p:txBody>
      </p:sp>
      <p:pic>
        <p:nvPicPr>
          <p:cNvPr id="3074" name="Picture 2" descr="C:\Users\Courtney Myers\Downloads\IMG_016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02591" y="3780781"/>
            <a:ext cx="2919969" cy="12875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ourtney Myers\Downloads\IMG_0166.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3215" y="1831334"/>
            <a:ext cx="2087477" cy="18589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ourtney Myers\Downloads\IMG_016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27524" y="193962"/>
            <a:ext cx="2919969" cy="14962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ourtney Myers\Downloads\IMG_0168.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766037" y="1040136"/>
            <a:ext cx="2189977" cy="26501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ourtney Myers\Downloads\IMG_0158.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417005" y="3158835"/>
            <a:ext cx="1539009" cy="1909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050" name="Picture 2" descr="Z:\Havas-PR\Pittsburgh Share\SHARE\CLIENTS\Transitions Optical\Images\Lifestyle and Model Images\2016\Signature_Justin_Kids\#JUSTIN Transitions Signature Gray Ful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02" y="0"/>
            <a:ext cx="9149596" cy="5143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hape 35"/>
          <p:cNvSpPr/>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263" name="Shape 263"/>
          <p:cNvSpPr txBox="1">
            <a:spLocks noGrp="1"/>
          </p:cNvSpPr>
          <p:nvPr>
            <p:ph type="title"/>
          </p:nvPr>
        </p:nvSpPr>
        <p:spPr>
          <a:xfrm>
            <a:off x="4848278" y="3941762"/>
            <a:ext cx="3978220" cy="1009649"/>
          </a:xfrm>
          <a:prstGeom prst="rect">
            <a:avLst/>
          </a:prstGeom>
          <a:noFill/>
          <a:ln>
            <a:noFill/>
          </a:ln>
        </p:spPr>
        <p:txBody>
          <a:bodyPr lIns="0" tIns="45700" rIns="91425" bIns="45700" anchor="ctr" anchorCtr="0">
            <a:noAutofit/>
          </a:bodyPr>
          <a:lstStyle/>
          <a:p>
            <a:pPr marL="0" marR="0" lvl="0" indent="0" algn="r" rtl="0">
              <a:spcBef>
                <a:spcPts val="0"/>
              </a:spcBef>
              <a:buClr>
                <a:schemeClr val="lt1"/>
              </a:buClr>
              <a:buSzPct val="25000"/>
              <a:buFont typeface="Century Gothic"/>
              <a:buNone/>
            </a:pPr>
            <a:r>
              <a:rPr lang="en-US" sz="3200" b="0" i="0" u="none" strike="noStrike" cap="none" dirty="0">
                <a:solidFill>
                  <a:schemeClr val="lt1"/>
                </a:solidFill>
                <a:latin typeface="Century Gothic"/>
                <a:ea typeface="Century Gothic"/>
                <a:cs typeface="Century Gothic"/>
                <a:sym typeface="Century Gothic"/>
              </a:rPr>
              <a:t>The Need for Protection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68258" y="463962"/>
            <a:ext cx="5630518" cy="369925"/>
          </a:xfrm>
        </p:spPr>
        <p:txBody>
          <a:bodyPr/>
          <a:lstStyle/>
          <a:p>
            <a:pPr lvl="0"/>
            <a:r>
              <a:rPr lang="en-US" dirty="0" smtClean="0">
                <a:sym typeface="Century Gothic"/>
              </a:rPr>
              <a:t>Protecting Pets…..</a:t>
            </a:r>
            <a:endParaRPr lang="en-US" dirty="0">
              <a:sym typeface="Century Gothic"/>
            </a:endParaRPr>
          </a:p>
        </p:txBody>
      </p:sp>
      <p:sp>
        <p:nvSpPr>
          <p:cNvPr id="4" name="Text Placeholder 3"/>
          <p:cNvSpPr>
            <a:spLocks noGrp="1"/>
          </p:cNvSpPr>
          <p:nvPr>
            <p:ph type="body" idx="1"/>
          </p:nvPr>
        </p:nvSpPr>
        <p:spPr/>
        <p:txBody>
          <a:bodyPr/>
          <a:lstStyle/>
          <a:p>
            <a:endParaRPr lang="en-US" dirty="0"/>
          </a:p>
        </p:txBody>
      </p:sp>
      <p:pic>
        <p:nvPicPr>
          <p:cNvPr id="271" name="Shape 271" descr="ruffit-dog-carrier-backpack-8647.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4374" y="1291267"/>
            <a:ext cx="2487082" cy="1910080"/>
          </a:xfrm>
          <a:prstGeom prst="rect">
            <a:avLst/>
          </a:prstGeom>
          <a:noFill/>
          <a:ln>
            <a:noFill/>
          </a:ln>
        </p:spPr>
      </p:pic>
      <p:pic>
        <p:nvPicPr>
          <p:cNvPr id="272" name="Shape 272" descr="thumb_409d1b5c5864ccce7ee6d1f1a664ff05_1024.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84834" y="1291267"/>
            <a:ext cx="2172990" cy="2163937"/>
          </a:xfrm>
          <a:prstGeom prst="rect">
            <a:avLst/>
          </a:prstGeom>
          <a:noFill/>
          <a:ln>
            <a:noFill/>
          </a:ln>
        </p:spPr>
      </p:pic>
      <p:pic>
        <p:nvPicPr>
          <p:cNvPr id="273" name="Shape 273" descr="thumb_08d3677cc2a685893a807ac8ed117a17_1024.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361339" y="1291267"/>
            <a:ext cx="2478600" cy="2662200"/>
          </a:xfrm>
          <a:prstGeom prst="rect">
            <a:avLst/>
          </a:prstGeom>
          <a:noFill/>
          <a:ln>
            <a:noFill/>
          </a:ln>
        </p:spPr>
      </p:pic>
      <p:pic>
        <p:nvPicPr>
          <p:cNvPr id="274" name="Shape 274" descr="thumb_Paws-Aboard-Dog-Yellow-Life-Jacket-31eecae3-84b4-4233-b988-a6491e67134e_600.jpg_1024.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92451" y="2501504"/>
            <a:ext cx="2029618" cy="2029618"/>
          </a:xfrm>
          <a:prstGeom prst="rect">
            <a:avLst/>
          </a:prstGeom>
          <a:noFill/>
          <a:ln>
            <a:noFill/>
          </a:ln>
        </p:spPr>
      </p:pic>
      <p:pic>
        <p:nvPicPr>
          <p:cNvPr id="275" name="Shape 275" descr="thumb_bark-n-boots_1024.jp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931441" y="2932371"/>
            <a:ext cx="2160476" cy="1598751"/>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6382" y="463962"/>
            <a:ext cx="7988878" cy="369925"/>
          </a:xfrm>
        </p:spPr>
        <p:txBody>
          <a:bodyPr/>
          <a:lstStyle/>
          <a:p>
            <a:pPr lvl="0"/>
            <a:r>
              <a:rPr lang="en-US" dirty="0" smtClean="0"/>
              <a:t>Body / Skin </a:t>
            </a:r>
            <a:r>
              <a:rPr lang="en-US" dirty="0" smtClean="0">
                <a:sym typeface="Century Gothic"/>
              </a:rPr>
              <a:t>Protection #1 with Parents</a:t>
            </a:r>
            <a:endParaRPr lang="en-US" dirty="0">
              <a:sym typeface="Century Gothic"/>
            </a:endParaRPr>
          </a:p>
        </p:txBody>
      </p:sp>
      <p:sp>
        <p:nvSpPr>
          <p:cNvPr id="282" name="Shape 282"/>
          <p:cNvSpPr txBox="1">
            <a:spLocks noGrp="1"/>
          </p:cNvSpPr>
          <p:nvPr>
            <p:ph type="body" idx="1"/>
          </p:nvPr>
        </p:nvSpPr>
        <p:spPr/>
        <p:txBody>
          <a:bodyPr/>
          <a:lstStyle/>
          <a:p>
            <a:pPr marL="285750" lvl="0" indent="-285750">
              <a:buFont typeface="Arial" panose="020B0604020202020204" pitchFamily="34" charset="0"/>
              <a:buChar char="•"/>
            </a:pPr>
            <a:r>
              <a:rPr lang="en-US" dirty="0" smtClean="0">
                <a:sym typeface="Century Gothic"/>
              </a:rPr>
              <a:t>Car seats</a:t>
            </a:r>
          </a:p>
          <a:p>
            <a:pPr marL="285750" lvl="0" indent="-285750">
              <a:buFont typeface="Arial" panose="020B0604020202020204" pitchFamily="34" charset="0"/>
              <a:buChar char="•"/>
            </a:pPr>
            <a:r>
              <a:rPr lang="en-US" dirty="0" smtClean="0">
                <a:sym typeface="Century Gothic"/>
              </a:rPr>
              <a:t>Sports gear – bike, baseball, soccer, swimming, basketball, track, volleyball, motorcycle riding, skiing, surfing, tennis, etc.</a:t>
            </a:r>
          </a:p>
          <a:p>
            <a:pPr marL="285750" lvl="0" indent="-285750">
              <a:buFont typeface="Arial" panose="020B0604020202020204" pitchFamily="34" charset="0"/>
              <a:buChar char="•"/>
            </a:pPr>
            <a:r>
              <a:rPr lang="en-US" dirty="0" smtClean="0">
                <a:sym typeface="Century Gothic"/>
              </a:rPr>
              <a:t>Hats/clothing/sunscreen</a:t>
            </a:r>
          </a:p>
          <a:p>
            <a:pPr marL="285750" lvl="0" indent="-285750">
              <a:buFont typeface="Arial" panose="020B0604020202020204" pitchFamily="34" charset="0"/>
              <a:buChar char="•"/>
            </a:pPr>
            <a:r>
              <a:rPr lang="en-US" dirty="0" smtClean="0">
                <a:sym typeface="Century Gothic"/>
              </a:rPr>
              <a:t>Socks to prevent blisters</a:t>
            </a:r>
          </a:p>
          <a:p>
            <a:pPr marL="285750" lvl="0" indent="-285750">
              <a:buFont typeface="Arial" panose="020B0604020202020204" pitchFamily="34" charset="0"/>
              <a:buChar char="•"/>
            </a:pPr>
            <a:r>
              <a:rPr lang="en-US" dirty="0" smtClean="0">
                <a:sym typeface="Century Gothic"/>
              </a:rPr>
              <a:t>Jackets, ear muffs, gloves to protect from cold</a:t>
            </a:r>
          </a:p>
          <a:p>
            <a:pPr lvl="0"/>
            <a:endParaRPr lang="en-US" dirty="0" smtClean="0">
              <a:sym typeface="Century Gothic"/>
            </a:endParaRPr>
          </a:p>
          <a:p>
            <a:pPr lvl="0"/>
            <a:endParaRPr lang="en-US" dirty="0">
              <a:sym typeface="Century Gothic"/>
            </a:endParaRPr>
          </a:p>
        </p:txBody>
      </p:sp>
      <p:pic>
        <p:nvPicPr>
          <p:cNvPr id="283" name="Shape 283" descr="thumb_slider3_1024.jpg"/>
          <p:cNvPicPr preferRelativeResize="0"/>
          <p:nvPr/>
        </p:nvPicPr>
        <p:blipFill rotWithShape="1">
          <a:blip r:embed="rId3" cstate="screen">
            <a:extLst>
              <a:ext uri="{28A0092B-C50C-407E-A947-70E740481C1C}">
                <a14:useLocalDpi xmlns:a14="http://schemas.microsoft.com/office/drawing/2010/main"/>
              </a:ext>
            </a:extLst>
          </a:blip>
          <a:stretch/>
        </p:blipFill>
        <p:spPr>
          <a:xfrm>
            <a:off x="4184029" y="2972464"/>
            <a:ext cx="2909125" cy="1484225"/>
          </a:xfrm>
          <a:prstGeom prst="rect">
            <a:avLst/>
          </a:prstGeom>
          <a:noFill/>
          <a:ln>
            <a:noFill/>
          </a:ln>
        </p:spPr>
      </p:pic>
      <p:pic>
        <p:nvPicPr>
          <p:cNvPr id="284" name="Shape 284" descr="kids-swim-goggles.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80173" y="1247670"/>
            <a:ext cx="3761391" cy="1484225"/>
          </a:xfrm>
          <a:prstGeom prst="rect">
            <a:avLst/>
          </a:prstGeom>
          <a:noFill/>
          <a:ln>
            <a:noFill/>
          </a:ln>
        </p:spPr>
      </p:pic>
      <p:pic>
        <p:nvPicPr>
          <p:cNvPr id="285" name="Shape 285" descr="Dollarphotoclub_51414420.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184029" y="1241818"/>
            <a:ext cx="1707813" cy="1490077"/>
          </a:xfrm>
          <a:prstGeom prst="rect">
            <a:avLst/>
          </a:prstGeom>
          <a:noFill/>
          <a:ln>
            <a:noFill/>
          </a:ln>
        </p:spPr>
      </p:pic>
      <p:pic>
        <p:nvPicPr>
          <p:cNvPr id="286" name="Shape 286" descr="boosterLG.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93154" y="2972465"/>
            <a:ext cx="1848410" cy="149047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 name="Title 1"/>
          <p:cNvSpPr>
            <a:spLocks noGrp="1"/>
          </p:cNvSpPr>
          <p:nvPr>
            <p:ph type="title"/>
          </p:nvPr>
        </p:nvSpPr>
        <p:spPr>
          <a:xfrm>
            <a:off x="5089806" y="4079778"/>
            <a:ext cx="3978220" cy="1009649"/>
          </a:xfrm>
        </p:spPr>
        <p:txBody>
          <a:bodyPr/>
          <a:lstStyle/>
          <a:p>
            <a:r>
              <a:rPr lang="en-US" dirty="0" smtClean="0"/>
              <a:t>UV and Blue Light</a:t>
            </a:r>
            <a:endParaRPr lang="en-US" dirty="0"/>
          </a:p>
        </p:txBody>
      </p:sp>
      <p:sp>
        <p:nvSpPr>
          <p:cNvPr id="295" name="Shape 295"/>
          <p:cNvSpPr/>
          <p:nvPr/>
        </p:nvSpPr>
        <p:spPr>
          <a:xfrm>
            <a:off x="6073733" y="1342332"/>
            <a:ext cx="2784762"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lt1"/>
              </a:solidFill>
              <a:latin typeface="Century Gothic"/>
              <a:ea typeface="Century Gothic"/>
              <a:cs typeface="Century Gothic"/>
              <a:sym typeface="Century Gothic"/>
            </a:endParaRPr>
          </a:p>
        </p:txBody>
      </p:sp>
      <p:sp>
        <p:nvSpPr>
          <p:cNvPr id="297" name="Shape 297"/>
          <p:cNvSpPr/>
          <p:nvPr/>
        </p:nvSpPr>
        <p:spPr>
          <a:xfrm>
            <a:off x="461677" y="4325698"/>
            <a:ext cx="2872901"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smtClean="0">
                <a:solidFill>
                  <a:schemeClr val="tx1">
                    <a:lumMod val="50000"/>
                    <a:lumOff val="50000"/>
                  </a:schemeClr>
                </a:solidFill>
                <a:latin typeface="Century Gothic"/>
                <a:ea typeface="Century Gothic"/>
                <a:cs typeface="Century Gothic"/>
                <a:sym typeface="Century Gothic"/>
              </a:rPr>
              <a:t>Sources: </a:t>
            </a:r>
            <a:r>
              <a:rPr lang="en-US" sz="1000" dirty="0">
                <a:solidFill>
                  <a:schemeClr val="tx1">
                    <a:lumMod val="50000"/>
                    <a:lumOff val="50000"/>
                  </a:schemeClr>
                </a:solidFill>
                <a:latin typeface="Century Gothic"/>
                <a:ea typeface="Century Gothic"/>
                <a:cs typeface="Century Gothic"/>
                <a:sym typeface="Century Gothic"/>
              </a:rPr>
              <a:t>Sparrow 2000, Arnault 2013</a:t>
            </a:r>
          </a:p>
        </p:txBody>
      </p:sp>
      <p:pic>
        <p:nvPicPr>
          <p:cNvPr id="3074" name="Picture 2" descr="Z:\Havas-PR\Pittsburgh Share\SHARE\CLIENTS\Transitions Optical\2016 Blue Light\White Paper\Graphic PNGs\Fig5.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20656" y="500322"/>
            <a:ext cx="4857377" cy="2794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1677" y="798287"/>
            <a:ext cx="3631721" cy="2462213"/>
          </a:xfrm>
          <a:prstGeom prst="rect">
            <a:avLst/>
          </a:prstGeom>
        </p:spPr>
        <p:txBody>
          <a:bodyPr wrap="square">
            <a:spAutoFit/>
          </a:bodyPr>
          <a:lstStyle/>
          <a:p>
            <a:pPr>
              <a:spcAft>
                <a:spcPts val="600"/>
              </a:spcAft>
              <a:buClr>
                <a:schemeClr val="lt1"/>
              </a:buClr>
            </a:pPr>
            <a:r>
              <a:rPr lang="en-US" sz="1800" dirty="0" smtClean="0">
                <a:solidFill>
                  <a:schemeClr val="tx1">
                    <a:lumMod val="50000"/>
                    <a:lumOff val="50000"/>
                  </a:schemeClr>
                </a:solidFill>
                <a:latin typeface="Century Gothic"/>
                <a:ea typeface="Century Gothic"/>
                <a:cs typeface="Century Gothic"/>
                <a:sym typeface="Century Gothic"/>
              </a:rPr>
              <a:t>Young eyes </a:t>
            </a:r>
            <a:r>
              <a:rPr lang="en-US" sz="1800" dirty="0">
                <a:solidFill>
                  <a:schemeClr val="tx1">
                    <a:lumMod val="50000"/>
                    <a:lumOff val="50000"/>
                  </a:schemeClr>
                </a:solidFill>
                <a:latin typeface="Century Gothic"/>
                <a:ea typeface="Century Gothic"/>
                <a:cs typeface="Century Gothic"/>
                <a:sym typeface="Century Gothic"/>
              </a:rPr>
              <a:t>allow more damaging light </a:t>
            </a:r>
            <a:r>
              <a:rPr lang="en-US" sz="1800" dirty="0" smtClean="0">
                <a:solidFill>
                  <a:schemeClr val="tx1">
                    <a:lumMod val="50000"/>
                    <a:lumOff val="50000"/>
                  </a:schemeClr>
                </a:solidFill>
                <a:latin typeface="Century Gothic"/>
                <a:ea typeface="Century Gothic"/>
                <a:cs typeface="Century Gothic"/>
                <a:sym typeface="Century Gothic"/>
              </a:rPr>
              <a:t>in.</a:t>
            </a:r>
            <a:endParaRPr lang="en-US" sz="1800" dirty="0">
              <a:solidFill>
                <a:schemeClr val="tx1">
                  <a:lumMod val="50000"/>
                  <a:lumOff val="50000"/>
                </a:schemeClr>
              </a:solidFill>
              <a:latin typeface="Century Gothic"/>
              <a:ea typeface="Century Gothic"/>
              <a:cs typeface="Century Gothic"/>
              <a:sym typeface="Century Gothic"/>
            </a:endParaRPr>
          </a:p>
          <a:p>
            <a:pPr>
              <a:spcAft>
                <a:spcPts val="600"/>
              </a:spcAft>
              <a:buClr>
                <a:schemeClr val="lt1"/>
              </a:buClr>
            </a:pPr>
            <a:endParaRPr lang="en-US" sz="1800" dirty="0">
              <a:solidFill>
                <a:schemeClr val="tx1">
                  <a:lumMod val="50000"/>
                  <a:lumOff val="50000"/>
                </a:schemeClr>
              </a:solidFill>
              <a:latin typeface="Century Gothic"/>
              <a:ea typeface="Century Gothic"/>
              <a:cs typeface="Century Gothic"/>
              <a:sym typeface="Century Gothic"/>
            </a:endParaRPr>
          </a:p>
          <a:p>
            <a:pPr>
              <a:spcAft>
                <a:spcPts val="600"/>
              </a:spcAft>
              <a:buClr>
                <a:schemeClr val="lt1"/>
              </a:buClr>
            </a:pPr>
            <a:r>
              <a:rPr lang="en-US" sz="1800" dirty="0" smtClean="0">
                <a:solidFill>
                  <a:schemeClr val="tx1">
                    <a:lumMod val="50000"/>
                    <a:lumOff val="50000"/>
                  </a:schemeClr>
                </a:solidFill>
                <a:latin typeface="Century Gothic"/>
                <a:ea typeface="Century Gothic"/>
                <a:cs typeface="Century Gothic"/>
                <a:sym typeface="Century Gothic"/>
              </a:rPr>
              <a:t>Long-term </a:t>
            </a:r>
            <a:r>
              <a:rPr lang="en-US" sz="1800" dirty="0">
                <a:solidFill>
                  <a:schemeClr val="tx1">
                    <a:lumMod val="50000"/>
                    <a:lumOff val="50000"/>
                  </a:schemeClr>
                </a:solidFill>
                <a:latin typeface="Century Gothic"/>
                <a:ea typeface="Century Gothic"/>
                <a:cs typeface="Century Gothic"/>
                <a:sym typeface="Century Gothic"/>
              </a:rPr>
              <a:t>exposure to harmful blue light has been linked to increased risk of developing age-related macular </a:t>
            </a:r>
            <a:r>
              <a:rPr lang="en-US" sz="1800" dirty="0" smtClean="0">
                <a:solidFill>
                  <a:schemeClr val="tx1">
                    <a:lumMod val="50000"/>
                    <a:lumOff val="50000"/>
                  </a:schemeClr>
                </a:solidFill>
                <a:latin typeface="Century Gothic"/>
                <a:ea typeface="Century Gothic"/>
                <a:cs typeface="Century Gothic"/>
                <a:sym typeface="Century Gothic"/>
              </a:rPr>
              <a:t>degeneration. </a:t>
            </a:r>
            <a:endParaRPr lang="en-US" sz="1800" dirty="0">
              <a:solidFill>
                <a:schemeClr val="tx1">
                  <a:lumMod val="50000"/>
                  <a:lumOff val="50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503883" y="463962"/>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Digital Device Usage</a:t>
            </a:r>
            <a:endParaRPr lang="en-US" sz="2800" b="0" i="0" u="none" strike="noStrike" cap="none" dirty="0">
              <a:solidFill>
                <a:schemeClr val="lt1"/>
              </a:solidFill>
              <a:latin typeface="Century Gothic"/>
              <a:ea typeface="Century Gothic"/>
              <a:cs typeface="Century Gothic"/>
              <a:sym typeface="Century Gothic"/>
            </a:endParaRPr>
          </a:p>
        </p:txBody>
      </p:sp>
      <p:sp>
        <p:nvSpPr>
          <p:cNvPr id="311" name="Shape 311"/>
          <p:cNvSpPr txBox="1">
            <a:spLocks noGrp="1"/>
          </p:cNvSpPr>
          <p:nvPr>
            <p:ph type="body" idx="1"/>
          </p:nvPr>
        </p:nvSpPr>
        <p:spPr>
          <a:xfrm>
            <a:off x="510202" y="1214437"/>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Harmful </a:t>
            </a:r>
            <a:r>
              <a:rPr lang="en-US" sz="1800" b="0" i="0" u="none" strike="noStrike" cap="none" dirty="0" smtClean="0">
                <a:solidFill>
                  <a:schemeClr val="lt1"/>
                </a:solidFill>
                <a:latin typeface="Century Gothic"/>
                <a:ea typeface="Century Gothic"/>
                <a:cs typeface="Century Gothic"/>
                <a:sym typeface="Century Gothic"/>
              </a:rPr>
              <a:t>blue </a:t>
            </a:r>
            <a:r>
              <a:rPr lang="en-US" dirty="0"/>
              <a:t>l</a:t>
            </a:r>
            <a:r>
              <a:rPr lang="en-US" sz="1800" b="0" i="0" u="none" strike="noStrike" cap="none" dirty="0" smtClean="0">
                <a:solidFill>
                  <a:schemeClr val="lt1"/>
                </a:solidFill>
                <a:latin typeface="Century Gothic"/>
                <a:ea typeface="Century Gothic"/>
                <a:cs typeface="Century Gothic"/>
                <a:sym typeface="Century Gothic"/>
              </a:rPr>
              <a:t>ight </a:t>
            </a:r>
            <a:r>
              <a:rPr lang="en-US" sz="1800" b="0" i="0" u="none" strike="noStrike" cap="none" dirty="0">
                <a:solidFill>
                  <a:schemeClr val="lt1"/>
                </a:solidFill>
                <a:latin typeface="Century Gothic"/>
                <a:ea typeface="Century Gothic"/>
                <a:cs typeface="Century Gothic"/>
                <a:sym typeface="Century Gothic"/>
              </a:rPr>
              <a:t>and </a:t>
            </a:r>
            <a:r>
              <a:rPr lang="en-US" sz="1800" b="0" i="0" u="none" strike="noStrike" cap="none" dirty="0" smtClean="0">
                <a:solidFill>
                  <a:schemeClr val="lt1"/>
                </a:solidFill>
                <a:latin typeface="Century Gothic"/>
                <a:ea typeface="Century Gothic"/>
                <a:cs typeface="Century Gothic"/>
                <a:sym typeface="Century Gothic"/>
              </a:rPr>
              <a:t>eye </a:t>
            </a:r>
            <a:r>
              <a:rPr lang="en-US" dirty="0"/>
              <a:t>s</a:t>
            </a:r>
            <a:r>
              <a:rPr lang="en-US" sz="1800" b="0" i="0" u="none" strike="noStrike" cap="none" dirty="0" smtClean="0">
                <a:solidFill>
                  <a:schemeClr val="lt1"/>
                </a:solidFill>
                <a:latin typeface="Century Gothic"/>
                <a:ea typeface="Century Gothic"/>
                <a:cs typeface="Century Gothic"/>
                <a:sym typeface="Century Gothic"/>
              </a:rPr>
              <a:t>train </a:t>
            </a:r>
            <a:r>
              <a:rPr lang="en-US" sz="1800" b="0" i="0" u="none" strike="noStrike" cap="none" dirty="0">
                <a:solidFill>
                  <a:schemeClr val="lt1"/>
                </a:solidFill>
                <a:latin typeface="Century Gothic"/>
                <a:ea typeface="Century Gothic"/>
                <a:cs typeface="Century Gothic"/>
                <a:sym typeface="Century Gothic"/>
              </a:rPr>
              <a:t>are at the forefront of public consciousness because of the increased use of digital devices in recent </a:t>
            </a:r>
            <a:r>
              <a:rPr lang="en-US" sz="1800" b="0" i="0" u="none" strike="noStrike" cap="none" dirty="0" smtClean="0">
                <a:solidFill>
                  <a:schemeClr val="lt1"/>
                </a:solidFill>
                <a:latin typeface="Century Gothic"/>
                <a:ea typeface="Century Gothic"/>
                <a:cs typeface="Century Gothic"/>
                <a:sym typeface="Century Gothic"/>
              </a:rPr>
              <a:t>years.</a:t>
            </a:r>
            <a:endParaRPr lang="en-US"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p:txBody>
      </p:sp>
      <p:pic>
        <p:nvPicPr>
          <p:cNvPr id="312" name="Shape 312" descr="C:\Users\Courtney Myers\Desktop\VLL Photos\Justin.jpg"/>
          <p:cNvPicPr preferRelativeResize="0"/>
          <p:nvPr/>
        </p:nvPicPr>
        <p:blipFill rotWithShape="1">
          <a:blip r:embed="rId3">
            <a:alphaModFix/>
          </a:blip>
          <a:srcRect/>
          <a:stretch/>
        </p:blipFill>
        <p:spPr>
          <a:xfrm>
            <a:off x="5926137" y="817562"/>
            <a:ext cx="2771774" cy="3004133"/>
          </a:xfrm>
          <a:prstGeom prst="rect">
            <a:avLst/>
          </a:prstGeom>
          <a:noFill/>
          <a:ln>
            <a:noFill/>
          </a:ln>
        </p:spPr>
      </p:pic>
      <p:sp>
        <p:nvSpPr>
          <p:cNvPr id="313" name="Shape 313"/>
          <p:cNvSpPr/>
          <p:nvPr/>
        </p:nvSpPr>
        <p:spPr>
          <a:xfrm>
            <a:off x="5926137" y="3158823"/>
            <a:ext cx="2771774" cy="653143"/>
          </a:xfrm>
          <a:prstGeom prst="rect">
            <a:avLst/>
          </a:prstGeom>
          <a:solidFill>
            <a:schemeClr val="bg2">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000" b="1" dirty="0" smtClean="0">
                <a:solidFill>
                  <a:schemeClr val="lt1"/>
                </a:solidFill>
                <a:latin typeface="Century Gothic"/>
                <a:ea typeface="Century Gothic"/>
                <a:cs typeface="Century Gothic"/>
                <a:sym typeface="Century Gothic"/>
              </a:rPr>
              <a:t>2 HOURS PER DAY IN FRONT OF SCREENS</a:t>
            </a:r>
            <a:endParaRPr lang="en-US" sz="2000" b="1" dirty="0">
              <a:solidFill>
                <a:schemeClr val="lt1"/>
              </a:solidFill>
              <a:latin typeface="Century Gothic"/>
              <a:ea typeface="Century Gothic"/>
              <a:cs typeface="Century Gothic"/>
              <a:sym typeface="Century Gothic"/>
            </a:endParaRPr>
          </a:p>
        </p:txBody>
      </p:sp>
      <p:sp>
        <p:nvSpPr>
          <p:cNvPr id="6" name="Shape 160"/>
          <p:cNvSpPr txBox="1"/>
          <p:nvPr/>
        </p:nvSpPr>
        <p:spPr>
          <a:xfrm>
            <a:off x="5926137" y="3944797"/>
            <a:ext cx="3122973" cy="217199"/>
          </a:xfrm>
          <a:prstGeom prst="rect">
            <a:avLst/>
          </a:prstGeom>
          <a:noFill/>
          <a:ln>
            <a:noFill/>
          </a:ln>
        </p:spPr>
        <p:txBody>
          <a:bodyPr lIns="91425" tIns="45700" rIns="91425" bIns="45700" anchor="t" anchorCtr="0">
            <a:noAutofit/>
          </a:bodyPr>
          <a:lstStyle/>
          <a:p>
            <a:pPr lvl="0">
              <a:buSzPct val="25000"/>
            </a:pPr>
            <a:r>
              <a:rPr lang="en-US" sz="1200" b="0" i="0" u="none" strike="noStrike" cap="none" dirty="0" smtClean="0">
                <a:solidFill>
                  <a:schemeClr val="bg1"/>
                </a:solidFill>
                <a:latin typeface="Century Gothic" panose="020B0502020202020204" pitchFamily="34" charset="0"/>
                <a:sym typeface="Arial"/>
              </a:rPr>
              <a:t>Source</a:t>
            </a:r>
            <a:r>
              <a:rPr lang="en-US" sz="1200" dirty="0">
                <a:solidFill>
                  <a:schemeClr val="bg1"/>
                </a:solidFill>
                <a:latin typeface="Century Gothic" panose="020B0502020202020204" pitchFamily="34" charset="0"/>
              </a:rPr>
              <a:t>: Active Healthy Kids Canada </a:t>
            </a:r>
            <a:endParaRPr lang="en-US" sz="1200" b="0" i="0" u="none" strike="noStrike" cap="none" dirty="0">
              <a:solidFill>
                <a:schemeClr val="bg1"/>
              </a:solidFill>
              <a:latin typeface="Century Gothic" panose="020B0502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750"/>
                                        <p:tgtEl>
                                          <p:spTgt spid="312"/>
                                        </p:tgtEl>
                                      </p:cBhvr>
                                    </p:animEffect>
                                  </p:childTnLst>
                                </p:cTn>
                              </p:par>
                              <p:par>
                                <p:cTn id="8" presetID="10" presetClass="entr" presetSubtype="0" fill="hold"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fade">
                                      <p:cBhvr>
                                        <p:cTn id="10"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Source: “Meet Generation Z” by Sparts &amp; Honey </a:t>
            </a:r>
          </a:p>
        </p:txBody>
      </p:sp>
      <p:sp>
        <p:nvSpPr>
          <p:cNvPr id="173" name="Shape 173"/>
          <p:cNvSpPr txBox="1">
            <a:spLocks noGrp="1"/>
          </p:cNvSpPr>
          <p:nvPr>
            <p:ph type="title"/>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400" dirty="0" smtClean="0"/>
              <a:t>% of 8-12 Year Olds Using Device </a:t>
            </a:r>
            <a:r>
              <a:rPr lang="en-US" sz="2400" u="sng" dirty="0" smtClean="0"/>
              <a:t>Daily</a:t>
            </a:r>
            <a:endParaRPr lang="en-US" sz="2400" b="0" i="0" u="sng" strike="noStrike" cap="none" dirty="0">
              <a:solidFill>
                <a:schemeClr val="lt1"/>
              </a:solidFill>
              <a:sym typeface="Century Gothic"/>
            </a:endParaRPr>
          </a:p>
        </p:txBody>
      </p:sp>
      <p:sp>
        <p:nvSpPr>
          <p:cNvPr id="174" name="Shape 174"/>
          <p:cNvSpPr txBox="1"/>
          <p:nvPr/>
        </p:nvSpPr>
        <p:spPr>
          <a:xfrm>
            <a:off x="426525" y="4774168"/>
            <a:ext cx="3729842" cy="24622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SzPct val="25000"/>
              <a:defRPr sz="1200">
                <a:solidFill>
                  <a:schemeClr val="dk1"/>
                </a:solidFill>
                <a:latin typeface="Century Gothic" panose="020B0502020202020204" pitchFamily="34" charset="0"/>
              </a:defRPr>
            </a:lvl1pPr>
          </a:lstStyle>
          <a:p>
            <a:endParaRPr lang="en-US" dirty="0"/>
          </a:p>
        </p:txBody>
      </p:sp>
      <p:graphicFrame>
        <p:nvGraphicFramePr>
          <p:cNvPr id="2" name="Chart 1"/>
          <p:cNvGraphicFramePr/>
          <p:nvPr>
            <p:extLst>
              <p:ext uri="{D42A27DB-BD31-4B8C-83A1-F6EECF244321}">
                <p14:modId xmlns:p14="http://schemas.microsoft.com/office/powerpoint/2010/main" val="791258591"/>
              </p:ext>
            </p:extLst>
          </p:nvPr>
        </p:nvGraphicFramePr>
        <p:xfrm>
          <a:off x="330428" y="270782"/>
          <a:ext cx="8479970" cy="3719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004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nvSpPr>
        <p:spPr>
          <a:xfrm>
            <a:off x="5857875" y="1468706"/>
            <a:ext cx="4400550" cy="4400550"/>
          </a:xfrm>
          <a:prstGeom prst="ellipse">
            <a:avLst/>
          </a:prstGeom>
          <a:solidFill>
            <a:schemeClr val="accent4"/>
          </a:solidFill>
          <a:ln>
            <a:noFill/>
          </a:ln>
        </p:spPr>
        <p:txBody>
          <a:bodyPr lIns="57150" tIns="28575" rIns="57150" bIns="28575" anchor="ctr" anchorCtr="0">
            <a:noAutofit/>
          </a:bodyPr>
          <a:lstStyle/>
          <a:p>
            <a:pPr marL="0" marR="0" lvl="0" indent="0" algn="ctr" rtl="0">
              <a:spcBef>
                <a:spcPts val="0"/>
              </a:spcBef>
              <a:buNone/>
            </a:pPr>
            <a:endParaRPr sz="1600" dirty="0">
              <a:solidFill>
                <a:srgbClr val="FFFFFF"/>
              </a:solidFill>
              <a:latin typeface="Arial"/>
              <a:ea typeface="Arial"/>
              <a:cs typeface="Arial"/>
              <a:sym typeface="Arial"/>
            </a:endParaRPr>
          </a:p>
        </p:txBody>
      </p:sp>
      <p:grpSp>
        <p:nvGrpSpPr>
          <p:cNvPr id="339" name="Shape 339"/>
          <p:cNvGrpSpPr/>
          <p:nvPr/>
        </p:nvGrpSpPr>
        <p:grpSpPr>
          <a:xfrm>
            <a:off x="321736" y="1036879"/>
            <a:ext cx="8507100" cy="3409246"/>
            <a:chOff x="352425" y="498343"/>
            <a:chExt cx="9698150" cy="3756317"/>
          </a:xfrm>
        </p:grpSpPr>
        <p:pic>
          <p:nvPicPr>
            <p:cNvPr id="340" name="Shape 340"/>
            <p:cNvPicPr preferRelativeResize="0"/>
            <p:nvPr/>
          </p:nvPicPr>
          <p:blipFill rotWithShape="1">
            <a:blip r:embed="rId3">
              <a:alphaModFix/>
            </a:blip>
            <a:srcRect/>
            <a:stretch/>
          </p:blipFill>
          <p:spPr>
            <a:xfrm>
              <a:off x="352425" y="1361730"/>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1" name="Shape 341"/>
            <p:cNvSpPr txBox="1"/>
            <p:nvPr/>
          </p:nvSpPr>
          <p:spPr>
            <a:xfrm>
              <a:off x="1690985" y="1667248"/>
              <a:ext cx="835504"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LED </a:t>
              </a:r>
              <a:br>
                <a:rPr lang="en-US" sz="1600" dirty="0">
                  <a:solidFill>
                    <a:srgbClr val="FFFFFF"/>
                  </a:solidFill>
                  <a:latin typeface="Century Gothic"/>
                  <a:ea typeface="Century Gothic"/>
                  <a:cs typeface="Century Gothic"/>
                  <a:sym typeface="Century Gothic"/>
                </a:rPr>
              </a:br>
              <a:r>
                <a:rPr lang="en-US" sz="1600" dirty="0">
                  <a:solidFill>
                    <a:srgbClr val="FFFFFF"/>
                  </a:solidFill>
                  <a:latin typeface="Century Gothic"/>
                  <a:ea typeface="Century Gothic"/>
                  <a:cs typeface="Century Gothic"/>
                  <a:sym typeface="Century Gothic"/>
                </a:rPr>
                <a:t>Lights</a:t>
              </a:r>
            </a:p>
          </p:txBody>
        </p:sp>
        <p:sp>
          <p:nvSpPr>
            <p:cNvPr id="342" name="Shape 342"/>
            <p:cNvSpPr txBox="1"/>
            <p:nvPr/>
          </p:nvSpPr>
          <p:spPr>
            <a:xfrm>
              <a:off x="4059048" y="2053589"/>
              <a:ext cx="1107794"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Digital </a:t>
              </a:r>
              <a:br>
                <a:rPr lang="en-US" sz="1600" dirty="0">
                  <a:solidFill>
                    <a:srgbClr val="FFFFFF"/>
                  </a:solidFill>
                  <a:latin typeface="Century Gothic"/>
                  <a:ea typeface="Century Gothic"/>
                  <a:cs typeface="Century Gothic"/>
                  <a:sym typeface="Century Gothic"/>
                </a:rPr>
              </a:br>
              <a:r>
                <a:rPr lang="en-US" sz="1600" dirty="0">
                  <a:solidFill>
                    <a:srgbClr val="FFFFFF"/>
                  </a:solidFill>
                  <a:latin typeface="Century Gothic"/>
                  <a:ea typeface="Century Gothic"/>
                  <a:cs typeface="Century Gothic"/>
                  <a:sym typeface="Century Gothic"/>
                </a:rPr>
                <a:t>Devices</a:t>
              </a:r>
            </a:p>
          </p:txBody>
        </p:sp>
        <p:sp>
          <p:nvSpPr>
            <p:cNvPr id="343" name="Shape 343"/>
            <p:cNvSpPr txBox="1"/>
            <p:nvPr/>
          </p:nvSpPr>
          <p:spPr>
            <a:xfrm>
              <a:off x="2195260" y="3273516"/>
              <a:ext cx="1736434"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Metal</a:t>
              </a:r>
            </a:p>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Halide Lamps</a:t>
              </a:r>
            </a:p>
          </p:txBody>
        </p:sp>
        <p:pic>
          <p:nvPicPr>
            <p:cNvPr id="344" name="Shape 344"/>
            <p:cNvPicPr preferRelativeResize="0"/>
            <p:nvPr/>
          </p:nvPicPr>
          <p:blipFill rotWithShape="1">
            <a:blip r:embed="rId4">
              <a:alphaModFix/>
            </a:blip>
            <a:srcRect/>
            <a:stretch/>
          </p:blipFill>
          <p:spPr>
            <a:xfrm>
              <a:off x="837354" y="2999316"/>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pic>
          <p:nvPicPr>
            <p:cNvPr id="345" name="Shape 345"/>
            <p:cNvPicPr preferRelativeResize="0"/>
            <p:nvPr/>
          </p:nvPicPr>
          <p:blipFill rotWithShape="1">
            <a:blip r:embed="rId5">
              <a:alphaModFix/>
            </a:blip>
            <a:srcRect/>
            <a:stretch/>
          </p:blipFill>
          <p:spPr>
            <a:xfrm>
              <a:off x="2756405" y="1757089"/>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6" name="Shape 346"/>
            <p:cNvSpPr txBox="1"/>
            <p:nvPr/>
          </p:nvSpPr>
          <p:spPr>
            <a:xfrm>
              <a:off x="404113" y="501391"/>
              <a:ext cx="3494429" cy="3730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INDOORS – Harmful blue light</a:t>
              </a:r>
            </a:p>
          </p:txBody>
        </p:sp>
        <p:sp>
          <p:nvSpPr>
            <p:cNvPr id="347" name="Shape 347"/>
            <p:cNvSpPr txBox="1"/>
            <p:nvPr/>
          </p:nvSpPr>
          <p:spPr>
            <a:xfrm>
              <a:off x="5434097" y="498343"/>
              <a:ext cx="4616478" cy="3730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600" dirty="0">
                  <a:solidFill>
                    <a:srgbClr val="FFFFFF"/>
                  </a:solidFill>
                  <a:latin typeface="Century Gothic"/>
                  <a:ea typeface="Century Gothic"/>
                  <a:cs typeface="Century Gothic"/>
                  <a:sym typeface="Century Gothic"/>
                </a:rPr>
                <a:t>OUTDOORS – UV and harmful blue light</a:t>
              </a:r>
            </a:p>
          </p:txBody>
        </p:sp>
      </p:grpSp>
      <p:pic>
        <p:nvPicPr>
          <p:cNvPr id="348" name="Shape 348"/>
          <p:cNvPicPr preferRelativeResize="0"/>
          <p:nvPr/>
        </p:nvPicPr>
        <p:blipFill rotWithShape="1">
          <a:blip r:embed="rId6">
            <a:alphaModFix/>
          </a:blip>
          <a:srcRect/>
          <a:stretch/>
        </p:blipFill>
        <p:spPr>
          <a:xfrm>
            <a:off x="4880498" y="1877623"/>
            <a:ext cx="2645594" cy="2737326"/>
          </a:xfrm>
          <a:prstGeom prst="ellipse">
            <a:avLst/>
          </a:prstGeom>
          <a:noFill/>
          <a:ln w="57150" cap="flat" cmpd="sng">
            <a:solidFill>
              <a:schemeClr val="accent4"/>
            </a:solidFill>
            <a:prstDash val="solid"/>
            <a:round/>
            <a:headEnd type="none" w="med" len="med"/>
            <a:tailEnd type="none" w="med" len="med"/>
          </a:ln>
        </p:spPr>
      </p:pic>
      <p:sp>
        <p:nvSpPr>
          <p:cNvPr id="349" name="Shape 349"/>
          <p:cNvSpPr txBox="1"/>
          <p:nvPr/>
        </p:nvSpPr>
        <p:spPr>
          <a:xfrm>
            <a:off x="5642651" y="2524103"/>
            <a:ext cx="1121300" cy="1115689"/>
          </a:xfrm>
          <a:prstGeom prst="rect">
            <a:avLst/>
          </a:prstGeom>
          <a:noFill/>
          <a:ln>
            <a:noFill/>
          </a:ln>
        </p:spPr>
        <p:txBody>
          <a:bodyPr lIns="57150" tIns="28575" rIns="57150" bIns="28575" anchor="ctr" anchorCtr="0">
            <a:noAutofit/>
          </a:bodyPr>
          <a:lstStyle/>
          <a:p>
            <a:pPr marL="0" marR="0" lvl="0" indent="0" algn="ctr" rtl="0">
              <a:spcBef>
                <a:spcPts val="0"/>
              </a:spcBef>
              <a:buSzPct val="25000"/>
              <a:buNone/>
            </a:pPr>
            <a:r>
              <a:rPr lang="en-US" sz="2800" dirty="0">
                <a:solidFill>
                  <a:srgbClr val="002060"/>
                </a:solidFill>
                <a:latin typeface="Century Gothic"/>
                <a:ea typeface="Century Gothic"/>
                <a:cs typeface="Century Gothic"/>
                <a:sym typeface="Century Gothic"/>
              </a:rPr>
              <a:t>THE</a:t>
            </a:r>
            <a:r>
              <a:rPr lang="en-US" sz="2800" b="1" dirty="0">
                <a:solidFill>
                  <a:srgbClr val="002060"/>
                </a:solidFill>
                <a:latin typeface="Century Gothic"/>
                <a:ea typeface="Century Gothic"/>
                <a:cs typeface="Century Gothic"/>
                <a:sym typeface="Century Gothic"/>
              </a:rPr>
              <a:t/>
            </a:r>
            <a:br>
              <a:rPr lang="en-US" sz="2800" b="1" dirty="0">
                <a:solidFill>
                  <a:srgbClr val="002060"/>
                </a:solidFill>
                <a:latin typeface="Century Gothic"/>
                <a:ea typeface="Century Gothic"/>
                <a:cs typeface="Century Gothic"/>
                <a:sym typeface="Century Gothic"/>
              </a:rPr>
            </a:br>
            <a:r>
              <a:rPr lang="en-US" sz="4100" b="1" dirty="0">
                <a:solidFill>
                  <a:srgbClr val="002060"/>
                </a:solidFill>
                <a:latin typeface="Century Gothic"/>
                <a:ea typeface="Century Gothic"/>
                <a:cs typeface="Century Gothic"/>
                <a:sym typeface="Century Gothic"/>
              </a:rPr>
              <a:t>SUN</a:t>
            </a:r>
          </a:p>
        </p:txBody>
      </p:sp>
      <p:sp>
        <p:nvSpPr>
          <p:cNvPr id="350" name="Shape 350"/>
          <p:cNvSpPr/>
          <p:nvPr/>
        </p:nvSpPr>
        <p:spPr>
          <a:xfrm>
            <a:off x="7186614" y="2057823"/>
            <a:ext cx="1957387" cy="2812307"/>
          </a:xfrm>
          <a:prstGeom prst="rect">
            <a:avLst/>
          </a:prstGeom>
          <a:noFill/>
          <a:ln>
            <a:noFill/>
          </a:ln>
        </p:spPr>
        <p:txBody>
          <a:bodyPr lIns="57150" tIns="28575" rIns="57150" bIns="28575" anchor="t" anchorCtr="0">
            <a:noAutofit/>
          </a:bodyPr>
          <a:lstStyle/>
          <a:p>
            <a:pPr marL="0" marR="0" lvl="0" indent="0" algn="ctr" rtl="0">
              <a:spcBef>
                <a:spcPts val="0"/>
              </a:spcBef>
              <a:buSzPct val="25000"/>
              <a:buNone/>
            </a:pPr>
            <a:r>
              <a:rPr lang="en-US" sz="3800" dirty="0">
                <a:solidFill>
                  <a:srgbClr val="FFFFFF"/>
                </a:solidFill>
                <a:latin typeface="Arial"/>
                <a:ea typeface="Arial"/>
                <a:cs typeface="Arial"/>
                <a:sym typeface="Arial"/>
              </a:rPr>
              <a:t>OVER </a:t>
            </a:r>
            <a:r>
              <a:rPr lang="en-US" sz="5500" dirty="0">
                <a:solidFill>
                  <a:srgbClr val="FFFFFF"/>
                </a:solidFill>
                <a:latin typeface="Arial"/>
                <a:ea typeface="Arial"/>
                <a:cs typeface="Arial"/>
                <a:sym typeface="Arial"/>
              </a:rPr>
              <a:t>100 </a:t>
            </a:r>
            <a:r>
              <a:rPr lang="en-US" sz="3000" dirty="0">
                <a:solidFill>
                  <a:srgbClr val="FFFFFF"/>
                </a:solidFill>
                <a:latin typeface="Arial"/>
                <a:ea typeface="Arial"/>
                <a:cs typeface="Arial"/>
                <a:sym typeface="Arial"/>
              </a:rPr>
              <a:t>TIMES </a:t>
            </a:r>
          </a:p>
          <a:p>
            <a:pPr marL="0" marR="0" lvl="0" indent="0" algn="ctr" rtl="0">
              <a:spcBef>
                <a:spcPts val="0"/>
              </a:spcBef>
              <a:buSzPct val="25000"/>
              <a:buNone/>
            </a:pPr>
            <a:r>
              <a:rPr lang="en-US" sz="1400" dirty="0">
                <a:solidFill>
                  <a:srgbClr val="FFFFFF"/>
                </a:solidFill>
                <a:latin typeface="Arial"/>
                <a:ea typeface="Arial"/>
                <a:cs typeface="Arial"/>
                <a:sym typeface="Arial"/>
              </a:rPr>
              <a:t>MORE INTENSE THAN ELECTRONIC DEVICES AND SCREENS</a:t>
            </a:r>
          </a:p>
        </p:txBody>
      </p:sp>
      <p:sp>
        <p:nvSpPr>
          <p:cNvPr id="351" name="Shape 351"/>
          <p:cNvSpPr txBox="1">
            <a:spLocks noGrp="1"/>
          </p:cNvSpPr>
          <p:nvPr>
            <p:ph type="title"/>
          </p:nvPr>
        </p:nvSpPr>
        <p:spPr>
          <a:xfrm>
            <a:off x="492008" y="452087"/>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Blue Light Sources</a:t>
            </a:r>
            <a:endParaRPr lang="en-US" sz="2800" b="0" i="0" u="none" strike="noStrike" cap="none" dirty="0">
              <a:solidFill>
                <a:schemeClr val="lt1"/>
              </a:solidFill>
              <a:latin typeface="Century Gothic"/>
              <a:ea typeface="Century Gothic"/>
              <a:cs typeface="Century Gothic"/>
              <a:sym typeface="Century Gothic"/>
            </a:endParaRPr>
          </a:p>
        </p:txBody>
      </p:sp>
      <p:sp>
        <p:nvSpPr>
          <p:cNvPr id="18" name="Shape 160"/>
          <p:cNvSpPr txBox="1"/>
          <p:nvPr/>
        </p:nvSpPr>
        <p:spPr>
          <a:xfrm>
            <a:off x="382885" y="4686677"/>
            <a:ext cx="5129394" cy="217199"/>
          </a:xfrm>
          <a:prstGeom prst="rect">
            <a:avLst/>
          </a:prstGeom>
          <a:noFill/>
          <a:ln>
            <a:noFill/>
          </a:ln>
        </p:spPr>
        <p:txBody>
          <a:bodyPr lIns="91425" tIns="45700" rIns="91425" bIns="45700" anchor="t" anchorCtr="0">
            <a:noAutofit/>
          </a:bodyPr>
          <a:lstStyle/>
          <a:p>
            <a:pPr lvl="0">
              <a:buSzPct val="25000"/>
            </a:pPr>
            <a:r>
              <a:rPr lang="en-US" sz="1000" b="0" i="0" u="none" strike="noStrike" cap="none" dirty="0" smtClean="0">
                <a:solidFill>
                  <a:schemeClr val="bg1"/>
                </a:solidFill>
                <a:latin typeface="Century Gothic" panose="020B0502020202020204" pitchFamily="34" charset="0"/>
                <a:sym typeface="Arial"/>
              </a:rPr>
              <a:t>Source</a:t>
            </a:r>
            <a:r>
              <a:rPr lang="en-US" sz="1000" dirty="0">
                <a:solidFill>
                  <a:schemeClr val="bg1"/>
                </a:solidFill>
                <a:latin typeface="Century Gothic" panose="020B0502020202020204" pitchFamily="34" charset="0"/>
              </a:rPr>
              <a:t>:  Baillet G., Granger B., How Transitions</a:t>
            </a:r>
            <a:r>
              <a:rPr lang="en-US" sz="1000" baseline="30000" dirty="0">
                <a:solidFill>
                  <a:schemeClr val="bg1"/>
                </a:solidFill>
                <a:latin typeface="Century Gothic" panose="020B0502020202020204" pitchFamily="34" charset="0"/>
              </a:rPr>
              <a:t>®</a:t>
            </a:r>
            <a:r>
              <a:rPr lang="en-US" sz="1000" dirty="0">
                <a:solidFill>
                  <a:schemeClr val="bg1"/>
                </a:solidFill>
                <a:latin typeface="Century Gothic" panose="020B0502020202020204" pitchFamily="34" charset="0"/>
              </a:rPr>
              <a:t> lenses filter harmful blue light, Points de Vue, International Review of Ophthalmic </a:t>
            </a:r>
            <a:r>
              <a:rPr lang="en-US" sz="1000" dirty="0" smtClean="0">
                <a:solidFill>
                  <a:schemeClr val="bg1"/>
                </a:solidFill>
                <a:latin typeface="Century Gothic" panose="020B0502020202020204" pitchFamily="34" charset="0"/>
              </a:rPr>
              <a:t>Optics, </a:t>
            </a:r>
            <a:r>
              <a:rPr lang="en-US" sz="1000" dirty="0">
                <a:solidFill>
                  <a:schemeClr val="bg1"/>
                </a:solidFill>
                <a:latin typeface="Century Gothic" panose="020B0502020202020204" pitchFamily="34" charset="0"/>
              </a:rPr>
              <a:t>March 2016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descr="Z:\Havas-PR\Pittsburgh Share\SHARE\CLIENTS\Transitions Optical\Images\Lifestyle and Model Images\2015\Kids Transitions Images\Sharianna_Ryder_clear_grey_Transitions.TIF"/>
          <p:cNvPicPr preferRelativeResize="0"/>
          <p:nvPr/>
        </p:nvPicPr>
        <p:blipFill rotWithShape="1">
          <a:blip r:embed="rId3">
            <a:alphaModFix/>
          </a:blip>
          <a:srcRect/>
          <a:stretch/>
        </p:blipFill>
        <p:spPr>
          <a:xfrm>
            <a:off x="3500438" y="1321307"/>
            <a:ext cx="2771774" cy="3355410"/>
          </a:xfrm>
          <a:prstGeom prst="rect">
            <a:avLst/>
          </a:prstGeom>
          <a:noFill/>
          <a:ln>
            <a:noFill/>
          </a:ln>
        </p:spPr>
      </p:pic>
      <p:pic>
        <p:nvPicPr>
          <p:cNvPr id="359" name="Shape 359" descr="C:\Users\Courtney Myers\Desktop\_Stock Images_Video\ThinkstockPhotos-486935835.jpg"/>
          <p:cNvPicPr preferRelativeResize="0"/>
          <p:nvPr/>
        </p:nvPicPr>
        <p:blipFill rotWithShape="1">
          <a:blip r:embed="rId4">
            <a:alphaModFix/>
          </a:blip>
          <a:srcRect/>
          <a:stretch/>
        </p:blipFill>
        <p:spPr>
          <a:xfrm>
            <a:off x="476250" y="1355844"/>
            <a:ext cx="2756079" cy="3336361"/>
          </a:xfrm>
          <a:prstGeom prst="rect">
            <a:avLst/>
          </a:prstGeom>
          <a:noFill/>
          <a:ln>
            <a:noFill/>
          </a:ln>
        </p:spPr>
      </p:pic>
      <p:sp>
        <p:nvSpPr>
          <p:cNvPr id="360" name="Shape 360"/>
          <p:cNvSpPr txBox="1">
            <a:spLocks noGrp="1"/>
          </p:cNvSpPr>
          <p:nvPr>
            <p:ph type="title"/>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Light </a:t>
            </a:r>
            <a:r>
              <a:rPr lang="en-US" sz="2800" b="0" i="0" u="none" strike="noStrike" cap="none" dirty="0">
                <a:solidFill>
                  <a:schemeClr val="lt1"/>
                </a:solidFill>
                <a:latin typeface="Century Gothic"/>
                <a:ea typeface="Century Gothic"/>
                <a:cs typeface="Century Gothic"/>
                <a:sym typeface="Century Gothic"/>
              </a:rPr>
              <a:t>– Major </a:t>
            </a:r>
            <a:r>
              <a:rPr lang="en-US" sz="2800" b="0" i="0" u="none" strike="noStrike" cap="none" dirty="0" smtClean="0">
                <a:solidFill>
                  <a:schemeClr val="lt1"/>
                </a:solidFill>
                <a:latin typeface="Century Gothic"/>
                <a:ea typeface="Century Gothic"/>
                <a:cs typeface="Century Gothic"/>
                <a:sym typeface="Century Gothic"/>
              </a:rPr>
              <a:t>Factor </a:t>
            </a:r>
            <a:r>
              <a:rPr lang="en-US" sz="2800" b="0" i="0" u="none" strike="noStrike" cap="none" dirty="0">
                <a:solidFill>
                  <a:schemeClr val="lt1"/>
                </a:solidFill>
                <a:latin typeface="Century Gothic"/>
                <a:ea typeface="Century Gothic"/>
                <a:cs typeface="Century Gothic"/>
                <a:sym typeface="Century Gothic"/>
              </a:rPr>
              <a:t>in </a:t>
            </a:r>
            <a:r>
              <a:rPr lang="en-US" sz="2800" b="0" i="0" u="none" strike="noStrike" cap="none" dirty="0" smtClean="0">
                <a:solidFill>
                  <a:schemeClr val="lt1"/>
                </a:solidFill>
                <a:latin typeface="Century Gothic"/>
                <a:ea typeface="Century Gothic"/>
                <a:cs typeface="Century Gothic"/>
                <a:sym typeface="Century Gothic"/>
              </a:rPr>
              <a:t>Human </a:t>
            </a:r>
            <a:r>
              <a:rPr lang="en-US" dirty="0"/>
              <a:t>D</a:t>
            </a:r>
            <a:r>
              <a:rPr lang="en-US" sz="2800" b="0" i="0" u="none" strike="noStrike" cap="none" dirty="0" smtClean="0">
                <a:solidFill>
                  <a:schemeClr val="lt1"/>
                </a:solidFill>
                <a:latin typeface="Century Gothic"/>
                <a:ea typeface="Century Gothic"/>
                <a:cs typeface="Century Gothic"/>
                <a:sym typeface="Century Gothic"/>
              </a:rPr>
              <a:t>evelopment</a:t>
            </a:r>
            <a:endParaRPr lang="en-US" sz="2800" b="0" i="0" u="none" strike="noStrike" cap="none" dirty="0">
              <a:solidFill>
                <a:schemeClr val="lt1"/>
              </a:solidFill>
              <a:latin typeface="Century Gothic"/>
              <a:ea typeface="Century Gothic"/>
              <a:cs typeface="Century Gothic"/>
              <a:sym typeface="Century Gothic"/>
            </a:endParaRPr>
          </a:p>
        </p:txBody>
      </p:sp>
      <p:sp>
        <p:nvSpPr>
          <p:cNvPr id="361" name="Shape 361"/>
          <p:cNvSpPr/>
          <p:nvPr/>
        </p:nvSpPr>
        <p:spPr>
          <a:xfrm>
            <a:off x="460762" y="3571137"/>
            <a:ext cx="2771774" cy="1119536"/>
          </a:xfrm>
          <a:prstGeom prst="rect">
            <a:avLst/>
          </a:prstGeom>
          <a:solidFill>
            <a:schemeClr val="bg2">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300" dirty="0">
                <a:solidFill>
                  <a:schemeClr val="dk1"/>
                </a:solidFill>
                <a:latin typeface="Century Gothic"/>
                <a:ea typeface="Century Gothic"/>
                <a:cs typeface="Century Gothic"/>
                <a:sym typeface="Century Gothic"/>
              </a:rPr>
              <a:t>ESSENTIAL TO HEALTHY DEVELOPMENT</a:t>
            </a:r>
          </a:p>
        </p:txBody>
      </p:sp>
      <p:sp>
        <p:nvSpPr>
          <p:cNvPr id="362" name="Shape 362"/>
          <p:cNvSpPr/>
          <p:nvPr/>
        </p:nvSpPr>
        <p:spPr>
          <a:xfrm>
            <a:off x="3546904" y="3572669"/>
            <a:ext cx="2725308" cy="1119536"/>
          </a:xfrm>
          <a:prstGeom prst="rect">
            <a:avLst/>
          </a:prstGeom>
          <a:solidFill>
            <a:schemeClr val="accent4">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300" dirty="0">
                <a:solidFill>
                  <a:schemeClr val="dk1"/>
                </a:solidFill>
                <a:latin typeface="Century Gothic"/>
                <a:ea typeface="Century Gothic"/>
                <a:cs typeface="Century Gothic"/>
                <a:sym typeface="Century Gothic"/>
              </a:rPr>
              <a:t>NEEDED FOR OCCULAR GROWTH</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7" name="Picture 2" descr="Z:\Havas-PR\Pittsburgh Share\SHARE\CLIENTS\Transitions Optical\Images\Lifestyle and Model Images\2016\Kids_VLL Captured Images\07 - Kids\A013_C018_1211B4_001.R3D.12_43_57_08.Still001 copy.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250" y="1234261"/>
            <a:ext cx="8221662" cy="3432935"/>
          </a:xfrm>
          <a:prstGeom prst="rect">
            <a:avLst/>
          </a:prstGeom>
          <a:noFill/>
          <a:extLst>
            <a:ext uri="{909E8E84-426E-40DD-AFC4-6F175D3DCCD1}">
              <a14:hiddenFill xmlns:a14="http://schemas.microsoft.com/office/drawing/2010/main">
                <a:solidFill>
                  <a:srgbClr val="FFFFFF"/>
                </a:solidFill>
              </a14:hiddenFill>
            </a:ext>
          </a:extLst>
        </p:spPr>
      </p:pic>
      <p:sp>
        <p:nvSpPr>
          <p:cNvPr id="368" name="Shape 368"/>
          <p:cNvSpPr txBox="1">
            <a:spLocks noGrp="1"/>
          </p:cNvSpPr>
          <p:nvPr>
            <p:ph type="title"/>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Time Outdoors and Myopia</a:t>
            </a:r>
            <a:endParaRPr lang="en-US" sz="2800" b="0" i="0" u="none" strike="noStrike" cap="none" dirty="0">
              <a:solidFill>
                <a:schemeClr val="lt1"/>
              </a:solidFill>
              <a:latin typeface="Century Gothic"/>
              <a:ea typeface="Century Gothic"/>
              <a:cs typeface="Century Gothic"/>
              <a:sym typeface="Century Gothic"/>
            </a:endParaRPr>
          </a:p>
        </p:txBody>
      </p:sp>
      <p:sp>
        <p:nvSpPr>
          <p:cNvPr id="369" name="Shape 369"/>
          <p:cNvSpPr txBox="1">
            <a:spLocks noGrp="1"/>
          </p:cNvSpPr>
          <p:nvPr>
            <p:ph type="body" idx="1"/>
          </p:nvPr>
        </p:nvSpPr>
        <p:spPr>
          <a:xfrm>
            <a:off x="666487" y="1464603"/>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Spending time outdoors may lower risk of nearsightedness</a:t>
            </a:r>
          </a:p>
        </p:txBody>
      </p:sp>
      <p:sp>
        <p:nvSpPr>
          <p:cNvPr id="372" name="Shape 372"/>
          <p:cNvSpPr/>
          <p:nvPr/>
        </p:nvSpPr>
        <p:spPr>
          <a:xfrm>
            <a:off x="476250" y="3003513"/>
            <a:ext cx="4686300" cy="1025599"/>
          </a:xfrm>
          <a:prstGeom prst="rect">
            <a:avLst/>
          </a:prstGeom>
          <a:solidFill>
            <a:schemeClr val="bg2">
              <a:alpha val="49803"/>
            </a:schemeClr>
          </a:solidFill>
          <a:ln>
            <a:noFill/>
          </a:ln>
        </p:spPr>
        <p:txBody>
          <a:bodyPr lIns="57150" tIns="28575" rIns="57150" bIns="28575" anchor="ctr" anchorCtr="0">
            <a:noAutofit/>
          </a:bodyPr>
          <a:lstStyle/>
          <a:p>
            <a:pPr marL="0" marR="0" lvl="0" indent="0" algn="ctr" rtl="0">
              <a:spcBef>
                <a:spcPts val="0"/>
              </a:spcBef>
              <a:buSzPct val="25000"/>
              <a:buNone/>
            </a:pPr>
            <a:r>
              <a:rPr lang="en-US" sz="2300" b="1" dirty="0" smtClean="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70% of youth spend less than 1 hour outside daily</a:t>
            </a:r>
            <a:endParaRPr lang="en-US" sz="2300" b="1"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endParaRPr>
          </a:p>
        </p:txBody>
      </p:sp>
      <p:sp>
        <p:nvSpPr>
          <p:cNvPr id="2" name="Rectangle 1"/>
          <p:cNvSpPr/>
          <p:nvPr/>
        </p:nvSpPr>
        <p:spPr>
          <a:xfrm>
            <a:off x="372738" y="4838760"/>
            <a:ext cx="5915924" cy="246221"/>
          </a:xfrm>
          <a:prstGeom prst="rect">
            <a:avLst/>
          </a:prstGeom>
        </p:spPr>
        <p:txBody>
          <a:bodyPr wrap="square">
            <a:spAutoFit/>
          </a:bodyPr>
          <a:lstStyle/>
          <a:p>
            <a:pPr>
              <a:buSzPct val="25000"/>
            </a:pPr>
            <a:r>
              <a:rPr lang="en-US" sz="1000" dirty="0">
                <a:solidFill>
                  <a:schemeClr val="bg1"/>
                </a:solidFill>
                <a:latin typeface="Century Gothic" panose="020B0502020202020204" pitchFamily="34" charset="0"/>
                <a:sym typeface="Calibri"/>
              </a:rPr>
              <a:t>Source: David Suzuki </a:t>
            </a:r>
            <a:r>
              <a:rPr lang="en-US" sz="1000" dirty="0" smtClean="0">
                <a:solidFill>
                  <a:schemeClr val="bg1"/>
                </a:solidFill>
                <a:latin typeface="Century Gothic" panose="020B0502020202020204" pitchFamily="34" charset="0"/>
                <a:sym typeface="Calibri"/>
              </a:rPr>
              <a:t>Foundation, Youth Survey on Nature and the Outdoors</a:t>
            </a:r>
            <a:endParaRPr lang="en-US" sz="1000"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a:t>
            </a:r>
            <a:r>
              <a:rPr lang="en-US" dirty="0"/>
              <a:t>Populous by Age</a:t>
            </a:r>
          </a:p>
        </p:txBody>
      </p:sp>
      <p:graphicFrame>
        <p:nvGraphicFramePr>
          <p:cNvPr id="4" name="Chart 3"/>
          <p:cNvGraphicFramePr/>
          <p:nvPr>
            <p:extLst>
              <p:ext uri="{D42A27DB-BD31-4B8C-83A1-F6EECF244321}">
                <p14:modId xmlns:p14="http://schemas.microsoft.com/office/powerpoint/2010/main" val="1848038867"/>
              </p:ext>
            </p:extLst>
          </p:nvPr>
        </p:nvGraphicFramePr>
        <p:xfrm>
          <a:off x="1061687" y="926791"/>
          <a:ext cx="782105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hape 160"/>
          <p:cNvSpPr txBox="1"/>
          <p:nvPr/>
        </p:nvSpPr>
        <p:spPr>
          <a:xfrm>
            <a:off x="394646" y="4696196"/>
            <a:ext cx="5526224" cy="217199"/>
          </a:xfrm>
          <a:prstGeom prst="rect">
            <a:avLst/>
          </a:prstGeom>
          <a:noFill/>
          <a:ln>
            <a:noFill/>
          </a:ln>
        </p:spPr>
        <p:txBody>
          <a:bodyPr lIns="91425" tIns="45700" rIns="91425" bIns="45700" anchor="t" anchorCtr="0">
            <a:noAutofit/>
          </a:bodyPr>
          <a:lstStyle/>
          <a:p>
            <a:pPr lvl="0">
              <a:buSzPct val="25000"/>
            </a:pPr>
            <a:r>
              <a:rPr lang="en-US" sz="1050" b="0" i="0" u="none" strike="noStrike" cap="none" dirty="0">
                <a:solidFill>
                  <a:schemeClr val="tx1"/>
                </a:solidFill>
                <a:latin typeface="Century Gothic" panose="020B0502020202020204" pitchFamily="34" charset="0"/>
                <a:sym typeface="Arial"/>
              </a:rPr>
              <a:t>Source</a:t>
            </a:r>
            <a:r>
              <a:rPr lang="en-US" sz="1050" dirty="0">
                <a:solidFill>
                  <a:schemeClr val="tx1"/>
                </a:solidFill>
                <a:latin typeface="Century Gothic" panose="020B0502020202020204" pitchFamily="34" charset="0"/>
              </a:rPr>
              <a:t>: Statistics </a:t>
            </a:r>
            <a:r>
              <a:rPr lang="en-US" sz="1050" dirty="0" smtClean="0">
                <a:solidFill>
                  <a:schemeClr val="tx1"/>
                </a:solidFill>
                <a:latin typeface="Century Gothic" panose="020B0502020202020204" pitchFamily="34" charset="0"/>
              </a:rPr>
              <a:t>Canada, 2011 </a:t>
            </a:r>
            <a:r>
              <a:rPr lang="en-US" sz="1050" dirty="0">
                <a:solidFill>
                  <a:schemeClr val="tx1"/>
                </a:solidFill>
                <a:latin typeface="Century Gothic" panose="020B0502020202020204" pitchFamily="34" charset="0"/>
              </a:rPr>
              <a:t>Census</a:t>
            </a:r>
            <a:endParaRPr lang="en-US" sz="1050" b="0" i="0" u="none" strike="noStrike" cap="none" dirty="0">
              <a:solidFill>
                <a:schemeClr val="tx1"/>
              </a:solidFill>
              <a:latin typeface="Century Gothic" panose="020B0502020202020204" pitchFamily="34" charset="0"/>
              <a:sym typeface="Arial"/>
            </a:endParaRPr>
          </a:p>
        </p:txBody>
      </p:sp>
    </p:spTree>
    <p:extLst>
      <p:ext uri="{BB962C8B-B14F-4D97-AF65-F5344CB8AC3E}">
        <p14:creationId xmlns:p14="http://schemas.microsoft.com/office/powerpoint/2010/main" val="1612352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66306" y="488739"/>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Visual Fatigue</a:t>
            </a:r>
            <a:endParaRPr lang="en-US" sz="2800" b="0" i="0" u="none" strike="noStrike" cap="none" dirty="0">
              <a:solidFill>
                <a:schemeClr val="lt1"/>
              </a:solidFill>
              <a:latin typeface="Century Gothic"/>
              <a:ea typeface="Century Gothic"/>
              <a:cs typeface="Century Gothic"/>
              <a:sym typeface="Century Gothic"/>
            </a:endParaRPr>
          </a:p>
        </p:txBody>
      </p:sp>
      <p:sp>
        <p:nvSpPr>
          <p:cNvPr id="379" name="Shape 379"/>
          <p:cNvSpPr txBox="1">
            <a:spLocks noGrp="1"/>
          </p:cNvSpPr>
          <p:nvPr>
            <p:ph type="body" idx="1"/>
          </p:nvPr>
        </p:nvSpPr>
        <p:spPr>
          <a:xfrm>
            <a:off x="490514" y="1015991"/>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en-US" sz="1800" b="1" i="0" u="none" strike="noStrike" cap="none" dirty="0">
                <a:solidFill>
                  <a:schemeClr val="lt1"/>
                </a:solidFill>
                <a:latin typeface="Century Gothic"/>
                <a:ea typeface="Century Gothic"/>
                <a:cs typeface="Century Gothic"/>
                <a:sym typeface="Century Gothic"/>
              </a:rPr>
              <a:t>20-20-20 rule</a:t>
            </a:r>
          </a:p>
          <a:p>
            <a:pPr marL="0" marR="0" lvl="0" indent="0" algn="l" rtl="0">
              <a:lnSpc>
                <a:spcPct val="100000"/>
              </a:lnSpc>
              <a:spcBef>
                <a:spcPts val="60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Every 20 minutes, look at something about 20 feet away for 20 seconds</a:t>
            </a:r>
            <a:r>
              <a:rPr lang="en-US" sz="1800" b="0" i="0" u="none" strike="noStrike" cap="none" dirty="0" smtClean="0">
                <a:solidFill>
                  <a:schemeClr val="lt1"/>
                </a:solidFill>
                <a:latin typeface="Century Gothic"/>
                <a:ea typeface="Century Gothic"/>
                <a:cs typeface="Century Gothic"/>
                <a:sym typeface="Century Gothic"/>
              </a:rPr>
              <a:t>.</a:t>
            </a:r>
            <a:endParaRPr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en-US" sz="1800" b="1" i="0" u="none" strike="noStrike" cap="none" dirty="0">
                <a:solidFill>
                  <a:schemeClr val="lt1"/>
                </a:solidFill>
                <a:latin typeface="Century Gothic"/>
                <a:ea typeface="Century Gothic"/>
                <a:cs typeface="Century Gothic"/>
                <a:sym typeface="Century Gothic"/>
              </a:rPr>
              <a:t>Computer Eyewear</a:t>
            </a:r>
          </a:p>
          <a:p>
            <a:pPr marL="0" marR="0" lvl="0" indent="0" algn="l" rtl="0">
              <a:lnSpc>
                <a:spcPct val="100000"/>
              </a:lnSpc>
              <a:spcBef>
                <a:spcPts val="60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Don’t be afraid to address visual fatigue </a:t>
            </a:r>
            <a:r>
              <a:rPr lang="en-US" sz="1800" b="0" i="0" u="none" strike="noStrike" cap="none" dirty="0" smtClean="0">
                <a:solidFill>
                  <a:schemeClr val="lt1"/>
                </a:solidFill>
                <a:latin typeface="Century Gothic"/>
                <a:ea typeface="Century Gothic"/>
                <a:cs typeface="Century Gothic"/>
                <a:sym typeface="Century Gothic"/>
              </a:rPr>
              <a:t>with small plus lens</a:t>
            </a:r>
          </a:p>
          <a:p>
            <a:pPr marL="0" marR="0" lvl="0" indent="0" algn="l" rtl="0">
              <a:lnSpc>
                <a:spcPct val="100000"/>
              </a:lnSpc>
              <a:spcBef>
                <a:spcPts val="600"/>
              </a:spcBef>
              <a:spcAft>
                <a:spcPts val="0"/>
              </a:spcAft>
              <a:buClr>
                <a:schemeClr val="lt1"/>
              </a:buClr>
              <a:buSzPct val="25000"/>
              <a:buFont typeface="Arial"/>
              <a:buNone/>
            </a:pPr>
            <a:r>
              <a:rPr lang="en-US" b="1" dirty="0" smtClean="0"/>
              <a:t>Night </a:t>
            </a:r>
            <a:r>
              <a:rPr lang="en-US" b="1" dirty="0"/>
              <a:t>Shift Mode</a:t>
            </a:r>
          </a:p>
          <a:p>
            <a:pPr lvl="0">
              <a:spcBef>
                <a:spcPts val="600"/>
              </a:spcBef>
              <a:spcAft>
                <a:spcPts val="0"/>
              </a:spcAft>
              <a:buSzPct val="25000"/>
            </a:pPr>
            <a:r>
              <a:rPr lang="en-US" dirty="0"/>
              <a:t>On iPhone after 7pm, or change electronic device screens from blue to </a:t>
            </a:r>
            <a:r>
              <a:rPr lang="en-US" dirty="0" smtClean="0"/>
              <a:t>brown.</a:t>
            </a:r>
            <a:endParaRPr lang="en-US" dirty="0"/>
          </a:p>
          <a:p>
            <a:pPr marL="0" marR="0" lvl="0" indent="0" algn="l" rtl="0">
              <a:lnSpc>
                <a:spcPct val="100000"/>
              </a:lnSpc>
              <a:spcBef>
                <a:spcPts val="600"/>
              </a:spcBef>
              <a:spcAft>
                <a:spcPts val="0"/>
              </a:spcAft>
              <a:buClr>
                <a:schemeClr val="lt1"/>
              </a:buClr>
              <a:buSzPct val="25000"/>
              <a:buFont typeface="Arial"/>
              <a:buNone/>
            </a:pPr>
            <a:endParaRPr lang="en-US" sz="1800" b="0" i="0" u="none" strike="noStrike" cap="none" dirty="0">
              <a:solidFill>
                <a:schemeClr val="lt1"/>
              </a:solidFill>
              <a:latin typeface="Century Gothic"/>
              <a:ea typeface="Century Gothic"/>
              <a:cs typeface="Century Gothic"/>
              <a:sym typeface="Century Gothic"/>
            </a:endParaRPr>
          </a:p>
        </p:txBody>
      </p:sp>
      <p:pic>
        <p:nvPicPr>
          <p:cNvPr id="4" name="Shape 250" descr="Z:\Havas-PR\Pittsburgh Share\SHARE\CLIENTS\Transitions Optical\Images\Lifestyle and Model Images\2016\Signature_Justin_Kids\102849 Justin Vant Conv Gray In 4904.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39158" y="-1"/>
            <a:ext cx="4295884" cy="5143501"/>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68258" y="463962"/>
            <a:ext cx="5630518" cy="369925"/>
          </a:xfrm>
        </p:spPr>
        <p:txBody>
          <a:bodyPr/>
          <a:lstStyle/>
          <a:p>
            <a:pPr lvl="0"/>
            <a:r>
              <a:rPr lang="en-US" dirty="0" smtClean="0">
                <a:sym typeface="Century Gothic"/>
              </a:rPr>
              <a:t>Medications</a:t>
            </a:r>
            <a:endParaRPr lang="en-US" dirty="0">
              <a:sym typeface="Century Gothic"/>
            </a:endParaRPr>
          </a:p>
        </p:txBody>
      </p:sp>
      <p:sp>
        <p:nvSpPr>
          <p:cNvPr id="386" name="Shape 386"/>
          <p:cNvSpPr txBox="1">
            <a:spLocks noGrp="1"/>
          </p:cNvSpPr>
          <p:nvPr>
            <p:ph type="body" idx="1"/>
          </p:nvPr>
        </p:nvSpPr>
        <p:spPr/>
        <p:txBody>
          <a:bodyPr/>
          <a:lstStyle/>
          <a:p>
            <a:r>
              <a:rPr lang="en-US" dirty="0" smtClean="0"/>
              <a:t>Many medications, both prescription and over-the counter, can cause the pupil to remain in a dilated state, making the eye more sensitive to visible and UV light.</a:t>
            </a:r>
          </a:p>
          <a:p>
            <a:pPr marL="285750" lvl="0" indent="-285750">
              <a:buFont typeface="Arial" panose="020B0604020202020204" pitchFamily="34" charset="0"/>
              <a:buChar char="•"/>
            </a:pPr>
            <a:r>
              <a:rPr lang="en-US" dirty="0" smtClean="0"/>
              <a:t>Antibiotics</a:t>
            </a:r>
          </a:p>
          <a:p>
            <a:pPr marL="285750" lvl="0" indent="-285750">
              <a:buFont typeface="Arial" panose="020B0604020202020204" pitchFamily="34" charset="0"/>
              <a:buChar char="•"/>
            </a:pPr>
            <a:r>
              <a:rPr lang="en-US" dirty="0" smtClean="0"/>
              <a:t>P</a:t>
            </a:r>
            <a:r>
              <a:rPr lang="en-US" dirty="0" smtClean="0">
                <a:sym typeface="Century Gothic"/>
              </a:rPr>
              <a:t>ain relievers</a:t>
            </a:r>
          </a:p>
          <a:p>
            <a:pPr marL="285750" lvl="0" indent="-285750">
              <a:buFont typeface="Arial" panose="020B0604020202020204" pitchFamily="34" charset="0"/>
              <a:buChar char="•"/>
            </a:pPr>
            <a:r>
              <a:rPr lang="en-US" dirty="0" smtClean="0"/>
              <a:t>M</a:t>
            </a:r>
            <a:r>
              <a:rPr lang="en-US" dirty="0" smtClean="0">
                <a:sym typeface="Century Gothic"/>
              </a:rPr>
              <a:t>edicine for allergies, asthma and ADHD  </a:t>
            </a:r>
            <a:endParaRPr lang="en-US" dirty="0">
              <a:sym typeface="Century Gothic"/>
            </a:endParaRPr>
          </a:p>
        </p:txBody>
      </p:sp>
      <p:pic>
        <p:nvPicPr>
          <p:cNvPr id="1026" name="Picture 2" descr="C:\Users\Courtney Myers\Desktop\_Stock Images_Video\Stock\Pharmacy.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37487" y="466725"/>
            <a:ext cx="6467475" cy="4313238"/>
          </a:xfrm>
          <a:prstGeom prst="rect">
            <a:avLst/>
          </a:prstGeom>
          <a:noFill/>
          <a:extLst>
            <a:ext uri="{909E8E84-426E-40DD-AFC4-6F175D3DCCD1}">
              <a14:hiddenFill xmlns:a14="http://schemas.microsoft.com/office/drawing/2010/main">
                <a:solidFill>
                  <a:srgbClr val="FFFFFF"/>
                </a:solidFill>
              </a14:hiddenFill>
            </a:ext>
          </a:extLst>
        </p:spPr>
      </p:pic>
      <p:sp>
        <p:nvSpPr>
          <p:cNvPr id="6" name="Shape 361"/>
          <p:cNvSpPr/>
          <p:nvPr/>
        </p:nvSpPr>
        <p:spPr>
          <a:xfrm>
            <a:off x="4237487" y="2565004"/>
            <a:ext cx="4904927" cy="866965"/>
          </a:xfrm>
          <a:prstGeom prst="rect">
            <a:avLst/>
          </a:prstGeom>
          <a:solidFill>
            <a:srgbClr val="008CCE">
              <a:alpha val="49803"/>
            </a:srgbClr>
          </a:solidFill>
          <a:ln>
            <a:noFill/>
          </a:ln>
        </p:spPr>
        <p:txBody>
          <a:bodyPr lIns="57150" tIns="28575" rIns="57150" bIns="28575" anchor="t" anchorCtr="0">
            <a:noAutofit/>
          </a:bodyPr>
          <a:lstStyle/>
          <a:p>
            <a:pPr algn="ctr">
              <a:buSzPct val="25000"/>
              <a:defRPr/>
            </a:pPr>
            <a:r>
              <a:rPr lang="en-US" sz="1800" b="1" dirty="0" smtClean="0">
                <a:latin typeface="Century Gothic"/>
                <a:ea typeface="Century Gothic"/>
                <a:cs typeface="Century Gothic"/>
                <a:sym typeface="Century Gothic"/>
              </a:rPr>
              <a:t>12% of kids </a:t>
            </a:r>
            <a:r>
              <a:rPr lang="en-US" sz="1800" b="1" dirty="0">
                <a:latin typeface="Century Gothic"/>
                <a:ea typeface="Century Gothic"/>
                <a:cs typeface="Century Gothic"/>
                <a:sym typeface="Century Gothic"/>
              </a:rPr>
              <a:t>t</a:t>
            </a:r>
            <a:r>
              <a:rPr lang="en-US" sz="1800" b="1" dirty="0" smtClean="0">
                <a:latin typeface="Century Gothic"/>
                <a:ea typeface="Century Gothic"/>
                <a:cs typeface="Century Gothic"/>
                <a:sym typeface="Century Gothic"/>
              </a:rPr>
              <a:t>ake </a:t>
            </a:r>
            <a:r>
              <a:rPr lang="en-US" sz="1800" b="1" dirty="0">
                <a:latin typeface="Century Gothic"/>
                <a:ea typeface="Century Gothic"/>
                <a:cs typeface="Century Gothic"/>
                <a:sym typeface="Century Gothic"/>
              </a:rPr>
              <a:t>p</a:t>
            </a:r>
            <a:r>
              <a:rPr lang="en-US" sz="1800" b="1" dirty="0" smtClean="0">
                <a:latin typeface="Century Gothic"/>
                <a:ea typeface="Century Gothic"/>
                <a:cs typeface="Century Gothic"/>
                <a:sym typeface="Century Gothic"/>
              </a:rPr>
              <a:t>rescription </a:t>
            </a:r>
          </a:p>
          <a:p>
            <a:pPr algn="ctr">
              <a:buSzPct val="25000"/>
              <a:defRPr/>
            </a:pPr>
            <a:r>
              <a:rPr lang="en-US" sz="1800" b="1" dirty="0" smtClean="0">
                <a:latin typeface="Century Gothic"/>
                <a:ea typeface="Century Gothic"/>
                <a:cs typeface="Century Gothic"/>
                <a:sym typeface="Century Gothic"/>
              </a:rPr>
              <a:t>medication</a:t>
            </a:r>
            <a:endParaRPr lang="en-US" sz="1800" dirty="0" smtClean="0">
              <a:latin typeface="Century Gothic"/>
              <a:ea typeface="Century Gothic"/>
              <a:cs typeface="Century Gothic"/>
              <a:sym typeface="Century Gothic"/>
            </a:endParaRPr>
          </a:p>
        </p:txBody>
      </p:sp>
      <p:sp>
        <p:nvSpPr>
          <p:cNvPr id="7" name="Rectangle 6"/>
          <p:cNvSpPr/>
          <p:nvPr/>
        </p:nvSpPr>
        <p:spPr>
          <a:xfrm>
            <a:off x="372737" y="4838760"/>
            <a:ext cx="7729271" cy="246221"/>
          </a:xfrm>
          <a:prstGeom prst="rect">
            <a:avLst/>
          </a:prstGeom>
        </p:spPr>
        <p:txBody>
          <a:bodyPr wrap="square">
            <a:spAutoFit/>
          </a:bodyPr>
          <a:lstStyle/>
          <a:p>
            <a:pPr>
              <a:buSzPct val="25000"/>
            </a:pPr>
            <a:r>
              <a:rPr lang="en-US" sz="1000" dirty="0">
                <a:solidFill>
                  <a:schemeClr val="bg1"/>
                </a:solidFill>
                <a:latin typeface="Century Gothic" panose="020B0502020202020204" pitchFamily="34" charset="0"/>
                <a:sym typeface="Calibri"/>
              </a:rPr>
              <a:t>Source: Canadian Health Measures Survey</a:t>
            </a:r>
            <a:endParaRPr lang="en-US" sz="1000"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p:txBody>
          <a:bodyPr/>
          <a:lstStyle/>
          <a:p>
            <a:pPr lvl="0"/>
            <a:r>
              <a:rPr lang="en-US" dirty="0" smtClean="0">
                <a:sym typeface="Century Gothic"/>
              </a:rPr>
              <a:t>Overall Health Issues</a:t>
            </a:r>
            <a:endParaRPr lang="en-US" dirty="0">
              <a:sym typeface="Century Gothic"/>
            </a:endParaRPr>
          </a:p>
        </p:txBody>
      </p:sp>
      <p:sp>
        <p:nvSpPr>
          <p:cNvPr id="393" name="Shape 393"/>
          <p:cNvSpPr txBox="1">
            <a:spLocks noGrp="1"/>
          </p:cNvSpPr>
          <p:nvPr>
            <p:ph type="body" idx="1"/>
          </p:nvPr>
        </p:nvSpPr>
        <p:spPr>
          <a:xfrm>
            <a:off x="450827" y="1214437"/>
            <a:ext cx="5581838" cy="3452811"/>
          </a:xfrm>
        </p:spPr>
        <p:txBody>
          <a:bodyPr/>
          <a:lstStyle/>
          <a:p>
            <a:pPr lvl="0"/>
            <a:r>
              <a:rPr lang="en-US" dirty="0" smtClean="0">
                <a:sym typeface="Century Gothic"/>
              </a:rPr>
              <a:t>Diabetes is one of the most common chronic diseases affecting children.</a:t>
            </a:r>
          </a:p>
          <a:p>
            <a:pPr marL="285750" indent="-285750">
              <a:buFont typeface="Arial" panose="020B0604020202020204" pitchFamily="34" charset="0"/>
              <a:buChar char="•"/>
            </a:pPr>
            <a:r>
              <a:rPr lang="en-US" dirty="0"/>
              <a:t>Can lead to serious vision problems or blindness</a:t>
            </a:r>
          </a:p>
          <a:p>
            <a:pPr marL="285750" indent="-285750">
              <a:buFont typeface="Arial" panose="020B0604020202020204" pitchFamily="34" charset="0"/>
              <a:buChar char="•"/>
            </a:pPr>
            <a:r>
              <a:rPr lang="en-US" dirty="0"/>
              <a:t>Complications from diabetic retinopathy may appear earlier or be more severe with kids</a:t>
            </a:r>
          </a:p>
          <a:p>
            <a:pPr marL="285750" indent="-285750">
              <a:buFont typeface="Arial" panose="020B0604020202020204" pitchFamily="34" charset="0"/>
              <a:buChar char="•"/>
            </a:pPr>
            <a:r>
              <a:rPr lang="en-US" dirty="0"/>
              <a:t>Kids with diabetes may also be more likely to develop cataract and glaucoma as adults</a:t>
            </a:r>
          </a:p>
          <a:p>
            <a:pPr lvl="0"/>
            <a:endParaRPr lang="en-US" dirty="0" smtClean="0">
              <a:sym typeface="Century Gothic"/>
            </a:endParaRPr>
          </a:p>
          <a:p>
            <a:pPr lvl="0"/>
            <a:endParaRPr lang="en-US" dirty="0">
              <a:sym typeface="Century Gothic"/>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792" y="1341438"/>
            <a:ext cx="3318247" cy="221502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0" y="3484880"/>
            <a:ext cx="4427220" cy="1039813"/>
          </a:xfrm>
          <a:prstGeom prst="rect">
            <a:avLst/>
          </a:prstGeom>
          <a:noFill/>
          <a:ln>
            <a:noFill/>
          </a:ln>
        </p:spPr>
        <p:txBody>
          <a:bodyPr lIns="0" tIns="45700" rIns="91425" bIns="45700" anchor="t" anchorCtr="0">
            <a:noAutofit/>
          </a:bodyPr>
          <a:lstStyle/>
          <a:p>
            <a:pPr marL="0" marR="0" lvl="0" indent="0" algn="ctr" rtl="0">
              <a:spcBef>
                <a:spcPts val="0"/>
              </a:spcBef>
              <a:buClr>
                <a:schemeClr val="lt1"/>
              </a:buClr>
              <a:buSzPct val="25000"/>
              <a:buFont typeface="Century Gothic"/>
              <a:buNone/>
            </a:pPr>
            <a:r>
              <a:rPr lang="en-US" sz="4000" b="0" i="0" u="none" strike="noStrike" cap="none" dirty="0">
                <a:solidFill>
                  <a:schemeClr val="lt1"/>
                </a:solidFill>
                <a:latin typeface="Century Gothic"/>
                <a:ea typeface="Century Gothic"/>
                <a:cs typeface="Century Gothic"/>
                <a:sym typeface="Century Gothic"/>
              </a:rPr>
              <a:t>Dispensing </a:t>
            </a:r>
            <a:br>
              <a:rPr lang="en-US" sz="4000" b="0" i="0" u="none" strike="noStrike" cap="none" dirty="0">
                <a:solidFill>
                  <a:schemeClr val="lt1"/>
                </a:solidFill>
                <a:latin typeface="Century Gothic"/>
                <a:ea typeface="Century Gothic"/>
                <a:cs typeface="Century Gothic"/>
                <a:sym typeface="Century Gothic"/>
              </a:rPr>
            </a:br>
            <a:r>
              <a:rPr lang="en-US" sz="4000" b="0" i="0" u="none" strike="noStrike" cap="none" dirty="0">
                <a:solidFill>
                  <a:schemeClr val="lt1"/>
                </a:solidFill>
                <a:latin typeface="Century Gothic"/>
                <a:ea typeface="Century Gothic"/>
                <a:cs typeface="Century Gothic"/>
                <a:sym typeface="Century Gothic"/>
              </a:rPr>
              <a:t>for Kids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p:txBody>
          <a:bodyPr/>
          <a:lstStyle/>
          <a:p>
            <a:pPr lvl="0"/>
            <a:r>
              <a:rPr lang="en-US" dirty="0" smtClean="0"/>
              <a:t>P</a:t>
            </a:r>
            <a:r>
              <a:rPr lang="en-US" dirty="0" smtClean="0">
                <a:sym typeface="Century Gothic"/>
              </a:rPr>
              <a:t>rotection Should Include:</a:t>
            </a:r>
            <a:endParaRPr lang="en-US" dirty="0">
              <a:sym typeface="Century Gothic"/>
            </a:endParaRPr>
          </a:p>
        </p:txBody>
      </p:sp>
      <p:sp>
        <p:nvSpPr>
          <p:cNvPr id="304" name="Shape 304"/>
          <p:cNvSpPr txBox="1">
            <a:spLocks noGrp="1"/>
          </p:cNvSpPr>
          <p:nvPr>
            <p:ph type="body" idx="1"/>
          </p:nvPr>
        </p:nvSpPr>
        <p:spPr>
          <a:xfrm>
            <a:off x="450827" y="1214437"/>
            <a:ext cx="3413807" cy="3452811"/>
          </a:xfrm>
        </p:spPr>
        <p:txBody>
          <a:bodyPr/>
          <a:lstStyle/>
          <a:p>
            <a:pPr marL="285750" lvl="0" indent="-285750">
              <a:buFont typeface="Arial" panose="020B0604020202020204" pitchFamily="34" charset="0"/>
              <a:buChar char="•"/>
            </a:pPr>
            <a:r>
              <a:rPr lang="en-US" dirty="0" smtClean="0">
                <a:sym typeface="Century Gothic"/>
              </a:rPr>
              <a:t>Impact resistance</a:t>
            </a:r>
          </a:p>
          <a:p>
            <a:pPr marL="285750" lvl="0" indent="-285750">
              <a:buFont typeface="Arial" panose="020B0604020202020204" pitchFamily="34" charset="0"/>
              <a:buChar char="•"/>
            </a:pPr>
            <a:r>
              <a:rPr lang="en-US" dirty="0" smtClean="0">
                <a:sym typeface="Century Gothic"/>
              </a:rPr>
              <a:t>UV radiation</a:t>
            </a:r>
          </a:p>
          <a:p>
            <a:pPr marL="285750" lvl="0" indent="-285750">
              <a:buFont typeface="Arial" panose="020B0604020202020204" pitchFamily="34" charset="0"/>
              <a:buChar char="•"/>
            </a:pPr>
            <a:r>
              <a:rPr lang="en-US" dirty="0" smtClean="0">
                <a:sym typeface="Century Gothic"/>
              </a:rPr>
              <a:t>Harmful blue </a:t>
            </a:r>
            <a:r>
              <a:rPr lang="en-US" dirty="0"/>
              <a:t>l</a:t>
            </a:r>
            <a:r>
              <a:rPr lang="en-US" dirty="0" smtClean="0">
                <a:sym typeface="Century Gothic"/>
              </a:rPr>
              <a:t>ight – devices and especially the SUN</a:t>
            </a:r>
          </a:p>
          <a:p>
            <a:pPr marL="285750" lvl="0" indent="-285750">
              <a:buFont typeface="Arial" panose="020B0604020202020204" pitchFamily="34" charset="0"/>
              <a:buChar char="•"/>
            </a:pPr>
            <a:r>
              <a:rPr lang="en-US" dirty="0" smtClean="0">
                <a:sym typeface="Century Gothic"/>
              </a:rPr>
              <a:t>Glare </a:t>
            </a:r>
          </a:p>
          <a:p>
            <a:pPr marL="285750" lvl="0" indent="-285750">
              <a:buFont typeface="Arial" panose="020B0604020202020204" pitchFamily="34" charset="0"/>
              <a:buChar char="•"/>
            </a:pPr>
            <a:r>
              <a:rPr lang="en-US" dirty="0" smtClean="0">
                <a:sym typeface="Century Gothic"/>
              </a:rPr>
              <a:t>Dry eye</a:t>
            </a:r>
          </a:p>
          <a:p>
            <a:pPr marL="285750" lvl="0" indent="-285750">
              <a:buFont typeface="Arial" panose="020B0604020202020204" pitchFamily="34" charset="0"/>
              <a:buChar char="•"/>
            </a:pPr>
            <a:r>
              <a:rPr lang="en-US" dirty="0" smtClean="0">
                <a:sym typeface="Century Gothic"/>
              </a:rPr>
              <a:t>Fatigue</a:t>
            </a:r>
          </a:p>
          <a:p>
            <a:pPr marL="285750" lvl="0" indent="-285750">
              <a:buFont typeface="Arial" panose="020B0604020202020204" pitchFamily="34" charset="0"/>
              <a:buChar char="•"/>
            </a:pPr>
            <a:r>
              <a:rPr lang="en-US" dirty="0" smtClean="0">
                <a:sym typeface="Century Gothic"/>
              </a:rPr>
              <a:t>Visual acuity</a:t>
            </a:r>
            <a:endParaRPr lang="en-US" dirty="0">
              <a:sym typeface="Century Gothic"/>
            </a:endParaRPr>
          </a:p>
        </p:txBody>
      </p:sp>
      <p:pic>
        <p:nvPicPr>
          <p:cNvPr id="3074" name="Picture 2" descr="Z:\Havas-PR\Pittsburgh Share\SHARE\CLIENTS\Transitions Optical\Images\Lifestyle and Model Images\2016\Kids_VLL Captured Images\07 - Kids\Girl_01_1.mov.00_00_00_19.Still001.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51632" y="1341438"/>
            <a:ext cx="4992368" cy="3166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Doctor Recommended</a:t>
            </a:r>
            <a:endParaRPr lang="en-US" sz="2800" b="0" i="0" u="none" strike="noStrike" cap="none" dirty="0">
              <a:solidFill>
                <a:schemeClr val="lt1"/>
              </a:solidFill>
              <a:latin typeface="Century Gothic"/>
              <a:ea typeface="Century Gothic"/>
              <a:cs typeface="Century Gothic"/>
              <a:sym typeface="Century Gothic"/>
            </a:endParaRPr>
          </a:p>
        </p:txBody>
      </p:sp>
      <p:sp>
        <p:nvSpPr>
          <p:cNvPr id="404" name="Shape 404"/>
          <p:cNvSpPr txBox="1">
            <a:spLocks noGrp="1"/>
          </p:cNvSpPr>
          <p:nvPr>
            <p:ph type="body" idx="1"/>
          </p:nvPr>
        </p:nvSpPr>
        <p:spPr>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dirty="0">
                <a:solidFill>
                  <a:schemeClr val="lt1"/>
                </a:solidFill>
                <a:latin typeface="Century Gothic"/>
                <a:ea typeface="Century Gothic"/>
                <a:cs typeface="Century Gothic"/>
                <a:sym typeface="Century Gothic"/>
              </a:rPr>
              <a:t>33 percent of parents of children who wear eyeglasses consider the </a:t>
            </a:r>
            <a:r>
              <a:rPr lang="en-US" sz="1800" b="1" i="0" u="none" strike="noStrike" cap="none" dirty="0">
                <a:solidFill>
                  <a:schemeClr val="lt1"/>
                </a:solidFill>
                <a:latin typeface="Century Gothic"/>
                <a:ea typeface="Century Gothic"/>
                <a:cs typeface="Century Gothic"/>
                <a:sym typeface="Century Gothic"/>
              </a:rPr>
              <a:t>recommendation</a:t>
            </a:r>
            <a:r>
              <a:rPr lang="en-US" sz="1800" b="0" i="0" u="none" strike="noStrike" cap="none" dirty="0">
                <a:solidFill>
                  <a:schemeClr val="lt1"/>
                </a:solidFill>
                <a:latin typeface="Century Gothic"/>
                <a:ea typeface="Century Gothic"/>
                <a:cs typeface="Century Gothic"/>
                <a:sym typeface="Century Gothic"/>
              </a:rPr>
              <a:t> of the </a:t>
            </a:r>
            <a:r>
              <a:rPr lang="en-US" sz="1800" b="0" i="0" u="none" strike="noStrike" cap="none" dirty="0" smtClean="0">
                <a:solidFill>
                  <a:schemeClr val="lt1"/>
                </a:solidFill>
                <a:latin typeface="Century Gothic"/>
                <a:ea typeface="Century Gothic"/>
                <a:cs typeface="Century Gothic"/>
                <a:sym typeface="Century Gothic"/>
              </a:rPr>
              <a:t>dispenser or </a:t>
            </a:r>
            <a:r>
              <a:rPr lang="en-US" sz="1800" b="0" i="0" u="none" strike="noStrike" cap="none" dirty="0">
                <a:solidFill>
                  <a:schemeClr val="lt1"/>
                </a:solidFill>
                <a:latin typeface="Century Gothic"/>
                <a:ea typeface="Century Gothic"/>
                <a:cs typeface="Century Gothic"/>
                <a:sym typeface="Century Gothic"/>
              </a:rPr>
              <a:t>eye doctor as </a:t>
            </a:r>
            <a:r>
              <a:rPr lang="en-US" sz="1800" b="1" i="0" u="none" strike="noStrike" cap="none" dirty="0">
                <a:solidFill>
                  <a:schemeClr val="lt1"/>
                </a:solidFill>
                <a:latin typeface="Century Gothic"/>
                <a:ea typeface="Century Gothic"/>
                <a:cs typeface="Century Gothic"/>
                <a:sym typeface="Century Gothic"/>
              </a:rPr>
              <a:t>a “very important” </a:t>
            </a:r>
            <a:r>
              <a:rPr lang="en-US" sz="1800" b="1" i="0" u="none" strike="noStrike" cap="none" dirty="0" smtClean="0">
                <a:solidFill>
                  <a:schemeClr val="lt1"/>
                </a:solidFill>
                <a:latin typeface="Century Gothic"/>
                <a:ea typeface="Century Gothic"/>
                <a:cs typeface="Century Gothic"/>
                <a:sym typeface="Century Gothic"/>
              </a:rPr>
              <a:t>factor</a:t>
            </a:r>
            <a:r>
              <a:rPr lang="en-US" sz="1800" b="0" i="0" u="none" strike="noStrike" cap="none" dirty="0" smtClean="0">
                <a:solidFill>
                  <a:schemeClr val="lt1"/>
                </a:solidFill>
                <a:latin typeface="Century Gothic"/>
                <a:ea typeface="Century Gothic"/>
                <a:cs typeface="Century Gothic"/>
                <a:sym typeface="Century Gothic"/>
              </a:rPr>
              <a:t>. </a:t>
            </a:r>
            <a:endParaRPr sz="1400" b="0" i="0" u="none" strike="noStrike" cap="none" dirty="0">
              <a:solidFill>
                <a:schemeClr val="lt1"/>
              </a:solidFill>
              <a:latin typeface="Century Gothic"/>
              <a:ea typeface="Century Gothic"/>
              <a:cs typeface="Century Gothic"/>
              <a:sym typeface="Century Gothic"/>
            </a:endParaRPr>
          </a:p>
        </p:txBody>
      </p:sp>
      <p:sp>
        <p:nvSpPr>
          <p:cNvPr id="2" name="Rectangle 1"/>
          <p:cNvSpPr/>
          <p:nvPr/>
        </p:nvSpPr>
        <p:spPr>
          <a:xfrm>
            <a:off x="414068" y="4657864"/>
            <a:ext cx="8652294" cy="246221"/>
          </a:xfrm>
          <a:prstGeom prst="rect">
            <a:avLst/>
          </a:prstGeom>
        </p:spPr>
        <p:txBody>
          <a:bodyPr wrap="square">
            <a:spAutoFit/>
          </a:bodyPr>
          <a:lstStyle/>
          <a:p>
            <a:pPr lvl="0">
              <a:buClr>
                <a:schemeClr val="lt1"/>
              </a:buClr>
              <a:buSzPct val="25000"/>
            </a:pPr>
            <a:r>
              <a:rPr lang="en-US" sz="1000" dirty="0" smtClean="0">
                <a:solidFill>
                  <a:schemeClr val="lt1"/>
                </a:solidFill>
                <a:latin typeface="Century Gothic"/>
                <a:ea typeface="Century Gothic"/>
                <a:cs typeface="Century Gothic"/>
                <a:sym typeface="Century Gothic"/>
              </a:rPr>
              <a:t>Source: Vision </a:t>
            </a:r>
            <a:r>
              <a:rPr lang="en-US" sz="1000" dirty="0">
                <a:solidFill>
                  <a:schemeClr val="lt1"/>
                </a:solidFill>
                <a:latin typeface="Century Gothic"/>
                <a:ea typeface="Century Gothic"/>
                <a:cs typeface="Century Gothic"/>
                <a:sym typeface="Century Gothic"/>
              </a:rPr>
              <a:t>Council Visionwatch Parent Child Vision Care Report, Jan. </a:t>
            </a:r>
            <a:r>
              <a:rPr lang="en-US" sz="1000" dirty="0" smtClean="0">
                <a:solidFill>
                  <a:schemeClr val="lt1"/>
                </a:solidFill>
                <a:latin typeface="Century Gothic"/>
                <a:ea typeface="Century Gothic"/>
                <a:cs typeface="Century Gothic"/>
                <a:sym typeface="Century Gothic"/>
              </a:rPr>
              <a:t>2016</a:t>
            </a:r>
            <a:endParaRPr lang="en-US" sz="1000" dirty="0">
              <a:solidFill>
                <a:schemeClr val="lt1"/>
              </a:solidFill>
              <a:latin typeface="Century Gothic"/>
              <a:ea typeface="Century Gothic"/>
              <a:cs typeface="Century Gothic"/>
              <a:sym typeface="Century Gothic"/>
            </a:endParaRPr>
          </a:p>
        </p:txBody>
      </p:sp>
      <p:pic>
        <p:nvPicPr>
          <p:cNvPr id="5" name="Picture 2" descr="C:\Users\Courtney Myers\Desktop\_Stock Images_Video\Stock\52887998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9709" y="1341438"/>
            <a:ext cx="4374291" cy="2876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p:txBody>
          <a:bodyPr/>
          <a:lstStyle/>
          <a:p>
            <a:pPr lvl="0"/>
            <a:r>
              <a:rPr lang="en-US" dirty="0" smtClean="0">
                <a:sym typeface="Century Gothic"/>
              </a:rPr>
              <a:t>Impact Protection</a:t>
            </a:r>
            <a:endParaRPr lang="en-US" dirty="0">
              <a:sym typeface="Century Gothic"/>
            </a:endParaRPr>
          </a:p>
        </p:txBody>
      </p:sp>
      <p:sp>
        <p:nvSpPr>
          <p:cNvPr id="411" name="Shape 411"/>
          <p:cNvSpPr txBox="1">
            <a:spLocks noGrp="1"/>
          </p:cNvSpPr>
          <p:nvPr>
            <p:ph type="body" idx="1"/>
          </p:nvPr>
        </p:nvSpPr>
        <p:spPr>
          <a:xfrm>
            <a:off x="450826" y="1214437"/>
            <a:ext cx="4536809" cy="3452811"/>
          </a:xfrm>
        </p:spPr>
        <p:txBody>
          <a:bodyPr/>
          <a:lstStyle/>
          <a:p>
            <a:pPr lvl="0"/>
            <a:r>
              <a:rPr lang="en-US" dirty="0" smtClean="0">
                <a:sym typeface="Century Gothic"/>
              </a:rPr>
              <a:t>More than 40,000 sports-related eye injuries occur each year.</a:t>
            </a:r>
          </a:p>
          <a:p>
            <a:pPr lvl="0"/>
            <a:r>
              <a:rPr lang="en-US" dirty="0" smtClean="0"/>
              <a:t>9</a:t>
            </a:r>
            <a:r>
              <a:rPr lang="en-US" dirty="0" smtClean="0">
                <a:sym typeface="Century Gothic"/>
              </a:rPr>
              <a:t>0% could have been prevented with the right eyewear.</a:t>
            </a:r>
          </a:p>
          <a:p>
            <a:pPr lvl="0"/>
            <a:endParaRPr lang="en-US" dirty="0" smtClean="0">
              <a:sym typeface="Century Gothic"/>
            </a:endParaRPr>
          </a:p>
          <a:p>
            <a:pPr lvl="0"/>
            <a:r>
              <a:rPr lang="en-US" dirty="0" smtClean="0">
                <a:sym typeface="Century Gothic"/>
              </a:rPr>
              <a:t>To prevent injuries, kids should wear protective glasses when they’re playing sports, or even rough-housing. For contact sports consider wrap around glasses or goggles.</a:t>
            </a:r>
            <a:endParaRPr lang="en-US" dirty="0">
              <a:sym typeface="Century Gothic"/>
            </a:endParaRPr>
          </a:p>
        </p:txBody>
      </p:sp>
      <p:pic>
        <p:nvPicPr>
          <p:cNvPr id="412" name="Shape 412" descr="baseballsafety.jpg"/>
          <p:cNvPicPr preferRelativeResize="0"/>
          <p:nvPr/>
        </p:nvPicPr>
        <p:blipFill rotWithShape="1">
          <a:blip r:embed="rId3">
            <a:alphaModFix/>
          </a:blip>
          <a:srcRect/>
          <a:stretch/>
        </p:blipFill>
        <p:spPr>
          <a:xfrm>
            <a:off x="5848226" y="1341438"/>
            <a:ext cx="2608669" cy="266954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p:txBody>
          <a:bodyPr/>
          <a:lstStyle/>
          <a:p>
            <a:pPr lvl="0"/>
            <a:r>
              <a:rPr lang="en-US" dirty="0" smtClean="0">
                <a:sym typeface="Century Gothic"/>
              </a:rPr>
              <a:t>Photochromic Lenses</a:t>
            </a:r>
            <a:endParaRPr lang="en-US" dirty="0">
              <a:sym typeface="Century Gothic"/>
            </a:endParaRPr>
          </a:p>
        </p:txBody>
      </p:sp>
      <p:sp>
        <p:nvSpPr>
          <p:cNvPr id="419" name="Shape 419"/>
          <p:cNvSpPr txBox="1">
            <a:spLocks noGrp="1"/>
          </p:cNvSpPr>
          <p:nvPr>
            <p:ph type="body" idx="1"/>
          </p:nvPr>
        </p:nvSpPr>
        <p:spPr/>
        <p:txBody>
          <a:bodyPr/>
          <a:lstStyle/>
          <a:p>
            <a:pPr lvl="0"/>
            <a:r>
              <a:rPr lang="en-US" dirty="0" smtClean="0">
                <a:sym typeface="Century Gothic"/>
              </a:rPr>
              <a:t>One pair does it all!</a:t>
            </a:r>
          </a:p>
          <a:p>
            <a:pPr marL="285750" lvl="0" indent="-285750">
              <a:buFont typeface="Arial" panose="020B0604020202020204" pitchFamily="34" charset="0"/>
              <a:buChar char="•"/>
            </a:pPr>
            <a:r>
              <a:rPr lang="en-US" dirty="0" smtClean="0">
                <a:sym typeface="Century Gothic"/>
              </a:rPr>
              <a:t>Blocks 100% UVA and UVB</a:t>
            </a:r>
          </a:p>
          <a:p>
            <a:pPr marL="285750" lvl="0" indent="-285750">
              <a:buFont typeface="Arial" panose="020B0604020202020204" pitchFamily="34" charset="0"/>
              <a:buChar char="•"/>
            </a:pPr>
            <a:r>
              <a:rPr lang="en-US" dirty="0" smtClean="0"/>
              <a:t>Transitions lenses b</a:t>
            </a:r>
            <a:r>
              <a:rPr lang="en-US" dirty="0" smtClean="0">
                <a:sym typeface="Century Gothic"/>
              </a:rPr>
              <a:t>ock at least 20% of harmful blue light indoors – and block over 85% outdoors</a:t>
            </a:r>
          </a:p>
          <a:p>
            <a:pPr marL="285750" lvl="0" indent="-285750">
              <a:buFont typeface="Arial" panose="020B0604020202020204" pitchFamily="34" charset="0"/>
              <a:buChar char="•"/>
            </a:pPr>
            <a:r>
              <a:rPr lang="en-US" dirty="0"/>
              <a:t>Comfort in any light</a:t>
            </a:r>
          </a:p>
          <a:p>
            <a:pPr marL="285750" lvl="0" indent="-285750">
              <a:buFont typeface="Arial" panose="020B0604020202020204" pitchFamily="34" charset="0"/>
              <a:buChar char="•"/>
            </a:pPr>
            <a:r>
              <a:rPr lang="en-US" dirty="0"/>
              <a:t>Convenience of variable </a:t>
            </a:r>
            <a:r>
              <a:rPr lang="en-US" dirty="0" smtClean="0"/>
              <a:t>tint</a:t>
            </a:r>
            <a:endParaRPr lang="en-US" dirty="0" smtClean="0">
              <a:sym typeface="Century Gothic"/>
            </a:endParaRPr>
          </a:p>
          <a:p>
            <a:pPr lvl="0"/>
            <a:r>
              <a:rPr lang="en-US" dirty="0" smtClean="0"/>
              <a:t>Clear </a:t>
            </a:r>
            <a:r>
              <a:rPr lang="en-US" dirty="0"/>
              <a:t>vision combined with protection is a </a:t>
            </a:r>
            <a:r>
              <a:rPr lang="en-US" dirty="0" smtClean="0"/>
              <a:t>bargain.</a:t>
            </a:r>
            <a:endParaRPr lang="en-US" dirty="0" smtClean="0">
              <a:sym typeface="Century Gothic"/>
            </a:endParaRPr>
          </a:p>
          <a:p>
            <a:pPr lvl="0"/>
            <a:endParaRPr lang="en-US" dirty="0">
              <a:sym typeface="Century Gothic"/>
            </a:endParaRPr>
          </a:p>
        </p:txBody>
      </p:sp>
      <p:sp>
        <p:nvSpPr>
          <p:cNvPr id="421" name="Shape 421"/>
          <p:cNvSpPr/>
          <p:nvPr/>
        </p:nvSpPr>
        <p:spPr>
          <a:xfrm>
            <a:off x="201342" y="4813203"/>
            <a:ext cx="8669106" cy="288541"/>
          </a:xfrm>
          <a:prstGeom prst="rect">
            <a:avLst/>
          </a:prstGeom>
          <a:noFill/>
          <a:ln>
            <a:noFill/>
          </a:ln>
        </p:spPr>
        <p:txBody>
          <a:bodyPr lIns="57150" tIns="28575" rIns="57150" bIns="28575" anchor="t" anchorCtr="0">
            <a:noAutofit/>
          </a:bodyPr>
          <a:lstStyle/>
          <a:p>
            <a:pPr marL="0" marR="0" lvl="0" indent="0" algn="l" rtl="0">
              <a:spcBef>
                <a:spcPts val="0"/>
              </a:spcBef>
              <a:buSzPct val="25000"/>
              <a:buNone/>
            </a:pPr>
            <a:r>
              <a:rPr lang="en-US" sz="500" baseline="30000" dirty="0">
                <a:solidFill>
                  <a:srgbClr val="FFFFFF"/>
                </a:solidFill>
                <a:latin typeface="Century Gothic"/>
                <a:ea typeface="Century Gothic"/>
                <a:cs typeface="Century Gothic"/>
                <a:sym typeface="Century Gothic"/>
              </a:rPr>
              <a:t>1</a:t>
            </a:r>
            <a:r>
              <a:rPr lang="en-US" sz="500" dirty="0">
                <a:solidFill>
                  <a:srgbClr val="FFFFFF"/>
                </a:solidFill>
                <a:latin typeface="Century Gothic"/>
                <a:ea typeface="Century Gothic"/>
                <a:cs typeface="Century Gothic"/>
                <a:sym typeface="Century Gothic"/>
              </a:rPr>
              <a:t>Transitions</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lenses block 20% to 36% of harmful blue light indoors excluding CR607 Transitions</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Signature</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VII products which block 14% to 19%. The 2 times comparison refers to typical clear 1.50 and polycarbonate hard-coated lenses.</a:t>
            </a:r>
          </a:p>
          <a:p>
            <a:pPr marL="0" marR="0" lvl="0" indent="0" algn="l" rtl="0">
              <a:spcBef>
                <a:spcPts val="0"/>
              </a:spcBef>
              <a:buSzPct val="25000"/>
              <a:buNone/>
            </a:pPr>
            <a:r>
              <a:rPr lang="en-US" sz="500" baseline="30000" dirty="0">
                <a:solidFill>
                  <a:srgbClr val="FFFFFF"/>
                </a:solidFill>
                <a:latin typeface="Century Gothic"/>
                <a:ea typeface="Century Gothic"/>
                <a:cs typeface="Century Gothic"/>
                <a:sym typeface="Century Gothic"/>
              </a:rPr>
              <a:t>2</a:t>
            </a:r>
            <a:r>
              <a:rPr lang="en-US" sz="500" dirty="0">
                <a:solidFill>
                  <a:srgbClr val="FFFFFF"/>
                </a:solidFill>
                <a:latin typeface="Century Gothic"/>
                <a:ea typeface="Century Gothic"/>
                <a:cs typeface="Century Gothic"/>
                <a:sym typeface="Century Gothic"/>
              </a:rPr>
              <a:t>Transitions</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XTRActive</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lenses and Transitions</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Vantage</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lenses block 34% to 36% of harmful blue light indoors excluding CR607 Transitions</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XTRActive</a:t>
            </a:r>
            <a:r>
              <a:rPr lang="en-US" sz="500" baseline="30000" dirty="0">
                <a:solidFill>
                  <a:srgbClr val="FFFFFF"/>
                </a:solidFill>
                <a:latin typeface="Century Gothic"/>
                <a:ea typeface="Century Gothic"/>
                <a:cs typeface="Century Gothic"/>
                <a:sym typeface="Century Gothic"/>
              </a:rPr>
              <a:t>®</a:t>
            </a:r>
            <a:r>
              <a:rPr lang="en-US" sz="500" dirty="0">
                <a:solidFill>
                  <a:srgbClr val="FFFFFF"/>
                </a:solidFill>
                <a:latin typeface="Century Gothic"/>
                <a:ea typeface="Century Gothic"/>
                <a:cs typeface="Century Gothic"/>
                <a:sym typeface="Century Gothic"/>
              </a:rPr>
              <a:t> products which block 27% to 31%. The 3 times comparison refers to typical clear 1.50 and polycarbonate hard-coated lenses.</a:t>
            </a:r>
          </a:p>
          <a:p>
            <a:pPr marL="0" marR="0" lvl="0" indent="0" algn="l" rtl="0">
              <a:spcBef>
                <a:spcPts val="0"/>
              </a:spcBef>
              <a:buNone/>
            </a:pPr>
            <a:endParaRPr sz="500" dirty="0">
              <a:solidFill>
                <a:srgbClr val="FFFFFF"/>
              </a:solidFill>
              <a:latin typeface="Century Gothic"/>
              <a:ea typeface="Century Gothic"/>
              <a:cs typeface="Century Gothic"/>
              <a:sym typeface="Century Gothic"/>
            </a:endParaRPr>
          </a:p>
        </p:txBody>
      </p:sp>
      <p:pic>
        <p:nvPicPr>
          <p:cNvPr id="6" name="Picture 3" descr="Z:\Havas-PR\Pittsburgh Share\SHARE\CLIENTS\Transitions Optical\Images\Lifestyle and Model Images\2016\Kids_VLL Captured Images\07 - Kids\Kids_run_up_sun_V2.mov.00_00_03_20.Still001.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4619" y="1341438"/>
            <a:ext cx="530149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20" name="Shape 420" descr="C:\Users\Courtney Myers\Downloads\Transitions Helps Protect From Harmful Blue Light Icon.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02032" y="3520282"/>
            <a:ext cx="1677135" cy="1128712"/>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Insert Kids VLL Video</a:t>
            </a:r>
          </a:p>
          <a:p>
            <a:pPr algn="ctr"/>
            <a:endParaRPr lang="en-US" dirty="0"/>
          </a:p>
          <a:p>
            <a:pPr algn="ctr"/>
            <a:endParaRPr lang="en-US" dirty="0"/>
          </a:p>
          <a:p>
            <a:pPr algn="ctr"/>
            <a:r>
              <a:rPr lang="en-US" dirty="0"/>
              <a:t>Video can be downloaded from here:</a:t>
            </a:r>
          </a:p>
          <a:p>
            <a:pPr algn="ctr"/>
            <a:r>
              <a:rPr lang="en-US" dirty="0">
                <a:hlinkClick r:id="rId2"/>
              </a:rPr>
              <a:t>https://drive.google.com/drive/folders/0B8jvqvV77pcJejF2LUQwbmtGVUU?usp=sharing</a:t>
            </a:r>
            <a:endParaRPr lang="en-US" dirty="0"/>
          </a:p>
          <a:p>
            <a:pPr algn="ctr"/>
            <a:endParaRPr lang="en-US" dirty="0"/>
          </a:p>
          <a:p>
            <a:pPr algn="ctr"/>
            <a:endParaRPr lang="en-US" dirty="0"/>
          </a:p>
        </p:txBody>
      </p:sp>
    </p:spTree>
    <p:extLst>
      <p:ext uri="{BB962C8B-B14F-4D97-AF65-F5344CB8AC3E}">
        <p14:creationId xmlns:p14="http://schemas.microsoft.com/office/powerpoint/2010/main" val="3739590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p:txBody>
          <a:bodyPr/>
          <a:lstStyle/>
          <a:p>
            <a:pPr lvl="0"/>
            <a:r>
              <a:rPr lang="en-US" dirty="0" smtClean="0">
                <a:sym typeface="Century Gothic"/>
              </a:rPr>
              <a:t>Anti-Reflection</a:t>
            </a:r>
            <a:endParaRPr lang="en-US" dirty="0">
              <a:sym typeface="Century Gothic"/>
            </a:endParaRPr>
          </a:p>
        </p:txBody>
      </p:sp>
      <p:sp>
        <p:nvSpPr>
          <p:cNvPr id="428" name="Shape 428"/>
          <p:cNvSpPr txBox="1">
            <a:spLocks noGrp="1"/>
          </p:cNvSpPr>
          <p:nvPr>
            <p:ph type="body" idx="1"/>
          </p:nvPr>
        </p:nvSpPr>
        <p:spPr/>
        <p:txBody>
          <a:bodyPr/>
          <a:lstStyle/>
          <a:p>
            <a:pPr lvl="0"/>
            <a:r>
              <a:rPr lang="en-US" dirty="0" smtClean="0">
                <a:sym typeface="Century Gothic"/>
              </a:rPr>
              <a:t>Give kids clear and comfortable vision reducing glare and reflections of polycarbonate</a:t>
            </a:r>
          </a:p>
          <a:p>
            <a:pPr lvl="0"/>
            <a:endParaRPr lang="en-US" dirty="0" smtClean="0"/>
          </a:p>
          <a:p>
            <a:pPr lvl="0"/>
            <a:r>
              <a:rPr lang="en-US" dirty="0" smtClean="0">
                <a:sym typeface="Century Gothic"/>
              </a:rPr>
              <a:t>AR reduces eye strain</a:t>
            </a:r>
          </a:p>
          <a:p>
            <a:pPr lvl="0"/>
            <a:endParaRPr lang="en-US" dirty="0" smtClean="0"/>
          </a:p>
          <a:p>
            <a:pPr lvl="0"/>
            <a:r>
              <a:rPr lang="en-US" dirty="0" smtClean="0"/>
              <a:t>O</a:t>
            </a:r>
            <a:r>
              <a:rPr lang="en-US" dirty="0" smtClean="0">
                <a:sym typeface="Century Gothic"/>
              </a:rPr>
              <a:t>ffers aesthetic benefits to the child’s glasses</a:t>
            </a:r>
          </a:p>
        </p:txBody>
      </p:sp>
      <p:pic>
        <p:nvPicPr>
          <p:cNvPr id="1026" name="Picture 2" descr="Z:\Havas-PR\Pittsburgh Share\SHARE\CLIENTS\Transitions Optical\Images\Lifestyle and Model Images\2016\Kids_VLL Captured Images\07 - Kids\A012_C014_1211RY_001.R3D.10_15_54_18.Still001 copy.t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84700" y="1341438"/>
            <a:ext cx="4559300" cy="3054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38337048"/>
              </p:ext>
            </p:extLst>
          </p:nvPr>
        </p:nvGraphicFramePr>
        <p:xfrm>
          <a:off x="457198" y="197675"/>
          <a:ext cx="8496796" cy="4699115"/>
        </p:xfrm>
        <a:graphic>
          <a:graphicData uri="http://schemas.openxmlformats.org/drawingml/2006/table">
            <a:tbl>
              <a:tblPr firstRow="1" bandRow="1">
                <a:effectLst>
                  <a:outerShdw blurRad="50800" dist="38100" dir="2700000" algn="tl" rotWithShape="0">
                    <a:prstClr val="black">
                      <a:alpha val="40000"/>
                    </a:prstClr>
                  </a:outerShdw>
                </a:effectLst>
                <a:tableStyleId>{21E4AEA4-8DFA-4A89-87EB-49C32662AFE0}</a:tableStyleId>
              </a:tblPr>
              <a:tblGrid>
                <a:gridCol w="694708"/>
                <a:gridCol w="1950522"/>
                <a:gridCol w="1950522"/>
                <a:gridCol w="1950522"/>
                <a:gridCol w="1950522"/>
              </a:tblGrid>
              <a:tr h="324840">
                <a:tc>
                  <a:txBody>
                    <a:bodyPr/>
                    <a:lstStyle/>
                    <a:p>
                      <a:pPr algn="ctr"/>
                      <a:endParaRPr lang="en-US" b="1"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BABY BOOMERS</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GEN X</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MILLENNIAL</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dirty="0" smtClean="0">
                          <a:solidFill>
                            <a:schemeClr val="bg1"/>
                          </a:solidFill>
                          <a:effectLst>
                            <a:outerShdw blurRad="38100" dist="38100" dir="2700000" algn="tl">
                              <a:srgbClr val="000000">
                                <a:alpha val="43137"/>
                              </a:srgbClr>
                            </a:outerShdw>
                          </a:effectLst>
                          <a:latin typeface="Century Gothic" panose="020B0502020202020204" pitchFamily="34" charset="0"/>
                        </a:rPr>
                        <a:t>GEN Z</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solidFill>
                        <a:schemeClr val="accent2">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r>
              <a:tr h="598469">
                <a:tc>
                  <a:txBody>
                    <a:bodyPr/>
                    <a:lstStyle/>
                    <a:p>
                      <a:pPr algn="ctr"/>
                      <a:r>
                        <a:rPr lang="en-US" b="1" dirty="0" smtClean="0">
                          <a:solidFill>
                            <a:schemeClr val="bg1"/>
                          </a:solidFill>
                          <a:latin typeface="Century Gothic" panose="020B0502020202020204" pitchFamily="34" charset="0"/>
                        </a:rPr>
                        <a:t>Years</a:t>
                      </a:r>
                      <a:endParaRPr lang="en-US" b="1" dirty="0">
                        <a:solidFill>
                          <a:schemeClr val="bg1"/>
                        </a:solidFill>
                        <a:latin typeface="Century Gothic" panose="020B0502020202020204" pitchFamily="34" charset="0"/>
                      </a:endParaRP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US" dirty="0" smtClean="0">
                          <a:solidFill>
                            <a:schemeClr val="bg1"/>
                          </a:solidFill>
                          <a:latin typeface="Century Gothic" panose="020B0502020202020204" pitchFamily="34" charset="0"/>
                        </a:rPr>
                        <a:t>1946-1964</a:t>
                      </a:r>
                      <a:endParaRPr lang="en-US"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bg1"/>
                          </a:solidFill>
                          <a:latin typeface="Century Gothic" panose="020B0502020202020204" pitchFamily="34" charset="0"/>
                        </a:rPr>
                        <a:t>1965-1976</a:t>
                      </a:r>
                      <a:endParaRPr lang="en-US"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bg1"/>
                          </a:solidFill>
                          <a:latin typeface="Century Gothic" panose="020B0502020202020204" pitchFamily="34" charset="0"/>
                        </a:rPr>
                        <a:t>1977-1993</a:t>
                      </a:r>
                      <a:endParaRPr lang="en-US"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smtClean="0">
                          <a:solidFill>
                            <a:schemeClr val="bg1"/>
                          </a:solidFill>
                          <a:latin typeface="Century Gothic" panose="020B0502020202020204" pitchFamily="34" charset="0"/>
                        </a:rPr>
                        <a:t>1994 - </a:t>
                      </a:r>
                      <a:endParaRPr lang="en-US"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762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r>
              <a:tr h="540576">
                <a:tc>
                  <a:txBody>
                    <a:bodyPr/>
                    <a:lstStyle/>
                    <a:p>
                      <a:pPr algn="ctr"/>
                      <a:r>
                        <a:rPr lang="en-US" b="1" dirty="0" smtClean="0">
                          <a:solidFill>
                            <a:schemeClr val="bg1"/>
                          </a:solidFill>
                          <a:latin typeface="Century Gothic" panose="020B0502020202020204" pitchFamily="34" charset="0"/>
                        </a:rPr>
                        <a:t>Ages</a:t>
                      </a:r>
                      <a:endParaRPr lang="en-US" b="1" dirty="0">
                        <a:solidFill>
                          <a:schemeClr val="bg1"/>
                        </a:solidFill>
                        <a:latin typeface="Century Gothic" panose="020B0502020202020204" pitchFamily="34" charset="0"/>
                      </a:endParaRP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US" sz="1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71 - 53</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52 - 41</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40 - 24</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r>
                        <a:rPr lang="en-US" sz="1600" b="1" dirty="0" smtClean="0">
                          <a:solidFill>
                            <a:schemeClr val="bg1"/>
                          </a:solidFill>
                          <a:effectLst>
                            <a:outerShdw blurRad="38100" dist="38100" dir="2700000" algn="tl">
                              <a:srgbClr val="000000">
                                <a:alpha val="43137"/>
                              </a:srgbClr>
                            </a:outerShdw>
                          </a:effectLst>
                          <a:latin typeface="Century Gothic" panose="020B0502020202020204" pitchFamily="34" charset="0"/>
                        </a:rPr>
                        <a:t>23 and</a:t>
                      </a:r>
                      <a:r>
                        <a:rPr lang="en-US" sz="1600" b="1" baseline="0" dirty="0" smtClean="0">
                          <a:solidFill>
                            <a:schemeClr val="bg1"/>
                          </a:solidFill>
                          <a:effectLst>
                            <a:outerShdw blurRad="38100" dist="38100" dir="2700000" algn="tl">
                              <a:srgbClr val="000000">
                                <a:alpha val="43137"/>
                              </a:srgbClr>
                            </a:outerShdw>
                          </a:effectLst>
                          <a:latin typeface="Century Gothic" panose="020B0502020202020204" pitchFamily="34" charset="0"/>
                        </a:rPr>
                        <a:t> younger</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r>
              <a:tr h="974762">
                <a:tc>
                  <a:txBody>
                    <a:bodyPr/>
                    <a:lstStyle/>
                    <a:p>
                      <a:pPr algn="ctr"/>
                      <a:r>
                        <a:rPr lang="en-US" b="1" dirty="0" smtClean="0">
                          <a:solidFill>
                            <a:schemeClr val="bg1"/>
                          </a:solidFill>
                          <a:latin typeface="Century Gothic" panose="020B0502020202020204" pitchFamily="34" charset="0"/>
                        </a:rPr>
                        <a:t>Major</a:t>
                      </a:r>
                      <a:r>
                        <a:rPr lang="en-US" b="1" baseline="0" dirty="0" smtClean="0">
                          <a:solidFill>
                            <a:schemeClr val="bg1"/>
                          </a:solidFill>
                          <a:latin typeface="Century Gothic" panose="020B0502020202020204" pitchFamily="34" charset="0"/>
                        </a:rPr>
                        <a:t> Events</a:t>
                      </a:r>
                      <a:endParaRPr lang="en-US" b="1" dirty="0">
                        <a:solidFill>
                          <a:schemeClr val="bg1"/>
                        </a:solidFill>
                        <a:latin typeface="Century Gothic" panose="020B0502020202020204" pitchFamily="34" charset="0"/>
                      </a:endParaRP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algn="ctr">
                        <a:spcAft>
                          <a:spcPts val="600"/>
                        </a:spcAft>
                      </a:pPr>
                      <a:r>
                        <a:rPr lang="en-US" sz="1200" dirty="0" smtClean="0">
                          <a:solidFill>
                            <a:schemeClr val="bg1"/>
                          </a:solidFill>
                          <a:latin typeface="Century Gothic" panose="020B0502020202020204" pitchFamily="34" charset="0"/>
                        </a:rPr>
                        <a:t>Civil rights</a:t>
                      </a:r>
                    </a:p>
                    <a:p>
                      <a:pPr algn="ctr">
                        <a:spcAft>
                          <a:spcPts val="600"/>
                        </a:spcAft>
                      </a:pPr>
                      <a:r>
                        <a:rPr lang="en-US" sz="1200" dirty="0" smtClean="0">
                          <a:solidFill>
                            <a:schemeClr val="bg1"/>
                          </a:solidFill>
                          <a:latin typeface="Century Gothic" panose="020B0502020202020204" pitchFamily="34" charset="0"/>
                        </a:rPr>
                        <a:t>Women’s liberation</a:t>
                      </a:r>
                    </a:p>
                    <a:p>
                      <a:pPr algn="ctr">
                        <a:spcAft>
                          <a:spcPts val="600"/>
                        </a:spcAft>
                      </a:pPr>
                      <a:r>
                        <a:rPr lang="en-US" sz="1200" dirty="0" smtClean="0">
                          <a:solidFill>
                            <a:schemeClr val="bg1"/>
                          </a:solidFill>
                          <a:latin typeface="Century Gothic" panose="020B0502020202020204" pitchFamily="34" charset="0"/>
                        </a:rPr>
                        <a:t>Cold War</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Watergate</a:t>
                      </a:r>
                    </a:p>
                    <a:p>
                      <a:pPr algn="ctr">
                        <a:spcAft>
                          <a:spcPts val="600"/>
                        </a:spcAft>
                      </a:pPr>
                      <a:r>
                        <a:rPr lang="en-US" sz="1200" dirty="0" smtClean="0">
                          <a:solidFill>
                            <a:schemeClr val="bg1"/>
                          </a:solidFill>
                          <a:latin typeface="Century Gothic" panose="020B0502020202020204" pitchFamily="34" charset="0"/>
                        </a:rPr>
                        <a:t>Advent of MTV</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AIDS</a:t>
                      </a:r>
                    </a:p>
                    <a:p>
                      <a:pPr algn="ctr">
                        <a:spcAft>
                          <a:spcPts val="600"/>
                        </a:spcAft>
                      </a:pPr>
                      <a:r>
                        <a:rPr lang="en-US" sz="1200" dirty="0" smtClean="0">
                          <a:solidFill>
                            <a:schemeClr val="bg1"/>
                          </a:solidFill>
                          <a:latin typeface="Century Gothic" panose="020B0502020202020204" pitchFamily="34" charset="0"/>
                        </a:rPr>
                        <a:t>Technology</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9/11</a:t>
                      </a:r>
                    </a:p>
                    <a:p>
                      <a:pPr algn="ctr">
                        <a:spcAft>
                          <a:spcPts val="600"/>
                        </a:spcAft>
                      </a:pPr>
                      <a:r>
                        <a:rPr lang="en-US" sz="1200" dirty="0" smtClean="0">
                          <a:solidFill>
                            <a:schemeClr val="bg1"/>
                          </a:solidFill>
                          <a:latin typeface="Century Gothic" panose="020B0502020202020204" pitchFamily="34" charset="0"/>
                        </a:rPr>
                        <a:t>Iraq</a:t>
                      </a:r>
                      <a:r>
                        <a:rPr lang="en-US" sz="1200" baseline="0" dirty="0" smtClean="0">
                          <a:solidFill>
                            <a:schemeClr val="bg1"/>
                          </a:solidFill>
                          <a:latin typeface="Century Gothic" panose="020B0502020202020204" pitchFamily="34" charset="0"/>
                        </a:rPr>
                        <a:t> / Afghanistan Wars</a:t>
                      </a:r>
                    </a:p>
                    <a:p>
                      <a:pPr algn="ctr">
                        <a:spcAft>
                          <a:spcPts val="600"/>
                        </a:spcAft>
                      </a:pPr>
                      <a:r>
                        <a:rPr lang="en-US" sz="1200" baseline="0" dirty="0" smtClean="0">
                          <a:solidFill>
                            <a:schemeClr val="bg1"/>
                          </a:solidFill>
                          <a:latin typeface="Century Gothic" panose="020B0502020202020204" pitchFamily="34" charset="0"/>
                        </a:rPr>
                        <a:t>Market crash</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843148">
                <a:tc>
                  <a:txBody>
                    <a:bodyPr/>
                    <a:lstStyle/>
                    <a:p>
                      <a:pPr algn="ctr"/>
                      <a:r>
                        <a:rPr lang="en-US" b="1" dirty="0" smtClean="0">
                          <a:solidFill>
                            <a:schemeClr val="bg1"/>
                          </a:solidFill>
                          <a:latin typeface="Century Gothic" panose="020B0502020202020204" pitchFamily="34" charset="0"/>
                        </a:rPr>
                        <a:t>Major Traits</a:t>
                      </a:r>
                      <a:endParaRPr lang="en-US" b="1" dirty="0">
                        <a:solidFill>
                          <a:schemeClr val="bg1"/>
                        </a:solidFill>
                        <a:latin typeface="Century Gothic" panose="020B0502020202020204" pitchFamily="34" charset="0"/>
                      </a:endParaRP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50000"/>
                      </a:schemeClr>
                    </a:solidFill>
                  </a:tcPr>
                </a:tc>
                <a:tc>
                  <a:txBody>
                    <a:bodyPr/>
                    <a:lstStyle/>
                    <a:p>
                      <a:pPr algn="ctr">
                        <a:spcAft>
                          <a:spcPts val="600"/>
                        </a:spcAft>
                      </a:pPr>
                      <a:r>
                        <a:rPr lang="en-US" sz="1200" dirty="0" smtClean="0">
                          <a:solidFill>
                            <a:schemeClr val="bg1"/>
                          </a:solidFill>
                          <a:latin typeface="Century Gothic" panose="020B0502020202020204" pitchFamily="34" charset="0"/>
                        </a:rPr>
                        <a:t>Explore</a:t>
                      </a:r>
                    </a:p>
                    <a:p>
                      <a:pPr algn="ctr">
                        <a:spcAft>
                          <a:spcPts val="600"/>
                        </a:spcAft>
                      </a:pPr>
                      <a:r>
                        <a:rPr lang="en-US" sz="1200" dirty="0" smtClean="0">
                          <a:solidFill>
                            <a:schemeClr val="bg1"/>
                          </a:solidFill>
                          <a:latin typeface="Century Gothic" panose="020B0502020202020204" pitchFamily="34" charset="0"/>
                        </a:rPr>
                        <a:t>Optimistic</a:t>
                      </a:r>
                    </a:p>
                    <a:p>
                      <a:pPr algn="ctr">
                        <a:spcAft>
                          <a:spcPts val="600"/>
                        </a:spcAft>
                      </a:pPr>
                      <a:r>
                        <a:rPr lang="en-US" sz="1200" dirty="0" smtClean="0">
                          <a:solidFill>
                            <a:schemeClr val="bg1"/>
                          </a:solidFill>
                          <a:latin typeface="Century Gothic" panose="020B0502020202020204" pitchFamily="34" charset="0"/>
                        </a:rPr>
                        <a:t>Work-centric</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Individualistic</a:t>
                      </a:r>
                    </a:p>
                    <a:p>
                      <a:pPr algn="ctr">
                        <a:spcAft>
                          <a:spcPts val="600"/>
                        </a:spcAft>
                      </a:pPr>
                      <a:r>
                        <a:rPr lang="en-US" sz="1200" dirty="0" smtClean="0">
                          <a:solidFill>
                            <a:schemeClr val="bg1"/>
                          </a:solidFill>
                          <a:latin typeface="Century Gothic" panose="020B0502020202020204" pitchFamily="34" charset="0"/>
                        </a:rPr>
                        <a:t>Flexible</a:t>
                      </a:r>
                    </a:p>
                    <a:p>
                      <a:pPr algn="ctr">
                        <a:spcAft>
                          <a:spcPts val="600"/>
                        </a:spcAft>
                      </a:pPr>
                      <a:r>
                        <a:rPr lang="en-US" sz="1200" dirty="0" smtClean="0">
                          <a:solidFill>
                            <a:schemeClr val="bg1"/>
                          </a:solidFill>
                          <a:latin typeface="Century Gothic" panose="020B0502020202020204" pitchFamily="34" charset="0"/>
                        </a:rPr>
                        <a:t>Skeptical</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Tech-</a:t>
                      </a:r>
                      <a:r>
                        <a:rPr lang="en-US" sz="1200" baseline="0" dirty="0" smtClean="0">
                          <a:solidFill>
                            <a:schemeClr val="bg1"/>
                          </a:solidFill>
                          <a:latin typeface="Century Gothic" panose="020B0502020202020204" pitchFamily="34" charset="0"/>
                        </a:rPr>
                        <a:t>dependent</a:t>
                      </a:r>
                    </a:p>
                    <a:p>
                      <a:pPr algn="ctr">
                        <a:spcAft>
                          <a:spcPts val="600"/>
                        </a:spcAft>
                      </a:pPr>
                      <a:r>
                        <a:rPr lang="en-US" sz="1200" baseline="0" dirty="0" smtClean="0">
                          <a:solidFill>
                            <a:schemeClr val="bg1"/>
                          </a:solidFill>
                          <a:latin typeface="Century Gothic" panose="020B0502020202020204" pitchFamily="34" charset="0"/>
                        </a:rPr>
                        <a:t>Family-centric</a:t>
                      </a:r>
                    </a:p>
                    <a:p>
                      <a:pPr algn="ctr">
                        <a:spcAft>
                          <a:spcPts val="600"/>
                        </a:spcAft>
                      </a:pPr>
                      <a:r>
                        <a:rPr lang="en-US" sz="1200" baseline="0" dirty="0" smtClean="0">
                          <a:solidFill>
                            <a:schemeClr val="bg1"/>
                          </a:solidFill>
                          <a:latin typeface="Century Gothic" panose="020B0502020202020204" pitchFamily="34" charset="0"/>
                        </a:rPr>
                        <a:t>Optimistic</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Political</a:t>
                      </a:r>
                      <a:r>
                        <a:rPr lang="en-US" sz="1200" baseline="0" dirty="0" smtClean="0">
                          <a:solidFill>
                            <a:schemeClr val="bg1"/>
                          </a:solidFill>
                          <a:latin typeface="Century Gothic" panose="020B0502020202020204" pitchFamily="34" charset="0"/>
                        </a:rPr>
                        <a:t> mistrust</a:t>
                      </a:r>
                    </a:p>
                    <a:p>
                      <a:pPr algn="ctr">
                        <a:spcAft>
                          <a:spcPts val="600"/>
                        </a:spcAft>
                      </a:pPr>
                      <a:r>
                        <a:rPr lang="en-US" sz="1200" baseline="0" dirty="0" smtClean="0">
                          <a:solidFill>
                            <a:schemeClr val="bg1"/>
                          </a:solidFill>
                          <a:latin typeface="Century Gothic" panose="020B0502020202020204" pitchFamily="34" charset="0"/>
                        </a:rPr>
                        <a:t>Always connected</a:t>
                      </a:r>
                    </a:p>
                    <a:p>
                      <a:pPr algn="ctr">
                        <a:spcAft>
                          <a:spcPts val="600"/>
                        </a:spcAft>
                      </a:pPr>
                      <a:r>
                        <a:rPr lang="en-US" sz="1200" baseline="0" dirty="0" smtClean="0">
                          <a:solidFill>
                            <a:schemeClr val="bg1"/>
                          </a:solidFill>
                          <a:latin typeface="Century Gothic" panose="020B0502020202020204" pitchFamily="34" charset="0"/>
                        </a:rPr>
                        <a:t>Multi-taskers</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tr>
              <a:tr h="987689">
                <a:tc>
                  <a:txBody>
                    <a:bodyPr/>
                    <a:lstStyle/>
                    <a:p>
                      <a:pPr algn="ctr"/>
                      <a:r>
                        <a:rPr lang="en-US" b="1" dirty="0" smtClean="0">
                          <a:solidFill>
                            <a:schemeClr val="bg1"/>
                          </a:solidFill>
                          <a:latin typeface="Century Gothic" panose="020B0502020202020204" pitchFamily="34" charset="0"/>
                        </a:rPr>
                        <a:t>Attitudes About</a:t>
                      </a:r>
                      <a:r>
                        <a:rPr lang="en-US" b="1" baseline="0" dirty="0" smtClean="0">
                          <a:solidFill>
                            <a:schemeClr val="bg1"/>
                          </a:solidFill>
                          <a:latin typeface="Century Gothic" panose="020B0502020202020204" pitchFamily="34" charset="0"/>
                        </a:rPr>
                        <a:t> Eyewear</a:t>
                      </a:r>
                      <a:endParaRPr lang="en-US" b="1" dirty="0">
                        <a:solidFill>
                          <a:schemeClr val="bg1"/>
                        </a:solidFill>
                        <a:latin typeface="Century Gothic" panose="020B0502020202020204" pitchFamily="34" charset="0"/>
                      </a:endParaRPr>
                    </a:p>
                  </a:txBody>
                  <a:tcPr vert="vert270"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pPr algn="ctr">
                        <a:spcAft>
                          <a:spcPts val="600"/>
                        </a:spcAft>
                      </a:pPr>
                      <a:r>
                        <a:rPr lang="en-US" sz="1200" dirty="0" smtClean="0">
                          <a:solidFill>
                            <a:schemeClr val="bg1"/>
                          </a:solidFill>
                          <a:latin typeface="Century Gothic" panose="020B0502020202020204" pitchFamily="34" charset="0"/>
                        </a:rPr>
                        <a:t>77% wear eyeglasses</a:t>
                      </a:r>
                    </a:p>
                    <a:p>
                      <a:pPr algn="ctr">
                        <a:spcAft>
                          <a:spcPts val="600"/>
                        </a:spcAft>
                      </a:pPr>
                      <a:r>
                        <a:rPr lang="en-US" sz="1200" dirty="0" smtClean="0">
                          <a:solidFill>
                            <a:schemeClr val="bg1"/>
                          </a:solidFill>
                          <a:latin typeface="Century Gothic" panose="020B0502020202020204" pitchFamily="34" charset="0"/>
                        </a:rPr>
                        <a:t>Highest</a:t>
                      </a:r>
                      <a:r>
                        <a:rPr lang="en-US" sz="1200" baseline="0" dirty="0" smtClean="0">
                          <a:solidFill>
                            <a:schemeClr val="bg1"/>
                          </a:solidFill>
                          <a:latin typeface="Century Gothic" panose="020B0502020202020204" pitchFamily="34" charset="0"/>
                        </a:rPr>
                        <a:t> r</a:t>
                      </a:r>
                      <a:r>
                        <a:rPr lang="en-US" sz="1200" dirty="0" smtClean="0">
                          <a:solidFill>
                            <a:schemeClr val="bg1"/>
                          </a:solidFill>
                          <a:latin typeface="Century Gothic" panose="020B0502020202020204" pitchFamily="34" charset="0"/>
                        </a:rPr>
                        <a:t>epurchase cycle and private pay</a:t>
                      </a:r>
                    </a:p>
                    <a:p>
                      <a:pPr algn="ctr">
                        <a:spcAft>
                          <a:spcPts val="600"/>
                        </a:spcAft>
                      </a:pPr>
                      <a:r>
                        <a:rPr lang="en-US" sz="1200" dirty="0" smtClean="0">
                          <a:solidFill>
                            <a:schemeClr val="bg1"/>
                          </a:solidFill>
                          <a:latin typeface="Century Gothic" panose="020B0502020202020204" pitchFamily="34" charset="0"/>
                        </a:rPr>
                        <a:t>More likely to buy from independents</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dirty="0" smtClean="0">
                          <a:solidFill>
                            <a:schemeClr val="bg1"/>
                          </a:solidFill>
                          <a:latin typeface="Century Gothic" panose="020B0502020202020204" pitchFamily="34" charset="0"/>
                        </a:rPr>
                        <a:t>72% wear eyeglasses</a:t>
                      </a:r>
                    </a:p>
                    <a:p>
                      <a:pPr algn="ctr">
                        <a:spcAft>
                          <a:spcPts val="600"/>
                        </a:spcAft>
                      </a:pPr>
                      <a:r>
                        <a:rPr lang="en-US" sz="1200" dirty="0" smtClean="0">
                          <a:solidFill>
                            <a:schemeClr val="bg1"/>
                          </a:solidFill>
                          <a:latin typeface="Century Gothic" panose="020B0502020202020204" pitchFamily="34" charset="0"/>
                        </a:rPr>
                        <a:t>Almost 60% of all Sun Rx sold is sold to presbyopes</a:t>
                      </a:r>
                      <a:endParaRPr lang="en-US" sz="1200" dirty="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200" dirty="0" smtClean="0">
                          <a:solidFill>
                            <a:schemeClr val="bg1"/>
                          </a:solidFill>
                          <a:latin typeface="Century Gothic" panose="020B0502020202020204" pitchFamily="34" charset="0"/>
                        </a:rPr>
                        <a:t>Most likely to…</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200" dirty="0" smtClean="0">
                          <a:solidFill>
                            <a:schemeClr val="bg1"/>
                          </a:solidFill>
                          <a:latin typeface="Century Gothic" panose="020B0502020202020204" pitchFamily="34" charset="0"/>
                        </a:rPr>
                        <a:t>Feel blue</a:t>
                      </a:r>
                      <a:r>
                        <a:rPr lang="en-US" sz="1200" baseline="0" dirty="0" smtClean="0">
                          <a:solidFill>
                            <a:schemeClr val="bg1"/>
                          </a:solidFill>
                          <a:latin typeface="Century Gothic" panose="020B0502020202020204" pitchFamily="34" charset="0"/>
                        </a:rPr>
                        <a:t> light protection is important</a:t>
                      </a:r>
                      <a:endParaRPr lang="en-US" sz="1200" dirty="0" smtClean="0">
                        <a:solidFill>
                          <a:schemeClr val="bg1"/>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600"/>
                        </a:spcAft>
                        <a:buClrTx/>
                        <a:buSzTx/>
                        <a:buFontTx/>
                        <a:buNone/>
                        <a:tabLst/>
                        <a:defRPr/>
                      </a:pPr>
                      <a:r>
                        <a:rPr lang="en-US" sz="1200" dirty="0" smtClean="0">
                          <a:solidFill>
                            <a:schemeClr val="bg1"/>
                          </a:solidFill>
                          <a:latin typeface="Century Gothic" panose="020B0502020202020204" pitchFamily="34" charset="0"/>
                        </a:rPr>
                        <a:t>Prefer online customer</a:t>
                      </a:r>
                      <a:r>
                        <a:rPr lang="en-US" sz="1200" baseline="0" dirty="0" smtClean="0">
                          <a:solidFill>
                            <a:schemeClr val="bg1"/>
                          </a:solidFill>
                          <a:latin typeface="Century Gothic" panose="020B0502020202020204" pitchFamily="34" charset="0"/>
                        </a:rPr>
                        <a:t> service / text</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200" baseline="0" dirty="0" smtClean="0">
                          <a:solidFill>
                            <a:schemeClr val="bg1"/>
                          </a:solidFill>
                          <a:latin typeface="Century Gothic" panose="020B0502020202020204" pitchFamily="34" charset="0"/>
                        </a:rPr>
                        <a:t>Buy from retail</a:t>
                      </a:r>
                      <a:endParaRPr lang="en-US" sz="1200" dirty="0" smtClean="0">
                        <a:solidFill>
                          <a:schemeClr val="bg1"/>
                        </a:solidFill>
                        <a:latin typeface="Century Gothic" panose="020B0502020202020204" pitchFamily="34" charset="0"/>
                      </a:endParaRP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spcAft>
                          <a:spcPts val="600"/>
                        </a:spcAft>
                      </a:pPr>
                      <a:r>
                        <a:rPr lang="en-US" sz="1200" dirty="0" smtClean="0">
                          <a:solidFill>
                            <a:schemeClr val="bg1"/>
                          </a:solidFill>
                          <a:latin typeface="Century Gothic" panose="020B0502020202020204" pitchFamily="34" charset="0"/>
                        </a:rPr>
                        <a:t>~Half wear</a:t>
                      </a:r>
                      <a:r>
                        <a:rPr lang="en-US" sz="1200" baseline="0" dirty="0" smtClean="0">
                          <a:solidFill>
                            <a:schemeClr val="bg1"/>
                          </a:solidFill>
                          <a:latin typeface="Century Gothic" panose="020B0502020202020204" pitchFamily="34" charset="0"/>
                        </a:rPr>
                        <a:t> eyeglasses </a:t>
                      </a:r>
                    </a:p>
                    <a:p>
                      <a:pPr algn="ctr">
                        <a:spcAft>
                          <a:spcPts val="600"/>
                        </a:spcAft>
                      </a:pPr>
                      <a:r>
                        <a:rPr lang="en-US" sz="1200" dirty="0" smtClean="0">
                          <a:solidFill>
                            <a:schemeClr val="bg1"/>
                          </a:solidFill>
                          <a:latin typeface="Century Gothic" panose="020B0502020202020204" pitchFamily="34" charset="0"/>
                        </a:rPr>
                        <a:t>More</a:t>
                      </a:r>
                      <a:r>
                        <a:rPr lang="en-US" sz="1200" baseline="0" dirty="0" smtClean="0">
                          <a:solidFill>
                            <a:schemeClr val="bg1"/>
                          </a:solidFill>
                          <a:latin typeface="Century Gothic" panose="020B0502020202020204" pitchFamily="34" charset="0"/>
                        </a:rPr>
                        <a:t> likely to have lens purchase subsidized</a:t>
                      </a:r>
                    </a:p>
                  </a:txBody>
                  <a:tcPr anchor="ctr">
                    <a:lnL w="76200" cap="flat" cmpd="sng" algn="ctr">
                      <a:solidFill>
                        <a:schemeClr val="accent2">
                          <a:lumMod val="50000"/>
                        </a:schemeClr>
                      </a:solidFill>
                      <a:prstDash val="solid"/>
                      <a:round/>
                      <a:headEnd type="none" w="med" len="med"/>
                      <a:tailEnd type="none" w="med" len="med"/>
                    </a:lnL>
                    <a:lnR w="76200" cap="flat" cmpd="sng" algn="ctr">
                      <a:solidFill>
                        <a:schemeClr val="accent2">
                          <a:lumMod val="50000"/>
                        </a:schemeClr>
                      </a:solidFill>
                      <a:prstDash val="solid"/>
                      <a:round/>
                      <a:headEnd type="none" w="med" len="med"/>
                      <a:tailEnd type="none" w="med" len="med"/>
                    </a:lnR>
                    <a:lnT w="12700" cmpd="sng">
                      <a:noFill/>
                    </a:lnT>
                    <a:lnB w="762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5" name="Shape 160"/>
          <p:cNvSpPr txBox="1"/>
          <p:nvPr/>
        </p:nvSpPr>
        <p:spPr>
          <a:xfrm>
            <a:off x="418396" y="4909946"/>
            <a:ext cx="5526224" cy="21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dirty="0" smtClean="0">
                <a:solidFill>
                  <a:schemeClr val="dk1"/>
                </a:solidFill>
                <a:latin typeface="Century Gothic" panose="020B0502020202020204" pitchFamily="34" charset="0"/>
                <a:sym typeface="Arial"/>
              </a:rPr>
              <a:t>Sources:  2017 Wakefied Research, VisionWatch </a:t>
            </a:r>
            <a:endParaRPr lang="en-US" sz="1000" b="0" i="0" u="none" strike="noStrike" cap="none" dirty="0">
              <a:solidFill>
                <a:schemeClr val="dk1"/>
              </a:solidFill>
              <a:latin typeface="Century Gothic" panose="020B0502020202020204" pitchFamily="34" charset="0"/>
              <a:sym typeface="Arial"/>
            </a:endParaRPr>
          </a:p>
        </p:txBody>
      </p:sp>
    </p:spTree>
    <p:extLst>
      <p:ext uri="{BB962C8B-B14F-4D97-AF65-F5344CB8AC3E}">
        <p14:creationId xmlns:p14="http://schemas.microsoft.com/office/powerpoint/2010/main" val="1594992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p:txBody>
          <a:bodyPr/>
          <a:lstStyle/>
          <a:p>
            <a:pPr lvl="0"/>
            <a:r>
              <a:rPr lang="en-US" dirty="0" smtClean="0">
                <a:sym typeface="Century Gothic"/>
              </a:rPr>
              <a:t>Frame and Other Recommendations</a:t>
            </a:r>
            <a:endParaRPr lang="en-US" dirty="0">
              <a:sym typeface="Century Gothic"/>
            </a:endParaRPr>
          </a:p>
        </p:txBody>
      </p:sp>
      <p:sp>
        <p:nvSpPr>
          <p:cNvPr id="435" name="Shape 435"/>
          <p:cNvSpPr txBox="1">
            <a:spLocks noGrp="1"/>
          </p:cNvSpPr>
          <p:nvPr>
            <p:ph type="body" idx="1"/>
          </p:nvPr>
        </p:nvSpPr>
        <p:spPr>
          <a:xfrm>
            <a:off x="450826" y="1214437"/>
            <a:ext cx="6211231" cy="3452811"/>
          </a:xfrm>
        </p:spPr>
        <p:txBody>
          <a:bodyPr/>
          <a:lstStyle/>
          <a:p>
            <a:pPr lvl="0"/>
            <a:r>
              <a:rPr lang="en-US" sz="1400" b="1" dirty="0" smtClean="0">
                <a:sym typeface="Century Gothic"/>
              </a:rPr>
              <a:t>Fashion</a:t>
            </a:r>
            <a:r>
              <a:rPr lang="en-US" sz="1400" dirty="0" smtClean="0">
                <a:sym typeface="Century Gothic"/>
              </a:rPr>
              <a:t> -  Whether full or part-time eyeglass wearers, kids like their glasses to look “cool</a:t>
            </a:r>
            <a:r>
              <a:rPr lang="en-US" sz="1400" dirty="0" smtClean="0"/>
              <a:t>.”</a:t>
            </a:r>
            <a:r>
              <a:rPr lang="en-US" sz="1400" dirty="0" smtClean="0">
                <a:sym typeface="Century Gothic"/>
              </a:rPr>
              <a:t>  We want them to wear the glasses. Fun </a:t>
            </a:r>
            <a:r>
              <a:rPr lang="en-US" sz="1400" dirty="0" err="1" smtClean="0"/>
              <a:t>colour</a:t>
            </a:r>
            <a:r>
              <a:rPr lang="en-US" sz="1400" dirty="0" smtClean="0"/>
              <a:t>, </a:t>
            </a:r>
            <a:r>
              <a:rPr lang="en-US" sz="1400" dirty="0" smtClean="0">
                <a:sym typeface="Century Gothic"/>
              </a:rPr>
              <a:t>patterns and styles make glasses appealing.</a:t>
            </a:r>
          </a:p>
          <a:p>
            <a:pPr lvl="0"/>
            <a:endParaRPr lang="en-US" sz="1400" dirty="0" smtClean="0">
              <a:sym typeface="Century Gothic"/>
            </a:endParaRPr>
          </a:p>
          <a:p>
            <a:pPr lvl="0"/>
            <a:r>
              <a:rPr lang="en-US" sz="1400" b="1" dirty="0" smtClean="0">
                <a:sym typeface="Century Gothic"/>
              </a:rPr>
              <a:t>Plastic or Metal </a:t>
            </a:r>
            <a:r>
              <a:rPr lang="en-US" sz="1400" dirty="0" smtClean="0">
                <a:sym typeface="Century Gothic"/>
              </a:rPr>
              <a:t>– In the past plastic was considered better as they were considered more durable. That is no longer the case with improvements from manufacturers. </a:t>
            </a:r>
          </a:p>
          <a:p>
            <a:pPr lvl="0"/>
            <a:endParaRPr lang="en-US" sz="1400" dirty="0" smtClean="0">
              <a:sym typeface="Century Gothic"/>
            </a:endParaRPr>
          </a:p>
          <a:p>
            <a:pPr lvl="0"/>
            <a:r>
              <a:rPr lang="en-US" sz="1400" b="1" dirty="0" smtClean="0">
                <a:sym typeface="Century Gothic"/>
              </a:rPr>
              <a:t>Proper Bridge Fit </a:t>
            </a:r>
            <a:r>
              <a:rPr lang="en-US" sz="1400" dirty="0" smtClean="0">
                <a:sym typeface="Century Gothic"/>
              </a:rPr>
              <a:t>– Young children’s noses are not fully developed so fit can make the difference of glasses staying in place.</a:t>
            </a:r>
          </a:p>
          <a:p>
            <a:pPr lvl="0"/>
            <a:endParaRPr lang="en-US" sz="1400" dirty="0" smtClean="0">
              <a:sym typeface="Century Gothic"/>
            </a:endParaRPr>
          </a:p>
          <a:p>
            <a:pPr lvl="0"/>
            <a:r>
              <a:rPr lang="en-US" sz="1400" b="1" dirty="0" smtClean="0">
                <a:sym typeface="Century Gothic"/>
              </a:rPr>
              <a:t>Temples</a:t>
            </a:r>
            <a:r>
              <a:rPr lang="en-US" sz="1400" dirty="0" smtClean="0">
                <a:sym typeface="Century Gothic"/>
              </a:rPr>
              <a:t> – Cable temples, straps, </a:t>
            </a:r>
            <a:r>
              <a:rPr lang="en-US" sz="1400" dirty="0"/>
              <a:t>s</a:t>
            </a:r>
            <a:r>
              <a:rPr lang="en-US" sz="1400" dirty="0" smtClean="0">
                <a:sym typeface="Century Gothic"/>
              </a:rPr>
              <a:t>kull </a:t>
            </a:r>
            <a:r>
              <a:rPr lang="en-US" sz="1400" dirty="0" smtClean="0"/>
              <a:t>t</a:t>
            </a:r>
            <a:r>
              <a:rPr lang="en-US" sz="1400" dirty="0" smtClean="0">
                <a:sym typeface="Century Gothic"/>
              </a:rPr>
              <a:t>emples.</a:t>
            </a:r>
          </a:p>
          <a:p>
            <a:pPr lvl="0"/>
            <a:endParaRPr lang="en-US" sz="1400" dirty="0" smtClean="0">
              <a:sym typeface="Century Gothic"/>
            </a:endParaRPr>
          </a:p>
          <a:p>
            <a:pPr lvl="0"/>
            <a:r>
              <a:rPr lang="en-US" sz="1400" b="1" dirty="0" smtClean="0">
                <a:sym typeface="Century Gothic"/>
              </a:rPr>
              <a:t>Spring Hinges </a:t>
            </a:r>
            <a:r>
              <a:rPr lang="en-US" sz="1400" dirty="0" smtClean="0">
                <a:sym typeface="Century Gothic"/>
              </a:rPr>
              <a:t>– Prevents the need for frequent adjustment and repair.</a:t>
            </a:r>
          </a:p>
          <a:p>
            <a:pPr lvl="0"/>
            <a:endParaRPr lang="en-US" sz="1400" dirty="0">
              <a:sym typeface="Century Gothic"/>
            </a:endParaRPr>
          </a:p>
        </p:txBody>
      </p:sp>
      <p:sp>
        <p:nvSpPr>
          <p:cNvPr id="436" name="Shape 436"/>
          <p:cNvSpPr txBox="1"/>
          <p:nvPr/>
        </p:nvSpPr>
        <p:spPr>
          <a:xfrm>
            <a:off x="6848102" y="563064"/>
            <a:ext cx="2560320" cy="2560320"/>
          </a:xfrm>
          <a:prstGeom prst="ellipse">
            <a:avLst/>
          </a:prstGeom>
          <a:solidFill>
            <a:schemeClr val="bg2"/>
          </a:solidFill>
          <a:ln>
            <a:noFill/>
          </a:ln>
        </p:spPr>
        <p:txBody>
          <a:bodyPr lIns="91425" tIns="45700" rIns="91425" bIns="45700" anchor="t" anchorCtr="0">
            <a:noAutofit/>
          </a:bodyPr>
          <a:lstStyle/>
          <a:p>
            <a:pPr marL="0" marR="0" lvl="0" indent="0" algn="l" rtl="0">
              <a:spcBef>
                <a:spcPts val="0"/>
              </a:spcBef>
              <a:buSzPct val="25000"/>
              <a:buNone/>
            </a:pPr>
            <a:r>
              <a:rPr lang="en-US" sz="3200" baseline="-25000" dirty="0" smtClean="0">
                <a:solidFill>
                  <a:schemeClr val="lt1"/>
                </a:solidFill>
                <a:latin typeface="Century Gothic"/>
                <a:ea typeface="Century Gothic"/>
                <a:cs typeface="Century Gothic"/>
                <a:sym typeface="Century Gothic"/>
              </a:rPr>
              <a:t>Second </a:t>
            </a:r>
            <a:r>
              <a:rPr lang="en-US" sz="3200" baseline="-25000" dirty="0">
                <a:solidFill>
                  <a:schemeClr val="lt1"/>
                </a:solidFill>
                <a:latin typeface="Century Gothic"/>
                <a:ea typeface="Century Gothic"/>
                <a:cs typeface="Century Gothic"/>
                <a:sym typeface="Century Gothic"/>
              </a:rPr>
              <a:t>Pair </a:t>
            </a:r>
          </a:p>
          <a:p>
            <a:pPr marL="0" marR="0" lvl="0" indent="0" algn="l" rtl="0">
              <a:spcBef>
                <a:spcPts val="0"/>
              </a:spcBef>
              <a:buNone/>
            </a:pPr>
            <a:endParaRPr sz="1800" dirty="0">
              <a:solidFill>
                <a:schemeClr val="lt1"/>
              </a:solidFill>
              <a:latin typeface="Arial"/>
              <a:ea typeface="Arial"/>
              <a:cs typeface="Arial"/>
              <a:sym typeface="Arial"/>
            </a:endParaRPr>
          </a:p>
          <a:p>
            <a:pPr marL="285750" marR="0" lvl="0" indent="-285750" algn="l" rtl="0">
              <a:spcBef>
                <a:spcPts val="0"/>
              </a:spcBef>
              <a:buClr>
                <a:schemeClr val="lt1"/>
              </a:buClr>
              <a:buSzPct val="100000"/>
              <a:buFont typeface="Arial"/>
              <a:buChar char="•"/>
            </a:pPr>
            <a:r>
              <a:rPr lang="en-US" sz="1800" dirty="0">
                <a:solidFill>
                  <a:schemeClr val="lt1"/>
                </a:solidFill>
                <a:latin typeface="Century Gothic"/>
                <a:ea typeface="Century Gothic"/>
                <a:cs typeface="Century Gothic"/>
                <a:sym typeface="Century Gothic"/>
              </a:rPr>
              <a:t>Sports p</a:t>
            </a:r>
            <a:r>
              <a:rPr lang="en-US" sz="1800" dirty="0" smtClean="0">
                <a:solidFill>
                  <a:schemeClr val="lt1"/>
                </a:solidFill>
                <a:latin typeface="Century Gothic"/>
                <a:ea typeface="Century Gothic"/>
                <a:cs typeface="Century Gothic"/>
                <a:sym typeface="Century Gothic"/>
              </a:rPr>
              <a:t>air</a:t>
            </a:r>
            <a:endParaRPr sz="1800" dirty="0">
              <a:solidFill>
                <a:schemeClr val="lt1"/>
              </a:solidFill>
              <a:latin typeface="Century Gothic"/>
              <a:ea typeface="Century Gothic"/>
              <a:cs typeface="Century Gothic"/>
              <a:sym typeface="Century Gothic"/>
            </a:endParaRPr>
          </a:p>
          <a:p>
            <a:pPr marL="285750" marR="0" lvl="0" indent="-285750" algn="l" rtl="0">
              <a:spcBef>
                <a:spcPts val="0"/>
              </a:spcBef>
              <a:buClr>
                <a:schemeClr val="lt1"/>
              </a:buClr>
              <a:buSzPct val="100000"/>
              <a:buFont typeface="Arial"/>
              <a:buChar char="•"/>
            </a:pPr>
            <a:r>
              <a:rPr lang="en-US" sz="1800" dirty="0">
                <a:solidFill>
                  <a:schemeClr val="lt1"/>
                </a:solidFill>
                <a:latin typeface="Century Gothic"/>
                <a:ea typeface="Century Gothic"/>
                <a:cs typeface="Century Gothic"/>
                <a:sym typeface="Century Gothic"/>
              </a:rPr>
              <a:t>Backup p</a:t>
            </a:r>
            <a:r>
              <a:rPr lang="en-US" sz="1800" dirty="0" smtClean="0">
                <a:solidFill>
                  <a:schemeClr val="lt1"/>
                </a:solidFill>
                <a:latin typeface="Century Gothic"/>
                <a:ea typeface="Century Gothic"/>
                <a:cs typeface="Century Gothic"/>
                <a:sym typeface="Century Gothic"/>
              </a:rPr>
              <a:t>air</a:t>
            </a:r>
            <a:endParaRPr sz="1800" dirty="0">
              <a:solidFill>
                <a:schemeClr val="lt1"/>
              </a:solidFill>
              <a:latin typeface="Century Gothic"/>
              <a:ea typeface="Century Gothic"/>
              <a:cs typeface="Century Gothic"/>
              <a:sym typeface="Century Gothic"/>
            </a:endParaRPr>
          </a:p>
          <a:p>
            <a:pPr marL="285750" marR="0" lvl="0" indent="-285750" algn="l" rtl="0">
              <a:spcBef>
                <a:spcPts val="0"/>
              </a:spcBef>
              <a:buClr>
                <a:schemeClr val="lt1"/>
              </a:buClr>
              <a:buSzPct val="100000"/>
              <a:buFont typeface="Arial"/>
              <a:buChar char="•"/>
            </a:pPr>
            <a:r>
              <a:rPr lang="en-US" sz="1800" dirty="0">
                <a:solidFill>
                  <a:schemeClr val="lt1"/>
                </a:solidFill>
                <a:latin typeface="Century Gothic"/>
                <a:ea typeface="Century Gothic"/>
                <a:cs typeface="Century Gothic"/>
                <a:sym typeface="Century Gothic"/>
              </a:rPr>
              <a:t>Computer </a:t>
            </a:r>
            <a:r>
              <a:rPr lang="en-US" sz="1800" dirty="0" smtClean="0">
                <a:solidFill>
                  <a:schemeClr val="lt1"/>
                </a:solidFill>
                <a:latin typeface="Century Gothic"/>
                <a:ea typeface="Century Gothic"/>
                <a:cs typeface="Century Gothic"/>
                <a:sym typeface="Century Gothic"/>
              </a:rPr>
              <a:t>pair</a:t>
            </a:r>
            <a:endParaRPr lang="en-US" sz="18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6382" y="463962"/>
            <a:ext cx="7264259" cy="369925"/>
          </a:xfrm>
        </p:spPr>
        <p:txBody>
          <a:bodyPr/>
          <a:lstStyle/>
          <a:p>
            <a:pPr lvl="0"/>
            <a:r>
              <a:rPr lang="en-US" dirty="0" smtClean="0">
                <a:sym typeface="Century Gothic"/>
              </a:rPr>
              <a:t>What Do Kids Think About Eyewear?</a:t>
            </a:r>
            <a:endParaRPr lang="en-US" dirty="0">
              <a:sym typeface="Century Gothic"/>
            </a:endParaRPr>
          </a:p>
        </p:txBody>
      </p:sp>
      <p:sp>
        <p:nvSpPr>
          <p:cNvPr id="443" name="Shape 443"/>
          <p:cNvSpPr txBox="1">
            <a:spLocks noGrp="1"/>
          </p:cNvSpPr>
          <p:nvPr>
            <p:ph type="body" idx="1"/>
          </p:nvPr>
        </p:nvSpPr>
        <p:spPr/>
        <p:txBody>
          <a:bodyPr/>
          <a:lstStyle/>
          <a:p>
            <a:pPr lvl="0"/>
            <a:r>
              <a:rPr lang="en-US" dirty="0" smtClean="0"/>
              <a:t>They </a:t>
            </a:r>
            <a:r>
              <a:rPr lang="en-US" dirty="0"/>
              <a:t>l</a:t>
            </a:r>
            <a:r>
              <a:rPr lang="en-US" dirty="0" smtClean="0">
                <a:sym typeface="Century Gothic"/>
              </a:rPr>
              <a:t>ook smart</a:t>
            </a:r>
          </a:p>
          <a:p>
            <a:pPr lvl="0"/>
            <a:endParaRPr lang="en-US" dirty="0" smtClean="0">
              <a:sym typeface="Century Gothic"/>
            </a:endParaRPr>
          </a:p>
          <a:p>
            <a:pPr lvl="0"/>
            <a:r>
              <a:rPr lang="en-US" dirty="0" smtClean="0"/>
              <a:t>They l</a:t>
            </a:r>
            <a:r>
              <a:rPr lang="en-US" dirty="0" smtClean="0">
                <a:sym typeface="Century Gothic"/>
              </a:rPr>
              <a:t>ook honest</a:t>
            </a:r>
          </a:p>
          <a:p>
            <a:pPr lvl="0"/>
            <a:endParaRPr lang="en-US" dirty="0" smtClean="0">
              <a:sym typeface="Century Gothic"/>
            </a:endParaRPr>
          </a:p>
          <a:p>
            <a:pPr lvl="0"/>
            <a:r>
              <a:rPr lang="en-US" dirty="0" smtClean="0">
                <a:sym typeface="Century Gothic"/>
              </a:rPr>
              <a:t>Kids prefer Transitions</a:t>
            </a:r>
            <a:r>
              <a:rPr lang="en-US" baseline="30000" dirty="0" smtClean="0"/>
              <a:t>®</a:t>
            </a:r>
            <a:r>
              <a:rPr lang="en-US" dirty="0" smtClean="0">
                <a:sym typeface="Century Gothic"/>
              </a:rPr>
              <a:t> lenses 9 out of 10 times to regular clear lenses</a:t>
            </a:r>
          </a:p>
          <a:p>
            <a:pPr lvl="0"/>
            <a:r>
              <a:rPr lang="en-US" dirty="0" smtClean="0">
                <a:sym typeface="Century Gothic"/>
              </a:rPr>
              <a:t>  </a:t>
            </a:r>
          </a:p>
          <a:p>
            <a:pPr lvl="0"/>
            <a:r>
              <a:rPr lang="en-US" dirty="0" smtClean="0"/>
              <a:t>Glasses are a g</a:t>
            </a:r>
            <a:r>
              <a:rPr lang="en-US" dirty="0" smtClean="0">
                <a:sym typeface="Century Gothic"/>
              </a:rPr>
              <a:t>reat accessory</a:t>
            </a:r>
          </a:p>
          <a:p>
            <a:pPr lvl="0"/>
            <a:endParaRPr lang="en-US" dirty="0" smtClean="0">
              <a:sym typeface="Century Gothic"/>
            </a:endParaRPr>
          </a:p>
          <a:p>
            <a:pPr lvl="0"/>
            <a:endParaRPr lang="en-US" dirty="0" smtClean="0">
              <a:sym typeface="Century Gothic"/>
            </a:endParaRPr>
          </a:p>
          <a:p>
            <a:pPr lvl="0"/>
            <a:endParaRPr lang="en-US" dirty="0">
              <a:sym typeface="Century Gothic"/>
            </a:endParaRPr>
          </a:p>
        </p:txBody>
      </p:sp>
      <p:pic>
        <p:nvPicPr>
          <p:cNvPr id="2050" name="Picture 2" descr="Z:\Havas-PR\Pittsburgh Share\SHARE\CLIENTS\Transitions Optical\Images\Lifestyle and Model Images\2016\Kids_VLL Captured Images\07 - Kids\#A012_C012_121172_001.R3D.10_09_54_02.Still002 copy.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92770" y="1341438"/>
            <a:ext cx="5589916"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809" y="4764455"/>
            <a:ext cx="8988725" cy="246221"/>
          </a:xfrm>
          <a:prstGeom prst="rect">
            <a:avLst/>
          </a:prstGeom>
        </p:spPr>
        <p:txBody>
          <a:bodyPr wrap="square">
            <a:spAutoFit/>
          </a:bodyPr>
          <a:lstStyle/>
          <a:p>
            <a:pPr>
              <a:buClr>
                <a:schemeClr val="lt1"/>
              </a:buClr>
              <a:buSzPct val="25000"/>
            </a:pPr>
            <a:r>
              <a:rPr lang="en-US" sz="1000" dirty="0" smtClean="0">
                <a:solidFill>
                  <a:schemeClr val="lt1"/>
                </a:solidFill>
                <a:latin typeface="Century Gothic"/>
                <a:ea typeface="Century Gothic"/>
                <a:cs typeface="Century Gothic"/>
                <a:sym typeface="Century Gothic"/>
              </a:rPr>
              <a:t>Sources: Ophthalmic </a:t>
            </a:r>
            <a:r>
              <a:rPr lang="en-US" sz="1000" dirty="0">
                <a:solidFill>
                  <a:schemeClr val="lt1"/>
                </a:solidFill>
                <a:latin typeface="Century Gothic"/>
                <a:ea typeface="Century Gothic"/>
                <a:cs typeface="Century Gothic"/>
                <a:sym typeface="Century Gothic"/>
              </a:rPr>
              <a:t>and Physiological Optics, May </a:t>
            </a:r>
            <a:r>
              <a:rPr lang="en-US" sz="1000" dirty="0" smtClean="0">
                <a:solidFill>
                  <a:schemeClr val="lt1"/>
                </a:solidFill>
                <a:latin typeface="Century Gothic"/>
                <a:ea typeface="Century Gothic"/>
                <a:cs typeface="Century Gothic"/>
                <a:sym typeface="Century Gothic"/>
              </a:rPr>
              <a:t>2008, </a:t>
            </a:r>
            <a:r>
              <a:rPr lang="en-US" sz="1000" dirty="0" err="1" smtClean="0">
                <a:solidFill>
                  <a:schemeClr val="bg1"/>
                </a:solidFill>
                <a:latin typeface="Century Gothic" panose="020B0502020202020204" pitchFamily="34" charset="0"/>
              </a:rPr>
              <a:t>Romeu</a:t>
            </a:r>
            <a:r>
              <a:rPr lang="en-US" sz="1000" dirty="0" smtClean="0">
                <a:solidFill>
                  <a:schemeClr val="bg1"/>
                </a:solidFill>
                <a:latin typeface="Century Gothic" panose="020B0502020202020204" pitchFamily="34" charset="0"/>
              </a:rPr>
              <a:t> </a:t>
            </a:r>
            <a:r>
              <a:rPr lang="en-US" sz="1000" dirty="0">
                <a:solidFill>
                  <a:schemeClr val="bg1"/>
                </a:solidFill>
                <a:latin typeface="Century Gothic" panose="020B0502020202020204" pitchFamily="34" charset="0"/>
              </a:rPr>
              <a:t>ML 2003</a:t>
            </a:r>
            <a:endParaRPr lang="en-US" sz="10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p:txBody>
          <a:bodyPr/>
          <a:lstStyle/>
          <a:p>
            <a:pPr lvl="0"/>
            <a:r>
              <a:rPr lang="en-US" dirty="0" smtClean="0">
                <a:sym typeface="Century Gothic"/>
              </a:rPr>
              <a:t>Tips for Success</a:t>
            </a:r>
            <a:endParaRPr lang="en-US" dirty="0">
              <a:sym typeface="Century Gothic"/>
            </a:endParaRPr>
          </a:p>
        </p:txBody>
      </p:sp>
      <p:sp>
        <p:nvSpPr>
          <p:cNvPr id="450" name="Shape 450"/>
          <p:cNvSpPr txBox="1">
            <a:spLocks noGrp="1"/>
          </p:cNvSpPr>
          <p:nvPr>
            <p:ph type="body" idx="1"/>
          </p:nvPr>
        </p:nvSpPr>
        <p:spPr>
          <a:xfrm>
            <a:off x="488125" y="1226312"/>
            <a:ext cx="4938898" cy="3452811"/>
          </a:xfrm>
        </p:spPr>
        <p:txBody>
          <a:bodyPr/>
          <a:lstStyle/>
          <a:p>
            <a:pPr lvl="0"/>
            <a:r>
              <a:rPr lang="en-US" dirty="0" smtClean="0">
                <a:sym typeface="Century Gothic"/>
              </a:rPr>
              <a:t>Prescribe the BEST visual solution(s) for your patient’s needs</a:t>
            </a:r>
          </a:p>
          <a:p>
            <a:pPr marL="285750" lvl="1" indent="-285750">
              <a:buFont typeface="Arial" panose="020B0604020202020204" pitchFamily="34" charset="0"/>
              <a:buChar char="•"/>
            </a:pPr>
            <a:r>
              <a:rPr lang="en-US" dirty="0"/>
              <a:t>Simplify – TMI</a:t>
            </a:r>
          </a:p>
          <a:p>
            <a:pPr marL="285750" lvl="1" indent="-285750">
              <a:buFont typeface="Arial" panose="020B0604020202020204" pitchFamily="34" charset="0"/>
              <a:buChar char="•"/>
            </a:pPr>
            <a:r>
              <a:rPr lang="en-US" dirty="0"/>
              <a:t>“Your lenses come with”</a:t>
            </a:r>
          </a:p>
          <a:p>
            <a:pPr lvl="0"/>
            <a:r>
              <a:rPr lang="en-US" dirty="0" smtClean="0">
                <a:sym typeface="Century Gothic"/>
              </a:rPr>
              <a:t>Talk with the child and the parent together – </a:t>
            </a:r>
            <a:r>
              <a:rPr lang="en-US" dirty="0" err="1" smtClean="0">
                <a:sym typeface="Century Gothic"/>
              </a:rPr>
              <a:t>GenZ</a:t>
            </a:r>
            <a:r>
              <a:rPr lang="en-US" dirty="0" smtClean="0">
                <a:sym typeface="Century Gothic"/>
              </a:rPr>
              <a:t> influences decisions</a:t>
            </a:r>
          </a:p>
          <a:p>
            <a:pPr lvl="0"/>
            <a:r>
              <a:rPr lang="en-US" dirty="0" smtClean="0"/>
              <a:t>Use kid-friendly language or buzz words</a:t>
            </a:r>
          </a:p>
          <a:p>
            <a:pPr marL="285750" lvl="1" indent="-285750">
              <a:buFont typeface="Arial" panose="020B0604020202020204" pitchFamily="34" charset="0"/>
              <a:buChar char="•"/>
            </a:pPr>
            <a:r>
              <a:rPr lang="en-US" dirty="0" smtClean="0"/>
              <a:t>Photochromic lenses are </a:t>
            </a:r>
            <a:r>
              <a:rPr lang="en-US" dirty="0"/>
              <a:t>magic or transformer </a:t>
            </a:r>
            <a:r>
              <a:rPr lang="en-US" dirty="0" smtClean="0"/>
              <a:t>lenses</a:t>
            </a:r>
          </a:p>
          <a:p>
            <a:pPr marL="285750" lvl="1" indent="-285750">
              <a:buFont typeface="Arial" panose="020B0604020202020204" pitchFamily="34" charset="0"/>
              <a:buChar char="•"/>
            </a:pPr>
            <a:r>
              <a:rPr lang="en-US" dirty="0" smtClean="0"/>
              <a:t>Computer </a:t>
            </a:r>
            <a:r>
              <a:rPr lang="en-US" dirty="0"/>
              <a:t>lenses </a:t>
            </a:r>
            <a:r>
              <a:rPr lang="en-US" dirty="0" smtClean="0"/>
              <a:t>are the Xbox or technology lenses</a:t>
            </a:r>
            <a:endParaRPr lang="en-US" dirty="0"/>
          </a:p>
        </p:txBody>
      </p:sp>
      <p:pic>
        <p:nvPicPr>
          <p:cNvPr id="451" name="Shape 451" descr="boy thumbs up.jpg"/>
          <p:cNvPicPr preferRelativeResize="0"/>
          <p:nvPr/>
        </p:nvPicPr>
        <p:blipFill rotWithShape="1">
          <a:blip r:embed="rId3">
            <a:alphaModFix/>
          </a:blip>
          <a:srcRect/>
          <a:stretch/>
        </p:blipFill>
        <p:spPr>
          <a:xfrm>
            <a:off x="6065307" y="1341438"/>
            <a:ext cx="3078693" cy="2052461"/>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Kid-Friendly </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dirty="0" smtClean="0"/>
              <a:t>Scaled-down tables and chairs</a:t>
            </a:r>
          </a:p>
          <a:p>
            <a:pPr marL="285750" indent="-285750">
              <a:buFont typeface="Arial" panose="020B0604020202020204" pitchFamily="34" charset="0"/>
              <a:buChar char="•"/>
            </a:pPr>
            <a:r>
              <a:rPr lang="en-US" dirty="0" smtClean="0"/>
              <a:t>Fun mirrors</a:t>
            </a:r>
          </a:p>
          <a:p>
            <a:pPr marL="285750" indent="-285750">
              <a:buFont typeface="Arial" panose="020B0604020202020204" pitchFamily="34" charset="0"/>
              <a:buChar char="•"/>
            </a:pPr>
            <a:r>
              <a:rPr lang="en-US" dirty="0" smtClean="0"/>
              <a:t>Bright </a:t>
            </a:r>
            <a:r>
              <a:rPr lang="en-US" dirty="0" err="1" smtClean="0"/>
              <a:t>colour</a:t>
            </a:r>
            <a:endParaRPr lang="en-US" dirty="0" smtClean="0"/>
          </a:p>
          <a:p>
            <a:pPr marL="285750" indent="-285750">
              <a:buFont typeface="Arial" panose="020B0604020202020204" pitchFamily="34" charset="0"/>
              <a:buChar char="•"/>
            </a:pPr>
            <a:r>
              <a:rPr lang="en-US" dirty="0"/>
              <a:t>T</a:t>
            </a:r>
            <a:r>
              <a:rPr lang="en-US" dirty="0" smtClean="0"/>
              <a:t>hings to do – play area with </a:t>
            </a:r>
            <a:r>
              <a:rPr lang="en-US" dirty="0" err="1" smtClean="0"/>
              <a:t>colouring</a:t>
            </a:r>
            <a:r>
              <a:rPr lang="en-US" dirty="0" smtClean="0"/>
              <a:t> </a:t>
            </a:r>
            <a:r>
              <a:rPr lang="en-US" dirty="0" smtClean="0"/>
              <a:t>books and crayons, sturdy quiet toys</a:t>
            </a:r>
          </a:p>
          <a:p>
            <a:pPr marL="285750" indent="-285750">
              <a:buFont typeface="Arial" panose="020B0604020202020204" pitchFamily="34" charset="0"/>
              <a:buChar char="•"/>
            </a:pPr>
            <a:r>
              <a:rPr lang="en-US" dirty="0" smtClean="0"/>
              <a:t>A DVD player with age-appropriate videos can make the waiting experience pleasant</a:t>
            </a:r>
            <a:endParaRPr lang="en-US" dirty="0"/>
          </a:p>
        </p:txBody>
      </p:sp>
      <p:pic>
        <p:nvPicPr>
          <p:cNvPr id="1026" name="Picture 2" descr="C:\Users\Courtney Myers\Downloads\ThinkstockPhotos-5272348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9175" y="1341438"/>
            <a:ext cx="4574825" cy="305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39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83" y="463962"/>
            <a:ext cx="7226952" cy="369925"/>
          </a:xfrm>
        </p:spPr>
        <p:txBody>
          <a:bodyPr/>
          <a:lstStyle/>
          <a:p>
            <a:r>
              <a:rPr lang="en-US" dirty="0" smtClean="0"/>
              <a:t>Connection Checklist</a:t>
            </a:r>
            <a:endParaRPr lang="en-US" dirty="0"/>
          </a:p>
        </p:txBody>
      </p:sp>
      <p:sp>
        <p:nvSpPr>
          <p:cNvPr id="3" name="Text Placeholder 2"/>
          <p:cNvSpPr>
            <a:spLocks noGrp="1"/>
          </p:cNvSpPr>
          <p:nvPr>
            <p:ph type="body" idx="1"/>
          </p:nvPr>
        </p:nvSpPr>
        <p:spPr>
          <a:xfrm>
            <a:off x="450826" y="1214437"/>
            <a:ext cx="7636269" cy="3452811"/>
          </a:xfrm>
        </p:spPr>
        <p:txBody>
          <a:bodyPr/>
          <a:lstStyle/>
          <a:p>
            <a:r>
              <a:rPr lang="en-US" dirty="0" smtClean="0"/>
              <a:t>Communicate in shorter bursts of “</a:t>
            </a:r>
            <a:r>
              <a:rPr lang="en-US" dirty="0" err="1" smtClean="0"/>
              <a:t>snackable</a:t>
            </a:r>
            <a:r>
              <a:rPr lang="en-US" dirty="0" smtClean="0"/>
              <a:t> content” – their attention span is only about 8 seconds</a:t>
            </a:r>
          </a:p>
          <a:p>
            <a:endParaRPr lang="en-US" dirty="0" smtClean="0"/>
          </a:p>
          <a:p>
            <a:r>
              <a:rPr lang="en-US" dirty="0" smtClean="0"/>
              <a:t>Don’t talk down</a:t>
            </a:r>
            <a:r>
              <a:rPr lang="is-IS" dirty="0" smtClean="0"/>
              <a:t>….talk to them as adults</a:t>
            </a:r>
          </a:p>
          <a:p>
            <a:pPr marL="285750" indent="-285750">
              <a:buFont typeface="Arial" panose="020B0604020202020204" pitchFamily="34" charset="0"/>
              <a:buChar char="•"/>
            </a:pPr>
            <a:r>
              <a:rPr lang="is-IS" dirty="0" smtClean="0"/>
              <a:t>They have </a:t>
            </a:r>
            <a:r>
              <a:rPr lang="is-IS" dirty="0"/>
              <a:t>opinions and </a:t>
            </a:r>
            <a:r>
              <a:rPr lang="is-IS" dirty="0" smtClean="0"/>
              <a:t>influence </a:t>
            </a:r>
            <a:r>
              <a:rPr lang="is-IS" dirty="0"/>
              <a:t>family decisions</a:t>
            </a:r>
          </a:p>
          <a:p>
            <a:pPr marL="285750" indent="-285750">
              <a:buFont typeface="Arial" panose="020B0604020202020204" pitchFamily="34" charset="0"/>
              <a:buChar char="•"/>
            </a:pPr>
            <a:r>
              <a:rPr lang="is-IS" dirty="0"/>
              <a:t>Be humble</a:t>
            </a:r>
          </a:p>
          <a:p>
            <a:pPr marL="285750" indent="-285750">
              <a:buFont typeface="Arial" panose="020B0604020202020204" pitchFamily="34" charset="0"/>
              <a:buChar char="•"/>
            </a:pPr>
            <a:r>
              <a:rPr lang="is-IS" dirty="0"/>
              <a:t>Talk to them about value (they care about the cost of things)</a:t>
            </a:r>
          </a:p>
          <a:p>
            <a:endParaRPr lang="is-IS" dirty="0" smtClean="0"/>
          </a:p>
          <a:p>
            <a:r>
              <a:rPr lang="is-IS" dirty="0" smtClean="0"/>
              <a:t>Feed their curiosity</a:t>
            </a:r>
          </a:p>
          <a:p>
            <a:pPr marL="285750" indent="-285750">
              <a:buFont typeface="Arial" panose="020B0604020202020204" pitchFamily="34" charset="0"/>
              <a:buChar char="•"/>
            </a:pPr>
            <a:r>
              <a:rPr lang="is-IS" dirty="0" smtClean="0"/>
              <a:t>Let them activate photochromic lenses with a UV flashlight or demo</a:t>
            </a:r>
          </a:p>
          <a:p>
            <a:endParaRPr lang="en-US" dirty="0" smtClean="0"/>
          </a:p>
        </p:txBody>
      </p:sp>
    </p:spTree>
    <p:extLst>
      <p:ext uri="{BB962C8B-B14F-4D97-AF65-F5344CB8AC3E}">
        <p14:creationId xmlns:p14="http://schemas.microsoft.com/office/powerpoint/2010/main" val="3133785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You Can Use</a:t>
            </a:r>
            <a:endParaRPr lang="en-US" dirty="0"/>
          </a:p>
        </p:txBody>
      </p:sp>
      <p:sp>
        <p:nvSpPr>
          <p:cNvPr id="3" name="Text Placeholder 2"/>
          <p:cNvSpPr>
            <a:spLocks noGrp="1"/>
          </p:cNvSpPr>
          <p:nvPr>
            <p:ph type="body" idx="1"/>
          </p:nvPr>
        </p:nvSpPr>
        <p:spPr>
          <a:xfrm>
            <a:off x="450826" y="1214437"/>
            <a:ext cx="4798067" cy="3452811"/>
          </a:xfrm>
        </p:spPr>
        <p:txBody>
          <a:bodyPr/>
          <a:lstStyle/>
          <a:p>
            <a:r>
              <a:rPr lang="en-US" dirty="0" smtClean="0"/>
              <a:t>What to Expect Kids Brochure</a:t>
            </a:r>
          </a:p>
          <a:p>
            <a:r>
              <a:rPr lang="en-US" dirty="0" smtClean="0"/>
              <a:t>Counter Card</a:t>
            </a:r>
          </a:p>
          <a:p>
            <a:r>
              <a:rPr lang="en-US" dirty="0" smtClean="0"/>
              <a:t>Social Media Assets</a:t>
            </a:r>
          </a:p>
          <a:p>
            <a:r>
              <a:rPr lang="en-US" dirty="0" smtClean="0"/>
              <a:t>Symptoms to Watch For</a:t>
            </a:r>
          </a:p>
          <a:p>
            <a:r>
              <a:rPr lang="en-US" dirty="0" smtClean="0"/>
              <a:t>Example referral and permission letters</a:t>
            </a:r>
          </a:p>
          <a:p>
            <a:endParaRPr lang="en-US" dirty="0"/>
          </a:p>
        </p:txBody>
      </p:sp>
    </p:spTree>
    <p:extLst>
      <p:ext uri="{BB962C8B-B14F-4D97-AF65-F5344CB8AC3E}">
        <p14:creationId xmlns:p14="http://schemas.microsoft.com/office/powerpoint/2010/main" val="2892774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Packages</a:t>
            </a:r>
            <a:endParaRPr lang="en-US" dirty="0"/>
          </a:p>
        </p:txBody>
      </p:sp>
      <p:sp>
        <p:nvSpPr>
          <p:cNvPr id="3" name="Text Placeholder 2"/>
          <p:cNvSpPr>
            <a:spLocks noGrp="1"/>
          </p:cNvSpPr>
          <p:nvPr>
            <p:ph type="body" idx="1"/>
          </p:nvPr>
        </p:nvSpPr>
        <p:spPr>
          <a:xfrm>
            <a:off x="450827" y="1214437"/>
            <a:ext cx="4299304" cy="3452811"/>
          </a:xfrm>
        </p:spPr>
        <p:txBody>
          <a:bodyPr/>
          <a:lstStyle/>
          <a:p>
            <a:r>
              <a:rPr lang="en-US" dirty="0"/>
              <a:t>Safe and </a:t>
            </a:r>
            <a:r>
              <a:rPr lang="en-US" dirty="0" smtClean="0"/>
              <a:t>thin </a:t>
            </a:r>
            <a:r>
              <a:rPr lang="en-US" dirty="0"/>
              <a:t>m</a:t>
            </a:r>
            <a:r>
              <a:rPr lang="en-US" dirty="0" smtClean="0"/>
              <a:t>aterial</a:t>
            </a:r>
            <a:endParaRPr lang="en-US" dirty="0"/>
          </a:p>
          <a:p>
            <a:r>
              <a:rPr lang="en-US" dirty="0" smtClean="0"/>
              <a:t>Adaptive lenses </a:t>
            </a:r>
            <a:r>
              <a:rPr lang="en-US" dirty="0"/>
              <a:t>with UV and </a:t>
            </a:r>
            <a:r>
              <a:rPr lang="en-US" dirty="0" smtClean="0"/>
              <a:t>harmful </a:t>
            </a:r>
            <a:r>
              <a:rPr lang="en-US" dirty="0"/>
              <a:t>b</a:t>
            </a:r>
            <a:r>
              <a:rPr lang="en-US" dirty="0" smtClean="0"/>
              <a:t>lue </a:t>
            </a:r>
            <a:r>
              <a:rPr lang="en-US" dirty="0"/>
              <a:t>l</a:t>
            </a:r>
            <a:r>
              <a:rPr lang="en-US" dirty="0" smtClean="0"/>
              <a:t>ight </a:t>
            </a:r>
            <a:r>
              <a:rPr lang="en-US" dirty="0"/>
              <a:t>p</a:t>
            </a:r>
            <a:r>
              <a:rPr lang="en-US" dirty="0" smtClean="0"/>
              <a:t>rotection</a:t>
            </a:r>
            <a:endParaRPr lang="en-US" dirty="0"/>
          </a:p>
          <a:p>
            <a:r>
              <a:rPr lang="en-US" dirty="0"/>
              <a:t>Selected f</a:t>
            </a:r>
            <a:r>
              <a:rPr lang="en-US" dirty="0" smtClean="0"/>
              <a:t>rames</a:t>
            </a:r>
            <a:endParaRPr lang="en-US" dirty="0"/>
          </a:p>
          <a:p>
            <a:r>
              <a:rPr lang="en-US" dirty="0"/>
              <a:t>$249</a:t>
            </a:r>
          </a:p>
          <a:p>
            <a:r>
              <a:rPr lang="en-US" dirty="0"/>
              <a:t> </a:t>
            </a:r>
          </a:p>
          <a:p>
            <a:r>
              <a:rPr lang="en-US" dirty="0"/>
              <a:t>Add AR for indoor glare reduction, easy cleaning and 1-year warranty </a:t>
            </a:r>
          </a:p>
          <a:p>
            <a:r>
              <a:rPr lang="en-US" dirty="0"/>
              <a:t>+$95</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664" y="237509"/>
            <a:ext cx="3628618" cy="470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33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p:txBody>
          <a:bodyPr/>
          <a:lstStyle/>
          <a:p>
            <a:pPr lvl="0"/>
            <a:r>
              <a:rPr lang="en-US" dirty="0" smtClean="0">
                <a:sym typeface="Century Gothic"/>
              </a:rPr>
              <a:t>Let’s Summarize </a:t>
            </a:r>
            <a:r>
              <a:rPr lang="en-US" dirty="0" err="1" smtClean="0">
                <a:sym typeface="Century Gothic"/>
              </a:rPr>
              <a:t>KidZ</a:t>
            </a:r>
            <a:r>
              <a:rPr lang="en-US" dirty="0" smtClean="0">
                <a:sym typeface="Century Gothic"/>
              </a:rPr>
              <a:t> Today</a:t>
            </a:r>
            <a:endParaRPr lang="en-US" dirty="0">
              <a:sym typeface="Century Gothic"/>
            </a:endParaRPr>
          </a:p>
        </p:txBody>
      </p:sp>
      <p:sp>
        <p:nvSpPr>
          <p:cNvPr id="458" name="Shape 458"/>
          <p:cNvSpPr txBox="1">
            <a:spLocks noGrp="1"/>
          </p:cNvSpPr>
          <p:nvPr>
            <p:ph type="body" idx="1"/>
          </p:nvPr>
        </p:nvSpPr>
        <p:spPr>
          <a:xfrm>
            <a:off x="450827" y="1214437"/>
            <a:ext cx="7916796" cy="3452811"/>
          </a:xfrm>
        </p:spPr>
        <p:txBody>
          <a:bodyPr/>
          <a:lstStyle/>
          <a:p>
            <a:pPr lvl="0"/>
            <a:r>
              <a:rPr lang="en-US" dirty="0" smtClean="0">
                <a:sym typeface="Century Gothic"/>
              </a:rPr>
              <a:t>Educate and be an advocate for kids and their vision</a:t>
            </a:r>
          </a:p>
          <a:p>
            <a:pPr lvl="0"/>
            <a:endParaRPr lang="en-US" dirty="0" smtClean="0">
              <a:sym typeface="Century Gothic"/>
            </a:endParaRPr>
          </a:p>
          <a:p>
            <a:pPr lvl="0"/>
            <a:r>
              <a:rPr lang="en-US" dirty="0" smtClean="0">
                <a:sym typeface="Century Gothic"/>
              </a:rPr>
              <a:t>GenZ spends more time with digital devices and less time outdoors </a:t>
            </a:r>
          </a:p>
          <a:p>
            <a:pPr marL="285750" lvl="0" indent="-285750">
              <a:buFont typeface="Arial" panose="020B0604020202020204" pitchFamily="34" charset="0"/>
              <a:buChar char="•"/>
            </a:pPr>
            <a:r>
              <a:rPr lang="en-US" dirty="0"/>
              <a:t>M</a:t>
            </a:r>
            <a:r>
              <a:rPr lang="en-US" dirty="0" smtClean="0">
                <a:sym typeface="Century Gothic"/>
              </a:rPr>
              <a:t>ay affect visual development</a:t>
            </a:r>
          </a:p>
          <a:p>
            <a:pPr marL="285750" lvl="0" indent="-285750">
              <a:buFont typeface="Arial" panose="020B0604020202020204" pitchFamily="34" charset="0"/>
              <a:buChar char="•"/>
            </a:pPr>
            <a:r>
              <a:rPr lang="en-US" dirty="0"/>
              <a:t>T</a:t>
            </a:r>
            <a:r>
              <a:rPr lang="en-US" dirty="0" smtClean="0">
                <a:sym typeface="Century Gothic"/>
              </a:rPr>
              <a:t>alk about blue light protection but don’t forget the sun</a:t>
            </a:r>
          </a:p>
          <a:p>
            <a:pPr lvl="0"/>
            <a:endParaRPr lang="en-US" dirty="0" smtClean="0">
              <a:sym typeface="Century Gothic"/>
            </a:endParaRPr>
          </a:p>
          <a:p>
            <a:pPr lvl="0"/>
            <a:r>
              <a:rPr lang="en-US" dirty="0" smtClean="0">
                <a:sym typeface="Century Gothic"/>
              </a:rPr>
              <a:t>Protect kids from damaging UV, harmful blue </a:t>
            </a:r>
            <a:r>
              <a:rPr lang="en-US" dirty="0"/>
              <a:t>l</a:t>
            </a:r>
            <a:r>
              <a:rPr lang="en-US" dirty="0" smtClean="0">
                <a:sym typeface="Century Gothic"/>
              </a:rPr>
              <a:t>ight, eye trauma and  glare with their Rx</a:t>
            </a:r>
          </a:p>
          <a:p>
            <a:pPr lvl="0"/>
            <a:endParaRPr lang="en-US" dirty="0" smtClean="0">
              <a:sym typeface="Century Gothic"/>
            </a:endParaRPr>
          </a:p>
          <a:p>
            <a:pPr lvl="0"/>
            <a:r>
              <a:rPr lang="en-US" dirty="0" smtClean="0">
                <a:sym typeface="Century Gothic"/>
              </a:rPr>
              <a:t>Prescribe the best visual solution without hesitation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1416895" y="124726"/>
            <a:ext cx="6298130" cy="1428306"/>
          </a:xfrm>
          <a:prstGeom prst="rect">
            <a:avLst/>
          </a:prstGeom>
          <a:noFill/>
          <a:ln>
            <a:noFill/>
          </a:ln>
        </p:spPr>
        <p:txBody>
          <a:bodyPr lIns="0" tIns="45700" rIns="91425" bIns="45700" anchor="ctr" anchorCtr="0">
            <a:noAutofit/>
          </a:bodyPr>
          <a:lstStyle/>
          <a:p>
            <a:pPr marL="0" marR="0" lvl="0" indent="0" algn="ctr" rtl="0">
              <a:spcBef>
                <a:spcPts val="0"/>
              </a:spcBef>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No doubt there is a </a:t>
            </a:r>
            <a:br>
              <a:rPr lang="en-US" sz="2800" b="0" i="0" u="none" strike="noStrike" cap="none" dirty="0">
                <a:solidFill>
                  <a:schemeClr val="lt1"/>
                </a:solidFill>
                <a:latin typeface="Century Gothic"/>
                <a:ea typeface="Century Gothic"/>
                <a:cs typeface="Century Gothic"/>
                <a:sym typeface="Century Gothic"/>
              </a:rPr>
            </a:br>
            <a:r>
              <a:rPr lang="en-US" sz="2800" b="1" i="0" u="none" strike="noStrike" cap="none" dirty="0">
                <a:solidFill>
                  <a:schemeClr val="lt1"/>
                </a:solidFill>
                <a:latin typeface="Century Gothic"/>
                <a:ea typeface="Century Gothic"/>
                <a:cs typeface="Century Gothic"/>
                <a:sym typeface="Century Gothic"/>
              </a:rPr>
              <a:t>BRIGHT side of KidZ</a:t>
            </a:r>
          </a:p>
        </p:txBody>
      </p:sp>
      <p:sp>
        <p:nvSpPr>
          <p:cNvPr id="466" name="Shape 466"/>
          <p:cNvSpPr txBox="1">
            <a:spLocks noGrp="1"/>
          </p:cNvSpPr>
          <p:nvPr>
            <p:ph type="body" idx="1"/>
          </p:nvPr>
        </p:nvSpPr>
        <p:spPr>
          <a:xfrm>
            <a:off x="791016" y="3601057"/>
            <a:ext cx="7460872" cy="1186661"/>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lt1"/>
                </a:solidFill>
                <a:latin typeface="Century Gothic"/>
                <a:ea typeface="Century Gothic"/>
                <a:cs typeface="Century Gothic"/>
                <a:sym typeface="Century Gothic"/>
              </a:rPr>
              <a:t>THANK YOU </a:t>
            </a:r>
          </a:p>
        </p:txBody>
      </p:sp>
      <p:pic>
        <p:nvPicPr>
          <p:cNvPr id="467" name="Shape 467" descr="girl peeking out with glasses.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07324" y="1655443"/>
            <a:ext cx="2520654" cy="166678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Shape 173"/>
          <p:cNvSpPr txBox="1">
            <a:spLocks noGrp="1"/>
          </p:cNvSpPr>
          <p:nvPr>
            <p:ph type="title"/>
          </p:nvPr>
        </p:nvSpPr>
        <p:spPr>
          <a:xfrm>
            <a:off x="5968080" y="4010739"/>
            <a:ext cx="3978220" cy="1009649"/>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Purchase </a:t>
            </a:r>
            <a:r>
              <a:rPr lang="en-US" sz="2400" b="0" i="0" u="none" strike="noStrike" cap="none" dirty="0" smtClean="0">
                <a:solidFill>
                  <a:schemeClr val="lt1"/>
                </a:solidFill>
                <a:latin typeface="Century Gothic"/>
                <a:ea typeface="Century Gothic"/>
                <a:cs typeface="Century Gothic"/>
                <a:sym typeface="Century Gothic"/>
              </a:rPr>
              <a:t>Decisions </a:t>
            </a:r>
            <a:r>
              <a:rPr lang="en-US" sz="2400" dirty="0"/>
              <a:t>I</a:t>
            </a:r>
            <a:r>
              <a:rPr lang="en-US" sz="2400" b="0" i="0" u="none" strike="noStrike" cap="none" dirty="0" smtClean="0">
                <a:solidFill>
                  <a:schemeClr val="lt1"/>
                </a:solidFill>
                <a:latin typeface="Century Gothic"/>
                <a:ea typeface="Century Gothic"/>
                <a:cs typeface="Century Gothic"/>
                <a:sym typeface="Century Gothic"/>
              </a:rPr>
              <a:t>nfluenced </a:t>
            </a:r>
            <a:r>
              <a:rPr lang="en-US" sz="2400" b="0" i="0" u="none" strike="noStrike" cap="none" dirty="0">
                <a:solidFill>
                  <a:schemeClr val="lt1"/>
                </a:solidFill>
                <a:latin typeface="Century Gothic"/>
                <a:ea typeface="Century Gothic"/>
                <a:cs typeface="Century Gothic"/>
                <a:sym typeface="Century Gothic"/>
              </a:rPr>
              <a:t>by Gen </a:t>
            </a:r>
            <a:r>
              <a:rPr lang="en-US" sz="2400" b="0" i="0" u="none" strike="noStrike" cap="none" dirty="0" smtClean="0">
                <a:solidFill>
                  <a:schemeClr val="lt1"/>
                </a:solidFill>
                <a:latin typeface="Century Gothic"/>
                <a:ea typeface="Century Gothic"/>
                <a:cs typeface="Century Gothic"/>
                <a:sym typeface="Century Gothic"/>
              </a:rPr>
              <a:t>Z</a:t>
            </a:r>
            <a:endParaRPr lang="en-US" sz="2400" b="0" i="0" u="none" strike="noStrike" cap="none" dirty="0">
              <a:solidFill>
                <a:schemeClr val="lt1"/>
              </a:solidFill>
              <a:latin typeface="Century Gothic"/>
              <a:ea typeface="Century Gothic"/>
              <a:cs typeface="Century Gothic"/>
              <a:sym typeface="Century Gothic"/>
            </a:endParaRPr>
          </a:p>
        </p:txBody>
      </p:sp>
      <p:sp>
        <p:nvSpPr>
          <p:cNvPr id="174" name="Shape 174"/>
          <p:cNvSpPr txBox="1"/>
          <p:nvPr/>
        </p:nvSpPr>
        <p:spPr>
          <a:xfrm>
            <a:off x="426525" y="4774168"/>
            <a:ext cx="3729842" cy="24622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indent="0">
              <a:buSzPct val="25000"/>
              <a:defRPr sz="1200">
                <a:solidFill>
                  <a:schemeClr val="dk1"/>
                </a:solidFill>
                <a:latin typeface="Century Gothic" panose="020B0502020202020204" pitchFamily="34" charset="0"/>
              </a:defRPr>
            </a:lvl1pPr>
          </a:lstStyle>
          <a:p>
            <a:endParaRPr lang="en-US" dirty="0"/>
          </a:p>
        </p:txBody>
      </p:sp>
      <p:graphicFrame>
        <p:nvGraphicFramePr>
          <p:cNvPr id="2" name="Chart 1"/>
          <p:cNvGraphicFramePr/>
          <p:nvPr>
            <p:extLst>
              <p:ext uri="{D42A27DB-BD31-4B8C-83A1-F6EECF244321}">
                <p14:modId xmlns:p14="http://schemas.microsoft.com/office/powerpoint/2010/main" val="3583165377"/>
              </p:ext>
            </p:extLst>
          </p:nvPr>
        </p:nvGraphicFramePr>
        <p:xfrm>
          <a:off x="330428" y="270782"/>
          <a:ext cx="8479970" cy="37193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idx="1"/>
          </p:nvPr>
        </p:nvSpPr>
        <p:spPr/>
        <p:txBody>
          <a:bodyPr/>
          <a:lstStyle/>
          <a:p>
            <a:r>
              <a:rPr lang="en-US" dirty="0"/>
              <a:t>Source: “Meet Generation Z” by Sparts &amp; Honey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Insert Meet </a:t>
            </a:r>
            <a:r>
              <a:rPr lang="en-US" dirty="0" err="1" smtClean="0"/>
              <a:t>GenZ</a:t>
            </a:r>
            <a:r>
              <a:rPr lang="en-US" dirty="0" smtClean="0"/>
              <a:t> Video</a:t>
            </a:r>
          </a:p>
          <a:p>
            <a:pPr algn="ctr"/>
            <a:endParaRPr lang="en-US" dirty="0" smtClean="0"/>
          </a:p>
          <a:p>
            <a:pPr algn="ctr"/>
            <a:r>
              <a:rPr lang="en-US" dirty="0" smtClean="0"/>
              <a:t>Video can be downloaded from here:</a:t>
            </a:r>
            <a:endParaRPr lang="en-US" dirty="0"/>
          </a:p>
          <a:p>
            <a:pPr algn="ctr"/>
            <a:r>
              <a:rPr lang="en-US" dirty="0">
                <a:hlinkClick r:id="rId2"/>
              </a:rPr>
              <a:t>https://</a:t>
            </a:r>
            <a:r>
              <a:rPr lang="en-US" dirty="0" smtClean="0">
                <a:hlinkClick r:id="rId2"/>
              </a:rPr>
              <a:t>drive.google.com/drive/folders/0B8jvqvV77pcJejF2LUQwbmtGVUU?usp=sharing</a:t>
            </a:r>
            <a:endParaRPr lang="en-US" dirty="0" smtClean="0"/>
          </a:p>
          <a:p>
            <a:pPr algn="ctr"/>
            <a:endParaRPr lang="en-US" dirty="0" smtClean="0"/>
          </a:p>
          <a:p>
            <a:pPr algn="ctr"/>
            <a:endParaRPr lang="en-US" dirty="0" smtClean="0"/>
          </a:p>
          <a:p>
            <a:r>
              <a:rPr lang="en-US" dirty="0"/>
              <a:t/>
            </a:r>
            <a:br>
              <a:rPr lang="en-US" dirty="0"/>
            </a:br>
            <a:endParaRPr lang="en-US" dirty="0"/>
          </a:p>
        </p:txBody>
      </p:sp>
      <p:sp>
        <p:nvSpPr>
          <p:cNvPr id="3" name="Shape 160"/>
          <p:cNvSpPr txBox="1"/>
          <p:nvPr/>
        </p:nvSpPr>
        <p:spPr>
          <a:xfrm>
            <a:off x="477771" y="4850571"/>
            <a:ext cx="5526224" cy="21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dirty="0" smtClean="0">
                <a:solidFill>
                  <a:schemeClr val="bg1"/>
                </a:solidFill>
                <a:latin typeface="Century Gothic" panose="020B0502020202020204" pitchFamily="34" charset="0"/>
                <a:sym typeface="Arial"/>
              </a:rPr>
              <a:t>Source:  Washington Post</a:t>
            </a:r>
            <a:endParaRPr lang="en-US" sz="1000" b="0" i="0" u="none" strike="noStrike" cap="none" dirty="0">
              <a:solidFill>
                <a:schemeClr val="bg1"/>
              </a:solidFill>
              <a:latin typeface="Century Gothic" panose="020B0502020202020204" pitchFamily="34" charset="0"/>
              <a:sym typeface="Arial"/>
            </a:endParaRPr>
          </a:p>
        </p:txBody>
      </p:sp>
    </p:spTree>
    <p:extLst>
      <p:ext uri="{BB962C8B-B14F-4D97-AF65-F5344CB8AC3E}">
        <p14:creationId xmlns:p14="http://schemas.microsoft.com/office/powerpoint/2010/main" val="164846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68258" y="463962"/>
            <a:ext cx="5630518" cy="369925"/>
          </a:xfrm>
        </p:spPr>
        <p:txBody>
          <a:bodyPr/>
          <a:lstStyle/>
          <a:p>
            <a:pPr lvl="0"/>
            <a:r>
              <a:rPr lang="en-US" dirty="0" smtClean="0">
                <a:sym typeface="Century Gothic"/>
              </a:rPr>
              <a:t>Do You </a:t>
            </a:r>
            <a:r>
              <a:rPr lang="en-US" dirty="0" smtClean="0"/>
              <a:t>K</a:t>
            </a:r>
            <a:r>
              <a:rPr lang="en-US" dirty="0" smtClean="0">
                <a:sym typeface="Century Gothic"/>
              </a:rPr>
              <a:t>now?</a:t>
            </a:r>
            <a:endParaRPr lang="en-US" dirty="0">
              <a:sym typeface="Century Gothic"/>
            </a:endParaRPr>
          </a:p>
        </p:txBody>
      </p:sp>
      <p:sp>
        <p:nvSpPr>
          <p:cNvPr id="200" name="Shape 200"/>
          <p:cNvSpPr txBox="1">
            <a:spLocks noGrp="1"/>
          </p:cNvSpPr>
          <p:nvPr>
            <p:ph type="body" idx="1"/>
          </p:nvPr>
        </p:nvSpPr>
        <p:spPr>
          <a:xfrm>
            <a:off x="450826" y="1214437"/>
            <a:ext cx="4085547" cy="3452811"/>
          </a:xfrm>
        </p:spPr>
        <p:txBody>
          <a:bodyPr/>
          <a:lstStyle/>
          <a:p>
            <a:pPr lvl="0"/>
            <a:r>
              <a:rPr lang="en-US" dirty="0" smtClean="0">
                <a:sym typeface="Century Gothic"/>
              </a:rPr>
              <a:t>80% of learning in a child’s first 12 years comes through the eyes</a:t>
            </a:r>
          </a:p>
          <a:p>
            <a:pPr lvl="0"/>
            <a:endParaRPr lang="en-US" dirty="0" smtClean="0"/>
          </a:p>
          <a:p>
            <a:pPr lvl="0"/>
            <a:r>
              <a:rPr lang="en-US" sz="2400" dirty="0" smtClean="0"/>
              <a:t>However…</a:t>
            </a:r>
            <a:endParaRPr lang="en-US" sz="2400" dirty="0"/>
          </a:p>
          <a:p>
            <a:pPr lvl="0"/>
            <a:r>
              <a:rPr lang="en-US" dirty="0" smtClean="0"/>
              <a:t>6 </a:t>
            </a:r>
            <a:r>
              <a:rPr lang="en-US" dirty="0"/>
              <a:t>out of 10 children </a:t>
            </a:r>
            <a:r>
              <a:rPr lang="en-US" dirty="0" smtClean="0"/>
              <a:t>experiencing reading </a:t>
            </a:r>
            <a:r>
              <a:rPr lang="en-US" dirty="0"/>
              <a:t>difficulties </a:t>
            </a:r>
            <a:r>
              <a:rPr lang="en-US" dirty="0" smtClean="0"/>
              <a:t>have uncorrected </a:t>
            </a:r>
            <a:r>
              <a:rPr lang="en-US" dirty="0"/>
              <a:t>or undetected vision </a:t>
            </a:r>
            <a:r>
              <a:rPr lang="en-US" dirty="0" smtClean="0"/>
              <a:t>problems. </a:t>
            </a:r>
          </a:p>
          <a:p>
            <a:pPr lvl="0"/>
            <a:endParaRPr lang="en-US" dirty="0"/>
          </a:p>
          <a:p>
            <a:r>
              <a:rPr lang="en-US" dirty="0"/>
              <a:t>A</a:t>
            </a:r>
            <a:r>
              <a:rPr lang="en-US" dirty="0" smtClean="0"/>
              <a:t>lmost </a:t>
            </a:r>
            <a:r>
              <a:rPr lang="en-US" dirty="0"/>
              <a:t>25% of school-age children have </a:t>
            </a:r>
            <a:r>
              <a:rPr lang="en-US" dirty="0" smtClean="0"/>
              <a:t>vision problems.</a:t>
            </a:r>
            <a:endParaRPr lang="en-US" dirty="0"/>
          </a:p>
        </p:txBody>
      </p:sp>
      <p:pic>
        <p:nvPicPr>
          <p:cNvPr id="1026" name="Picture 2" descr="C:\Users\Courtney Myers\Downloads\ThinkstockPhotos-dv194006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57007" y="306890"/>
            <a:ext cx="4726379" cy="452972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60"/>
          <p:cNvSpPr txBox="1"/>
          <p:nvPr/>
        </p:nvSpPr>
        <p:spPr>
          <a:xfrm>
            <a:off x="477771" y="4850571"/>
            <a:ext cx="5526224" cy="217199"/>
          </a:xfrm>
          <a:prstGeom prst="rect">
            <a:avLst/>
          </a:prstGeom>
          <a:noFill/>
          <a:ln>
            <a:noFill/>
          </a:ln>
        </p:spPr>
        <p:txBody>
          <a:bodyPr lIns="91425" tIns="45700" rIns="91425" bIns="45700" anchor="t" anchorCtr="0">
            <a:noAutofit/>
          </a:bodyPr>
          <a:lstStyle/>
          <a:p>
            <a:pPr lvl="0">
              <a:buSzPct val="25000"/>
            </a:pPr>
            <a:r>
              <a:rPr lang="en-US" sz="1000" b="0" i="0" u="none" strike="noStrike" cap="none" dirty="0" smtClean="0">
                <a:solidFill>
                  <a:schemeClr val="bg1"/>
                </a:solidFill>
                <a:latin typeface="Century Gothic" panose="020B0502020202020204" pitchFamily="34" charset="0"/>
                <a:sym typeface="Arial"/>
              </a:rPr>
              <a:t>Sources</a:t>
            </a:r>
            <a:r>
              <a:rPr lang="en-US" sz="1000" dirty="0">
                <a:solidFill>
                  <a:schemeClr val="bg1"/>
                </a:solidFill>
                <a:latin typeface="Century Gothic" panose="020B0502020202020204" pitchFamily="34" charset="0"/>
              </a:rPr>
              <a:t>:  Canadian Association of Optometrists </a:t>
            </a:r>
            <a:r>
              <a:rPr lang="en-US" sz="1000" dirty="0" smtClean="0">
                <a:solidFill>
                  <a:schemeClr val="bg1"/>
                </a:solidFill>
                <a:latin typeface="Century Gothic" panose="020B0502020202020204" pitchFamily="34" charset="0"/>
              </a:rPr>
              <a:t>, National Coalition for Vision Health</a:t>
            </a:r>
            <a:endParaRPr lang="en-US" sz="1000" b="0" i="0" u="none" strike="noStrike" cap="none" dirty="0">
              <a:solidFill>
                <a:schemeClr val="bg1"/>
              </a:solidFill>
              <a:latin typeface="Century Gothic" panose="020B0502020202020204" pitchFamily="34" charset="0"/>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80133" y="463962"/>
            <a:ext cx="5630518" cy="369925"/>
          </a:xfrm>
        </p:spPr>
        <p:txBody>
          <a:bodyPr/>
          <a:lstStyle/>
          <a:p>
            <a:pPr lvl="0"/>
            <a:r>
              <a:rPr lang="en-US" dirty="0" smtClean="0">
                <a:sym typeface="Century Gothic"/>
              </a:rPr>
              <a:t>A Need for Advocates </a:t>
            </a:r>
            <a:endParaRPr lang="en-US" dirty="0">
              <a:sym typeface="Century Gothic"/>
            </a:endParaRPr>
          </a:p>
        </p:txBody>
      </p:sp>
      <p:sp>
        <p:nvSpPr>
          <p:cNvPr id="217" name="Shape 217"/>
          <p:cNvSpPr txBox="1">
            <a:spLocks noGrp="1"/>
          </p:cNvSpPr>
          <p:nvPr>
            <p:ph type="body" idx="1"/>
          </p:nvPr>
        </p:nvSpPr>
        <p:spPr>
          <a:xfrm>
            <a:off x="450826" y="1214437"/>
            <a:ext cx="4782001" cy="3452811"/>
          </a:xfrm>
        </p:spPr>
        <p:txBody>
          <a:bodyPr/>
          <a:lstStyle/>
          <a:p>
            <a:pPr lvl="0"/>
            <a:r>
              <a:rPr lang="en-US" dirty="0" smtClean="0">
                <a:sym typeface="Century Gothic"/>
              </a:rPr>
              <a:t>Kids with undetected vision problems can suffer from low self-esteem, frustration, poor literacy or physical side effects, like headaches.</a:t>
            </a:r>
          </a:p>
          <a:p>
            <a:pPr lvl="0"/>
            <a:endParaRPr lang="en-US" dirty="0" smtClean="0">
              <a:sym typeface="Century Gothic"/>
            </a:endParaRPr>
          </a:p>
          <a:p>
            <a:pPr lvl="0"/>
            <a:r>
              <a:rPr lang="en-US" dirty="0" smtClean="0">
                <a:sym typeface="Century Gothic"/>
              </a:rPr>
              <a:t>Sometimes, they are even wrongly viewed as “slow learners.”</a:t>
            </a:r>
          </a:p>
          <a:p>
            <a:pPr lvl="0"/>
            <a:endParaRPr lang="en-US" dirty="0" smtClean="0">
              <a:sym typeface="Century Gothic"/>
            </a:endParaRPr>
          </a:p>
          <a:p>
            <a:pPr lvl="0"/>
            <a:r>
              <a:rPr lang="en-US" dirty="0" smtClean="0">
                <a:sym typeface="Century Gothic"/>
              </a:rPr>
              <a:t>Vision problems can limit the ability of a child to learn as well as interact with other children.</a:t>
            </a:r>
          </a:p>
          <a:p>
            <a:pPr lvl="0"/>
            <a:endParaRPr lang="en-US" dirty="0">
              <a:sym typeface="Century Gothic"/>
            </a:endParaRPr>
          </a:p>
        </p:txBody>
      </p:sp>
      <p:pic>
        <p:nvPicPr>
          <p:cNvPr id="218" name="Shape 218" descr="headache.jpg"/>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6492240" y="989593"/>
            <a:ext cx="2651760" cy="1795458"/>
          </a:xfrm>
          <a:prstGeom prst="rect">
            <a:avLst/>
          </a:prstGeom>
          <a:noFill/>
          <a:ln>
            <a:noFill/>
          </a:ln>
        </p:spPr>
      </p:pic>
      <p:pic>
        <p:nvPicPr>
          <p:cNvPr id="219" name="Shape 219" descr="angryboy.jpg"/>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6492240" y="2890954"/>
            <a:ext cx="2651760" cy="176673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80132" y="463962"/>
            <a:ext cx="7915721" cy="369925"/>
          </a:xfrm>
        </p:spPr>
        <p:txBody>
          <a:bodyPr/>
          <a:lstStyle/>
          <a:p>
            <a:pPr lvl="0"/>
            <a:r>
              <a:rPr lang="en-US" dirty="0" smtClean="0">
                <a:sym typeface="Century Gothic"/>
              </a:rPr>
              <a:t>Childhood is </a:t>
            </a:r>
            <a:r>
              <a:rPr lang="en-US" dirty="0"/>
              <a:t>W</a:t>
            </a:r>
            <a:r>
              <a:rPr lang="en-US" dirty="0" smtClean="0">
                <a:sym typeface="Century Gothic"/>
              </a:rPr>
              <a:t>hen Regular </a:t>
            </a:r>
            <a:r>
              <a:rPr lang="en-US" dirty="0"/>
              <a:t>E</a:t>
            </a:r>
            <a:r>
              <a:rPr lang="en-US" dirty="0" smtClean="0">
                <a:sym typeface="Century Gothic"/>
              </a:rPr>
              <a:t>ye </a:t>
            </a:r>
            <a:br>
              <a:rPr lang="en-US" dirty="0" smtClean="0">
                <a:sym typeface="Century Gothic"/>
              </a:rPr>
            </a:br>
            <a:r>
              <a:rPr lang="en-US" dirty="0" smtClean="0">
                <a:sym typeface="Century Gothic"/>
              </a:rPr>
              <a:t>Care and Protection </a:t>
            </a:r>
            <a:r>
              <a:rPr lang="en-US" dirty="0"/>
              <a:t>S</a:t>
            </a:r>
            <a:r>
              <a:rPr lang="en-US" dirty="0" smtClean="0">
                <a:sym typeface="Century Gothic"/>
              </a:rPr>
              <a:t>hould </a:t>
            </a:r>
            <a:r>
              <a:rPr lang="en-US" dirty="0"/>
              <a:t>B</a:t>
            </a:r>
            <a:r>
              <a:rPr lang="en-US" dirty="0" smtClean="0">
                <a:sym typeface="Century Gothic"/>
              </a:rPr>
              <a:t>egin</a:t>
            </a:r>
            <a:endParaRPr lang="en-US" dirty="0">
              <a:sym typeface="Century Gothic"/>
            </a:endParaRPr>
          </a:p>
        </p:txBody>
      </p:sp>
      <p:sp>
        <p:nvSpPr>
          <p:cNvPr id="226" name="Shape 226"/>
          <p:cNvSpPr txBox="1">
            <a:spLocks noGrp="1"/>
          </p:cNvSpPr>
          <p:nvPr>
            <p:ph type="body" idx="1"/>
          </p:nvPr>
        </p:nvSpPr>
        <p:spPr>
          <a:xfrm>
            <a:off x="450826" y="1214437"/>
            <a:ext cx="5486835" cy="3452811"/>
          </a:xfrm>
        </p:spPr>
        <p:txBody>
          <a:bodyPr/>
          <a:lstStyle/>
          <a:p>
            <a:pPr lvl="0"/>
            <a:r>
              <a:rPr lang="en-US" dirty="0" smtClean="0">
                <a:solidFill>
                  <a:schemeClr val="bg1"/>
                </a:solidFill>
                <a:sym typeface="Century Gothic"/>
              </a:rPr>
              <a:t>61% of Canadian parents mistakenly believe they would know if their child is having a problem with their eyesight.</a:t>
            </a:r>
          </a:p>
          <a:p>
            <a:pPr lvl="0"/>
            <a:endParaRPr lang="en-US" dirty="0" smtClean="0">
              <a:solidFill>
                <a:srgbClr val="FF0000"/>
              </a:solidFill>
              <a:sym typeface="Century Gothic"/>
            </a:endParaRPr>
          </a:p>
          <a:p>
            <a:pPr lvl="0"/>
            <a:r>
              <a:rPr lang="en-US" dirty="0">
                <a:solidFill>
                  <a:schemeClr val="bg1"/>
                </a:solidFill>
              </a:rPr>
              <a:t>Canadian parents rank child eye health as one of their lowest health priorities, with only </a:t>
            </a:r>
            <a:r>
              <a:rPr lang="en-US" dirty="0" smtClean="0">
                <a:solidFill>
                  <a:schemeClr val="bg1"/>
                </a:solidFill>
              </a:rPr>
              <a:t>25% choosing </a:t>
            </a:r>
            <a:r>
              <a:rPr lang="en-US" dirty="0">
                <a:solidFill>
                  <a:schemeClr val="bg1"/>
                </a:solidFill>
              </a:rPr>
              <a:t>it as one of their top three concerns.</a:t>
            </a:r>
          </a:p>
          <a:p>
            <a:pPr lvl="0"/>
            <a:endParaRPr lang="en-US" dirty="0" smtClean="0">
              <a:solidFill>
                <a:srgbClr val="FF0000"/>
              </a:solidFill>
              <a:sym typeface="Century Gothic"/>
            </a:endParaRPr>
          </a:p>
          <a:p>
            <a:pPr lvl="0"/>
            <a:r>
              <a:rPr lang="en-US" dirty="0">
                <a:solidFill>
                  <a:schemeClr val="bg1"/>
                </a:solidFill>
              </a:rPr>
              <a:t>Fewer than </a:t>
            </a:r>
            <a:r>
              <a:rPr lang="en-US" dirty="0" smtClean="0">
                <a:solidFill>
                  <a:schemeClr val="bg1"/>
                </a:solidFill>
              </a:rPr>
              <a:t>14% </a:t>
            </a:r>
            <a:r>
              <a:rPr lang="en-US" dirty="0">
                <a:solidFill>
                  <a:schemeClr val="bg1"/>
                </a:solidFill>
              </a:rPr>
              <a:t>of children in Canada under age 6</a:t>
            </a:r>
            <a:r>
              <a:rPr lang="en-US" dirty="0" smtClean="0">
                <a:solidFill>
                  <a:schemeClr val="bg1"/>
                </a:solidFill>
              </a:rPr>
              <a:t> </a:t>
            </a:r>
            <a:r>
              <a:rPr lang="en-US" dirty="0">
                <a:solidFill>
                  <a:schemeClr val="bg1"/>
                </a:solidFill>
              </a:rPr>
              <a:t>have had eye examinations. </a:t>
            </a:r>
          </a:p>
          <a:p>
            <a:pPr lvl="0"/>
            <a:endParaRPr lang="en-US" dirty="0">
              <a:solidFill>
                <a:srgbClr val="FF0000"/>
              </a:solidFill>
            </a:endParaRPr>
          </a:p>
          <a:p>
            <a:pPr lvl="0"/>
            <a:endParaRPr lang="en-US" dirty="0">
              <a:sym typeface="Century Gothic"/>
            </a:endParaRPr>
          </a:p>
        </p:txBody>
      </p:sp>
      <p:sp>
        <p:nvSpPr>
          <p:cNvPr id="4" name="Shape 160"/>
          <p:cNvSpPr txBox="1"/>
          <p:nvPr/>
        </p:nvSpPr>
        <p:spPr>
          <a:xfrm>
            <a:off x="477771" y="4850571"/>
            <a:ext cx="6991808" cy="217199"/>
          </a:xfrm>
          <a:prstGeom prst="rect">
            <a:avLst/>
          </a:prstGeom>
          <a:noFill/>
          <a:ln>
            <a:noFill/>
          </a:ln>
        </p:spPr>
        <p:txBody>
          <a:bodyPr lIns="91425" tIns="45700" rIns="91425" bIns="45700" anchor="t" anchorCtr="0">
            <a:noAutofit/>
          </a:bodyPr>
          <a:lstStyle/>
          <a:p>
            <a:pPr>
              <a:buSzPct val="25000"/>
            </a:pPr>
            <a:r>
              <a:rPr lang="en-US" sz="1000" b="0" i="0" u="none" strike="noStrike" cap="none" dirty="0" smtClean="0">
                <a:solidFill>
                  <a:schemeClr val="bg1"/>
                </a:solidFill>
                <a:latin typeface="Century Gothic" panose="020B0502020202020204" pitchFamily="34" charset="0"/>
                <a:sym typeface="Arial"/>
              </a:rPr>
              <a:t>Sources</a:t>
            </a:r>
            <a:r>
              <a:rPr lang="en-US" sz="1000" dirty="0" smtClean="0">
                <a:solidFill>
                  <a:schemeClr val="bg1"/>
                </a:solidFill>
                <a:latin typeface="Century Gothic" panose="020B0502020202020204" pitchFamily="34" charset="0"/>
              </a:rPr>
              <a:t>: </a:t>
            </a:r>
            <a:r>
              <a:rPr lang="en-US" sz="1000" dirty="0">
                <a:solidFill>
                  <a:schemeClr val="bg1"/>
                </a:solidFill>
                <a:latin typeface="Century Gothic" panose="020B0502020202020204" pitchFamily="34" charset="0"/>
              </a:rPr>
              <a:t>Canadian Association of </a:t>
            </a:r>
            <a:r>
              <a:rPr lang="en-US" sz="1000" dirty="0" smtClean="0">
                <a:solidFill>
                  <a:schemeClr val="bg1"/>
                </a:solidFill>
                <a:latin typeface="Century Gothic" panose="020B0502020202020204" pitchFamily="34" charset="0"/>
              </a:rPr>
              <a:t>Optometrists, </a:t>
            </a:r>
            <a:r>
              <a:rPr lang="en-US" sz="1000" dirty="0">
                <a:solidFill>
                  <a:schemeClr val="bg1"/>
                </a:solidFill>
                <a:latin typeface="Century Gothic" panose="020B0502020202020204" pitchFamily="34" charset="0"/>
              </a:rPr>
              <a:t>National Coalition for Vision Health</a:t>
            </a:r>
            <a:endParaRPr lang="en-US" sz="1000" dirty="0">
              <a:solidFill>
                <a:schemeClr val="bg1"/>
              </a:solidFill>
              <a:latin typeface="Century Gothic" panose="020B0502020202020204" pitchFamily="34" charset="0"/>
              <a:sym typeface="Calibri"/>
            </a:endParaRPr>
          </a:p>
          <a:p>
            <a:pPr lvl="0">
              <a:buSzPct val="25000"/>
            </a:pPr>
            <a:r>
              <a:rPr lang="en-US" sz="1000" dirty="0" smtClean="0">
                <a:solidFill>
                  <a:schemeClr val="bg1"/>
                </a:solidFill>
                <a:latin typeface="Century Gothic" panose="020B0502020202020204" pitchFamily="34" charset="0"/>
              </a:rPr>
              <a:t> </a:t>
            </a:r>
            <a:endParaRPr lang="en-US" sz="1000" b="0" i="0" u="none" strike="noStrike" cap="none" dirty="0">
              <a:solidFill>
                <a:schemeClr val="bg1"/>
              </a:solidFill>
              <a:latin typeface="Century Gothic" panose="020B0502020202020204" pitchFamily="34" charset="0"/>
              <a:sym typeface="Arial"/>
            </a:endParaRPr>
          </a:p>
        </p:txBody>
      </p:sp>
      <p:pic>
        <p:nvPicPr>
          <p:cNvPr id="1027" name="Picture 3" descr="C:\Users\Courtney Myers\Desktop\_Stock Images_Video\Stock\iStock_000004167358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5179" y="450441"/>
            <a:ext cx="6337733" cy="4242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2 PowerPoint Template 7">
  <a:themeElements>
    <a:clrScheme name="Transitions Optical Updated">
      <a:dk1>
        <a:srgbClr val="000000"/>
      </a:dk1>
      <a:lt1>
        <a:srgbClr val="FFFFFF"/>
      </a:lt1>
      <a:dk2>
        <a:srgbClr val="008CCE"/>
      </a:dk2>
      <a:lt2>
        <a:srgbClr val="4C4C4C"/>
      </a:lt2>
      <a:accent1>
        <a:srgbClr val="E0004D"/>
      </a:accent1>
      <a:accent2>
        <a:srgbClr val="6CC24A"/>
      </a:accent2>
      <a:accent3>
        <a:srgbClr val="FF8200"/>
      </a:accent3>
      <a:accent4>
        <a:srgbClr val="FBDA00"/>
      </a:accent4>
      <a:accent5>
        <a:srgbClr val="828381"/>
      </a:accent5>
      <a:accent6>
        <a:srgbClr val="A5A6A5"/>
      </a:accent6>
      <a:hlink>
        <a:srgbClr val="00B5E2"/>
      </a:hlink>
      <a:folHlink>
        <a:srgbClr val="E000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6598</TotalTime>
  <Words>6858</Words>
  <Application>Microsoft Office PowerPoint</Application>
  <PresentationFormat>On-screen Show (16:9)</PresentationFormat>
  <Paragraphs>568</Paragraphs>
  <Slides>48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Century Gothic</vt:lpstr>
      <vt:lpstr>Merriweather Sans</vt:lpstr>
      <vt:lpstr>2012 PowerPoint Template 7</vt:lpstr>
      <vt:lpstr>The BRIGHT Side of KidZ</vt:lpstr>
      <vt:lpstr>Today’s Objectives</vt:lpstr>
      <vt:lpstr>Canadian Populous by Age</vt:lpstr>
      <vt:lpstr>PowerPoint Presentation</vt:lpstr>
      <vt:lpstr>Purchase Decisions Influenced by Gen Z</vt:lpstr>
      <vt:lpstr>PowerPoint Presentation</vt:lpstr>
      <vt:lpstr>Do You Know?</vt:lpstr>
      <vt:lpstr>A Need for Advocates </vt:lpstr>
      <vt:lpstr>Childhood is When Regular Eye  Care and Protection Should Begin</vt:lpstr>
      <vt:lpstr>Opportunity Awaits</vt:lpstr>
      <vt:lpstr>Educate Parents, Teachers and Loved Ones</vt:lpstr>
      <vt:lpstr>Talk to Parents / Teachers About the Symptoms to Watch For:</vt:lpstr>
      <vt:lpstr>Talk to Parents / Teachers About the Symptoms to Watch For:</vt:lpstr>
      <vt:lpstr>Talk to Parents / Teachers About the Symptoms to Watch For:</vt:lpstr>
      <vt:lpstr>Talk to Parents / Teachers About the Symptoms to Watch For:</vt:lpstr>
      <vt:lpstr>Talk to Parents / Teachers About the Symptoms to Watch For:</vt:lpstr>
      <vt:lpstr>Talk to Parents / Teachers About the Symptoms to Watch For:</vt:lpstr>
      <vt:lpstr>Talk to Parents / Teachers About the Symptoms to Watch For:</vt:lpstr>
      <vt:lpstr>Talk to Parents / Teachers About the Symptoms to Watch For:</vt:lpstr>
      <vt:lpstr>Think Outside the Box</vt:lpstr>
      <vt:lpstr>The Need for Protection</vt:lpstr>
      <vt:lpstr>Protecting Pets…..</vt:lpstr>
      <vt:lpstr>Body / Skin Protection #1 with Parents</vt:lpstr>
      <vt:lpstr>UV and Blue Light</vt:lpstr>
      <vt:lpstr>Digital Device Usage</vt:lpstr>
      <vt:lpstr>% of 8-12 Year Olds Using Device Daily</vt:lpstr>
      <vt:lpstr>Blue Light Sources</vt:lpstr>
      <vt:lpstr>Light – Major Factor in Human Development</vt:lpstr>
      <vt:lpstr>Time Outdoors and Myopia</vt:lpstr>
      <vt:lpstr>Visual Fatigue</vt:lpstr>
      <vt:lpstr>Medications</vt:lpstr>
      <vt:lpstr>Overall Health Issues</vt:lpstr>
      <vt:lpstr>Dispensing  for Kids</vt:lpstr>
      <vt:lpstr>Protection Should Include:</vt:lpstr>
      <vt:lpstr>Doctor Recommended</vt:lpstr>
      <vt:lpstr>Impact Protection</vt:lpstr>
      <vt:lpstr>Photochromic Lenses</vt:lpstr>
      <vt:lpstr>PowerPoint Presentation</vt:lpstr>
      <vt:lpstr>Anti-Reflection</vt:lpstr>
      <vt:lpstr>Frame and Other Recommendations</vt:lpstr>
      <vt:lpstr>What Do Kids Think About Eyewear?</vt:lpstr>
      <vt:lpstr>Tips for Success</vt:lpstr>
      <vt:lpstr>Be Kid-Friendly </vt:lpstr>
      <vt:lpstr>Connection Checklist</vt:lpstr>
      <vt:lpstr>Tools You Can Use</vt:lpstr>
      <vt:lpstr>Kids Packages</vt:lpstr>
      <vt:lpstr>Let’s Summarize KidZ Today</vt:lpstr>
      <vt:lpstr>No doubt there is a  BRIGHT side of KidZ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BRIGHT side of KidZ</dc:title>
  <dc:creator>Courtney.Myers</dc:creator>
  <cp:lastModifiedBy>Julianne Muszynski</cp:lastModifiedBy>
  <cp:revision>137</cp:revision>
  <dcterms:modified xsi:type="dcterms:W3CDTF">2017-06-08T17:55:00Z</dcterms:modified>
</cp:coreProperties>
</file>