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357" r:id="rId2"/>
    <p:sldId id="3414" r:id="rId3"/>
    <p:sldId id="3416" r:id="rId4"/>
    <p:sldId id="3417" r:id="rId5"/>
    <p:sldId id="3418" r:id="rId6"/>
    <p:sldId id="3419" r:id="rId7"/>
    <p:sldId id="259" r:id="rId8"/>
    <p:sldId id="3424" r:id="rId9"/>
    <p:sldId id="3425" r:id="rId10"/>
    <p:sldId id="3427" r:id="rId11"/>
    <p:sldId id="3428" r:id="rId12"/>
    <p:sldId id="3429" r:id="rId13"/>
    <p:sldId id="3430" r:id="rId14"/>
    <p:sldId id="3432" r:id="rId15"/>
    <p:sldId id="3431" r:id="rId16"/>
    <p:sldId id="3433" r:id="rId17"/>
    <p:sldId id="3434" r:id="rId18"/>
    <p:sldId id="3435" r:id="rId19"/>
    <p:sldId id="3436" r:id="rId20"/>
    <p:sldId id="3437" r:id="rId21"/>
    <p:sldId id="3438" r:id="rId22"/>
    <p:sldId id="3439" r:id="rId23"/>
    <p:sldId id="3441" r:id="rId24"/>
    <p:sldId id="3442" r:id="rId25"/>
    <p:sldId id="3444" r:id="rId26"/>
    <p:sldId id="3445" r:id="rId27"/>
    <p:sldId id="3447" r:id="rId28"/>
    <p:sldId id="3448" r:id="rId29"/>
    <p:sldId id="3449" r:id="rId30"/>
    <p:sldId id="3450" r:id="rId31"/>
    <p:sldId id="3451" r:id="rId32"/>
    <p:sldId id="3453" r:id="rId33"/>
    <p:sldId id="3454" r:id="rId34"/>
    <p:sldId id="3456" r:id="rId35"/>
    <p:sldId id="3457" r:id="rId36"/>
    <p:sldId id="3459" r:id="rId37"/>
    <p:sldId id="3460" r:id="rId38"/>
    <p:sldId id="3461" r:id="rId39"/>
    <p:sldId id="3462" r:id="rId40"/>
    <p:sldId id="3463" r:id="rId41"/>
    <p:sldId id="3464" r:id="rId42"/>
    <p:sldId id="3465" r:id="rId43"/>
    <p:sldId id="3466" r:id="rId44"/>
    <p:sldId id="3467" r:id="rId45"/>
    <p:sldId id="3468" r:id="rId46"/>
    <p:sldId id="3470" r:id="rId47"/>
    <p:sldId id="3471" r:id="rId48"/>
    <p:sldId id="3472" r:id="rId49"/>
    <p:sldId id="3474" r:id="rId50"/>
    <p:sldId id="3475" r:id="rId51"/>
    <p:sldId id="3476" r:id="rId52"/>
    <p:sldId id="3478" r:id="rId53"/>
    <p:sldId id="3479" r:id="rId54"/>
    <p:sldId id="3480" r:id="rId55"/>
    <p:sldId id="3481" r:id="rId56"/>
    <p:sldId id="3482" r:id="rId57"/>
  </p:sldIdLst>
  <p:sldSz cx="12192000" cy="6858000"/>
  <p:notesSz cx="7315200" cy="96012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4" orient="horz" pos="3576" userDrawn="1">
          <p15:clr>
            <a:srgbClr val="A4A3A4"/>
          </p15:clr>
        </p15:guide>
        <p15:guide id="5" pos="2208" userDrawn="1">
          <p15:clr>
            <a:srgbClr val="A4A3A4"/>
          </p15:clr>
        </p15:guide>
        <p15:guide id="6" orient="horz" pos="4176" userDrawn="1">
          <p15:clr>
            <a:srgbClr val="A4A3A4"/>
          </p15:clr>
        </p15:guide>
        <p15:guide id="7" orient="horz" pos="1272" userDrawn="1">
          <p15:clr>
            <a:srgbClr val="A4A3A4"/>
          </p15:clr>
        </p15:guide>
        <p15:guide id="8" pos="52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Myers" initials="CM" lastIdx="55" clrIdx="0">
    <p:extLst>
      <p:ext uri="{19B8F6BF-5375-455C-9EA6-DF929625EA0E}">
        <p15:presenceInfo xmlns:p15="http://schemas.microsoft.com/office/powerpoint/2012/main" userId="S::Courtney.Myers@globalservs.com::d7156098-b66d-46c2-9f9f-a34fcd547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71"/>
    <a:srgbClr val="F36F21"/>
    <a:srgbClr val="0E9D9B"/>
    <a:srgbClr val="00B2E2"/>
    <a:srgbClr val="5AB564"/>
    <a:srgbClr val="E6E6E6"/>
    <a:srgbClr val="BE5108"/>
    <a:srgbClr val="F8DB08"/>
    <a:srgbClr val="4E3D35"/>
    <a:srgbClr val="D75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70068" autoAdjust="0"/>
  </p:normalViewPr>
  <p:slideViewPr>
    <p:cSldViewPr snapToGrid="0">
      <p:cViewPr varScale="1">
        <p:scale>
          <a:sx n="77" d="100"/>
          <a:sy n="77" d="100"/>
        </p:scale>
        <p:origin x="1368" y="192"/>
      </p:cViewPr>
      <p:guideLst>
        <p:guide orient="horz" pos="3576"/>
        <p:guide pos="2208"/>
        <p:guide orient="horz" pos="4176"/>
        <p:guide orient="horz" pos="1272"/>
        <p:guide pos="5256"/>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 d="1"/>
        <a:sy n="1" d="1"/>
      </p:scale>
      <p:origin x="0" y="0"/>
    </p:cViewPr>
  </p:sorterViewPr>
  <p:notesViewPr>
    <p:cSldViewPr snapToGrid="0" showGuides="1">
      <p:cViewPr varScale="1">
        <p:scale>
          <a:sx n="95" d="100"/>
          <a:sy n="95" d="100"/>
        </p:scale>
        <p:origin x="3528"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00B5E2"/>
            </a:solidFill>
          </c:spPr>
          <c:dPt>
            <c:idx val="0"/>
            <c:bubble3D val="0"/>
            <c:explosion val="7"/>
            <c:spPr>
              <a:solidFill>
                <a:srgbClr val="F36F21"/>
              </a:solidFill>
              <a:ln w="73025">
                <a:noFill/>
              </a:ln>
              <a:effectLst/>
            </c:spPr>
            <c:extLst>
              <c:ext xmlns:c16="http://schemas.microsoft.com/office/drawing/2014/chart" uri="{C3380CC4-5D6E-409C-BE32-E72D297353CC}">
                <c16:uniqueId val="{00000001-E585-47A8-BB55-F2FF7318E94E}"/>
              </c:ext>
            </c:extLst>
          </c:dPt>
          <c:dPt>
            <c:idx val="1"/>
            <c:bubble3D val="0"/>
            <c:spPr>
              <a:solidFill>
                <a:srgbClr val="F8DB08"/>
              </a:solidFill>
              <a:ln w="19050">
                <a:noFill/>
              </a:ln>
              <a:effectLst/>
            </c:spPr>
            <c:extLst>
              <c:ext xmlns:c16="http://schemas.microsoft.com/office/drawing/2014/chart" uri="{C3380CC4-5D6E-409C-BE32-E72D297353CC}">
                <c16:uniqueId val="{00000003-E585-47A8-BB55-F2FF7318E94E}"/>
              </c:ext>
            </c:extLst>
          </c:dPt>
          <c:dPt>
            <c:idx val="2"/>
            <c:bubble3D val="0"/>
            <c:spPr>
              <a:solidFill>
                <a:srgbClr val="0E9D9B"/>
              </a:solidFill>
              <a:ln w="19050">
                <a:solidFill>
                  <a:schemeClr val="lt1"/>
                </a:solidFill>
              </a:ln>
              <a:effectLst/>
            </c:spPr>
            <c:extLst>
              <c:ext xmlns:c16="http://schemas.microsoft.com/office/drawing/2014/chart" uri="{C3380CC4-5D6E-409C-BE32-E72D297353CC}">
                <c16:uniqueId val="{00000005-E585-47A8-BB55-F2FF7318E94E}"/>
              </c:ext>
            </c:extLst>
          </c:dPt>
          <c:dPt>
            <c:idx val="3"/>
            <c:bubble3D val="0"/>
            <c:spPr>
              <a:solidFill>
                <a:srgbClr val="5AB564"/>
              </a:solidFill>
              <a:ln w="19050">
                <a:solidFill>
                  <a:schemeClr val="lt1"/>
                </a:solidFill>
              </a:ln>
              <a:effectLst/>
            </c:spPr>
            <c:extLst>
              <c:ext xmlns:c16="http://schemas.microsoft.com/office/drawing/2014/chart" uri="{C3380CC4-5D6E-409C-BE32-E72D297353CC}">
                <c16:uniqueId val="{00000007-E585-47A8-BB55-F2FF7318E94E}"/>
              </c:ext>
            </c:extLst>
          </c:dPt>
          <c:dPt>
            <c:idx val="4"/>
            <c:bubble3D val="0"/>
            <c:spPr>
              <a:solidFill>
                <a:srgbClr val="00B2E2"/>
              </a:solidFill>
              <a:ln w="19050">
                <a:solidFill>
                  <a:schemeClr val="lt1"/>
                </a:solidFill>
              </a:ln>
              <a:effectLst/>
            </c:spPr>
            <c:extLst>
              <c:ext xmlns:c16="http://schemas.microsoft.com/office/drawing/2014/chart" uri="{C3380CC4-5D6E-409C-BE32-E72D297353CC}">
                <c16:uniqueId val="{00000009-E585-47A8-BB55-F2FF7318E94E}"/>
              </c:ext>
            </c:extLst>
          </c:dPt>
          <c:cat>
            <c:strRef>
              <c:f>Sheet1!$A$2:$A$6</c:f>
              <c:strCache>
                <c:ptCount val="5"/>
                <c:pt idx="0">
                  <c:v>Gen Z 1993 and after</c:v>
                </c:pt>
                <c:pt idx="1">
                  <c:v>Millenials</c:v>
                </c:pt>
                <c:pt idx="2">
                  <c:v>GEN X</c:v>
                </c:pt>
                <c:pt idx="3">
                  <c:v>Boomers</c:v>
                </c:pt>
                <c:pt idx="4">
                  <c:v>Seniors</c:v>
                </c:pt>
              </c:strCache>
            </c:strRef>
          </c:cat>
          <c:val>
            <c:numRef>
              <c:f>Sheet1!$B$2:$B$6</c:f>
              <c:numCache>
                <c:formatCode>General</c:formatCode>
                <c:ptCount val="5"/>
                <c:pt idx="0">
                  <c:v>22</c:v>
                </c:pt>
                <c:pt idx="1">
                  <c:v>29</c:v>
                </c:pt>
                <c:pt idx="2">
                  <c:v>8</c:v>
                </c:pt>
                <c:pt idx="3">
                  <c:v>28</c:v>
                </c:pt>
                <c:pt idx="4">
                  <c:v>13</c:v>
                </c:pt>
              </c:numCache>
            </c:numRef>
          </c:val>
          <c:extLst>
            <c:ext xmlns:c16="http://schemas.microsoft.com/office/drawing/2014/chart" uri="{C3380CC4-5D6E-409C-BE32-E72D297353CC}">
              <c16:uniqueId val="{0000000A-E585-47A8-BB55-F2FF7318E9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a:solidFill>
                      <a:srgbClr val="002C7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Family Cars</c:v>
                </c:pt>
                <c:pt idx="1">
                  <c:v>Home Furnishings</c:v>
                </c:pt>
                <c:pt idx="2">
                  <c:v>Computers</c:v>
                </c:pt>
                <c:pt idx="3">
                  <c:v>Mobile</c:v>
                </c:pt>
                <c:pt idx="4">
                  <c:v>TV</c:v>
                </c:pt>
                <c:pt idx="5">
                  <c:v>Family Vacation</c:v>
                </c:pt>
                <c:pt idx="6">
                  <c:v>Entertainment</c:v>
                </c:pt>
                <c:pt idx="7">
                  <c:v>Dinner menu</c:v>
                </c:pt>
                <c:pt idx="8">
                  <c:v>Apparel</c:v>
                </c:pt>
              </c:strCache>
            </c:strRef>
          </c:cat>
          <c:val>
            <c:numRef>
              <c:f>Sheet1!$B$2:$B$10</c:f>
              <c:numCache>
                <c:formatCode>General</c:formatCode>
                <c:ptCount val="9"/>
                <c:pt idx="0">
                  <c:v>29</c:v>
                </c:pt>
                <c:pt idx="1">
                  <c:v>32</c:v>
                </c:pt>
                <c:pt idx="2">
                  <c:v>52</c:v>
                </c:pt>
                <c:pt idx="3">
                  <c:v>55</c:v>
                </c:pt>
                <c:pt idx="4">
                  <c:v>60</c:v>
                </c:pt>
                <c:pt idx="5">
                  <c:v>65</c:v>
                </c:pt>
                <c:pt idx="6">
                  <c:v>69</c:v>
                </c:pt>
                <c:pt idx="7">
                  <c:v>73</c:v>
                </c:pt>
                <c:pt idx="8">
                  <c:v>74</c:v>
                </c:pt>
              </c:numCache>
            </c:numRef>
          </c:val>
          <c:extLst>
            <c:ext xmlns:c16="http://schemas.microsoft.com/office/drawing/2014/chart" uri="{C3380CC4-5D6E-409C-BE32-E72D297353CC}">
              <c16:uniqueId val="{00000000-12D0-42AF-A4D4-674BE7441C7E}"/>
            </c:ext>
          </c:extLst>
        </c:ser>
        <c:dLbls>
          <c:dLblPos val="outEnd"/>
          <c:showLegendKey val="0"/>
          <c:showVal val="1"/>
          <c:showCatName val="0"/>
          <c:showSerName val="0"/>
          <c:showPercent val="0"/>
          <c:showBubbleSize val="0"/>
        </c:dLbls>
        <c:gapWidth val="150"/>
        <c:axId val="105186816"/>
        <c:axId val="105188352"/>
      </c:barChart>
      <c:catAx>
        <c:axId val="105186816"/>
        <c:scaling>
          <c:orientation val="minMax"/>
        </c:scaling>
        <c:delete val="0"/>
        <c:axPos val="l"/>
        <c:numFmt formatCode="General" sourceLinked="0"/>
        <c:majorTickMark val="out"/>
        <c:minorTickMark val="none"/>
        <c:tickLblPos val="nextTo"/>
        <c:txPr>
          <a:bodyPr/>
          <a:lstStyle/>
          <a:p>
            <a:pPr>
              <a:defRPr>
                <a:solidFill>
                  <a:srgbClr val="002C71"/>
                </a:solidFill>
              </a:defRPr>
            </a:pPr>
            <a:endParaRPr lang="en-US"/>
          </a:p>
        </c:txPr>
        <c:crossAx val="105188352"/>
        <c:crosses val="autoZero"/>
        <c:auto val="1"/>
        <c:lblAlgn val="ctr"/>
        <c:lblOffset val="100"/>
        <c:noMultiLvlLbl val="0"/>
      </c:catAx>
      <c:valAx>
        <c:axId val="105188352"/>
        <c:scaling>
          <c:orientation val="minMax"/>
        </c:scaling>
        <c:delete val="0"/>
        <c:axPos val="b"/>
        <c:majorGridlines/>
        <c:numFmt formatCode="General" sourceLinked="1"/>
        <c:majorTickMark val="out"/>
        <c:minorTickMark val="none"/>
        <c:tickLblPos val="nextTo"/>
        <c:txPr>
          <a:bodyPr/>
          <a:lstStyle/>
          <a:p>
            <a:pPr>
              <a:defRPr sz="1100">
                <a:solidFill>
                  <a:schemeClr val="tx2"/>
                </a:solidFill>
              </a:defRPr>
            </a:pPr>
            <a:endParaRPr lang="en-US"/>
          </a:p>
        </c:txPr>
        <c:crossAx val="105186816"/>
        <c:crosses val="autoZero"/>
        <c:crossBetween val="between"/>
      </c:valAx>
    </c:plotArea>
    <c:plotVisOnly val="1"/>
    <c:dispBlanksAs val="gap"/>
    <c:showDLblsOverMax val="0"/>
  </c:chart>
  <c:txPr>
    <a:bodyPr/>
    <a:lstStyle/>
    <a:p>
      <a:pPr>
        <a:defRPr sz="1600">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20512407726907"/>
          <c:y val="0"/>
          <c:w val="0.82579487592273093"/>
          <c:h val="0.96983285957390475"/>
        </c:manualLayout>
      </c:layout>
      <c:barChart>
        <c:barDir val="bar"/>
        <c:grouping val="clustered"/>
        <c:varyColors val="0"/>
        <c:ser>
          <c:idx val="0"/>
          <c:order val="0"/>
          <c:tx>
            <c:strRef>
              <c:f>Sheet1!$B$1</c:f>
              <c:strCache>
                <c:ptCount val="1"/>
                <c:pt idx="0">
                  <c:v>Series 2</c:v>
                </c:pt>
              </c:strCache>
            </c:strRef>
          </c:tx>
          <c:spPr>
            <a:solidFill>
              <a:srgbClr val="002C7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9"/>
                <c:pt idx="0">
                  <c:v>E-Reader</c:v>
                </c:pt>
                <c:pt idx="1">
                  <c:v>Tablet</c:v>
                </c:pt>
                <c:pt idx="2">
                  <c:v>Gaming Device</c:v>
                </c:pt>
                <c:pt idx="3">
                  <c:v>Gaming Console</c:v>
                </c:pt>
                <c:pt idx="4">
                  <c:v>Music Player</c:v>
                </c:pt>
                <c:pt idx="5">
                  <c:v>Desktop</c:v>
                </c:pt>
                <c:pt idx="6">
                  <c:v>Laptop</c:v>
                </c:pt>
                <c:pt idx="7">
                  <c:v>Cell</c:v>
                </c:pt>
                <c:pt idx="8">
                  <c:v>TV</c:v>
                </c:pt>
              </c:strCache>
            </c:strRef>
          </c:cat>
          <c:val>
            <c:numRef>
              <c:f>Sheet1!$B$2:$B$11</c:f>
              <c:numCache>
                <c:formatCode>0%</c:formatCode>
                <c:ptCount val="10"/>
                <c:pt idx="0">
                  <c:v>0.04</c:v>
                </c:pt>
                <c:pt idx="1">
                  <c:v>0.13</c:v>
                </c:pt>
                <c:pt idx="2">
                  <c:v>0.17</c:v>
                </c:pt>
                <c:pt idx="3">
                  <c:v>0.25</c:v>
                </c:pt>
                <c:pt idx="4">
                  <c:v>0.36</c:v>
                </c:pt>
                <c:pt idx="5">
                  <c:v>0.38</c:v>
                </c:pt>
                <c:pt idx="6">
                  <c:v>0.5</c:v>
                </c:pt>
                <c:pt idx="7">
                  <c:v>0.76</c:v>
                </c:pt>
                <c:pt idx="8">
                  <c:v>0.72</c:v>
                </c:pt>
              </c:numCache>
            </c:numRef>
          </c:val>
          <c:extLst>
            <c:ext xmlns:c16="http://schemas.microsoft.com/office/drawing/2014/chart" uri="{C3380CC4-5D6E-409C-BE32-E72D297353CC}">
              <c16:uniqueId val="{00000000-47AD-4555-8212-ADA6A2E81903}"/>
            </c:ext>
          </c:extLst>
        </c:ser>
        <c:ser>
          <c:idx val="1"/>
          <c:order val="1"/>
          <c:tx>
            <c:strRef>
              <c:f>Sheet1!$C$1</c:f>
              <c:strCache>
                <c:ptCount val="1"/>
                <c:pt idx="0">
                  <c:v>Series 1</c:v>
                </c:pt>
              </c:strCache>
            </c:strRef>
          </c:tx>
          <c:spPr>
            <a:solidFill>
              <a:srgbClr val="F36F2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Sheet1!$A$2:$A$11</c:f>
              <c:strCache>
                <c:ptCount val="9"/>
                <c:pt idx="0">
                  <c:v>E-Reader</c:v>
                </c:pt>
                <c:pt idx="1">
                  <c:v>Tablet</c:v>
                </c:pt>
                <c:pt idx="2">
                  <c:v>Gaming Device</c:v>
                </c:pt>
                <c:pt idx="3">
                  <c:v>Gaming Console</c:v>
                </c:pt>
                <c:pt idx="4">
                  <c:v>Music Player</c:v>
                </c:pt>
                <c:pt idx="5">
                  <c:v>Desktop</c:v>
                </c:pt>
                <c:pt idx="6">
                  <c:v>Laptop</c:v>
                </c:pt>
                <c:pt idx="7">
                  <c:v>Cell</c:v>
                </c:pt>
                <c:pt idx="8">
                  <c:v>TV</c:v>
                </c:pt>
              </c:strCache>
            </c:strRef>
          </c:cat>
          <c:val>
            <c:numRef>
              <c:f>Sheet1!$C$2:$C$11</c:f>
              <c:numCache>
                <c:formatCode>0%</c:formatCode>
                <c:ptCount val="10"/>
                <c:pt idx="0">
                  <c:v>0.05</c:v>
                </c:pt>
                <c:pt idx="1">
                  <c:v>0.11</c:v>
                </c:pt>
                <c:pt idx="2">
                  <c:v>0.16</c:v>
                </c:pt>
                <c:pt idx="3">
                  <c:v>0.23</c:v>
                </c:pt>
                <c:pt idx="4">
                  <c:v>0.25</c:v>
                </c:pt>
                <c:pt idx="5">
                  <c:v>0.28000000000000003</c:v>
                </c:pt>
                <c:pt idx="6">
                  <c:v>0.28000000000000003</c:v>
                </c:pt>
                <c:pt idx="7">
                  <c:v>0.39</c:v>
                </c:pt>
                <c:pt idx="8">
                  <c:v>0.72</c:v>
                </c:pt>
              </c:numCache>
            </c:numRef>
          </c:val>
          <c:extLst>
            <c:ext xmlns:c16="http://schemas.microsoft.com/office/drawing/2014/chart" uri="{C3380CC4-5D6E-409C-BE32-E72D297353CC}">
              <c16:uniqueId val="{00000001-47AD-4555-8212-ADA6A2E81903}"/>
            </c:ext>
          </c:extLst>
        </c:ser>
        <c:dLbls>
          <c:dLblPos val="outEnd"/>
          <c:showLegendKey val="0"/>
          <c:showVal val="1"/>
          <c:showCatName val="0"/>
          <c:showSerName val="0"/>
          <c:showPercent val="0"/>
          <c:showBubbleSize val="0"/>
        </c:dLbls>
        <c:gapWidth val="21"/>
        <c:overlap val="-5"/>
        <c:axId val="145314176"/>
        <c:axId val="145315712"/>
      </c:barChart>
      <c:catAx>
        <c:axId val="145314176"/>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crossAx val="145315712"/>
        <c:crosses val="autoZero"/>
        <c:auto val="1"/>
        <c:lblAlgn val="ctr"/>
        <c:lblOffset val="100"/>
        <c:noMultiLvlLbl val="0"/>
      </c:catAx>
      <c:valAx>
        <c:axId val="145315712"/>
        <c:scaling>
          <c:orientation val="minMax"/>
        </c:scaling>
        <c:delete val="1"/>
        <c:axPos val="b"/>
        <c:numFmt formatCode="0%" sourceLinked="1"/>
        <c:majorTickMark val="out"/>
        <c:minorTickMark val="none"/>
        <c:tickLblPos val="nextTo"/>
        <c:crossAx val="14531417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Century Gothic" panose="020B0502020202020204" pitchFamily="34" charset="0"/>
          <a:cs typeface="Gotham Book"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BF74D3-6FDA-433B-BAAB-F9F6E77238D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C51119-E70F-4814-BAD8-3C75D7FA362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F35F76C-CCF5-4FC5-B8E8-484F087627AB}" type="datetimeFigureOut">
              <a:rPr lang="en-US" smtClean="0"/>
              <a:t>6/19/19</a:t>
            </a:fld>
            <a:endParaRPr lang="en-US"/>
          </a:p>
        </p:txBody>
      </p:sp>
      <p:sp>
        <p:nvSpPr>
          <p:cNvPr id="4" name="Footer Placeholder 3">
            <a:extLst>
              <a:ext uri="{FF2B5EF4-FFF2-40B4-BE49-F238E27FC236}">
                <a16:creationId xmlns:a16="http://schemas.microsoft.com/office/drawing/2014/main" id="{ED5239F9-80DA-431D-AA55-EF4A9B18F20B}"/>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EB833-BB5B-4886-AD41-8A1E7F005AB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D89DC1D-CBFD-4AC9-87E7-B8BF0A5B8474}" type="slidenum">
              <a:rPr lang="en-US" smtClean="0"/>
              <a:t>‹#›</a:t>
            </a:fld>
            <a:endParaRPr lang="en-US"/>
          </a:p>
        </p:txBody>
      </p:sp>
    </p:spTree>
    <p:extLst>
      <p:ext uri="{BB962C8B-B14F-4D97-AF65-F5344CB8AC3E}">
        <p14:creationId xmlns:p14="http://schemas.microsoft.com/office/powerpoint/2010/main" val="245013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uFillTx/>
              </a:defRPr>
            </a:lvl1pPr>
          </a:lstStyle>
          <a:p>
            <a:endParaRPr lang="fr-FR">
              <a:uFillTx/>
            </a:endParaRPr>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uFillTx/>
              </a:defRPr>
            </a:lvl1pPr>
          </a:lstStyle>
          <a:p>
            <a:fld id="{03E3AC84-CF25-5F4E-900F-A979734740BE}" type="datetimeFigureOut">
              <a:rPr lang="fr-FR" smtClean="0">
                <a:uFillTx/>
              </a:rPr>
              <a:t>19/06/2019</a:t>
            </a:fld>
            <a:endParaRPr lang="fr-FR">
              <a:uFillTx/>
            </a:endParaRP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srgbClr val="000000"/>
            </a:solidFill>
          </a:ln>
        </p:spPr>
        <p:txBody>
          <a:bodyPr vert="horz" lIns="96661" tIns="48331" rIns="96661" bIns="48331" rtlCol="0" anchor="ctr"/>
          <a:lstStyle/>
          <a:p>
            <a:endParaRPr lang="fr-FR">
              <a:uFillTx/>
            </a:endParaRPr>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uFillTx/>
              </a:defRPr>
            </a:lvl1pPr>
          </a:lstStyle>
          <a:p>
            <a:endParaRPr lang="fr-FR">
              <a:uFillTx/>
            </a:endParaRPr>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uFillTx/>
              </a:defRPr>
            </a:lvl1pPr>
          </a:lstStyle>
          <a:p>
            <a:fld id="{4C469141-75F6-4047-80C9-89187C1C0482}" type="slidenum">
              <a:rPr lang="fr-FR" smtClean="0">
                <a:uFillTx/>
              </a:rPr>
              <a:t>‹#›</a:t>
            </a:fld>
            <a:endParaRPr lang="fr-FR">
              <a:uFillTx/>
            </a:endParaRPr>
          </a:p>
        </p:txBody>
      </p:sp>
      <p:sp>
        <p:nvSpPr>
          <p:cNvPr id="8" name="Notes Placeholder 7">
            <a:extLst>
              <a:ext uri="{FF2B5EF4-FFF2-40B4-BE49-F238E27FC236}">
                <a16:creationId xmlns:a16="http://schemas.microsoft.com/office/drawing/2014/main" id="{F3A46F17-260B-4EB6-8917-524BC1B335A4}"/>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2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Kids, their beautiful eyes and smiles can brighten our day, or perhaps bring a few grey hairs. But as we know, they grow up so fast. In the blink of any eye they are teenagers, and you know how the rest goes. </a:t>
            </a:r>
          </a:p>
          <a:p>
            <a:pPr marL="0" marR="0" lvl="0" indent="0" algn="l" rtl="0">
              <a:spcBef>
                <a:spcPts val="0"/>
              </a:spcBef>
              <a:buSzPct val="25000"/>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We’ve heard so much about Baby Boomers and Millennials</a:t>
            </a:r>
            <a:r>
              <a:rPr lang="en-US" sz="1200" b="0" i="0" u="none" strike="noStrike" cap="none" baseline="0">
                <a:solidFill>
                  <a:schemeClr val="dk1"/>
                </a:solidFill>
                <a:latin typeface="+mn-lt"/>
                <a:ea typeface="Calibri"/>
                <a:cs typeface="Calibri"/>
                <a:sym typeface="Calibri"/>
              </a:rPr>
              <a:t> – generations that have their own unique eye care needs and behaviors</a:t>
            </a:r>
            <a:r>
              <a:rPr lang="en-US" sz="1200" b="0" i="0" u="none" strike="noStrike" cap="none">
                <a:solidFill>
                  <a:schemeClr val="dk1"/>
                </a:solidFill>
                <a:latin typeface="+mn-lt"/>
                <a:ea typeface="Calibri"/>
                <a:cs typeface="Calibri"/>
                <a:sym typeface="Calibri"/>
              </a:rPr>
              <a:t>. In today’s presentation we would like to take a closer look at our kids, those in the “Z” generation. </a:t>
            </a:r>
            <a:r>
              <a:rPr lang="en-US" sz="1200" b="0" i="0" u="none" strike="noStrike" cap="none" baseline="0">
                <a:solidFill>
                  <a:schemeClr val="dk1"/>
                </a:solidFill>
                <a:latin typeface="+mn-lt"/>
                <a:ea typeface="Calibri"/>
                <a:cs typeface="Calibri"/>
                <a:sym typeface="Calibri"/>
              </a:rPr>
              <a:t>They are a large group: two billion worldwide, and one-quarter of the North American population. </a:t>
            </a:r>
            <a:r>
              <a:rPr lang="en-US" sz="1200" b="0" i="0" u="none" strike="noStrike" cap="none">
                <a:solidFill>
                  <a:schemeClr val="dk1"/>
                </a:solidFill>
                <a:latin typeface="+mn-lt"/>
                <a:ea typeface="Calibri"/>
                <a:cs typeface="Calibri"/>
                <a:sym typeface="Calibri"/>
              </a:rPr>
              <a:t>Today, we would like to focus on better a understanding of childhood development and our kids’ market.</a:t>
            </a:r>
          </a:p>
          <a:p>
            <a:pPr marL="0" marR="0" lvl="0" indent="0" algn="l" rtl="0">
              <a:spcBef>
                <a:spcPts val="0"/>
              </a:spcBef>
              <a:buSzPct val="25000"/>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((Unless noted, all pictures</a:t>
            </a:r>
            <a:r>
              <a:rPr lang="en-US" sz="1200" b="0" i="0" u="none" strike="noStrike" cap="none" baseline="0">
                <a:solidFill>
                  <a:schemeClr val="dk1"/>
                </a:solidFill>
                <a:latin typeface="+mn-lt"/>
                <a:ea typeface="Calibri"/>
                <a:cs typeface="Calibri"/>
                <a:sym typeface="Calibri"/>
              </a:rPr>
              <a:t> are from Transitions Optical or purchased from </a:t>
            </a:r>
            <a:r>
              <a:rPr lang="en-US" sz="1200" b="0" i="0" u="none" strike="noStrike" kern="1200" cap="none">
                <a:solidFill>
                  <a:schemeClr val="dk1"/>
                </a:solidFill>
                <a:effectLst/>
                <a:latin typeface="+mn-lt"/>
                <a:ea typeface="Calibri"/>
                <a:cs typeface="Calibri"/>
                <a:sym typeface="Calibri"/>
              </a:rPr>
              <a:t>Dreamtimes.com or</a:t>
            </a:r>
            <a:r>
              <a:rPr lang="en-US" sz="1200" b="0" i="0" u="none" strike="noStrike" kern="1200" cap="none" baseline="0">
                <a:solidFill>
                  <a:schemeClr val="dk1"/>
                </a:solidFill>
                <a:effectLst/>
                <a:latin typeface="+mn-lt"/>
                <a:ea typeface="Calibri"/>
                <a:cs typeface="Calibri"/>
                <a:sym typeface="Calibri"/>
              </a:rPr>
              <a:t> ThinkStock</a:t>
            </a:r>
            <a:r>
              <a:rPr lang="en-US" sz="1200" b="0" i="0" u="none" strike="noStrike" kern="1200" cap="none">
                <a:solidFill>
                  <a:schemeClr val="dk1"/>
                </a:solidFill>
                <a:effectLst/>
                <a:latin typeface="+mn-lt"/>
                <a:ea typeface="Calibri"/>
                <a:cs typeface="Calibri"/>
                <a:sym typeface="Calibri"/>
              </a:rPr>
              <a:t>.))</a:t>
            </a:r>
            <a:endParaRPr lang="en-US" sz="1200" b="0" i="0" u="none" strike="noStrike" cap="none">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1</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20266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lnSpc>
                <a:spcPct val="90000"/>
              </a:lnSpc>
              <a:spcBef>
                <a:spcPts val="0"/>
              </a:spcBef>
              <a:spcAft>
                <a:spcPts val="0"/>
              </a:spcAft>
              <a:buClr>
                <a:schemeClr val="dk1"/>
              </a:buClr>
              <a:buSzPts val="1110"/>
              <a:buFont typeface="Calibri"/>
              <a:buNone/>
            </a:pPr>
            <a:r>
              <a:rPr lang="en-US" sz="1110" b="0" i="0" u="none" strike="noStrike" cap="none" dirty="0">
                <a:solidFill>
                  <a:schemeClr val="dk1"/>
                </a:solidFill>
                <a:latin typeface="+mn-lt"/>
                <a:ea typeface="Calibri"/>
                <a:cs typeface="Calibri"/>
                <a:sym typeface="Calibri"/>
              </a:rPr>
              <a:t>WHO has estimated that 5-15% of children worldwide have significant refractive errors.  </a:t>
            </a:r>
            <a:endParaRPr lang="en-US" dirty="0"/>
          </a:p>
          <a:p>
            <a:pPr marL="0" marR="0" lvl="0" indent="0" algn="l" rtl="0">
              <a:lnSpc>
                <a:spcPct val="90000"/>
              </a:lnSpc>
              <a:spcBef>
                <a:spcPts val="0"/>
              </a:spcBef>
              <a:spcAft>
                <a:spcPts val="0"/>
              </a:spcAft>
              <a:buClr>
                <a:schemeClr val="dk1"/>
              </a:buClr>
              <a:buSzPts val="1110"/>
              <a:buFont typeface="Calibri"/>
              <a:buNone/>
            </a:pPr>
            <a:endParaRPr lang="en-US" sz="1110" b="0" i="0" u="none" strike="noStrike" cap="none" dirty="0">
              <a:solidFill>
                <a:schemeClr val="dk1"/>
              </a:solidFill>
              <a:latin typeface="+mn-lt"/>
              <a:ea typeface="Calibri"/>
              <a:cs typeface="Calibri"/>
              <a:sym typeface="Calibri"/>
            </a:endParaRPr>
          </a:p>
          <a:p>
            <a:pPr marL="171450" marR="0" lvl="0" indent="-171450" algn="l" rtl="0">
              <a:lnSpc>
                <a:spcPct val="90000"/>
              </a:lnSpc>
              <a:spcBef>
                <a:spcPts val="0"/>
              </a:spcBef>
              <a:spcAft>
                <a:spcPts val="0"/>
              </a:spcAft>
              <a:buClr>
                <a:schemeClr val="dk1"/>
              </a:buClr>
              <a:buSzPts val="1110"/>
              <a:buFont typeface="Arial"/>
              <a:buChar char="•"/>
            </a:pPr>
            <a:r>
              <a:rPr lang="en-US" sz="1110" b="0" i="0" u="none" strike="noStrike" cap="none" dirty="0">
                <a:solidFill>
                  <a:schemeClr val="dk1"/>
                </a:solidFill>
                <a:latin typeface="+mn-lt"/>
                <a:ea typeface="Calibri"/>
                <a:cs typeface="Calibri"/>
                <a:sym typeface="Calibri"/>
              </a:rPr>
              <a:t>Myopia –incidence of myopia is increasing.  </a:t>
            </a:r>
          </a:p>
          <a:p>
            <a:pPr marL="628650" marR="0" lvl="1" indent="-171450" algn="l" rtl="0">
              <a:lnSpc>
                <a:spcPct val="90000"/>
              </a:lnSpc>
              <a:spcBef>
                <a:spcPts val="0"/>
              </a:spcBef>
              <a:spcAft>
                <a:spcPts val="0"/>
              </a:spcAft>
              <a:buClr>
                <a:schemeClr val="dk1"/>
              </a:buClr>
              <a:buSzPts val="1110"/>
              <a:buFont typeface="Arial"/>
              <a:buChar char="•"/>
            </a:pPr>
            <a:r>
              <a:rPr lang="en-US" sz="1110" b="0" i="0" u="none" strike="noStrike" cap="none" dirty="0">
                <a:solidFill>
                  <a:schemeClr val="dk1"/>
                </a:solidFill>
                <a:latin typeface="+mn-lt"/>
                <a:ea typeface="Calibri"/>
                <a:cs typeface="Calibri"/>
                <a:sym typeface="Calibri"/>
              </a:rPr>
              <a:t>Myopia increases from six per cent to 28.9 per cent between the ages of six and 13</a:t>
            </a:r>
          </a:p>
          <a:p>
            <a:pPr marL="171450" marR="0" lvl="0" indent="-171450" algn="l" rtl="0">
              <a:lnSpc>
                <a:spcPct val="90000"/>
              </a:lnSpc>
              <a:spcBef>
                <a:spcPts val="0"/>
              </a:spcBef>
              <a:spcAft>
                <a:spcPts val="0"/>
              </a:spcAft>
              <a:buClr>
                <a:schemeClr val="dk1"/>
              </a:buClr>
              <a:buSzPts val="1110"/>
              <a:buFont typeface="Arial"/>
              <a:buChar char="•"/>
            </a:pPr>
            <a:r>
              <a:rPr lang="en-US" sz="1110" b="0" i="0" u="none" strike="noStrike" cap="none" dirty="0">
                <a:solidFill>
                  <a:schemeClr val="dk1"/>
                </a:solidFill>
                <a:latin typeface="+mn-lt"/>
                <a:ea typeface="Calibri"/>
                <a:cs typeface="Calibri"/>
                <a:sym typeface="Calibri"/>
              </a:rPr>
              <a:t>Hyperopia –can lead to binocular disorders that can interfere with learning</a:t>
            </a:r>
            <a:endParaRPr lang="en-US" dirty="0"/>
          </a:p>
          <a:p>
            <a:pPr marL="171450" marR="0" lvl="0" indent="-171450" algn="l" rtl="0">
              <a:lnSpc>
                <a:spcPct val="90000"/>
              </a:lnSpc>
              <a:spcBef>
                <a:spcPts val="0"/>
              </a:spcBef>
              <a:spcAft>
                <a:spcPts val="0"/>
              </a:spcAft>
              <a:buClr>
                <a:schemeClr val="dk1"/>
              </a:buClr>
              <a:buSzPts val="1110"/>
              <a:buFont typeface="Arial"/>
              <a:buChar char="•"/>
            </a:pPr>
            <a:r>
              <a:rPr lang="en-US" sz="1110" b="0" i="0" u="none" strike="noStrike" cap="none" dirty="0">
                <a:solidFill>
                  <a:schemeClr val="dk1"/>
                </a:solidFill>
                <a:latin typeface="+mn-lt"/>
                <a:ea typeface="Calibri"/>
                <a:cs typeface="Calibri"/>
                <a:sym typeface="Calibri"/>
              </a:rPr>
              <a:t>Astigmatism –High amounts of uncorrected astigmatism</a:t>
            </a:r>
            <a:r>
              <a:rPr lang="en-US" sz="1110" b="0" i="0" u="none" strike="noStrike" cap="none" baseline="0" dirty="0">
                <a:solidFill>
                  <a:schemeClr val="dk1"/>
                </a:solidFill>
                <a:latin typeface="+mn-lt"/>
                <a:ea typeface="Calibri"/>
                <a:cs typeface="Calibri"/>
                <a:sym typeface="Calibri"/>
              </a:rPr>
              <a:t> </a:t>
            </a:r>
            <a:r>
              <a:rPr lang="en-US" sz="1110" b="0" i="0" u="none" strike="noStrike" cap="none" dirty="0">
                <a:solidFill>
                  <a:schemeClr val="dk1"/>
                </a:solidFill>
                <a:latin typeface="+mn-lt"/>
                <a:ea typeface="Calibri"/>
                <a:cs typeface="Calibri"/>
                <a:sym typeface="Calibri"/>
              </a:rPr>
              <a:t>can lead to refractive amblyopia</a:t>
            </a:r>
            <a:endParaRPr lang="en-US" dirty="0"/>
          </a:p>
          <a:p>
            <a:pPr marL="171450" marR="0" lvl="0" indent="-171450" algn="l" rtl="0">
              <a:lnSpc>
                <a:spcPct val="90000"/>
              </a:lnSpc>
              <a:spcBef>
                <a:spcPts val="0"/>
              </a:spcBef>
              <a:spcAft>
                <a:spcPts val="0"/>
              </a:spcAft>
              <a:buClr>
                <a:schemeClr val="dk1"/>
              </a:buClr>
              <a:buSzPts val="1110"/>
              <a:buFont typeface="Arial"/>
              <a:buChar char="•"/>
            </a:pPr>
            <a:r>
              <a:rPr lang="en-US" sz="1110" b="0" i="0" u="none" strike="noStrike" cap="none" dirty="0">
                <a:solidFill>
                  <a:schemeClr val="dk1"/>
                </a:solidFill>
                <a:latin typeface="+mn-lt"/>
                <a:ea typeface="Calibri"/>
                <a:cs typeface="Calibri"/>
                <a:sym typeface="Calibri"/>
              </a:rPr>
              <a:t>Anisometropia unequal refractive power. </a:t>
            </a:r>
          </a:p>
          <a:p>
            <a:pPr marL="0" marR="0" lvl="0" indent="0" algn="l" rtl="0">
              <a:lnSpc>
                <a:spcPct val="90000"/>
              </a:lnSpc>
              <a:spcBef>
                <a:spcPts val="0"/>
              </a:spcBef>
              <a:spcAft>
                <a:spcPts val="0"/>
              </a:spcAft>
              <a:buClr>
                <a:schemeClr val="dk1"/>
              </a:buClr>
              <a:buSzPts val="1110"/>
              <a:buFont typeface="Calibri"/>
              <a:buNone/>
            </a:pPr>
            <a:endParaRPr lang="en-US" sz="1110" b="0" i="0" u="none" strike="noStrike" cap="none"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Clr>
                <a:schemeClr val="dk1"/>
              </a:buClr>
              <a:buSzPts val="1110"/>
              <a:buFont typeface="Calibri"/>
              <a:buNone/>
            </a:pPr>
            <a:r>
              <a:rPr lang="en-US" sz="1110" b="0" i="0" u="none" strike="noStrike" cap="none" dirty="0">
                <a:solidFill>
                  <a:schemeClr val="dk1"/>
                </a:solidFill>
                <a:latin typeface="+mn-lt"/>
                <a:ea typeface="Calibri"/>
                <a:cs typeface="Calibri"/>
                <a:sym typeface="Calibri"/>
              </a:rPr>
              <a:t>https://</a:t>
            </a:r>
            <a:r>
              <a:rPr lang="en-US" sz="1110" b="0" i="0" u="none" strike="noStrike" cap="none" dirty="0" err="1">
                <a:solidFill>
                  <a:schemeClr val="dk1"/>
                </a:solidFill>
                <a:latin typeface="+mn-lt"/>
                <a:ea typeface="Calibri"/>
                <a:cs typeface="Calibri"/>
                <a:sym typeface="Calibri"/>
              </a:rPr>
              <a:t>opto.ca</a:t>
            </a:r>
            <a:r>
              <a:rPr lang="en-US" sz="1110" b="0" i="0" u="none" strike="noStrike" cap="none" dirty="0">
                <a:solidFill>
                  <a:schemeClr val="dk1"/>
                </a:solidFill>
                <a:latin typeface="+mn-lt"/>
                <a:ea typeface="Calibri"/>
                <a:cs typeface="Calibri"/>
                <a:sym typeface="Calibri"/>
              </a:rPr>
              <a:t>/news/</a:t>
            </a:r>
            <a:r>
              <a:rPr lang="en-US" sz="1110" b="0" i="0" u="none" strike="noStrike" cap="none" dirty="0" err="1">
                <a:solidFill>
                  <a:schemeClr val="dk1"/>
                </a:solidFill>
                <a:latin typeface="+mn-lt"/>
                <a:ea typeface="Calibri"/>
                <a:cs typeface="Calibri"/>
                <a:sym typeface="Calibri"/>
              </a:rPr>
              <a:t>canadian</a:t>
            </a:r>
            <a:r>
              <a:rPr lang="en-US" sz="1110" b="0" i="0" u="none" strike="noStrike" cap="none" dirty="0">
                <a:solidFill>
                  <a:schemeClr val="dk1"/>
                </a:solidFill>
                <a:latin typeface="+mn-lt"/>
                <a:ea typeface="Calibri"/>
                <a:cs typeface="Calibri"/>
                <a:sym typeface="Calibri"/>
              </a:rPr>
              <a:t>-study-finds-</a:t>
            </a:r>
            <a:r>
              <a:rPr lang="en-US" sz="1110" b="0" i="0" u="none" strike="noStrike" cap="none" dirty="0" err="1">
                <a:solidFill>
                  <a:schemeClr val="dk1"/>
                </a:solidFill>
                <a:latin typeface="+mn-lt"/>
                <a:ea typeface="Calibri"/>
                <a:cs typeface="Calibri"/>
                <a:sym typeface="Calibri"/>
              </a:rPr>
              <a:t>childrens</a:t>
            </a:r>
            <a:r>
              <a:rPr lang="en-US" sz="1110" b="0" i="0" u="none" strike="noStrike" cap="none" dirty="0">
                <a:solidFill>
                  <a:schemeClr val="dk1"/>
                </a:solidFill>
                <a:latin typeface="+mn-lt"/>
                <a:ea typeface="Calibri"/>
                <a:cs typeface="Calibri"/>
                <a:sym typeface="Calibri"/>
              </a:rPr>
              <a:t>-eyesight-worsening</a:t>
            </a: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11</a:t>
            </a:fld>
            <a:endParaRPr lang="fr-FR" dirty="0"/>
          </a:p>
        </p:txBody>
      </p:sp>
    </p:spTree>
    <p:extLst>
      <p:ext uri="{BB962C8B-B14F-4D97-AF65-F5344CB8AC3E}">
        <p14:creationId xmlns:p14="http://schemas.microsoft.com/office/powerpoint/2010/main" val="96781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 see the changes and challenges of today’s world, but this just gives us opportunities as we begin to take a closer look at Generation Z. We always hear, the Kids are our future. Yes they are, and we can make a difference. This information leads us to realize that presenting eyewear to the child is just as important as presenting to the parent.</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12</a:t>
            </a:fld>
            <a:endParaRPr lang="fr-FR">
              <a:uFillTx/>
            </a:endParaRPr>
          </a:p>
        </p:txBody>
      </p:sp>
    </p:spTree>
    <p:extLst>
      <p:ext uri="{BB962C8B-B14F-4D97-AF65-F5344CB8AC3E}">
        <p14:creationId xmlns:p14="http://schemas.microsoft.com/office/powerpoint/2010/main" val="251130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advocate for Gen Z, lets talk about educating those that can help.</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13</a:t>
            </a:fld>
            <a:endParaRPr lang="fr-FR">
              <a:uFillTx/>
            </a:endParaRPr>
          </a:p>
        </p:txBody>
      </p:sp>
    </p:spTree>
    <p:extLst>
      <p:ext uri="{BB962C8B-B14F-4D97-AF65-F5344CB8AC3E}">
        <p14:creationId xmlns:p14="http://schemas.microsoft.com/office/powerpoint/2010/main" val="133635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First</a:t>
            </a:r>
            <a:r>
              <a:rPr lang="en-US" sz="1200" b="0" i="0" u="none" strike="noStrike" cap="none" baseline="0" dirty="0">
                <a:solidFill>
                  <a:schemeClr val="dk1"/>
                </a:solidFill>
                <a:latin typeface="+mn-lt"/>
                <a:ea typeface="Calibri"/>
                <a:cs typeface="Calibri"/>
                <a:sym typeface="Calibri"/>
              </a:rPr>
              <a:t> step. We need to </a:t>
            </a:r>
            <a:r>
              <a:rPr lang="en-US" sz="1200" b="0" i="0" u="none" strike="noStrike" cap="none" dirty="0">
                <a:solidFill>
                  <a:schemeClr val="dk1"/>
                </a:solidFill>
                <a:latin typeface="+mn-lt"/>
                <a:ea typeface="Calibri"/>
                <a:cs typeface="Calibri"/>
                <a:sym typeface="Calibri"/>
              </a:rPr>
              <a:t>get parents to realize they need to bring their kids in for an exam then this needs to be a message ECPs push to new potential patients --  through a blog, social, or through schools.</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228600" marR="0" lvl="0" indent="-228600" algn="l" rtl="0">
              <a:spcBef>
                <a:spcPts val="0"/>
              </a:spcBef>
              <a:buSzPct val="25000"/>
              <a:buAutoNum type="arabicPeriod"/>
            </a:pPr>
            <a:r>
              <a:rPr lang="en-US" sz="1200" b="0" i="0" u="none" strike="noStrike" cap="none" dirty="0">
                <a:solidFill>
                  <a:schemeClr val="dk1"/>
                </a:solidFill>
                <a:latin typeface="+mn-lt"/>
                <a:ea typeface="Calibri"/>
                <a:cs typeface="Calibri"/>
                <a:sym typeface="Calibri"/>
              </a:rPr>
              <a:t>While it is myth that sitting too close to the TV will ruin your eyes, this habit could be a sign of a vision problem.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14</a:t>
            </a:fld>
            <a:endParaRPr lang="fr-FR">
              <a:uFillTx/>
            </a:endParaRPr>
          </a:p>
        </p:txBody>
      </p:sp>
    </p:spTree>
    <p:extLst>
      <p:ext uri="{BB962C8B-B14F-4D97-AF65-F5344CB8AC3E}">
        <p14:creationId xmlns:p14="http://schemas.microsoft.com/office/powerpoint/2010/main" val="1131261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mn-lt"/>
                <a:ea typeface="Calibri"/>
                <a:cs typeface="Calibri"/>
                <a:sym typeface="Calibri"/>
              </a:rPr>
              <a:t>2. </a:t>
            </a:r>
            <a:r>
              <a:rPr lang="en-US" baseline="0" dirty="0"/>
              <a:t>Yes, children do often rub their eyes when they are tired or upset. But if the child rubs his eyes while he is trying to concentrate on something, or while he is being active, it could mean that he has a vision problem.</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15</a:t>
            </a:fld>
            <a:endParaRPr lang="fr-FR">
              <a:uFillTx/>
            </a:endParaRPr>
          </a:p>
        </p:txBody>
      </p:sp>
    </p:spTree>
    <p:extLst>
      <p:ext uri="{BB962C8B-B14F-4D97-AF65-F5344CB8AC3E}">
        <p14:creationId xmlns:p14="http://schemas.microsoft.com/office/powerpoint/2010/main" val="1581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3.</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When kids learn to read and are sounding out words, they’ll often use their finger to track which word they are on. But eventually they should be able to focus and not lose their place.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16</a:t>
            </a:fld>
            <a:endParaRPr lang="fr-FR">
              <a:uFillTx/>
            </a:endParaRPr>
          </a:p>
        </p:txBody>
      </p:sp>
    </p:spTree>
    <p:extLst>
      <p:ext uri="{BB962C8B-B14F-4D97-AF65-F5344CB8AC3E}">
        <p14:creationId xmlns:p14="http://schemas.microsoft.com/office/powerpoint/2010/main" val="390422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4</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Are your child’s eyes particularly sensitive to indoor lighting, sunshine or camera flashes?  Children with photophobia, or extreme sensitivity to light, can develop headaches and nausea.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17</a:t>
            </a:fld>
            <a:endParaRPr lang="fr-FR">
              <a:uFillTx/>
            </a:endParaRPr>
          </a:p>
        </p:txBody>
      </p:sp>
    </p:spTree>
    <p:extLst>
      <p:ext uri="{BB962C8B-B14F-4D97-AF65-F5344CB8AC3E}">
        <p14:creationId xmlns:p14="http://schemas.microsoft.com/office/powerpoint/2010/main" val="364083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5. Frequently closing one eye could indicate a refractive or binocular vision problem that interferes with the ability of the two eyes to work together comfortably as a team. While these problems are not life threatening, they need to be corrected early in order to avoid short- and long-term consequences that can follow them into adulthood.</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18</a:t>
            </a:fld>
            <a:endParaRPr lang="fr-FR">
              <a:uFillTx/>
            </a:endParaRPr>
          </a:p>
        </p:txBody>
      </p:sp>
    </p:spTree>
    <p:extLst>
      <p:ext uri="{BB962C8B-B14F-4D97-AF65-F5344CB8AC3E}">
        <p14:creationId xmlns:p14="http://schemas.microsoft.com/office/powerpoint/2010/main" val="116309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6. If a</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child is having a hard time seeing what their</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teacher writes on the board because of poor vision, they may not tell you about it. As a result</a:t>
            </a:r>
            <a:r>
              <a:rPr lang="en-US" sz="1200" b="0" i="0" u="none" strike="noStrike" cap="none" baseline="0" dirty="0">
                <a:solidFill>
                  <a:schemeClr val="dk1"/>
                </a:solidFill>
                <a:latin typeface="+mn-lt"/>
                <a:ea typeface="Calibri"/>
                <a:cs typeface="Calibri"/>
                <a:sym typeface="Calibri"/>
              </a:rPr>
              <a:t> their</a:t>
            </a:r>
            <a:r>
              <a:rPr lang="en-US" sz="1200" b="0" i="0" u="none" strike="noStrike" cap="none" dirty="0">
                <a:solidFill>
                  <a:schemeClr val="dk1"/>
                </a:solidFill>
                <a:latin typeface="+mn-lt"/>
                <a:ea typeface="Calibri"/>
                <a:cs typeface="Calibri"/>
                <a:sym typeface="Calibri"/>
              </a:rPr>
              <a:t> grades can suffer.</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19</a:t>
            </a:fld>
            <a:endParaRPr lang="fr-FR">
              <a:uFillTx/>
            </a:endParaRPr>
          </a:p>
        </p:txBody>
      </p:sp>
    </p:spTree>
    <p:extLst>
      <p:ext uri="{BB962C8B-B14F-4D97-AF65-F5344CB8AC3E}">
        <p14:creationId xmlns:p14="http://schemas.microsoft.com/office/powerpoint/2010/main" val="2776430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7. Digital eye strain is common among children who are frequent users of computers or other digital devices.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20</a:t>
            </a:fld>
            <a:endParaRPr lang="fr-FR">
              <a:uFillTx/>
            </a:endParaRPr>
          </a:p>
        </p:txBody>
      </p:sp>
    </p:spTree>
    <p:extLst>
      <p:ext uri="{BB962C8B-B14F-4D97-AF65-F5344CB8AC3E}">
        <p14:creationId xmlns:p14="http://schemas.microsoft.com/office/powerpoint/2010/main" val="102582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mn-lt"/>
                <a:ea typeface="Calibri"/>
                <a:cs typeface="Calibri"/>
                <a:sym typeface="Calibri"/>
              </a:rPr>
              <a:t>In todays objectives we are going to explore how different generations think about their eyes.</a:t>
            </a:r>
            <a:r>
              <a:rPr lang="en-US" sz="1200" b="0" i="0" u="none" strike="noStrike" cap="none" baseline="0">
                <a:solidFill>
                  <a:schemeClr val="dk1"/>
                </a:solidFill>
                <a:latin typeface="+mn-lt"/>
                <a:ea typeface="Calibri"/>
                <a:cs typeface="Calibri"/>
                <a:sym typeface="Calibri"/>
              </a:rPr>
              <a:t> </a:t>
            </a:r>
            <a:r>
              <a:rPr lang="en-US" sz="1200" b="0" i="0" u="none" strike="noStrike" cap="none">
                <a:solidFill>
                  <a:schemeClr val="dk1"/>
                </a:solidFill>
                <a:latin typeface="+mn-lt"/>
                <a:ea typeface="Calibri"/>
                <a:cs typeface="Calibri"/>
                <a:sym typeface="Calibri"/>
              </a:rPr>
              <a:t> </a:t>
            </a:r>
          </a:p>
          <a:p>
            <a:pPr marL="0" marR="0" lvl="0" indent="0" algn="l" rtl="0">
              <a:spcBef>
                <a:spcPts val="0"/>
              </a:spcBef>
              <a:spcAft>
                <a:spcPts val="0"/>
              </a:spcAft>
              <a:buClr>
                <a:schemeClr val="dk1"/>
              </a:buClr>
              <a:buSzPts val="300"/>
              <a:buFont typeface="Calibri"/>
              <a:buNone/>
            </a:pPr>
            <a:endParaRPr lang="en-US" sz="1200" b="0" i="0" u="none" strike="noStrike" cap="none" baseline="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baseline="0">
                <a:solidFill>
                  <a:schemeClr val="dk1"/>
                </a:solidFill>
                <a:latin typeface="+mn-lt"/>
                <a:ea typeface="Calibri"/>
                <a:cs typeface="Calibri"/>
                <a:sym typeface="Calibri"/>
              </a:rPr>
              <a:t>We will review interesting facts about a child's eye development.</a:t>
            </a:r>
            <a:endParaRPr lang="en-US"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mn-lt"/>
                <a:ea typeface="Calibri"/>
                <a:cs typeface="Calibri"/>
                <a:sym typeface="Calibri"/>
              </a:rPr>
              <a:t>We will also focus</a:t>
            </a:r>
            <a:r>
              <a:rPr lang="en-US" sz="1200" b="0" i="0" u="none" strike="noStrike" cap="none" baseline="0">
                <a:solidFill>
                  <a:schemeClr val="dk1"/>
                </a:solidFill>
                <a:latin typeface="+mn-lt"/>
                <a:ea typeface="Calibri"/>
                <a:cs typeface="Calibri"/>
                <a:sym typeface="Calibri"/>
              </a:rPr>
              <a:t> on the need for promoting eyecare and eye protection.  </a:t>
            </a:r>
            <a:r>
              <a:rPr lang="en-US" sz="1200" b="0" i="0" u="none" strike="noStrike" cap="none">
                <a:solidFill>
                  <a:schemeClr val="dk1"/>
                </a:solidFill>
                <a:latin typeface="+mn-lt"/>
                <a:ea typeface="Calibri"/>
                <a:cs typeface="Calibri"/>
                <a:sym typeface="Calibri"/>
              </a:rPr>
              <a:t>We’ve seen a great improvement on</a:t>
            </a:r>
            <a:r>
              <a:rPr lang="en-US" sz="1200" b="0" i="0" u="none" strike="noStrike" cap="none" baseline="0">
                <a:solidFill>
                  <a:schemeClr val="dk1"/>
                </a:solidFill>
                <a:latin typeface="+mn-lt"/>
                <a:ea typeface="Calibri"/>
                <a:cs typeface="Calibri"/>
                <a:sym typeface="Calibri"/>
              </a:rPr>
              <a:t> safety and protection for our kids.  For example, sunscreen application, car seats that grow from infancy to childhood, bike helmets but we haven’t focused a lot on safety and protection of the eyes.  </a:t>
            </a:r>
          </a:p>
          <a:p>
            <a:pPr marL="0" marR="0" lvl="0" indent="0" algn="l" rtl="0">
              <a:spcBef>
                <a:spcPts val="0"/>
              </a:spcBef>
              <a:spcAft>
                <a:spcPts val="0"/>
              </a:spcAft>
              <a:buClr>
                <a:schemeClr val="dk1"/>
              </a:buClr>
              <a:buSzPts val="300"/>
              <a:buFont typeface="Calibri"/>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mn-lt"/>
                <a:ea typeface="Calibri"/>
                <a:cs typeface="Calibri"/>
                <a:sym typeface="Calibri"/>
              </a:rPr>
              <a:t>I can go on and on, but today we will focus on the Bright Side of Gen Z vision and the not so bright so we can better understand how to work with Generation Z</a:t>
            </a:r>
            <a:r>
              <a:rPr lang="en-US" sz="1200" b="0" i="0" u="none" strike="noStrike" cap="none" baseline="0">
                <a:solidFill>
                  <a:schemeClr val="dk1"/>
                </a:solidFill>
                <a:latin typeface="+mn-lt"/>
                <a:ea typeface="Calibri"/>
                <a:cs typeface="Calibri"/>
                <a:sym typeface="Calibri"/>
              </a:rPr>
              <a:t> and provide the best eyecare for our young patients.</a:t>
            </a:r>
          </a:p>
          <a:p>
            <a:pPr marL="0" marR="0" lvl="0" indent="0" algn="l" rtl="0">
              <a:spcBef>
                <a:spcPts val="0"/>
              </a:spcBef>
              <a:spcAft>
                <a:spcPts val="0"/>
              </a:spcAft>
              <a:buClr>
                <a:schemeClr val="dk1"/>
              </a:buClr>
              <a:buSzPts val="300"/>
              <a:buFont typeface="Calibri"/>
              <a:buNone/>
            </a:pPr>
            <a:endParaRPr lang="en-US" sz="1200" b="0" i="0" u="none" strike="noStrike" cap="none" baseline="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a:t>
            </a:fld>
            <a:endParaRPr lang="fr-FR">
              <a:uFillTx/>
            </a:endParaRPr>
          </a:p>
        </p:txBody>
      </p:sp>
    </p:spTree>
    <p:extLst>
      <p:ext uri="{BB962C8B-B14F-4D97-AF65-F5344CB8AC3E}">
        <p14:creationId xmlns:p14="http://schemas.microsoft.com/office/powerpoint/2010/main" val="62915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8. Teachers should be on the lookout for students who have to squint or tilt their heads to see the board. Until an eye exam can be performed, consider moving the child closer to the board for easier viewing.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21</a:t>
            </a:fld>
            <a:endParaRPr lang="fr-FR">
              <a:uFillTx/>
            </a:endParaRPr>
          </a:p>
        </p:txBody>
      </p:sp>
    </p:spTree>
    <p:extLst>
      <p:ext uri="{BB962C8B-B14F-4D97-AF65-F5344CB8AC3E}">
        <p14:creationId xmlns:p14="http://schemas.microsoft.com/office/powerpoint/2010/main" val="200038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Only a few organizations outside of those dedicated to eye care are addressing poor vision in children as an issue affecting literacy, which makes it so important that we as eyecare professions help our Z generation kids. </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a:t>
            </a:r>
            <a:r>
              <a:rPr lang="en-US" sz="1200" b="0" i="0" u="none" strike="noStrike" cap="none" dirty="0" err="1">
                <a:solidFill>
                  <a:schemeClr val="dk1"/>
                </a:solidFill>
                <a:latin typeface="+mn-lt"/>
                <a:ea typeface="Calibri"/>
                <a:cs typeface="Calibri"/>
                <a:sym typeface="Calibri"/>
              </a:rPr>
              <a:t>ZabaJN</a:t>
            </a:r>
            <a:r>
              <a:rPr lang="en-US" sz="1200" b="0" i="0" u="none" strike="noStrike" cap="none" dirty="0">
                <a:solidFill>
                  <a:schemeClr val="dk1"/>
                </a:solidFill>
                <a:latin typeface="+mn-lt"/>
                <a:ea typeface="Calibri"/>
                <a:cs typeface="Calibri"/>
                <a:sym typeface="Calibri"/>
              </a:rPr>
              <a:t>, </a:t>
            </a:r>
            <a:r>
              <a:rPr lang="en-US" sz="1200" b="0" i="0" u="none" strike="noStrike" cap="none" dirty="0" err="1">
                <a:solidFill>
                  <a:schemeClr val="dk1"/>
                </a:solidFill>
                <a:latin typeface="+mn-lt"/>
                <a:ea typeface="Calibri"/>
                <a:cs typeface="Calibri"/>
                <a:sym typeface="Calibri"/>
              </a:rPr>
              <a:t>Mozlin</a:t>
            </a:r>
            <a:r>
              <a:rPr lang="en-US" sz="1200" b="0" i="0" u="none" strike="noStrike" cap="none" dirty="0">
                <a:solidFill>
                  <a:schemeClr val="dk1"/>
                </a:solidFill>
                <a:latin typeface="+mn-lt"/>
                <a:ea typeface="Calibri"/>
                <a:cs typeface="Calibri"/>
                <a:sym typeface="Calibri"/>
              </a:rPr>
              <a:t> R, Reynolds WT. Insights on the efficacy of vision examinations and vision screening for children first entering school. J </a:t>
            </a:r>
            <a:r>
              <a:rPr lang="en-US" sz="1200" b="0" i="0" u="none" strike="noStrike" cap="none" dirty="0" err="1">
                <a:solidFill>
                  <a:schemeClr val="dk1"/>
                </a:solidFill>
                <a:latin typeface="+mn-lt"/>
                <a:ea typeface="Calibri"/>
                <a:cs typeface="Calibri"/>
                <a:sym typeface="Calibri"/>
              </a:rPr>
              <a:t>Behav</a:t>
            </a:r>
            <a:r>
              <a:rPr lang="en-US" sz="1200" b="0" i="0" u="none" strike="noStrike" cap="none" dirty="0">
                <a:solidFill>
                  <a:schemeClr val="dk1"/>
                </a:solidFill>
                <a:latin typeface="+mn-lt"/>
                <a:ea typeface="Calibri"/>
                <a:cs typeface="Calibri"/>
                <a:sym typeface="Calibri"/>
              </a:rPr>
              <a:t> </a:t>
            </a:r>
            <a:r>
              <a:rPr lang="en-US" sz="1200" b="0" i="0" u="none" strike="noStrike" cap="none" dirty="0" err="1">
                <a:solidFill>
                  <a:schemeClr val="dk1"/>
                </a:solidFill>
                <a:latin typeface="+mn-lt"/>
                <a:ea typeface="Calibri"/>
                <a:cs typeface="Calibri"/>
                <a:sym typeface="Calibri"/>
              </a:rPr>
              <a:t>Optom</a:t>
            </a:r>
            <a:r>
              <a:rPr lang="en-US" sz="1200" b="0" i="0" u="none" strike="noStrike" cap="none" dirty="0">
                <a:solidFill>
                  <a:schemeClr val="dk1"/>
                </a:solidFill>
                <a:latin typeface="+mn-lt"/>
                <a:ea typeface="Calibri"/>
                <a:cs typeface="Calibri"/>
                <a:sym typeface="Calibri"/>
              </a:rPr>
              <a:t> 2003:123-126)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 can talk to parents,</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but there is so much more we can do to help parents and others realize the importance of eye exams throughout childhood. As professionals we can reach out to our communities through social media, school PTAs, school teachers, etc. We can think outside the box to get our message out there. Eye First Aid kits to every school, evening educational seminar for teachers, </a:t>
            </a:r>
            <a:r>
              <a:rPr lang="en-US" sz="1200" b="0" i="0" u="none" strike="noStrike" cap="none" baseline="0" dirty="0">
                <a:solidFill>
                  <a:schemeClr val="dk1"/>
                </a:solidFill>
                <a:latin typeface="+mn-lt"/>
                <a:ea typeface="Calibri"/>
                <a:cs typeface="Calibri"/>
                <a:sym typeface="Calibri"/>
              </a:rPr>
              <a:t>reaching out to coaches / community sports teams, etc.</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Pinterest has great ideas when it comes to invitations for events that can invite teachers, school nurses, pediatricians or whoever you would like to make aware of understanding kids vision. This is a great opportunity to “give back” to the community but often it ends up “giving back” to the practice with referrals. </a:t>
            </a:r>
            <a:r>
              <a:rPr lang="en-US" sz="1200" b="0" i="0" u="none" strike="noStrike" cap="none" baseline="0" dirty="0" err="1">
                <a:solidFill>
                  <a:schemeClr val="dk1"/>
                </a:solidFill>
                <a:latin typeface="+mn-lt"/>
                <a:ea typeface="Calibri"/>
                <a:cs typeface="Calibri"/>
                <a:sym typeface="Calibri"/>
              </a:rPr>
              <a:t>DistinctiveStratagies.com</a:t>
            </a:r>
            <a:r>
              <a:rPr lang="en-US" sz="1200" b="0" i="0" u="none" strike="noStrike" cap="none" baseline="0" dirty="0">
                <a:solidFill>
                  <a:schemeClr val="dk1"/>
                </a:solidFill>
                <a:latin typeface="+mn-lt"/>
                <a:ea typeface="Calibri"/>
                <a:cs typeface="Calibri"/>
                <a:sym typeface="Calibri"/>
              </a:rPr>
              <a:t> has pre-made eye first aid kits for purchase. All you need to do is put your business card in them. If you go to a PTA meeting, present to the school nurse or principal. </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Most recreational team sports have a signup day. AYSO, football, swimming, etc. Ask permission from appropriate personnel to attend. Bring a table and eye safety information/frames to share with attendees. Bring lens cleaner and cloths to clean glasses while you educate. We all fear kids getting hurt during sports, so this would be a great addition to any signup event.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22</a:t>
            </a:fld>
            <a:endParaRPr lang="fr-FR">
              <a:uFillTx/>
            </a:endParaRPr>
          </a:p>
        </p:txBody>
      </p:sp>
    </p:spTree>
    <p:extLst>
      <p:ext uri="{BB962C8B-B14F-4D97-AF65-F5344CB8AC3E}">
        <p14:creationId xmlns:p14="http://schemas.microsoft.com/office/powerpoint/2010/main" val="299269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uFillTx/>
              </a:rPr>
              <a:t>The sweet smile of a child is the reward for the love and protection we give them. </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23</a:t>
            </a:fld>
            <a:endParaRPr lang="fr-FR" dirty="0"/>
          </a:p>
        </p:txBody>
      </p:sp>
    </p:spTree>
    <p:extLst>
      <p:ext uri="{BB962C8B-B14F-4D97-AF65-F5344CB8AC3E}">
        <p14:creationId xmlns:p14="http://schemas.microsoft.com/office/powerpoint/2010/main" val="4231669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(These photos were not purchased)</a:t>
            </a:r>
            <a:endParaRPr lang="en-US" dirty="0"/>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It’s almost humorous the way we protect our four-legged friends. We need to do the same and better for our kids. </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24</a:t>
            </a:fld>
            <a:endParaRPr lang="fr-FR">
              <a:uFillTx/>
            </a:endParaRPr>
          </a:p>
        </p:txBody>
      </p:sp>
    </p:spTree>
    <p:extLst>
      <p:ext uri="{BB962C8B-B14F-4D97-AF65-F5344CB8AC3E}">
        <p14:creationId xmlns:p14="http://schemas.microsoft.com/office/powerpoint/2010/main" val="2905937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Kids’ protection has only gotten better as we learn more about the different needs of kids. We provide for our kids to make sure they are protected in sports, the car and from the weather. </a:t>
            </a:r>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protect our kids in many other ways too. We have learned</a:t>
            </a:r>
            <a:r>
              <a:rPr lang="en-US" sz="1200" b="0" i="0" u="none" strike="noStrike" cap="none" baseline="0" dirty="0">
                <a:solidFill>
                  <a:schemeClr val="dk1"/>
                </a:solidFill>
                <a:latin typeface="+mn-lt"/>
                <a:ea typeface="Calibri"/>
                <a:cs typeface="Calibri"/>
                <a:sym typeface="Calibri"/>
              </a:rPr>
              <a:t> in child development</a:t>
            </a:r>
            <a:r>
              <a:rPr lang="en-US" sz="1200" b="0" i="0" u="none" strike="noStrike" cap="none" dirty="0">
                <a:solidFill>
                  <a:schemeClr val="dk1"/>
                </a:solidFill>
                <a:latin typeface="+mn-lt"/>
                <a:ea typeface="Calibri"/>
                <a:cs typeface="Calibri"/>
                <a:sym typeface="Calibri"/>
              </a:rPr>
              <a:t> is it good for</a:t>
            </a:r>
            <a:r>
              <a:rPr lang="en-US" sz="1200" b="0" i="0" u="none" strike="noStrike" cap="none" baseline="0" dirty="0">
                <a:solidFill>
                  <a:schemeClr val="dk1"/>
                </a:solidFill>
                <a:latin typeface="+mn-lt"/>
                <a:ea typeface="Calibri"/>
                <a:cs typeface="Calibri"/>
                <a:sym typeface="Calibri"/>
              </a:rPr>
              <a:t> an infant</a:t>
            </a:r>
            <a:r>
              <a:rPr lang="en-US" sz="1200" b="0" i="0" u="none" strike="noStrike" cap="none" dirty="0">
                <a:solidFill>
                  <a:schemeClr val="dk1"/>
                </a:solidFill>
                <a:latin typeface="+mn-lt"/>
                <a:ea typeface="Calibri"/>
                <a:cs typeface="Calibri"/>
                <a:sym typeface="Calibri"/>
              </a:rPr>
              <a:t> to crawl as it assists with hand eye coordination. We teach</a:t>
            </a:r>
            <a:r>
              <a:rPr lang="en-US" sz="1200" b="0" i="0" u="none" strike="noStrike" cap="none" baseline="0" dirty="0">
                <a:solidFill>
                  <a:schemeClr val="dk1"/>
                </a:solidFill>
                <a:latin typeface="+mn-lt"/>
                <a:ea typeface="Calibri"/>
                <a:cs typeface="Calibri"/>
                <a:sym typeface="Calibri"/>
              </a:rPr>
              <a:t> parents and caretakers these things. </a:t>
            </a:r>
            <a:r>
              <a:rPr lang="en-US" sz="1200" b="0" i="0" u="none" strike="noStrike" cap="none" dirty="0">
                <a:solidFill>
                  <a:schemeClr val="dk1"/>
                </a:solidFill>
                <a:latin typeface="+mn-lt"/>
                <a:ea typeface="Calibri"/>
                <a:cs typeface="Calibri"/>
                <a:sym typeface="Calibri"/>
              </a:rPr>
              <a:t>So as we learn more about protection and safety we are making great changes. We are now better understanding the developing eyes of a child and just like other parts of their body, we need to be aware of protection and safety as well. Let's take a closer look at the developing child's eye.</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25</a:t>
            </a:fld>
            <a:endParaRPr lang="fr-FR">
              <a:uFillTx/>
            </a:endParaRPr>
          </a:p>
        </p:txBody>
      </p:sp>
    </p:spTree>
    <p:extLst>
      <p:ext uri="{BB962C8B-B14F-4D97-AF65-F5344CB8AC3E}">
        <p14:creationId xmlns:p14="http://schemas.microsoft.com/office/powerpoint/2010/main" val="2115168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Calibri"/>
              </a:rPr>
              <a:t>A child’s crystalline lenses are not yet fully developed to adequately filter UV rays, therefore more vulnerable to UV radiation and increased transmission inside the eye than an adult. (Sanford BE et al. Acta </a:t>
            </a:r>
            <a:r>
              <a:rPr lang="en-US" dirty="0" err="1">
                <a:sym typeface="Calibri"/>
              </a:rPr>
              <a:t>Ophtalmologica</a:t>
            </a:r>
            <a:r>
              <a:rPr lang="en-US" dirty="0">
                <a:sym typeface="Calibri"/>
              </a:rPr>
              <a:t> </a:t>
            </a:r>
            <a:r>
              <a:rPr lang="en-US" dirty="0" err="1">
                <a:sym typeface="Calibri"/>
              </a:rPr>
              <a:t>Scandinavica</a:t>
            </a:r>
            <a:r>
              <a:rPr lang="en-US" dirty="0">
                <a:sym typeface="Calibri"/>
              </a:rPr>
              <a:t>. 1996; 74:553-557.) Simply put, a child’s eyes are more vulnerable to UV and </a:t>
            </a:r>
            <a:r>
              <a:rPr lang="en-US" dirty="0"/>
              <a:t>harmful b</a:t>
            </a:r>
            <a:r>
              <a:rPr lang="en-US" dirty="0">
                <a:sym typeface="Calibri"/>
              </a:rPr>
              <a:t>lue light because their eyes are not fully developed.</a:t>
            </a:r>
          </a:p>
          <a:p>
            <a:endParaRPr lang="en-US" dirty="0"/>
          </a:p>
          <a:p>
            <a:r>
              <a:rPr lang="en-US" dirty="0">
                <a:sym typeface="Calibri"/>
              </a:rPr>
              <a:t>Due to its higher level of energy than the other wavelengths in the visible spectrum, blue light is potentially harmful to the retina. Long term exposure to harmful blue light has been linked to increased risk of developing age-related macular degeneration (AMD) (</a:t>
            </a:r>
            <a:r>
              <a:rPr lang="en-US" dirty="0" err="1">
                <a:sym typeface="Calibri"/>
              </a:rPr>
              <a:t>Arnault</a:t>
            </a:r>
            <a:r>
              <a:rPr lang="en-US" dirty="0">
                <a:sym typeface="Calibri"/>
              </a:rPr>
              <a:t> 2013)</a:t>
            </a:r>
          </a:p>
          <a:p>
            <a:pPr lvl="0"/>
            <a:endParaRPr lang="en-US" dirty="0">
              <a:sym typeface="Calibri"/>
            </a:endParaRPr>
          </a:p>
          <a:p>
            <a:pPr lvl="0"/>
            <a:r>
              <a:rPr lang="en-US" dirty="0">
                <a:sym typeface="Calibri"/>
              </a:rPr>
              <a:t>While UV transmittance is blocked primarily by the cornea and crystalline lens in healthy adults (not as much in kids), as a part of visible light, blue light passes through the eye structure, reaching the retina. </a:t>
            </a:r>
          </a:p>
          <a:p>
            <a:pPr lvl="0"/>
            <a:endParaRPr lang="en-US" dirty="0">
              <a:sym typeface="Calibri"/>
            </a:endParaRPr>
          </a:p>
          <a:p>
            <a:pPr lvl="0"/>
            <a:r>
              <a:rPr lang="en-US" dirty="0">
                <a:sym typeface="Calibri"/>
              </a:rPr>
              <a:t>The amount of blue light reaching the retina depends on the age of the eye as, during a lifetime, there is a slight yellowing of the crystalline lens that would typically provide some absorption in the blue violet region.</a:t>
            </a:r>
          </a:p>
          <a:p>
            <a:pPr lvl="0"/>
            <a:endParaRPr lang="en-US" dirty="0">
              <a:sym typeface="Calibri"/>
            </a:endParaRPr>
          </a:p>
          <a:p>
            <a:pPr lvl="0"/>
            <a:r>
              <a:rPr lang="en-US" dirty="0">
                <a:sym typeface="Calibri"/>
              </a:rPr>
              <a:t>Understanding the development a child’s  eyes is important as we increase awareness on protection.</a:t>
            </a:r>
          </a:p>
          <a:p>
            <a:pPr lvl="0"/>
            <a:endParaRPr lang="en-US" dirty="0">
              <a:sym typeface="Calibri"/>
            </a:endParaRPr>
          </a:p>
          <a:p>
            <a:pPr lvl="0"/>
            <a:r>
              <a:rPr lang="en-US" dirty="0">
                <a:sym typeface="Calibri"/>
              </a:rPr>
              <a:t>Sources:</a:t>
            </a:r>
          </a:p>
          <a:p>
            <a:pPr lvl="0"/>
            <a:r>
              <a:rPr lang="en-US" dirty="0" err="1">
                <a:sym typeface="Calibri"/>
              </a:rPr>
              <a:t>Arnault</a:t>
            </a:r>
            <a:r>
              <a:rPr lang="en-US" dirty="0">
                <a:sym typeface="Calibri"/>
              </a:rPr>
              <a:t> E. </a:t>
            </a:r>
            <a:r>
              <a:rPr lang="en-US" dirty="0" err="1">
                <a:sym typeface="Calibri"/>
              </a:rPr>
              <a:t>Barrau</a:t>
            </a:r>
            <a:r>
              <a:rPr lang="en-US" dirty="0">
                <a:sym typeface="Calibri"/>
              </a:rPr>
              <a:t> C, </a:t>
            </a:r>
            <a:r>
              <a:rPr lang="en-US" dirty="0" err="1">
                <a:sym typeface="Calibri"/>
              </a:rPr>
              <a:t>Nanteau</a:t>
            </a:r>
            <a:r>
              <a:rPr lang="en-US" dirty="0">
                <a:sym typeface="Calibri"/>
              </a:rPr>
              <a:t> C. </a:t>
            </a:r>
            <a:r>
              <a:rPr lang="en-US" dirty="0" err="1">
                <a:sym typeface="Calibri"/>
              </a:rPr>
              <a:t>Gondouin</a:t>
            </a:r>
            <a:r>
              <a:rPr lang="en-US" dirty="0">
                <a:sym typeface="Calibri"/>
              </a:rPr>
              <a:t> P, Bigot K, et al. Phototoxic Action Spectrum on a Retinal Pigment Epithelium Model of Age-Related Macular Degeneration, </a:t>
            </a:r>
            <a:r>
              <a:rPr lang="en-US" dirty="0" err="1">
                <a:sym typeface="Calibri"/>
              </a:rPr>
              <a:t>PlosOne</a:t>
            </a:r>
            <a:r>
              <a:rPr lang="en-US" dirty="0">
                <a:sym typeface="Calibri"/>
              </a:rPr>
              <a:t> 8 (2013) http://</a:t>
            </a:r>
            <a:r>
              <a:rPr lang="en-US" dirty="0" err="1">
                <a:sym typeface="Calibri"/>
              </a:rPr>
              <a:t>dx.doi.org</a:t>
            </a:r>
            <a:r>
              <a:rPr lang="en-US" dirty="0">
                <a:sym typeface="Calibri"/>
              </a:rPr>
              <a:t>/10.1371/journal.pone.0071398 </a:t>
            </a:r>
          </a:p>
          <a:p>
            <a:pPr lvl="0"/>
            <a:r>
              <a:rPr lang="en-US" dirty="0">
                <a:sym typeface="Calibri"/>
              </a:rPr>
              <a:t>Sparrow J.R., Nakanishi K., Parish C.A., The Lipofuscin Fluorophore A2E Mediates Blue Light-Induced Damage to Retinal Pigmented Epithelial Cells, Invest. </a:t>
            </a:r>
            <a:r>
              <a:rPr lang="en-US" dirty="0" err="1">
                <a:sym typeface="Calibri"/>
              </a:rPr>
              <a:t>Ophthalmol</a:t>
            </a:r>
            <a:r>
              <a:rPr lang="en-US" dirty="0">
                <a:sym typeface="Calibri"/>
              </a:rPr>
              <a:t>. Vis. Sci. 41 (2000) 1981-1989 http://</a:t>
            </a:r>
            <a:r>
              <a:rPr lang="en-US" dirty="0" err="1">
                <a:sym typeface="Calibri"/>
              </a:rPr>
              <a:t>www.ncbi.nlm.nih.gov</a:t>
            </a:r>
            <a:r>
              <a:rPr lang="en-US" dirty="0">
                <a:sym typeface="Calibri"/>
              </a:rPr>
              <a:t>/</a:t>
            </a:r>
            <a:r>
              <a:rPr lang="en-US" dirty="0" err="1">
                <a:sym typeface="Calibri"/>
              </a:rPr>
              <a:t>pubmed</a:t>
            </a:r>
            <a:r>
              <a:rPr lang="en-US" dirty="0">
                <a:sym typeface="Calibri"/>
              </a:rPr>
              <a:t>/10845625</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26</a:t>
            </a:fld>
            <a:endParaRPr lang="fr-FR">
              <a:uFillTx/>
            </a:endParaRPr>
          </a:p>
        </p:txBody>
      </p:sp>
    </p:spTree>
    <p:extLst>
      <p:ext uri="{BB962C8B-B14F-4D97-AF65-F5344CB8AC3E}">
        <p14:creationId xmlns:p14="http://schemas.microsoft.com/office/powerpoint/2010/main" val="2514845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As we discussed,</a:t>
            </a:r>
            <a:r>
              <a:rPr lang="en-US" sz="1200" b="0" i="0" u="none" strike="noStrike" cap="none" baseline="0" dirty="0">
                <a:solidFill>
                  <a:schemeClr val="dk1"/>
                </a:solidFill>
                <a:latin typeface="+mn-lt"/>
                <a:ea typeface="Calibri"/>
                <a:cs typeface="Calibri"/>
                <a:sym typeface="Calibri"/>
              </a:rPr>
              <a:t> children </a:t>
            </a:r>
            <a:r>
              <a:rPr lang="en-US" sz="1200" b="0" i="0" u="none" strike="noStrike" cap="none" dirty="0">
                <a:solidFill>
                  <a:schemeClr val="dk1"/>
                </a:solidFill>
                <a:latin typeface="+mn-lt"/>
                <a:ea typeface="Calibri"/>
                <a:cs typeface="Calibri"/>
                <a:sym typeface="Calibri"/>
              </a:rPr>
              <a:t>today are living a different childhood.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r>
              <a:rPr lang="en-US" dirty="0">
                <a:solidFill>
                  <a:srgbClr val="FF0000"/>
                </a:solidFill>
                <a:effectLst/>
              </a:rPr>
              <a:t>In fact, </a:t>
            </a:r>
            <a:r>
              <a:rPr lang="en-US" dirty="0">
                <a:solidFill>
                  <a:schemeClr val="dk1"/>
                </a:solidFill>
                <a:effectLst/>
              </a:rPr>
              <a:t>o</a:t>
            </a:r>
            <a:r>
              <a:rPr lang="en-US" dirty="0"/>
              <a:t>n average, 3- to 5-year-olds in Canada spend about half of their waking hours in sedentary pursuits and an average of 2 hours per day in front of screens. </a:t>
            </a:r>
          </a:p>
          <a:p>
            <a:r>
              <a:rPr lang="en-US" dirty="0"/>
              <a:t>61% of Canadian parents agree that their kids spend too much time watching tv or using the computer.</a:t>
            </a:r>
            <a:endParaRPr lang="en-US" dirty="0">
              <a:solidFill>
                <a:srgbClr val="FF0000"/>
              </a:solidFill>
              <a:effectLst/>
            </a:endParaRPr>
          </a:p>
          <a:p>
            <a:endParaRPr lang="en-US" dirty="0">
              <a:solidFill>
                <a:srgbClr val="FF0000"/>
              </a:solidFill>
              <a:effectLst/>
            </a:endParaRPr>
          </a:p>
          <a:p>
            <a:r>
              <a:rPr lang="en-US" dirty="0">
                <a:solidFill>
                  <a:srgbClr val="FF0000"/>
                </a:solidFill>
                <a:effectLst/>
              </a:rPr>
              <a:t>Source: </a:t>
            </a:r>
            <a:r>
              <a:rPr lang="en-US" dirty="0"/>
              <a:t>Active Healthy Kids Canada,</a:t>
            </a:r>
            <a:r>
              <a:rPr lang="en-US" baseline="0" dirty="0"/>
              <a:t> 2014 </a:t>
            </a:r>
            <a:r>
              <a:rPr lang="en-US" sz="1100" baseline="0" dirty="0"/>
              <a:t>Active Healthy Kids Canada Report Card On Physical Activity For Children And Youth</a:t>
            </a:r>
            <a:endParaRPr lang="en-US" sz="1100" dirty="0">
              <a:solidFill>
                <a:srgbClr val="FF0000"/>
              </a:solidFill>
              <a:effectLst/>
            </a:endParaRPr>
          </a:p>
          <a:p>
            <a:r>
              <a:rPr lang="en-US" sz="1200" b="0" i="0" u="none" strike="noStrike" kern="1200" cap="none" dirty="0">
                <a:solidFill>
                  <a:srgbClr val="FF0000"/>
                </a:solidFill>
                <a:effectLst/>
                <a:latin typeface="+mn-lt"/>
                <a:ea typeface="Calibri"/>
                <a:cs typeface="Calibri"/>
                <a:sym typeface="Calibri"/>
              </a:rPr>
              <a:t>http://</a:t>
            </a:r>
            <a:r>
              <a:rPr lang="en-US" sz="1200" b="0" i="0" u="none" strike="noStrike" kern="1200" cap="none" dirty="0" err="1">
                <a:solidFill>
                  <a:srgbClr val="FF0000"/>
                </a:solidFill>
                <a:effectLst/>
                <a:latin typeface="+mn-lt"/>
                <a:ea typeface="Calibri"/>
                <a:cs typeface="Calibri"/>
                <a:sym typeface="Calibri"/>
              </a:rPr>
              <a:t>www.participaction.com</a:t>
            </a:r>
            <a:r>
              <a:rPr lang="en-US" sz="1200" b="0" i="0" u="none" strike="noStrike" kern="1200" cap="none" dirty="0">
                <a:solidFill>
                  <a:srgbClr val="FF0000"/>
                </a:solidFill>
                <a:effectLst/>
                <a:latin typeface="+mn-lt"/>
                <a:ea typeface="Calibri"/>
                <a:cs typeface="Calibri"/>
                <a:sym typeface="Calibri"/>
              </a:rPr>
              <a:t>/sites/default/files/downloads/Participaction-2014FullReportCard-CanadaInTheRunning_0.pdf</a:t>
            </a:r>
            <a:br>
              <a:rPr lang="en-US" dirty="0"/>
            </a:b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Some of our kids will never know the sound of a dial tone because they have only known cell phones. Kids today talk to their travelling parents with FaceTime. Consideration of time spent on digital devices because of the harmful blue light emitted, and eyestrain should be at the forefront of concern when it comes to kids’ vision. With studies of Gen Z and how they are using digital devices, we can offer better protection for them.</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27</a:t>
            </a:fld>
            <a:endParaRPr lang="fr-FR">
              <a:uFillTx/>
            </a:endParaRPr>
          </a:p>
        </p:txBody>
      </p:sp>
    </p:spTree>
    <p:extLst>
      <p:ext uri="{BB962C8B-B14F-4D97-AF65-F5344CB8AC3E}">
        <p14:creationId xmlns:p14="http://schemas.microsoft.com/office/powerpoint/2010/main" val="564342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are using all kinds of devices that project blue light. And it only increases as they get older.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28</a:t>
            </a:fld>
            <a:endParaRPr lang="fr-FR">
              <a:uFillTx/>
            </a:endParaRPr>
          </a:p>
        </p:txBody>
      </p:sp>
    </p:spTree>
    <p:extLst>
      <p:ext uri="{BB962C8B-B14F-4D97-AF65-F5344CB8AC3E}">
        <p14:creationId xmlns:p14="http://schemas.microsoft.com/office/powerpoint/2010/main" val="261745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What most people don’t know is that the sun is the largest singular source of harmful blue light, emitting over 100 times the intensity of electronic devices and screens.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kern="1200" cap="none" dirty="0">
                <a:solidFill>
                  <a:schemeClr val="dk1"/>
                </a:solidFill>
                <a:effectLst/>
                <a:latin typeface="+mn-lt"/>
                <a:ea typeface="Calibri"/>
                <a:cs typeface="Calibri"/>
                <a:sym typeface="Calibri"/>
              </a:rPr>
              <a:t>And</a:t>
            </a:r>
            <a:r>
              <a:rPr lang="en-US" sz="1200" b="0" i="0" u="none" strike="noStrike" kern="1200" cap="none" baseline="0" dirty="0">
                <a:solidFill>
                  <a:schemeClr val="dk1"/>
                </a:solidFill>
                <a:effectLst/>
                <a:latin typeface="+mn-lt"/>
                <a:ea typeface="Calibri"/>
                <a:cs typeface="Calibri"/>
                <a:sym typeface="Calibri"/>
              </a:rPr>
              <a:t> with all the </a:t>
            </a:r>
            <a:r>
              <a:rPr lang="en-US" sz="1200" b="0" i="0" u="none" strike="noStrike" kern="1200" cap="none" dirty="0">
                <a:solidFill>
                  <a:schemeClr val="dk1"/>
                </a:solidFill>
                <a:effectLst/>
                <a:latin typeface="+mn-lt"/>
                <a:ea typeface="Calibri"/>
                <a:cs typeface="Calibri"/>
                <a:sym typeface="Calibri"/>
              </a:rPr>
              <a:t>activities that kids do outdoors (recess, soccer, baseball, etc.) – they are at risk</a:t>
            </a:r>
            <a:r>
              <a:rPr lang="en-US" sz="1200" b="0" i="0" u="none" strike="noStrike" kern="1200" cap="none" baseline="0" dirty="0">
                <a:solidFill>
                  <a:schemeClr val="dk1"/>
                </a:solidFill>
                <a:effectLst/>
                <a:latin typeface="+mn-lt"/>
                <a:ea typeface="Calibri"/>
                <a:cs typeface="Calibri"/>
                <a:sym typeface="Calibri"/>
              </a:rPr>
              <a:t> for exposure. </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With the combination of outdoor sun and indoor time with harmful blue light sources, it is important to provide a blue light filter for the developing children’s eyes. Transitions lenses are a great remedy as they filter both UV and harmful blue</a:t>
            </a:r>
            <a:r>
              <a:rPr lang="en-US" sz="1200" b="0" i="0" u="none" strike="noStrike" cap="none" baseline="0" dirty="0">
                <a:solidFill>
                  <a:schemeClr val="dk1"/>
                </a:solidFill>
                <a:latin typeface="+mn-lt"/>
                <a:ea typeface="Calibri"/>
                <a:cs typeface="Calibri"/>
                <a:sym typeface="Calibri"/>
              </a:rPr>
              <a:t> light.</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Source:  </a:t>
            </a:r>
            <a:r>
              <a:rPr lang="en-US" sz="1100" b="0" i="0" u="none" strike="noStrike" cap="none" dirty="0" err="1">
                <a:solidFill>
                  <a:schemeClr val="dk1"/>
                </a:solidFill>
                <a:latin typeface="+mn-lt"/>
                <a:ea typeface="Calibri"/>
                <a:cs typeface="Calibri"/>
                <a:sym typeface="Calibri"/>
              </a:rPr>
              <a:t>Baillet</a:t>
            </a:r>
            <a:r>
              <a:rPr lang="en-US" sz="1100" b="0" i="0" u="none" strike="noStrike" cap="none" dirty="0">
                <a:solidFill>
                  <a:schemeClr val="dk1"/>
                </a:solidFill>
                <a:latin typeface="+mn-lt"/>
                <a:ea typeface="Calibri"/>
                <a:cs typeface="Calibri"/>
                <a:sym typeface="Calibri"/>
              </a:rPr>
              <a:t> G., Granger B., How Transitions® lenses filter harmful blue light, Points de Vue, International Review of Ophthalmic Optics, online publication, March 2016</a:t>
            </a:r>
          </a:p>
          <a:p>
            <a:pPr marL="0" marR="0" lvl="0" indent="0" algn="l" rtl="0">
              <a:spcBef>
                <a:spcPts val="0"/>
              </a:spcBef>
              <a:buSzPct val="25000"/>
              <a:buNone/>
            </a:pPr>
            <a:r>
              <a:rPr lang="en-US" sz="1100" b="0" i="0" u="none" strike="noStrike" cap="none" dirty="0">
                <a:solidFill>
                  <a:schemeClr val="dk1"/>
                </a:solidFill>
                <a:latin typeface="+mn-lt"/>
                <a:ea typeface="Calibri"/>
                <a:cs typeface="Calibri"/>
                <a:sym typeface="Calibri"/>
              </a:rPr>
              <a:t>http://</a:t>
            </a:r>
            <a:r>
              <a:rPr lang="en-US" sz="1100" b="0" i="0" u="none" strike="noStrike" cap="none" dirty="0" err="1">
                <a:solidFill>
                  <a:schemeClr val="dk1"/>
                </a:solidFill>
                <a:latin typeface="+mn-lt"/>
                <a:ea typeface="Calibri"/>
                <a:cs typeface="Calibri"/>
                <a:sym typeface="Calibri"/>
              </a:rPr>
              <a:t>www.pointsdevue.com</a:t>
            </a:r>
            <a:r>
              <a:rPr lang="en-US" sz="1100" b="0" i="0" u="none" strike="noStrike" cap="none" dirty="0">
                <a:solidFill>
                  <a:schemeClr val="dk1"/>
                </a:solidFill>
                <a:latin typeface="+mn-lt"/>
                <a:ea typeface="Calibri"/>
                <a:cs typeface="Calibri"/>
                <a:sym typeface="Calibri"/>
              </a:rPr>
              <a:t>/article/how-</a:t>
            </a:r>
            <a:r>
              <a:rPr lang="en-US" sz="1100" b="0" i="0" u="none" strike="noStrike" cap="none" dirty="0" err="1">
                <a:solidFill>
                  <a:schemeClr val="dk1"/>
                </a:solidFill>
                <a:latin typeface="+mn-lt"/>
                <a:ea typeface="Calibri"/>
                <a:cs typeface="Calibri"/>
                <a:sym typeface="Calibri"/>
              </a:rPr>
              <a:t>transitionsr</a:t>
            </a:r>
            <a:r>
              <a:rPr lang="en-US" sz="1100" b="0" i="0" u="none" strike="noStrike" cap="none" dirty="0">
                <a:solidFill>
                  <a:schemeClr val="dk1"/>
                </a:solidFill>
                <a:latin typeface="+mn-lt"/>
                <a:ea typeface="Calibri"/>
                <a:cs typeface="Calibri"/>
                <a:sym typeface="Calibri"/>
              </a:rPr>
              <a:t>-lenses-filter-harmful-blue-light</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29</a:t>
            </a:fld>
            <a:endParaRPr lang="fr-FR">
              <a:uFillTx/>
            </a:endParaRPr>
          </a:p>
        </p:txBody>
      </p:sp>
    </p:spTree>
    <p:extLst>
      <p:ext uri="{BB962C8B-B14F-4D97-AF65-F5344CB8AC3E}">
        <p14:creationId xmlns:p14="http://schemas.microsoft.com/office/powerpoint/2010/main" val="3636678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We need to protect kids from UV and harmful blue light whether they are an indoor or outdoor kid. But light is a major environmental factor in human development. Given that a child’s eye lets in six times the UV radiation as an adult’s eye, it is never too early to start protecting the eyes. </a:t>
            </a:r>
          </a:p>
          <a:p>
            <a:pPr marL="0" marR="0" lvl="0" indent="0" algn="l" rtl="0">
              <a:spcBef>
                <a:spcPts val="612"/>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612"/>
              </a:spcBef>
              <a:spcAft>
                <a:spcPts val="0"/>
              </a:spcAft>
              <a:buSzPct val="25000"/>
              <a:buNone/>
            </a:pPr>
            <a:r>
              <a:rPr lang="en-US" sz="1200" b="0" i="0" u="none" strike="noStrike" cap="none" dirty="0">
                <a:solidFill>
                  <a:schemeClr val="dk1"/>
                </a:solidFill>
                <a:latin typeface="+mn-lt"/>
                <a:ea typeface="Calibri"/>
                <a:cs typeface="Calibri"/>
                <a:sym typeface="Calibri"/>
              </a:rPr>
              <a:t>Numerous deprivation experiments have demonstrated that ocular growth and refraction development are regulated by visual information. Light is essential in providing this information. </a:t>
            </a:r>
          </a:p>
          <a:p>
            <a:pPr marL="0" marR="0" lvl="0" indent="0" algn="l" rtl="0">
              <a:lnSpc>
                <a:spcPct val="100000"/>
              </a:lnSpc>
              <a:spcBef>
                <a:spcPts val="612"/>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612"/>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The American Academy of Ophthalmology just reported early this year (2017) that research shows the sun is a key to our eye health. They also mentioned that the eyes and skin need protection from UV while outdoors. </a:t>
            </a:r>
          </a:p>
          <a:p>
            <a:pPr marL="0" marR="0" lvl="0" indent="0" algn="l" rtl="0">
              <a:spcBef>
                <a:spcPts val="612"/>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612"/>
              </a:spcBef>
              <a:spcAft>
                <a:spcPts val="0"/>
              </a:spcAft>
              <a:buSzPct val="25000"/>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30</a:t>
            </a:fld>
            <a:endParaRPr lang="fr-FR">
              <a:uFillTx/>
            </a:endParaRPr>
          </a:p>
        </p:txBody>
      </p:sp>
    </p:spTree>
    <p:extLst>
      <p:ext uri="{BB962C8B-B14F-4D97-AF65-F5344CB8AC3E}">
        <p14:creationId xmlns:p14="http://schemas.microsoft.com/office/powerpoint/2010/main" val="205042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Generation</a:t>
            </a:r>
            <a:r>
              <a:rPr lang="en-US" sz="1200" b="0" i="0" u="none" strike="noStrike" cap="none" baseline="0" dirty="0">
                <a:solidFill>
                  <a:schemeClr val="dk1"/>
                </a:solidFill>
                <a:latin typeface="+mn-lt"/>
                <a:ea typeface="Calibri"/>
                <a:cs typeface="Calibri"/>
                <a:sym typeface="Calibri"/>
              </a:rPr>
              <a:t> Z is </a:t>
            </a:r>
            <a:r>
              <a:rPr lang="en-US" sz="1200" b="0" i="0" u="none" strike="noStrike" cap="none" dirty="0">
                <a:solidFill>
                  <a:schemeClr val="dk1"/>
                </a:solidFill>
                <a:latin typeface="+mn-lt"/>
                <a:ea typeface="Calibri"/>
                <a:cs typeface="Calibri"/>
                <a:sym typeface="Calibri"/>
              </a:rPr>
              <a:t>22%</a:t>
            </a:r>
            <a:r>
              <a:rPr lang="en-US" sz="1200" b="0" i="0" u="none" strike="noStrike" cap="none" baseline="0" dirty="0">
                <a:solidFill>
                  <a:schemeClr val="dk1"/>
                </a:solidFill>
                <a:latin typeface="+mn-lt"/>
                <a:ea typeface="Calibri"/>
                <a:cs typeface="Calibri"/>
                <a:sym typeface="Calibri"/>
              </a:rPr>
              <a:t> of </a:t>
            </a:r>
            <a:r>
              <a:rPr lang="en-US" sz="1200" b="0" i="0" u="none" strike="noStrike" cap="none" dirty="0">
                <a:solidFill>
                  <a:schemeClr val="dk1"/>
                </a:solidFill>
                <a:latin typeface="+mn-lt"/>
                <a:ea typeface="Calibri"/>
                <a:cs typeface="Calibri"/>
                <a:sym typeface="Calibri"/>
              </a:rPr>
              <a:t>Canada’s population according to Statistics Canada.</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Millennial’s are the most researched generation in history. However, we are just beginning to understand the impact of what Gen. Z will have on the future. </a:t>
            </a:r>
          </a:p>
          <a:p>
            <a:endParaRPr lang="en-US" dirty="0"/>
          </a:p>
          <a:p>
            <a:r>
              <a:rPr lang="en-US" dirty="0"/>
              <a:t>Source: http://www12.statcan.gc.ca/census-</a:t>
            </a:r>
            <a:r>
              <a:rPr lang="en-US" dirty="0" err="1"/>
              <a:t>recensement</a:t>
            </a:r>
            <a:r>
              <a:rPr lang="en-US" dirty="0"/>
              <a:t>/2011/as-</a:t>
            </a:r>
            <a:r>
              <a:rPr lang="en-US" dirty="0" err="1"/>
              <a:t>sa</a:t>
            </a:r>
            <a:r>
              <a:rPr lang="en-US" dirty="0"/>
              <a:t>/98-311-x/2011003/</a:t>
            </a:r>
            <a:r>
              <a:rPr lang="en-US" dirty="0" err="1"/>
              <a:t>tbl</a:t>
            </a:r>
            <a:r>
              <a:rPr lang="en-US" dirty="0"/>
              <a:t>/tbl3_2-1-eng.cfm</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a:t>
            </a:fld>
            <a:endParaRPr lang="fr-FR">
              <a:uFillTx/>
            </a:endParaRPr>
          </a:p>
        </p:txBody>
      </p:sp>
    </p:spTree>
    <p:extLst>
      <p:ext uri="{BB962C8B-B14F-4D97-AF65-F5344CB8AC3E}">
        <p14:creationId xmlns:p14="http://schemas.microsoft.com/office/powerpoint/2010/main" val="4138220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kern="1200" cap="none" dirty="0">
                <a:solidFill>
                  <a:schemeClr val="dk1"/>
                </a:solidFill>
                <a:effectLst/>
                <a:latin typeface="+mn-lt"/>
                <a:ea typeface="Calibri"/>
                <a:cs typeface="Calibri"/>
                <a:sym typeface="Calibri"/>
              </a:rPr>
              <a:t>70%</a:t>
            </a:r>
            <a:r>
              <a:rPr lang="en-US" sz="1200" b="0" i="0" u="none" strike="noStrike" kern="1200" cap="none" baseline="0" dirty="0">
                <a:solidFill>
                  <a:schemeClr val="dk1"/>
                </a:solidFill>
                <a:effectLst/>
                <a:latin typeface="+mn-lt"/>
                <a:ea typeface="Calibri"/>
                <a:cs typeface="Calibri"/>
                <a:sym typeface="Calibri"/>
              </a:rPr>
              <a:t> </a:t>
            </a:r>
            <a:r>
              <a:rPr lang="en-US" sz="1200" b="0" i="0" u="none" strike="noStrike" kern="1200" cap="none" dirty="0">
                <a:solidFill>
                  <a:schemeClr val="dk1"/>
                </a:solidFill>
                <a:effectLst/>
                <a:latin typeface="+mn-lt"/>
                <a:ea typeface="Calibri"/>
                <a:cs typeface="Calibri"/>
                <a:sym typeface="Calibri"/>
              </a:rPr>
              <a:t>of youth (between the ages of 13-20) spend about an hour or less outside each day.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(Source:</a:t>
            </a:r>
            <a:r>
              <a:rPr lang="en-US" sz="1200" b="0" i="0" u="none" strike="noStrike" cap="none" baseline="0" dirty="0">
                <a:solidFill>
                  <a:schemeClr val="dk1"/>
                </a:solidFill>
                <a:latin typeface="+mn-lt"/>
                <a:ea typeface="Calibri"/>
                <a:cs typeface="Calibri"/>
                <a:sym typeface="Calibri"/>
              </a:rPr>
              <a:t> D</a:t>
            </a:r>
            <a:r>
              <a:rPr lang="en-US" sz="1200" b="0" i="0" u="none" strike="noStrike" kern="1200" cap="none" dirty="0">
                <a:solidFill>
                  <a:schemeClr val="dk1"/>
                </a:solidFill>
                <a:effectLst/>
                <a:latin typeface="+mn-lt"/>
                <a:ea typeface="Calibri"/>
                <a:cs typeface="Calibri"/>
                <a:sym typeface="Calibri"/>
              </a:rPr>
              <a:t>avid Suzuki Foundation's 2012 Youth Survey on Nature and the Outdoors</a:t>
            </a:r>
            <a:endParaRPr lang="en-US" sz="1200" b="0"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http://</a:t>
            </a:r>
            <a:r>
              <a:rPr lang="en-US" sz="1200" b="0" i="0" u="none" strike="noStrike" cap="none" baseline="0" dirty="0" err="1">
                <a:solidFill>
                  <a:schemeClr val="dk1"/>
                </a:solidFill>
                <a:latin typeface="+mn-lt"/>
                <a:ea typeface="Calibri"/>
                <a:cs typeface="Calibri"/>
                <a:sym typeface="Calibri"/>
              </a:rPr>
              <a:t>www.davidsuzuki.org</a:t>
            </a:r>
            <a:r>
              <a:rPr lang="en-US" sz="1200" b="0" i="0" u="none" strike="noStrike" cap="none" baseline="0" dirty="0">
                <a:solidFill>
                  <a:schemeClr val="dk1"/>
                </a:solidFill>
                <a:latin typeface="+mn-lt"/>
                <a:ea typeface="Calibri"/>
                <a:cs typeface="Calibri"/>
                <a:sym typeface="Calibri"/>
              </a:rPr>
              <a:t>/media/news/2012/09/majority-of-canadian-youth-spend-an-hour-or-less-outside-each-day/)</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With less time outdoors, we are seeing an increase of myopia.</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There is growing evidence that spending more time outdoors may lower the risk of nearsightedness in children and adolescents. The AAO also reported that nearsightedness is more common today in the US and many other countries than it was in the 1970s. The findings show that because kids are spending more time indoors on digital devices, instead of out door play time, we are seeing increased myopia.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One of the studies showed that for each additional hour the children spend outdoors per week, their risk of being nearsighted dropped by about 2 percent.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Nearsighted children in this study spent an average of 3.7 fewer hours per week outdoors than those with normal or farsighted vision</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Studies have shown that daily light exposure required in childhood to slow axial eye growth and in turn, reduce the development and progression of myopia. We can already see the increasing myopia in China as daily light exposure has been reduced over the years.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31</a:t>
            </a:fld>
            <a:endParaRPr lang="fr-FR">
              <a:uFillTx/>
            </a:endParaRPr>
          </a:p>
        </p:txBody>
      </p:sp>
    </p:spTree>
    <p:extLst>
      <p:ext uri="{BB962C8B-B14F-4D97-AF65-F5344CB8AC3E}">
        <p14:creationId xmlns:p14="http://schemas.microsoft.com/office/powerpoint/2010/main" val="2175976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So our Generation Z kids are spending less time outside and more time on digital devices which brings in the next issue we need to protect kids from:</a:t>
            </a:r>
            <a:r>
              <a:rPr lang="en-US" sz="1200" b="0" i="0" u="none" strike="noStrike" cap="none" baseline="0" dirty="0">
                <a:solidFill>
                  <a:schemeClr val="dk1"/>
                </a:solidFill>
                <a:latin typeface="+mn-lt"/>
                <a:ea typeface="Calibri"/>
                <a:cs typeface="Calibri"/>
                <a:sym typeface="Calibri"/>
              </a:rPr>
              <a:t> v</a:t>
            </a:r>
            <a:r>
              <a:rPr lang="en-US" sz="1200" b="0" i="0" u="none" strike="noStrike" cap="none" dirty="0">
                <a:solidFill>
                  <a:schemeClr val="dk1"/>
                </a:solidFill>
                <a:latin typeface="+mn-lt"/>
                <a:ea typeface="Calibri"/>
                <a:cs typeface="Calibri"/>
                <a:sym typeface="Calibri"/>
              </a:rPr>
              <a:t>isual fatigue. We need remind patients of all ages of the new 20/20 rule. We need to see if there is another opportunity to solve the vision problem with eyewear</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to protect them from the symptoms of visual fatigue.</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32</a:t>
            </a:fld>
            <a:endParaRPr lang="fr-FR">
              <a:uFillTx/>
            </a:endParaRPr>
          </a:p>
        </p:txBody>
      </p:sp>
    </p:spTree>
    <p:extLst>
      <p:ext uri="{BB962C8B-B14F-4D97-AF65-F5344CB8AC3E}">
        <p14:creationId xmlns:p14="http://schemas.microsoft.com/office/powerpoint/2010/main" val="363210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Increased UV sensitivity and dry eye can be related to medications kids are taking. </a:t>
            </a:r>
          </a:p>
          <a:p>
            <a:pPr>
              <a:spcBef>
                <a:spcPts val="600"/>
              </a:spcBef>
              <a:spcAft>
                <a:spcPts val="0"/>
              </a:spcAft>
              <a:buSzPct val="25000"/>
            </a:pPr>
            <a:endParaRPr lang="en-US" dirty="0"/>
          </a:p>
          <a:p>
            <a:pPr>
              <a:spcBef>
                <a:spcPts val="600"/>
              </a:spcBef>
              <a:spcAft>
                <a:spcPts val="0"/>
              </a:spcAft>
              <a:buSzPct val="25000"/>
            </a:pPr>
            <a:r>
              <a:rPr lang="en-US" dirty="0"/>
              <a:t>Some medications that fall into this category include antibiotics, pain relievers, and medicine for allergies or asthma.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It is important that this factor is looked at when we look at eye protection for kids.</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kern="1200" cap="none" dirty="0">
                <a:solidFill>
                  <a:schemeClr val="dk1"/>
                </a:solidFill>
                <a:effectLst/>
                <a:latin typeface="+mn-lt"/>
                <a:ea typeface="Calibri"/>
                <a:cs typeface="Calibri"/>
                <a:sym typeface="Calibri"/>
              </a:rPr>
              <a:t>According to results of the 2007 to 2011 Canadian Health Measures Survey from Statistics Canada,</a:t>
            </a:r>
            <a:r>
              <a:rPr lang="en-US" sz="1200" b="0" i="0" u="none" strike="noStrike" kern="1200" cap="none" baseline="0" dirty="0">
                <a:solidFill>
                  <a:schemeClr val="dk1"/>
                </a:solidFill>
                <a:effectLst/>
                <a:latin typeface="+mn-lt"/>
                <a:ea typeface="Calibri"/>
                <a:cs typeface="Calibri"/>
                <a:sym typeface="Calibri"/>
              </a:rPr>
              <a:t> </a:t>
            </a:r>
            <a:r>
              <a:rPr lang="en-US" sz="1200" b="0" i="0" u="none" strike="noStrike" kern="1200" cap="none" dirty="0">
                <a:solidFill>
                  <a:schemeClr val="dk1"/>
                </a:solidFill>
                <a:effectLst/>
                <a:latin typeface="+mn-lt"/>
                <a:ea typeface="Calibri"/>
                <a:cs typeface="Calibri"/>
                <a:sym typeface="Calibri"/>
              </a:rPr>
              <a:t>12% of</a:t>
            </a:r>
            <a:r>
              <a:rPr lang="en-US" sz="1200" b="0" i="0" u="none" strike="noStrike" kern="1200" cap="none" baseline="0" dirty="0">
                <a:solidFill>
                  <a:schemeClr val="dk1"/>
                </a:solidFill>
                <a:effectLst/>
                <a:latin typeface="+mn-lt"/>
                <a:ea typeface="Calibri"/>
                <a:cs typeface="Calibri"/>
                <a:sym typeface="Calibri"/>
              </a:rPr>
              <a:t> </a:t>
            </a:r>
            <a:r>
              <a:rPr lang="en-US" sz="1200" b="0" i="0" u="none" strike="noStrike" kern="1200" cap="none" dirty="0">
                <a:solidFill>
                  <a:schemeClr val="dk1"/>
                </a:solidFill>
                <a:effectLst/>
                <a:latin typeface="+mn-lt"/>
                <a:ea typeface="Calibri"/>
                <a:cs typeface="Calibri"/>
                <a:sym typeface="Calibri"/>
              </a:rPr>
              <a:t>6- to 14-year-olds are taking</a:t>
            </a:r>
            <a:r>
              <a:rPr lang="en-US" sz="1200" b="0" i="0" u="none" strike="noStrike" kern="1200" cap="none" baseline="0" dirty="0">
                <a:solidFill>
                  <a:schemeClr val="dk1"/>
                </a:solidFill>
                <a:effectLst/>
                <a:latin typeface="+mn-lt"/>
                <a:ea typeface="Calibri"/>
                <a:cs typeface="Calibri"/>
                <a:sym typeface="Calibri"/>
              </a:rPr>
              <a:t> prescription medication. </a:t>
            </a:r>
            <a:endParaRPr lang="en-US" sz="1200" b="0" i="0" u="none" strike="noStrike" kern="1200" cap="none" dirty="0">
              <a:solidFill>
                <a:schemeClr val="dk1"/>
              </a:solidFill>
              <a:effectLst/>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(Source: http://</a:t>
            </a:r>
            <a:r>
              <a:rPr lang="en-US" sz="1200" b="0" i="0" u="none" strike="noStrike" cap="none" dirty="0" err="1">
                <a:solidFill>
                  <a:schemeClr val="dk1"/>
                </a:solidFill>
                <a:latin typeface="+mn-lt"/>
                <a:ea typeface="Calibri"/>
                <a:cs typeface="Calibri"/>
                <a:sym typeface="Calibri"/>
              </a:rPr>
              <a:t>www.statcan.gc.ca</a:t>
            </a:r>
            <a:r>
              <a:rPr lang="en-US" sz="1200" b="0" i="0" u="none" strike="noStrike" cap="none" dirty="0">
                <a:solidFill>
                  <a:schemeClr val="dk1"/>
                </a:solidFill>
                <a:latin typeface="+mn-lt"/>
                <a:ea typeface="Calibri"/>
                <a:cs typeface="Calibri"/>
                <a:sym typeface="Calibri"/>
              </a:rPr>
              <a:t>/pub/82-003-x/2014006/article/14032-eng.htm)</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33</a:t>
            </a:fld>
            <a:endParaRPr lang="fr-FR">
              <a:uFillTx/>
            </a:endParaRPr>
          </a:p>
        </p:txBody>
      </p:sp>
    </p:spTree>
    <p:extLst>
      <p:ext uri="{BB962C8B-B14F-4D97-AF65-F5344CB8AC3E}">
        <p14:creationId xmlns:p14="http://schemas.microsoft.com/office/powerpoint/2010/main" val="2438999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Kids may not know or understand diabetes. Most caretakers understand what a good diet provides for growing children, but don’t realize an annual exam can also help detect possible vision problems from diabetes.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34</a:t>
            </a:fld>
            <a:endParaRPr lang="fr-FR">
              <a:uFillTx/>
            </a:endParaRPr>
          </a:p>
        </p:txBody>
      </p:sp>
    </p:spTree>
    <p:extLst>
      <p:ext uri="{BB962C8B-B14F-4D97-AF65-F5344CB8AC3E}">
        <p14:creationId xmlns:p14="http://schemas.microsoft.com/office/powerpoint/2010/main" val="140158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Now, lets dive into some of the special considerations for pediatric vision exams.</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35</a:t>
            </a:fld>
            <a:endParaRPr lang="fr-FR" dirty="0"/>
          </a:p>
        </p:txBody>
      </p:sp>
    </p:spTree>
    <p:extLst>
      <p:ext uri="{BB962C8B-B14F-4D97-AF65-F5344CB8AC3E}">
        <p14:creationId xmlns:p14="http://schemas.microsoft.com/office/powerpoint/2010/main" val="1153627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The Canadian Association of Optometrists recommends that children get a comprehensive eye exam:</a:t>
            </a:r>
            <a:endParaRPr lang="en-US" dirty="0"/>
          </a:p>
          <a:p>
            <a:pPr marL="171450" marR="0" lvl="0" indent="-171450" algn="l" rtl="0">
              <a:lnSpc>
                <a:spcPct val="9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At 6-12 months of age</a:t>
            </a:r>
          </a:p>
          <a:p>
            <a:pPr marL="171450" marR="0" lvl="0" indent="-171450" algn="l" rtl="0">
              <a:lnSpc>
                <a:spcPct val="90000"/>
              </a:lnSpc>
              <a:spcBef>
                <a:spcPts val="0"/>
              </a:spcBef>
              <a:spcAft>
                <a:spcPts val="0"/>
              </a:spcAft>
              <a:buClr>
                <a:schemeClr val="dk1"/>
              </a:buClr>
              <a:buSzPts val="1200"/>
              <a:buFont typeface="Arial"/>
              <a:buChar char="•"/>
            </a:pPr>
            <a:r>
              <a:rPr lang="en-US" dirty="0"/>
              <a:t>Once between 2–5 years</a:t>
            </a:r>
          </a:p>
          <a:p>
            <a:pPr marL="171450" marR="0" lvl="0" indent="-171450" algn="l" rtl="0">
              <a:lnSpc>
                <a:spcPct val="90000"/>
              </a:lnSpc>
              <a:spcBef>
                <a:spcPts val="0"/>
              </a:spcBef>
              <a:spcAft>
                <a:spcPts val="0"/>
              </a:spcAft>
              <a:buClr>
                <a:schemeClr val="dk1"/>
              </a:buClr>
              <a:buSzPts val="1200"/>
              <a:buFont typeface="Arial"/>
              <a:buChar char="•"/>
            </a:pPr>
            <a:r>
              <a:rPr lang="en-US" dirty="0"/>
              <a:t>Annually, 6–18 years</a:t>
            </a:r>
            <a:endParaRPr lang="en-US" sz="1200" b="0" i="0" u="none" strike="noStrike" cap="none" dirty="0">
              <a:solidFill>
                <a:schemeClr val="lt1"/>
              </a:solidFill>
              <a:latin typeface="Century Gothic"/>
              <a:ea typeface="Century Gothic"/>
              <a:cs typeface="Century Gothic"/>
              <a:sym typeface="Century Gothic"/>
            </a:endParaRPr>
          </a:p>
          <a:p>
            <a:pPr marL="457200" marR="0" lvl="1" indent="0" algn="l" rtl="0">
              <a:lnSpc>
                <a:spcPct val="90000"/>
              </a:lnSpc>
              <a:spcBef>
                <a:spcPts val="0"/>
              </a:spcBef>
              <a:spcAft>
                <a:spcPts val="0"/>
              </a:spcAft>
              <a:buClr>
                <a:schemeClr val="dk1"/>
              </a:buClr>
              <a:buSzPts val="12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Early diagnosis and treatment of vision have more positive outcomes if identified</a:t>
            </a:r>
            <a:r>
              <a:rPr lang="en-US" sz="1200" b="0" i="0" u="none" strike="noStrike" cap="none" baseline="0" dirty="0">
                <a:solidFill>
                  <a:schemeClr val="dk1"/>
                </a:solidFill>
                <a:latin typeface="+mn-lt"/>
                <a:ea typeface="Calibri"/>
                <a:cs typeface="Calibri"/>
                <a:sym typeface="Calibri"/>
              </a:rPr>
              <a:t> and </a:t>
            </a:r>
            <a:r>
              <a:rPr lang="en-US" sz="1200" b="0" i="0" u="none" strike="noStrike" cap="none" dirty="0">
                <a:solidFill>
                  <a:schemeClr val="dk1"/>
                </a:solidFill>
                <a:latin typeface="+mn-lt"/>
                <a:ea typeface="Calibri"/>
                <a:cs typeface="Calibri"/>
                <a:sym typeface="Calibri"/>
              </a:rPr>
              <a:t>treated early.</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36</a:t>
            </a:fld>
            <a:endParaRPr lang="fr-FR">
              <a:uFillTx/>
            </a:endParaRPr>
          </a:p>
        </p:txBody>
      </p:sp>
    </p:spTree>
    <p:extLst>
      <p:ext uri="{BB962C8B-B14F-4D97-AF65-F5344CB8AC3E}">
        <p14:creationId xmlns:p14="http://schemas.microsoft.com/office/powerpoint/2010/main" val="1285958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Vision screenings can miss up to a third of children with vision problems. </a:t>
            </a:r>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mn-lt"/>
                <a:ea typeface="Calibri"/>
                <a:cs typeface="Calibri"/>
                <a:sym typeface="Calibri"/>
              </a:rPr>
              <a:t>More than 40 percent of children who had a vision problem identified during a screening did not see an eye care professional for follow-up care.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37</a:t>
            </a:fld>
            <a:endParaRPr lang="fr-FR">
              <a:uFillTx/>
            </a:endParaRPr>
          </a:p>
        </p:txBody>
      </p:sp>
    </p:spTree>
    <p:extLst>
      <p:ext uri="{BB962C8B-B14F-4D97-AF65-F5344CB8AC3E}">
        <p14:creationId xmlns:p14="http://schemas.microsoft.com/office/powerpoint/2010/main" val="4085463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Health: Allergies, frequent colds, ear infections? </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Activities: Sports, reading, music, video games, TV.  Likes to be outdoors or indoors.</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Prescription, over the counter, herbal medications</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Special considerations:</a:t>
            </a:r>
            <a:endParaRPr lang="en-US" dirty="0"/>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Head or eye injuries</a:t>
            </a:r>
            <a:endParaRPr lang="en-US" dirty="0"/>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Pre- and  post- natal complications (prematurity, birth weight, trauma, etc.).</a:t>
            </a:r>
            <a:endParaRPr lang="en-US" dirty="0"/>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Infections </a:t>
            </a:r>
          </a:p>
          <a:p>
            <a:pPr marL="628650" marR="0" lvl="1"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developmental delays</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The recognition of some conditions can require specific optical recommendations.</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38</a:t>
            </a:fld>
            <a:endParaRPr lang="fr-FR">
              <a:uFillTx/>
            </a:endParaRPr>
          </a:p>
        </p:txBody>
      </p:sp>
    </p:spTree>
    <p:extLst>
      <p:ext uri="{BB962C8B-B14F-4D97-AF65-F5344CB8AC3E}">
        <p14:creationId xmlns:p14="http://schemas.microsoft.com/office/powerpoint/2010/main" val="579512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Create a comfortable environment</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Have pictures on the wall.</a:t>
            </a:r>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Pictures drawn by other kids. </a:t>
            </a:r>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Family photos or photos of pets can start a conversation and help them relax.</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mn-lt"/>
                <a:ea typeface="Calibri"/>
                <a:cs typeface="Calibri"/>
                <a:sym typeface="Calibri"/>
              </a:rPr>
              <a:t>Let younger patients sit on parent’s lap</a:t>
            </a:r>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White coat can be intimidating</a:t>
            </a:r>
            <a:br>
              <a:rPr lang="en-US" sz="1200" b="0" i="0" u="none" strike="noStrike" cap="none" dirty="0">
                <a:solidFill>
                  <a:schemeClr val="dk1"/>
                </a:solidFill>
                <a:latin typeface="+mn-lt"/>
                <a:ea typeface="Calibri"/>
                <a:cs typeface="Calibri"/>
                <a:sym typeface="Calibri"/>
              </a:rPr>
            </a:b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Don’t expect to do everything in the same order.</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Be flexible &amp; quick.</a:t>
            </a:r>
            <a:endParaRPr lang="en-US" dirty="0"/>
          </a:p>
          <a:p>
            <a:pPr marL="171450" marR="0" lvl="0" indent="-9525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mn-lt"/>
                <a:ea typeface="Calibri"/>
                <a:cs typeface="Calibri"/>
                <a:sym typeface="Calibri"/>
              </a:rPr>
              <a:t>Incorporate familiar characters into the exam</a:t>
            </a:r>
            <a:endParaRPr lang="en-US" dirty="0"/>
          </a:p>
          <a:p>
            <a:pPr marL="0" marR="0" lvl="0" indent="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br>
              <a:rPr lang="en-US" sz="1200" b="0" i="0" u="none" strike="noStrike" cap="none" dirty="0">
                <a:solidFill>
                  <a:schemeClr val="dk1"/>
                </a:solidFill>
                <a:latin typeface="+mn-lt"/>
                <a:ea typeface="Calibri"/>
                <a:cs typeface="Calibri"/>
                <a:sym typeface="Calibri"/>
              </a:rPr>
            </a:b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39</a:t>
            </a:fld>
            <a:endParaRPr lang="fr-FR">
              <a:uFillTx/>
            </a:endParaRPr>
          </a:p>
        </p:txBody>
      </p:sp>
    </p:spTree>
    <p:extLst>
      <p:ext uri="{BB962C8B-B14F-4D97-AF65-F5344CB8AC3E}">
        <p14:creationId xmlns:p14="http://schemas.microsoft.com/office/powerpoint/2010/main" val="3765528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Just as kids and young adults have different visual needs, we also need to treat them differently when dispensing.</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40</a:t>
            </a:fld>
            <a:endParaRPr lang="fr-FR" dirty="0"/>
          </a:p>
        </p:txBody>
      </p:sp>
    </p:spTree>
    <p:extLst>
      <p:ext uri="{BB962C8B-B14F-4D97-AF65-F5344CB8AC3E}">
        <p14:creationId xmlns:p14="http://schemas.microsoft.com/office/powerpoint/2010/main" val="246489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So who is Gen Z?</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Life is different today and Gen Z are using their eyes in different ways and this could have consequences – short and long term. </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There used to be fluorescent lighting in the classroom, today there is LED. </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Books are being replaced by iPads. </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Candy Cane Lane and Monopoly to PlayStation and now VR.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With their dependency on technology it’s not surprising that millennials are more likely to say it is important to have blue light protection in their prescription eyeglasses.</a:t>
            </a:r>
          </a:p>
          <a:p>
            <a:pPr marL="0" marR="0" lvl="0" indent="0" algn="l" rtl="0">
              <a:lnSpc>
                <a:spcPct val="100000"/>
              </a:lnSpc>
              <a:spcBef>
                <a:spcPts val="0"/>
              </a:spcBef>
              <a:spcAft>
                <a:spcPts val="0"/>
              </a:spcAft>
              <a:buClr>
                <a:schemeClr val="dk1"/>
              </a:buClr>
              <a:buSzPts val="1200"/>
              <a:buFont typeface="Calibri"/>
              <a:buNone/>
            </a:pPr>
            <a:endParaRPr lang="en-US" sz="16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dirty="0">
                <a:solidFill>
                  <a:schemeClr val="dk1"/>
                </a:solidFill>
                <a:latin typeface="+mn-lt"/>
                <a:ea typeface="Calibri"/>
                <a:cs typeface="Calibri"/>
                <a:sym typeface="Calibri"/>
              </a:rPr>
              <a:t>Gen Z uses the internet from a young age</a:t>
            </a:r>
            <a:r>
              <a:rPr lang="en-US" sz="1600" b="0" i="0" u="none" strike="noStrike" cap="none" baseline="0" dirty="0">
                <a:solidFill>
                  <a:schemeClr val="dk1"/>
                </a:solidFill>
                <a:latin typeface="+mn-lt"/>
                <a:ea typeface="Calibri"/>
                <a:cs typeface="Calibri"/>
                <a:sym typeface="Calibri"/>
              </a:rPr>
              <a:t> and they are used to </a:t>
            </a:r>
            <a:r>
              <a:rPr lang="en-US" sz="1600" b="0" i="0" u="none" strike="noStrike" cap="none" dirty="0">
                <a:solidFill>
                  <a:schemeClr val="dk1"/>
                </a:solidFill>
                <a:latin typeface="+mn-lt"/>
                <a:ea typeface="Calibri"/>
                <a:cs typeface="Calibri"/>
                <a:sym typeface="Calibri"/>
              </a:rPr>
              <a:t>information about products and services. </a:t>
            </a: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dirty="0">
                <a:solidFill>
                  <a:schemeClr val="dk1"/>
                </a:solidFill>
                <a:latin typeface="+mn-lt"/>
                <a:ea typeface="Calibri"/>
                <a:cs typeface="Calibri"/>
                <a:sym typeface="Calibri"/>
              </a:rPr>
              <a:t>These children will also influence their parents on the eyewear they purchase for them.</a:t>
            </a: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6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dirty="0">
                <a:solidFill>
                  <a:schemeClr val="dk1"/>
                </a:solidFill>
                <a:latin typeface="+mn-lt"/>
                <a:ea typeface="Calibri"/>
                <a:cs typeface="Calibri"/>
                <a:sym typeface="Calibri"/>
              </a:rPr>
              <a:t>Gen Z uses the internet from a young age</a:t>
            </a:r>
            <a:r>
              <a:rPr lang="en-US" sz="1600" b="0" i="0" u="none" strike="noStrike" cap="none" baseline="0" dirty="0">
                <a:solidFill>
                  <a:schemeClr val="dk1"/>
                </a:solidFill>
                <a:latin typeface="+mn-lt"/>
                <a:ea typeface="Calibri"/>
                <a:cs typeface="Calibri"/>
                <a:sym typeface="Calibri"/>
              </a:rPr>
              <a:t> and they are used to </a:t>
            </a:r>
            <a:r>
              <a:rPr lang="en-US" sz="1600" b="0" i="0" u="none" strike="noStrike" cap="none" dirty="0">
                <a:solidFill>
                  <a:schemeClr val="dk1"/>
                </a:solidFill>
                <a:latin typeface="+mn-lt"/>
                <a:ea typeface="Calibri"/>
                <a:cs typeface="Calibri"/>
                <a:sym typeface="Calibri"/>
              </a:rPr>
              <a:t>information about products and services. </a:t>
            </a:r>
          </a:p>
          <a:p>
            <a:pPr marL="0" marR="0" lvl="0" indent="0" algn="l" rtl="0">
              <a:lnSpc>
                <a:spcPct val="100000"/>
              </a:lnSpc>
              <a:spcBef>
                <a:spcPts val="0"/>
              </a:spcBef>
              <a:spcAft>
                <a:spcPts val="0"/>
              </a:spcAft>
              <a:buClr>
                <a:schemeClr val="dk1"/>
              </a:buClr>
              <a:buSzPts val="1600"/>
              <a:buFont typeface="Calibri"/>
              <a:buNone/>
            </a:pPr>
            <a:r>
              <a:rPr lang="en-US" sz="1600" b="0" i="0" u="none" strike="noStrike" cap="none" dirty="0">
                <a:solidFill>
                  <a:schemeClr val="dk1"/>
                </a:solidFill>
                <a:latin typeface="+mn-lt"/>
                <a:ea typeface="Calibri"/>
                <a:cs typeface="Calibri"/>
                <a:sym typeface="Calibri"/>
              </a:rPr>
              <a:t>These children will also influence their parents on the eyewear they purchase for them.</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a:t>
            </a:fld>
            <a:endParaRPr lang="fr-FR">
              <a:uFillTx/>
            </a:endParaRPr>
          </a:p>
        </p:txBody>
      </p:sp>
    </p:spTree>
    <p:extLst>
      <p:ext uri="{BB962C8B-B14F-4D97-AF65-F5344CB8AC3E}">
        <p14:creationId xmlns:p14="http://schemas.microsoft.com/office/powerpoint/2010/main" val="1575322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It is important that we address kids’ vision and protection. If we educate properly, parents and caretakers shouldn’t hesitate with our prescriptions for Polycarbonate, photochromic</a:t>
            </a:r>
            <a:r>
              <a:rPr lang="en-US" sz="1200" b="0" i="0" u="none" strike="noStrike" cap="none" baseline="0" dirty="0">
                <a:solidFill>
                  <a:schemeClr val="dk1"/>
                </a:solidFill>
                <a:latin typeface="+mn-lt"/>
                <a:ea typeface="Calibri"/>
                <a:cs typeface="Calibri"/>
                <a:sym typeface="Calibri"/>
              </a:rPr>
              <a:t> lenses </a:t>
            </a:r>
            <a:r>
              <a:rPr lang="en-US" sz="1200" b="0" i="0" u="none" strike="noStrike" cap="none" dirty="0">
                <a:solidFill>
                  <a:schemeClr val="dk1"/>
                </a:solidFill>
                <a:latin typeface="+mn-lt"/>
                <a:ea typeface="Calibri"/>
                <a:cs typeface="Calibri"/>
                <a:sym typeface="Calibri"/>
              </a:rPr>
              <a:t>(Transitions for both UV and harmful blue light), computer eyewear, etc.</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41</a:t>
            </a:fld>
            <a:endParaRPr lang="fr-FR">
              <a:uFillTx/>
            </a:endParaRPr>
          </a:p>
        </p:txBody>
      </p:sp>
    </p:spTree>
    <p:extLst>
      <p:ext uri="{BB962C8B-B14F-4D97-AF65-F5344CB8AC3E}">
        <p14:creationId xmlns:p14="http://schemas.microsoft.com/office/powerpoint/2010/main" val="2164504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It starts with the doctor’s recommendation,</a:t>
            </a:r>
            <a:r>
              <a:rPr lang="en-US" sz="1200" b="0" i="0" u="none" strike="noStrike" cap="none" baseline="0" dirty="0">
                <a:solidFill>
                  <a:schemeClr val="dk1"/>
                </a:solidFill>
                <a:latin typeface="+mn-lt"/>
                <a:ea typeface="Calibri"/>
                <a:cs typeface="Calibri"/>
                <a:sym typeface="Calibri"/>
              </a:rPr>
              <a:t> a very important factor</a:t>
            </a:r>
            <a:r>
              <a:rPr lang="en-US" sz="1200" b="0" i="0" u="none" strike="noStrike" cap="none" dirty="0">
                <a:solidFill>
                  <a:schemeClr val="dk1"/>
                </a:solidFill>
                <a:latin typeface="+mn-lt"/>
                <a:ea typeface="Calibri"/>
                <a:cs typeface="Calibri"/>
                <a:sym typeface="Calibri"/>
              </a:rPr>
              <a:t>.  I love chairside doctor recommendations as the</a:t>
            </a:r>
            <a:r>
              <a:rPr lang="en-US" sz="1200" b="0" i="0" u="none" strike="noStrike" cap="none" baseline="0" dirty="0">
                <a:solidFill>
                  <a:schemeClr val="dk1"/>
                </a:solidFill>
                <a:latin typeface="+mn-lt"/>
                <a:ea typeface="Calibri"/>
                <a:cs typeface="Calibri"/>
                <a:sym typeface="Calibri"/>
              </a:rPr>
              <a:t> patient may understand the recommendation as a medical need rather than a buying decision.  As an optician, I would be working with patients making recommendations and answering questions.  Dr. would walk in, make the same recommendation and patient wouldn’t hesitate to say if Dr. recommends, they want it.  Done deal.  </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42</a:t>
            </a:fld>
            <a:endParaRPr lang="fr-FR">
              <a:uFillTx/>
            </a:endParaRPr>
          </a:p>
        </p:txBody>
      </p:sp>
    </p:spTree>
    <p:extLst>
      <p:ext uri="{BB962C8B-B14F-4D97-AF65-F5344CB8AC3E}">
        <p14:creationId xmlns:p14="http://schemas.microsoft.com/office/powerpoint/2010/main" val="549945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talked about</a:t>
            </a:r>
            <a:r>
              <a:rPr lang="en-US" sz="1200" b="0" i="0" u="none" strike="noStrike" cap="none" baseline="0" dirty="0">
                <a:solidFill>
                  <a:schemeClr val="dk1"/>
                </a:solidFill>
                <a:latin typeface="+mn-lt"/>
                <a:ea typeface="Calibri"/>
                <a:cs typeface="Calibri"/>
                <a:sym typeface="Calibri"/>
              </a:rPr>
              <a:t> impact protection earlier in the presentation.  Protective eyewear should be automatic, just like we fit kids with protective helmets, padding, shin guards and other gear</a:t>
            </a:r>
            <a:r>
              <a:rPr lang="en-US" sz="1200" b="0" i="0" u="none" strike="noStrike" cap="none" dirty="0">
                <a:solidFill>
                  <a:schemeClr val="dk1"/>
                </a:solidFill>
                <a:latin typeface="+mn-lt"/>
                <a:ea typeface="Calibri"/>
                <a:cs typeface="Calibri"/>
                <a:sym typeface="Calibri"/>
              </a:rPr>
              <a:t>.  Prevention is key when it comes to eye injuries.</a:t>
            </a:r>
            <a:r>
              <a:rPr lang="en-US" sz="1200" b="0" i="0" u="none" strike="noStrike" cap="none" baseline="0" dirty="0">
                <a:solidFill>
                  <a:schemeClr val="dk1"/>
                </a:solidFill>
                <a:latin typeface="+mn-lt"/>
                <a:ea typeface="Calibri"/>
                <a:cs typeface="Calibri"/>
                <a:sym typeface="Calibri"/>
              </a:rPr>
              <a:t>  </a:t>
            </a:r>
            <a:endParaRPr lang="en-US" dirty="0"/>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https://www.thevisioncouncil.org/content/sports-protection</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43</a:t>
            </a:fld>
            <a:endParaRPr lang="fr-FR">
              <a:uFillTx/>
            </a:endParaRPr>
          </a:p>
        </p:txBody>
      </p:sp>
    </p:spTree>
    <p:extLst>
      <p:ext uri="{BB962C8B-B14F-4D97-AF65-F5344CB8AC3E}">
        <p14:creationId xmlns:p14="http://schemas.microsoft.com/office/powerpoint/2010/main" val="422244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US" sz="1200" b="0" i="0" u="none" strike="noStrike" cap="none" dirty="0">
                <a:solidFill>
                  <a:schemeClr val="dk1"/>
                </a:solidFill>
                <a:latin typeface="+mn-lt"/>
                <a:ea typeface="Calibri"/>
                <a:cs typeface="Calibri"/>
                <a:sym typeface="Calibri"/>
              </a:rPr>
              <a:t>Transitions lenses block 100% of UVA and UVB rays and also reduce painful glare, allowing children to see their best in any light condition. Even kids that don’t need vision correction should wear UV-blocking </a:t>
            </a:r>
            <a:r>
              <a:rPr lang="en-US" sz="1200" b="0" i="0" u="none" strike="noStrike" cap="none" dirty="0" err="1">
                <a:solidFill>
                  <a:schemeClr val="dk1"/>
                </a:solidFill>
                <a:latin typeface="+mn-lt"/>
                <a:ea typeface="Calibri"/>
                <a:cs typeface="Calibri"/>
                <a:sym typeface="Calibri"/>
              </a:rPr>
              <a:t>sunlenses</a:t>
            </a:r>
            <a:r>
              <a:rPr lang="en-US" sz="1200" b="0" i="0" u="none" strike="noStrike" cap="none" dirty="0">
                <a:solidFill>
                  <a:schemeClr val="dk1"/>
                </a:solidFill>
                <a:latin typeface="+mn-lt"/>
                <a:ea typeface="Calibri"/>
                <a:cs typeface="Calibri"/>
                <a:sym typeface="Calibri"/>
              </a:rPr>
              <a:t> when outside. Not all </a:t>
            </a:r>
            <a:r>
              <a:rPr lang="en-US" sz="1200" b="0" i="0" u="none" strike="noStrike" cap="none" dirty="0" err="1">
                <a:solidFill>
                  <a:schemeClr val="dk1"/>
                </a:solidFill>
                <a:latin typeface="+mn-lt"/>
                <a:ea typeface="Calibri"/>
                <a:cs typeface="Calibri"/>
                <a:sym typeface="Calibri"/>
              </a:rPr>
              <a:t>sunlenses</a:t>
            </a:r>
            <a:r>
              <a:rPr lang="en-US" sz="1200" b="0" i="0" u="none" strike="noStrike" cap="none" dirty="0">
                <a:solidFill>
                  <a:schemeClr val="dk1"/>
                </a:solidFill>
                <a:latin typeface="+mn-lt"/>
                <a:ea typeface="Calibri"/>
                <a:cs typeface="Calibri"/>
                <a:sym typeface="Calibri"/>
              </a:rPr>
              <a:t> block 100% UV rays – so make sure your child's eyes are covered. It is important that we remind parents that children’s eyes are more vulnerable to damage from UV due to the filtering of the lens being undeveloped.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One pair is easy for kids and eliminates lost or forgotten </a:t>
            </a:r>
            <a:r>
              <a:rPr lang="en-US" sz="1200" b="0" i="0" u="none" strike="noStrike" cap="none" dirty="0" err="1">
                <a:solidFill>
                  <a:schemeClr val="dk1"/>
                </a:solidFill>
                <a:latin typeface="+mn-lt"/>
                <a:ea typeface="Calibri"/>
                <a:cs typeface="Calibri"/>
                <a:sym typeface="Calibri"/>
              </a:rPr>
              <a:t>sunwear</a:t>
            </a:r>
            <a:r>
              <a:rPr lang="en-US" sz="1200" b="0" i="0" u="none" strike="noStrike" cap="none" dirty="0">
                <a:solidFill>
                  <a:schemeClr val="dk1"/>
                </a:solidFill>
                <a:latin typeface="+mn-lt"/>
                <a:ea typeface="Calibri"/>
                <a:cs typeface="Calibri"/>
                <a:sym typeface="Calibri"/>
              </a:rPr>
              <a:t>. With photochromic lenses one pair does it all!</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285750" marR="0" lvl="0" indent="-285750" algn="l" rtl="0">
              <a:lnSpc>
                <a:spcPct val="100000"/>
              </a:lnSpc>
              <a:spcBef>
                <a:spcPts val="600"/>
              </a:spcBef>
              <a:spcAft>
                <a:spcPts val="0"/>
              </a:spcAft>
              <a:buClr>
                <a:schemeClr val="lt1"/>
              </a:buClr>
              <a:buSzPct val="100000"/>
              <a:buFont typeface="Arial"/>
              <a:buChar char="•"/>
            </a:pPr>
            <a:r>
              <a:rPr lang="en-US" sz="1200" b="0" i="0" u="none" strike="noStrike" cap="none" dirty="0">
                <a:solidFill>
                  <a:schemeClr val="lt1"/>
                </a:solidFill>
                <a:latin typeface="Century Gothic"/>
                <a:ea typeface="Century Gothic"/>
                <a:cs typeface="Century Gothic"/>
                <a:sym typeface="Century Gothic"/>
              </a:rPr>
              <a:t>Transitions lenses are the ideal choice for kids because they seamlessly help to protect kids vision indoors and out from harmful blue light and UV.</a:t>
            </a:r>
          </a:p>
          <a:p>
            <a:pPr marL="285750" marR="0" lvl="0" indent="-285750" algn="l" rtl="0">
              <a:lnSpc>
                <a:spcPct val="100000"/>
              </a:lnSpc>
              <a:spcBef>
                <a:spcPts val="600"/>
              </a:spcBef>
              <a:spcAft>
                <a:spcPts val="0"/>
              </a:spcAft>
              <a:buClr>
                <a:schemeClr val="lt1"/>
              </a:buClr>
              <a:buSzPct val="100000"/>
              <a:buFont typeface="Arial"/>
              <a:buChar char="•"/>
            </a:pPr>
            <a:r>
              <a:rPr lang="en-US" sz="1200" b="0" i="0" u="none" strike="noStrike" cap="none" dirty="0">
                <a:solidFill>
                  <a:schemeClr val="lt1"/>
                </a:solidFill>
                <a:latin typeface="Century Gothic"/>
                <a:ea typeface="Century Gothic"/>
                <a:cs typeface="Century Gothic"/>
                <a:sym typeface="Century Gothic"/>
              </a:rPr>
              <a:t>Cost – compared to other things parents spend their money on kids, clear vision combined with protection is a bargain.</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44</a:t>
            </a:fld>
            <a:endParaRPr lang="fr-FR">
              <a:uFillTx/>
            </a:endParaRPr>
          </a:p>
        </p:txBody>
      </p:sp>
    </p:spTree>
    <p:extLst>
      <p:ext uri="{BB962C8B-B14F-4D97-AF65-F5344CB8AC3E}">
        <p14:creationId xmlns:p14="http://schemas.microsoft.com/office/powerpoint/2010/main" val="968357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There are many good reasons to include AR in your prescription for kids. </a:t>
            </a:r>
            <a:r>
              <a:rPr lang="en-US" sz="1200" b="0" i="0" u="none" strike="noStrike" cap="none" baseline="0" dirty="0">
                <a:solidFill>
                  <a:schemeClr val="dk1"/>
                </a:solidFill>
                <a:latin typeface="+mn-lt"/>
                <a:ea typeface="Calibri"/>
                <a:cs typeface="Calibri"/>
                <a:sym typeface="Calibri"/>
              </a:rPr>
              <a:t>The vision and aesthetic improvements AR provides helps facilitate a positive experience with prescription eyeglasses. </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err="1">
                <a:solidFill>
                  <a:schemeClr val="dk1"/>
                </a:solidFill>
                <a:latin typeface="+mn-lt"/>
                <a:ea typeface="Calibri"/>
                <a:cs typeface="Calibri"/>
                <a:sym typeface="Calibri"/>
              </a:rPr>
              <a:t>Polycarboante</a:t>
            </a:r>
            <a:r>
              <a:rPr lang="en-US" sz="1200" b="0" i="0" u="none" strike="noStrike" cap="none" baseline="0" dirty="0">
                <a:solidFill>
                  <a:schemeClr val="dk1"/>
                </a:solidFill>
                <a:latin typeface="+mn-lt"/>
                <a:ea typeface="Calibri"/>
                <a:cs typeface="Calibri"/>
                <a:sym typeface="Calibri"/>
              </a:rPr>
              <a:t> has a higher index of refraction and lower abbe vs. standard plastic which creates more reflections.</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With children spending more time in classroom fluorescent lighting conditions, in front of computer screens and digital devices, watching TV and playing video games, AR lenses provide significant benefits for their eye health, clear vision and comfort. </a:t>
            </a:r>
          </a:p>
          <a:p>
            <a:pPr marL="0" marR="0" lvl="0" indent="0" algn="l" rtl="0">
              <a:spcBef>
                <a:spcPts val="0"/>
              </a:spcBef>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Remember that vision is a key factor in a</a:t>
            </a:r>
            <a:r>
              <a:rPr lang="en-US" sz="1200" b="0" i="0" u="none" strike="noStrike" cap="none" baseline="0" dirty="0">
                <a:solidFill>
                  <a:schemeClr val="dk1"/>
                </a:solidFill>
                <a:latin typeface="+mn-lt"/>
                <a:ea typeface="Calibri"/>
                <a:cs typeface="Calibri"/>
                <a:sym typeface="Calibri"/>
              </a:rPr>
              <a:t> child’s emotional and intellectual development. Kids should want to wear their glasses. They should feel comfortable wearing their glasses. </a:t>
            </a:r>
            <a:r>
              <a:rPr lang="en-US" dirty="0">
                <a:sym typeface="Century Gothic"/>
              </a:rPr>
              <a:t>Younger children can become discouraged if they suspect people have trouble seeing them clearly. The child can be confident and comfortable knowing that other people can see their eye without trouble.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Note: adding a blue blocker, does not add much to the protection you already get from Transitions.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46</a:t>
            </a:fld>
            <a:endParaRPr lang="fr-FR">
              <a:uFillTx/>
            </a:endParaRPr>
          </a:p>
        </p:txBody>
      </p:sp>
    </p:spTree>
    <p:extLst>
      <p:ext uri="{BB962C8B-B14F-4D97-AF65-F5344CB8AC3E}">
        <p14:creationId xmlns:p14="http://schemas.microsoft.com/office/powerpoint/2010/main" val="2016911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It’s just as important with kids as with adults that we start with lenses first. Prescribing the best visual solution for the patient is the priority. Then we move to finding the best frame that matches the patient's activity level, face shape, bridge, eye size (giving room to grow, but not too much as comfort is more important). Sports Rx for protection are should be considered just like protective gear for sports. Can the patient study at school, ride a bike etc., without their glasses?  If not, a back up pair is a necessity. Besides being a back up pair, they can be used as a fashion statement or accessory. Two different styles can make wearing glasses more fun by changing it up a bit. </a:t>
            </a:r>
            <a:endParaRPr lang="en-US" dirty="0"/>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When recommending photochromic lenses, find a frame that looks equally good as an indoor pair as well as an outdoor pair. Some indoor frames would not look good as a sunglass, and vice versa.</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47</a:t>
            </a:fld>
            <a:endParaRPr lang="fr-FR">
              <a:uFillTx/>
            </a:endParaRPr>
          </a:p>
        </p:txBody>
      </p:sp>
    </p:spTree>
    <p:extLst>
      <p:ext uri="{BB962C8B-B14F-4D97-AF65-F5344CB8AC3E}">
        <p14:creationId xmlns:p14="http://schemas.microsoft.com/office/powerpoint/2010/main" val="4034963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Today, more than ever, eyewear has evolved from pure function to a fashion statement.  With Transitions lenses, you are looking at both the style and the functionality. Transitions lenses adapt to changing light conditions and help protect against harmful UV and harmful blue light. They also create multiple looks as the lens tint changes.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Keep this in mind, and pair Transitions lenses with bold frames that work both indoors and outdoors. And thanks to the </a:t>
            </a:r>
            <a:r>
              <a:rPr lang="en-US" sz="1200" b="0" i="0" u="none" strike="noStrike" cap="none" dirty="0" err="1">
                <a:solidFill>
                  <a:schemeClr val="dk1"/>
                </a:solidFill>
                <a:latin typeface="+mn-lt"/>
                <a:ea typeface="Calibri"/>
                <a:cs typeface="Calibri"/>
                <a:sym typeface="Calibri"/>
              </a:rPr>
              <a:t>colour</a:t>
            </a:r>
            <a:r>
              <a:rPr lang="en-US" sz="1200" b="0" i="0" u="none" strike="noStrike" cap="none" dirty="0">
                <a:solidFill>
                  <a:schemeClr val="dk1"/>
                </a:solidFill>
                <a:latin typeface="+mn-lt"/>
                <a:ea typeface="Calibri"/>
                <a:cs typeface="Calibri"/>
                <a:sym typeface="Calibri"/>
              </a:rPr>
              <a:t> choices offered by Transitions – gray, brown and graphite green – more and more people are pairing a variety of frame shapes, colors and textures with different lens colors to make fashion statements. </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48</a:t>
            </a:fld>
            <a:endParaRPr lang="fr-FR">
              <a:uFillTx/>
            </a:endParaRPr>
          </a:p>
        </p:txBody>
      </p:sp>
    </p:spTree>
    <p:extLst>
      <p:ext uri="{BB962C8B-B14F-4D97-AF65-F5344CB8AC3E}">
        <p14:creationId xmlns:p14="http://schemas.microsoft.com/office/powerpoint/2010/main" val="3549910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lt1"/>
              </a:buClr>
              <a:buSzPts val="700"/>
              <a:buFont typeface="Arial"/>
              <a:buNone/>
            </a:pPr>
            <a:r>
              <a:rPr lang="en-US" sz="1200" b="1" i="0" u="none" strike="noStrike" cap="none" dirty="0">
                <a:solidFill>
                  <a:schemeClr val="lt1"/>
                </a:solidFill>
                <a:latin typeface="Century Gothic"/>
                <a:ea typeface="Century Gothic"/>
                <a:cs typeface="Century Gothic"/>
                <a:sym typeface="Century Gothic"/>
              </a:rPr>
              <a:t>In a study of </a:t>
            </a:r>
            <a:r>
              <a:rPr lang="en-US" sz="1200" b="0" i="0" u="none" strike="noStrike" cap="none" dirty="0">
                <a:solidFill>
                  <a:schemeClr val="lt1"/>
                </a:solidFill>
                <a:latin typeface="Century Gothic"/>
                <a:ea typeface="Century Gothic"/>
                <a:cs typeface="Century Gothic"/>
                <a:sym typeface="Century Gothic"/>
              </a:rPr>
              <a:t>kids between ages 6 -10 at Ojai State University and published in the Journal Ophthalmic and Physiological Optics, May 2008</a:t>
            </a:r>
            <a:endParaRPr lang="en-US" dirty="0"/>
          </a:p>
          <a:p>
            <a:pPr marL="0" marR="0" lvl="0" indent="0" algn="l" rtl="0">
              <a:lnSpc>
                <a:spcPct val="100000"/>
              </a:lnSpc>
              <a:spcBef>
                <a:spcPts val="0"/>
              </a:spcBef>
              <a:spcAft>
                <a:spcPts val="0"/>
              </a:spcAft>
              <a:buClr>
                <a:schemeClr val="lt1"/>
              </a:buClr>
              <a:buSzPts val="700"/>
              <a:buFont typeface="Arial"/>
              <a:buNone/>
            </a:pPr>
            <a:endParaRPr lang="en-US" sz="12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lt1"/>
              </a:buClr>
              <a:buSzPts val="700"/>
              <a:buFont typeface="Arial"/>
              <a:buNone/>
            </a:pPr>
            <a:r>
              <a:rPr lang="en-US" sz="1200" b="0" i="0" u="none" strike="noStrike" cap="none" dirty="0">
                <a:solidFill>
                  <a:schemeClr val="lt1"/>
                </a:solidFill>
                <a:latin typeface="Century Gothic"/>
                <a:ea typeface="Century Gothic"/>
                <a:cs typeface="Century Gothic"/>
                <a:sym typeface="Century Gothic"/>
              </a:rPr>
              <a:t>Kids said eyeglasses make kids </a:t>
            </a:r>
            <a:r>
              <a:rPr lang="en-US" sz="1200" b="1" i="0" u="none" strike="noStrike" cap="none" dirty="0">
                <a:solidFill>
                  <a:schemeClr val="lt1"/>
                </a:solidFill>
                <a:latin typeface="Century Gothic"/>
                <a:ea typeface="Century Gothic"/>
                <a:cs typeface="Century Gothic"/>
                <a:sym typeface="Century Gothic"/>
              </a:rPr>
              <a:t>Look Smart</a:t>
            </a:r>
            <a:r>
              <a:rPr lang="en-US" sz="1100" b="0" i="0" u="none" strike="noStrike" cap="none" dirty="0">
                <a:solidFill>
                  <a:schemeClr val="lt1"/>
                </a:solidFill>
                <a:latin typeface="Century Gothic"/>
                <a:ea typeface="Century Gothic"/>
                <a:cs typeface="Century Gothic"/>
                <a:sym typeface="Century Gothic"/>
              </a:rPr>
              <a:t> and </a:t>
            </a:r>
            <a:r>
              <a:rPr lang="en-US" sz="1200" b="1" i="0" u="none" strike="noStrike" cap="none" dirty="0">
                <a:solidFill>
                  <a:schemeClr val="lt1"/>
                </a:solidFill>
                <a:latin typeface="Century Gothic"/>
                <a:ea typeface="Century Gothic"/>
                <a:cs typeface="Century Gothic"/>
                <a:sym typeface="Century Gothic"/>
              </a:rPr>
              <a:t>Look Honest.</a:t>
            </a:r>
            <a:endParaRPr lang="en-US" dirty="0"/>
          </a:p>
          <a:p>
            <a:pPr marL="0" marR="0" lvl="0" indent="0" algn="l" rtl="0">
              <a:lnSpc>
                <a:spcPct val="100000"/>
              </a:lnSpc>
              <a:spcBef>
                <a:spcPts val="0"/>
              </a:spcBef>
              <a:spcAft>
                <a:spcPts val="0"/>
              </a:spcAft>
              <a:buClr>
                <a:schemeClr val="lt1"/>
              </a:buClr>
              <a:buSzPts val="300"/>
              <a:buFont typeface="Arial"/>
              <a:buNone/>
            </a:pPr>
            <a:endParaRPr lang="en-US" sz="8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chemeClr val="lt1"/>
              </a:buClr>
              <a:buSzPts val="700"/>
              <a:buFont typeface="Arial"/>
              <a:buNone/>
            </a:pPr>
            <a:r>
              <a:rPr lang="en-US" sz="1200" b="0" i="0" u="none" strike="noStrike" cap="none" dirty="0">
                <a:solidFill>
                  <a:schemeClr val="dk1"/>
                </a:solidFill>
                <a:latin typeface="Arial"/>
                <a:ea typeface="Arial"/>
                <a:cs typeface="Arial"/>
                <a:sym typeface="Arial"/>
              </a:rPr>
              <a:t>A study performed in the U.S. by Dr.'s (Madeline) Romeu, (O.D.) and (Susan) Stenson,( M.D. in 2003)  found that children significantly preferred photochromic lenses over clear lenses. </a:t>
            </a:r>
            <a:r>
              <a:rPr lang="en-US" sz="1200" b="1" i="0" u="none" strike="noStrike" cap="none" dirty="0">
                <a:solidFill>
                  <a:schemeClr val="lt1"/>
                </a:solidFill>
                <a:latin typeface="Century Gothic"/>
                <a:ea typeface="Century Gothic"/>
                <a:cs typeface="Century Gothic"/>
                <a:sym typeface="Century Gothic"/>
              </a:rPr>
              <a:t>In fact, Kids</a:t>
            </a:r>
            <a:r>
              <a:rPr lang="en-US" sz="1100" b="0" i="0" u="none" strike="noStrike" cap="none" dirty="0">
                <a:solidFill>
                  <a:schemeClr val="lt1"/>
                </a:solidFill>
                <a:latin typeface="Century Gothic"/>
                <a:ea typeface="Century Gothic"/>
                <a:cs typeface="Century Gothic"/>
                <a:sym typeface="Century Gothic"/>
              </a:rPr>
              <a:t> </a:t>
            </a:r>
            <a:r>
              <a:rPr lang="en-US" sz="1200" b="1" i="0" u="none" strike="noStrike" cap="none" dirty="0">
                <a:solidFill>
                  <a:schemeClr val="lt1"/>
                </a:solidFill>
                <a:latin typeface="Century Gothic"/>
                <a:ea typeface="Century Gothic"/>
                <a:cs typeface="Century Gothic"/>
                <a:sym typeface="Century Gothic"/>
              </a:rPr>
              <a:t>Prefer Transitions lenses </a:t>
            </a:r>
            <a:r>
              <a:rPr lang="en-US" sz="800" b="0" i="0" u="none" strike="noStrike" cap="none" dirty="0">
                <a:solidFill>
                  <a:schemeClr val="lt1"/>
                </a:solidFill>
                <a:latin typeface="Century Gothic"/>
                <a:ea typeface="Century Gothic"/>
                <a:cs typeface="Century Gothic"/>
                <a:sym typeface="Century Gothic"/>
              </a:rPr>
              <a:t>9 out of 10 times  to regular clear lenses</a:t>
            </a:r>
            <a:r>
              <a:rPr lang="en-US" sz="1100" b="0" i="0" u="none" strike="noStrike" cap="none" dirty="0">
                <a:solidFill>
                  <a:schemeClr val="lt1"/>
                </a:solidFill>
                <a:latin typeface="Century Gothic"/>
                <a:ea typeface="Century Gothic"/>
                <a:cs typeface="Century Gothic"/>
                <a:sym typeface="Century Gothic"/>
              </a:rPr>
              <a:t>. </a:t>
            </a:r>
            <a:endParaRPr lang="en-US" dirty="0"/>
          </a:p>
          <a:p>
            <a:pPr marL="0" marR="0" lvl="0" indent="0" algn="l" rtl="0">
              <a:lnSpc>
                <a:spcPct val="100000"/>
              </a:lnSpc>
              <a:spcBef>
                <a:spcPts val="600"/>
              </a:spcBef>
              <a:spcAft>
                <a:spcPts val="0"/>
              </a:spcAft>
              <a:buClr>
                <a:schemeClr val="lt1"/>
              </a:buClr>
              <a:buSzPts val="600"/>
              <a:buFont typeface="Arial"/>
              <a:buNone/>
            </a:pPr>
            <a:endParaRPr lang="en-US" sz="11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chemeClr val="lt1"/>
              </a:buClr>
              <a:buSzPts val="700"/>
              <a:buFont typeface="Arial"/>
              <a:buNone/>
            </a:pPr>
            <a:r>
              <a:rPr lang="en-US" sz="1200" b="1" i="0" u="none" strike="noStrike" cap="none" dirty="0">
                <a:solidFill>
                  <a:schemeClr val="lt1"/>
                </a:solidFill>
                <a:latin typeface="Century Gothic"/>
                <a:ea typeface="Century Gothic"/>
                <a:cs typeface="Century Gothic"/>
                <a:sym typeface="Century Gothic"/>
              </a:rPr>
              <a:t>Glasses are a Great accessory </a:t>
            </a:r>
            <a:r>
              <a:rPr lang="en-US" sz="1100" b="0" i="0" u="none" strike="noStrike" cap="none" dirty="0">
                <a:solidFill>
                  <a:schemeClr val="lt1"/>
                </a:solidFill>
                <a:latin typeface="Century Gothic"/>
                <a:ea typeface="Century Gothic"/>
                <a:cs typeface="Century Gothic"/>
                <a:sym typeface="Century Gothic"/>
              </a:rPr>
              <a:t>– Even </a:t>
            </a:r>
            <a:r>
              <a:rPr lang="en-US" sz="800" b="0" i="0" u="none" strike="noStrike" cap="none" dirty="0">
                <a:solidFill>
                  <a:schemeClr val="lt1"/>
                </a:solidFill>
                <a:latin typeface="Century Gothic"/>
                <a:ea typeface="Century Gothic"/>
                <a:cs typeface="Century Gothic"/>
                <a:sym typeface="Century Gothic"/>
              </a:rPr>
              <a:t>Kids without a Rx are purchasing non-prescription glasses at retailers for</a:t>
            </a:r>
            <a:r>
              <a:rPr lang="en-US" sz="800" b="0" i="0" u="none" strike="noStrike" cap="none" baseline="0" dirty="0">
                <a:solidFill>
                  <a:schemeClr val="lt1"/>
                </a:solidFill>
                <a:latin typeface="Century Gothic"/>
                <a:ea typeface="Century Gothic"/>
                <a:cs typeface="Century Gothic"/>
                <a:sym typeface="Century Gothic"/>
              </a:rPr>
              <a:t> a</a:t>
            </a:r>
            <a:r>
              <a:rPr lang="en-US" sz="800" b="0" i="0" u="none" strike="noStrike" cap="none" dirty="0">
                <a:solidFill>
                  <a:schemeClr val="lt1"/>
                </a:solidFill>
                <a:latin typeface="Century Gothic"/>
                <a:ea typeface="Century Gothic"/>
                <a:cs typeface="Century Gothic"/>
                <a:sym typeface="Century Gothic"/>
              </a:rPr>
              <a:t> fun way to</a:t>
            </a:r>
            <a:r>
              <a:rPr lang="en-US" sz="800" b="0" i="0" u="none" strike="noStrike" cap="none" baseline="0" dirty="0">
                <a:solidFill>
                  <a:schemeClr val="lt1"/>
                </a:solidFill>
                <a:latin typeface="Century Gothic"/>
                <a:ea typeface="Century Gothic"/>
                <a:cs typeface="Century Gothic"/>
                <a:sym typeface="Century Gothic"/>
              </a:rPr>
              <a:t> </a:t>
            </a:r>
            <a:r>
              <a:rPr lang="en-US" sz="800" b="0" i="0" u="none" strike="noStrike" cap="none" dirty="0">
                <a:solidFill>
                  <a:schemeClr val="lt1"/>
                </a:solidFill>
                <a:latin typeface="Century Gothic"/>
                <a:ea typeface="Century Gothic"/>
                <a:cs typeface="Century Gothic"/>
                <a:sym typeface="Century Gothic"/>
              </a:rPr>
              <a:t>accessorize. </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49</a:t>
            </a:fld>
            <a:endParaRPr lang="fr-FR">
              <a:uFillTx/>
            </a:endParaRPr>
          </a:p>
        </p:txBody>
      </p:sp>
    </p:spTree>
    <p:extLst>
      <p:ext uri="{BB962C8B-B14F-4D97-AF65-F5344CB8AC3E}">
        <p14:creationId xmlns:p14="http://schemas.microsoft.com/office/powerpoint/2010/main" val="406122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In our conversations, it is the combination of product, knowledge, price and how we present it to our patients, parents or guardians. Stop thinking “parents don’t want to spend money on their kids glasses.”  If we think they can’t afford the best lens solution or don’t want to spend the money on eyeglasses, they will too. We tend to give options of good, better, best, which parents contribute to price when we should be looking at what the child needs. We are creating fear and insecurity in making the wrong decision with the parents and possibly</a:t>
            </a:r>
            <a:r>
              <a:rPr lang="en-US" sz="1200" b="0" i="0" u="none" strike="noStrike" cap="none" dirty="0">
                <a:solidFill>
                  <a:srgbClr val="FF0000"/>
                </a:solidFill>
                <a:latin typeface="+mn-lt"/>
                <a:ea typeface="Calibri"/>
                <a:cs typeface="Calibri"/>
                <a:sym typeface="Calibri"/>
              </a:rPr>
              <a:t> </a:t>
            </a:r>
            <a:r>
              <a:rPr lang="en-US" sz="1200" b="1" i="1" u="none" strike="noStrike" cap="none" dirty="0">
                <a:solidFill>
                  <a:schemeClr val="accent1"/>
                </a:solidFill>
                <a:latin typeface="+mn-lt"/>
                <a:ea typeface="Calibri"/>
                <a:cs typeface="Calibri"/>
                <a:sym typeface="Calibri"/>
              </a:rPr>
              <a:t>push back </a:t>
            </a:r>
            <a:r>
              <a:rPr lang="en-US" sz="1200" b="0" i="0" u="none" strike="noStrike" cap="none" dirty="0">
                <a:solidFill>
                  <a:schemeClr val="dk1"/>
                </a:solidFill>
                <a:latin typeface="+mn-lt"/>
                <a:ea typeface="Calibri"/>
                <a:cs typeface="Calibri"/>
                <a:sym typeface="Calibri"/>
              </a:rPr>
              <a:t>on the best solution for the child. We have to be confident in prescribing with recommending the best solution – that might include a sports pair or back-up pair. </a:t>
            </a:r>
            <a:endParaRPr lang="en-US" dirty="0"/>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are only protecting the child and helping the parent make a good and informed decision. Remember Gen Z really influences the buying decision, so don’t hesitate to talk with children as well.</a:t>
            </a:r>
            <a:endParaRPr lang="en-US" dirty="0"/>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Start by asking questions like “do you have a favorite color?” and “Is there a frame you saw on a friend that you liked?”</a:t>
            </a:r>
            <a:endParaRPr lang="en-US" dirty="0"/>
          </a:p>
          <a:p>
            <a:pPr marL="171450" marR="0" lvl="0" indent="-171450" algn="l" rtl="0">
              <a:lnSpc>
                <a:spcPct val="100000"/>
              </a:lnSpc>
              <a:spcBef>
                <a:spcPts val="0"/>
              </a:spcBef>
              <a:spcAft>
                <a:spcPts val="0"/>
              </a:spcAft>
              <a:buClr>
                <a:schemeClr val="dk1"/>
              </a:buClr>
              <a:buSzPts val="300"/>
              <a:buFont typeface="Arial"/>
              <a:buChar char="•"/>
            </a:pPr>
            <a:r>
              <a:rPr lang="en-US" sz="1200" b="0" i="0" u="none" strike="noStrike" cap="none" dirty="0">
                <a:solidFill>
                  <a:schemeClr val="dk1"/>
                </a:solidFill>
                <a:latin typeface="+mn-lt"/>
                <a:ea typeface="Calibri"/>
                <a:cs typeface="Calibri"/>
                <a:sym typeface="Calibri"/>
              </a:rPr>
              <a:t>From there grab 10 frames to get them started. Create a Yes, No, Maybe pile.</a:t>
            </a:r>
            <a:endParaRPr lang="en-US" dirty="0"/>
          </a:p>
          <a:p>
            <a:pPr marL="171450" marR="0" lvl="0" indent="-171450" algn="l" rtl="0">
              <a:lnSpc>
                <a:spcPct val="100000"/>
              </a:lnSpc>
              <a:spcBef>
                <a:spcPts val="0"/>
              </a:spcBef>
              <a:spcAft>
                <a:spcPts val="0"/>
              </a:spcAft>
              <a:buClr>
                <a:schemeClr val="dk1"/>
              </a:buClr>
              <a:buSzPts val="300"/>
              <a:buFont typeface="Arial"/>
              <a:buChar char="•"/>
            </a:pPr>
            <a:r>
              <a:rPr lang="en-US" sz="1200" b="0" i="0" u="none" strike="noStrike" cap="none" dirty="0">
                <a:solidFill>
                  <a:schemeClr val="dk1"/>
                </a:solidFill>
                <a:latin typeface="+mn-lt"/>
                <a:ea typeface="Calibri"/>
                <a:cs typeface="Calibri"/>
                <a:sym typeface="Calibri"/>
              </a:rPr>
              <a:t>Encourage parents and patient to walk around if they’d like, but most parents are happy when you get them started with piles.</a:t>
            </a:r>
            <a:endParaRPr lang="en-US" dirty="0"/>
          </a:p>
          <a:p>
            <a:pPr marL="171450" marR="0" lvl="0" indent="-152400" algn="l" rtl="0">
              <a:lnSpc>
                <a:spcPct val="100000"/>
              </a:lnSpc>
              <a:spcBef>
                <a:spcPts val="0"/>
              </a:spcBef>
              <a:spcAft>
                <a:spcPts val="0"/>
              </a:spcAft>
              <a:buClr>
                <a:schemeClr val="dk1"/>
              </a:buClr>
              <a:buSzPts val="3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dirty="0">
                <a:solidFill>
                  <a:schemeClr val="dk1"/>
                </a:solidFill>
                <a:latin typeface="+mn-lt"/>
                <a:ea typeface="Calibri"/>
                <a:cs typeface="Calibri"/>
                <a:sym typeface="Calibri"/>
              </a:rPr>
              <a:t>For older Gen Z, highlight the style</a:t>
            </a:r>
            <a:r>
              <a:rPr lang="en-US" sz="1200" b="0" i="0" u="none" strike="noStrike" cap="none" baseline="0" dirty="0">
                <a:solidFill>
                  <a:schemeClr val="dk1"/>
                </a:solidFill>
                <a:latin typeface="+mn-lt"/>
                <a:ea typeface="Calibri"/>
                <a:cs typeface="Calibri"/>
                <a:sym typeface="Calibri"/>
              </a:rPr>
              <a:t> aspect of lenses and frames.  Talk about the harmful blue light and UV protection offered by Transition lenses.  Being a little older, these young patients can better understand the importance of this protection.  </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50</a:t>
            </a:fld>
            <a:endParaRPr lang="fr-FR">
              <a:uFillTx/>
            </a:endParaRPr>
          </a:p>
        </p:txBody>
      </p:sp>
    </p:spTree>
    <p:extLst>
      <p:ext uri="{BB962C8B-B14F-4D97-AF65-F5344CB8AC3E}">
        <p14:creationId xmlns:p14="http://schemas.microsoft.com/office/powerpoint/2010/main" val="3276851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Consider designating a dispensing area just for children if you don’t have one now. Choose a theme to carry through the area to make it more fun. If you are utilizing a specific space in your dispensary for kids, you may want to choose a corner area near the front of the office. It makes it convenient, controlled, and allows you to promote that you offer kids’ selections to each person who walks through the door.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When it comes to kids furniture, remember– Size, Durability and washable. Maybe add a couple of adult-sized chairs or a bench for parents, but it is supplemental to the kids furnishings. Remember what you leave in the area needs to be childproof. If you have a computer in this area, remember they may not hesitate to see if you have their favorite games loaded on your computer while you aren’t paying attention.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Often, siblings and young friends tag along. Having a computer designated for the kids in this area can solve the problem. Cycloplegics are often involved for children's refractions, so waiting while it takes effect can be boring and having activities for the kids can help with patience and frustration. Have a plan for cleaning the area frequently to prevent spread of germs. A changing table in the patients restroom is a big help for parents of babies and toddlers.</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Ask younger patients to hang their drawings on the wall in your office or exam room to create a more comfortable atmosphere.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The space should be both kid and parent friendly!</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51</a:t>
            </a:fld>
            <a:endParaRPr lang="fr-FR">
              <a:uFillTx/>
            </a:endParaRPr>
          </a:p>
        </p:txBody>
      </p:sp>
    </p:spTree>
    <p:extLst>
      <p:ext uri="{BB962C8B-B14F-4D97-AF65-F5344CB8AC3E}">
        <p14:creationId xmlns:p14="http://schemas.microsoft.com/office/powerpoint/2010/main" val="50955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Studies show that Gen Z already influences household purchases more than the past generation kids. (Source JWT Intelligence)</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(Another study with New York Agency </a:t>
            </a:r>
            <a:r>
              <a:rPr lang="en-US" sz="1200" b="0" i="0" u="none" strike="noStrike" cap="none" dirty="0" err="1">
                <a:solidFill>
                  <a:schemeClr val="dk1"/>
                </a:solidFill>
                <a:latin typeface="+mn-lt"/>
                <a:ea typeface="Calibri"/>
                <a:cs typeface="Calibri"/>
                <a:sym typeface="Calibri"/>
              </a:rPr>
              <a:t>Sparts</a:t>
            </a:r>
            <a:r>
              <a:rPr lang="en-US" sz="1200" b="0" i="0" u="none" strike="noStrike" cap="none" dirty="0">
                <a:solidFill>
                  <a:schemeClr val="dk1"/>
                </a:solidFill>
                <a:latin typeface="+mn-lt"/>
                <a:ea typeface="Calibri"/>
                <a:cs typeface="Calibri"/>
                <a:sym typeface="Calibri"/>
              </a:rPr>
              <a:t> &amp; Honey’s report called “Meet Generation Z” found that </a:t>
            </a:r>
            <a:r>
              <a:rPr lang="en-US" sz="1200" b="0" i="0" u="none" strike="noStrike" cap="none" dirty="0" err="1">
                <a:solidFill>
                  <a:schemeClr val="dk1"/>
                </a:solidFill>
                <a:latin typeface="+mn-lt"/>
                <a:ea typeface="Calibri"/>
                <a:cs typeface="Calibri"/>
                <a:sym typeface="Calibri"/>
              </a:rPr>
              <a:t>GenZ</a:t>
            </a:r>
            <a:r>
              <a:rPr lang="en-US" sz="1200" b="0" i="0" u="none" strike="noStrike" cap="none" dirty="0">
                <a:solidFill>
                  <a:schemeClr val="dk1"/>
                </a:solidFill>
                <a:latin typeface="+mn-lt"/>
                <a:ea typeface="Calibri"/>
                <a:cs typeface="Calibri"/>
                <a:sym typeface="Calibri"/>
              </a:rPr>
              <a:t> influences major purchasing decision according to moms.)  Their ability to influence purchase decisions shouldn’t be taken likely as this ability is very powerful.</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mn-lt"/>
                <a:ea typeface="Calibri"/>
                <a:cs typeface="Calibri"/>
                <a:sym typeface="Calibri"/>
              </a:rPr>
              <a:t>Marcie Merriman, Executive director of Growth Strategy and Retail innovation at Ernst &amp; Young, told Business Insider that Gen Z is influencing the way their parents are spending, more than millennials ever did,  </a:t>
            </a:r>
            <a:r>
              <a:rPr lang="en-US" sz="1200" b="0" i="0" u="none" strike="noStrike" cap="none" dirty="0">
                <a:solidFill>
                  <a:schemeClr val="dk1"/>
                </a:solidFill>
                <a:latin typeface="+mn-lt"/>
                <a:ea typeface="Calibri"/>
                <a:cs typeface="Calibri"/>
                <a:sym typeface="Calibri"/>
              </a:rPr>
              <a:t>So talking to our Gen Z  patients and parents is definitely different than previous generations when it comes to products.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a:t>
            </a:fld>
            <a:endParaRPr lang="fr-FR">
              <a:uFillTx/>
            </a:endParaRPr>
          </a:p>
        </p:txBody>
      </p:sp>
    </p:spTree>
    <p:extLst>
      <p:ext uri="{BB962C8B-B14F-4D97-AF65-F5344CB8AC3E}">
        <p14:creationId xmlns:p14="http://schemas.microsoft.com/office/powerpoint/2010/main" val="2420651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Connecting with Gen Z is a little different than past generations. Studies have shown that these young minds have famously short attention spans of a brief 8 seconds.   Entities like Snapchat and Instagram are examples of specialized catering to this decreasing attention span. Short and to the point dominates any strategy for reaching Gen Z.  Accommodating their window of attention is crucial in trying to reach Gen Z since time is so valuable to them</a:t>
            </a:r>
            <a:r>
              <a:rPr lang="en-US" sz="1200" b="0" i="0" u="none" strike="noStrike" cap="none" baseline="0" dirty="0">
                <a:solidFill>
                  <a:schemeClr val="dk1"/>
                </a:solidFill>
                <a:latin typeface="+mn-lt"/>
                <a:ea typeface="Calibri"/>
                <a:cs typeface="Calibri"/>
                <a:sym typeface="Calibri"/>
              </a:rPr>
              <a:t>.</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Gen Z has more influence on parents than the past, so remember to talk directly to them and their parents.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We are fortunate to have tools of the trade to help us spike their curiosity. Help them understand the importance of UV by letting them use the UV</a:t>
            </a:r>
            <a:r>
              <a:rPr lang="en-US" sz="1200" b="0" i="0" u="none" strike="noStrike" cap="none" baseline="0" dirty="0">
                <a:solidFill>
                  <a:schemeClr val="dk1"/>
                </a:solidFill>
                <a:latin typeface="+mn-lt"/>
                <a:ea typeface="Calibri"/>
                <a:cs typeface="Calibri"/>
                <a:sym typeface="Calibri"/>
              </a:rPr>
              <a:t> f</a:t>
            </a:r>
            <a:r>
              <a:rPr lang="en-US" sz="1200" b="0" i="0" u="none" strike="noStrike" cap="none" dirty="0">
                <a:solidFill>
                  <a:schemeClr val="dk1"/>
                </a:solidFill>
                <a:latin typeface="+mn-lt"/>
                <a:ea typeface="Calibri"/>
                <a:cs typeface="Calibri"/>
                <a:sym typeface="Calibri"/>
              </a:rPr>
              <a:t>lashlight demo Transitions</a:t>
            </a:r>
            <a:r>
              <a:rPr lang="en-US" sz="1200" b="0" i="0" u="none" strike="noStrike" cap="none" baseline="0" dirty="0">
                <a:solidFill>
                  <a:schemeClr val="dk1"/>
                </a:solidFill>
                <a:latin typeface="+mn-lt"/>
                <a:ea typeface="Calibri"/>
                <a:cs typeface="Calibri"/>
                <a:sym typeface="Calibri"/>
              </a:rPr>
              <a:t> offers</a:t>
            </a:r>
            <a:r>
              <a:rPr lang="en-US" sz="1200" b="0" i="0" u="none" strike="noStrike" cap="none" dirty="0">
                <a:solidFill>
                  <a:schemeClr val="dk1"/>
                </a:solidFill>
                <a:latin typeface="+mn-lt"/>
                <a:ea typeface="Calibri"/>
                <a:cs typeface="Calibri"/>
                <a:sym typeface="Calibri"/>
              </a:rPr>
              <a:t>. Show them the amazing magic of photochromic lenses with the UV light demonstrator. These</a:t>
            </a:r>
            <a:r>
              <a:rPr lang="en-US" sz="1200" b="0" i="0" u="none" strike="noStrike" cap="none" baseline="0" dirty="0">
                <a:solidFill>
                  <a:schemeClr val="dk1"/>
                </a:solidFill>
                <a:latin typeface="+mn-lt"/>
                <a:ea typeface="Calibri"/>
                <a:cs typeface="Calibri"/>
                <a:sym typeface="Calibri"/>
              </a:rPr>
              <a:t> young patients</a:t>
            </a:r>
            <a:r>
              <a:rPr lang="en-US" sz="1200" b="0" i="0" u="none" strike="noStrike" cap="none" dirty="0">
                <a:solidFill>
                  <a:schemeClr val="dk1"/>
                </a:solidFill>
                <a:latin typeface="+mn-lt"/>
                <a:ea typeface="Calibri"/>
                <a:cs typeface="Calibri"/>
                <a:sym typeface="Calibri"/>
              </a:rPr>
              <a:t> appreciate being involved</a:t>
            </a:r>
            <a:r>
              <a:rPr lang="en-US" sz="1200" b="0" i="0" u="none" strike="noStrike" cap="none" baseline="0" dirty="0">
                <a:solidFill>
                  <a:schemeClr val="dk1"/>
                </a:solidFill>
                <a:latin typeface="+mn-lt"/>
                <a:ea typeface="Calibri"/>
                <a:cs typeface="Calibri"/>
                <a:sym typeface="Calibri"/>
              </a:rPr>
              <a:t> to show the parent the value of your recommendation.</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52</a:t>
            </a:fld>
            <a:endParaRPr lang="fr-FR">
              <a:uFillTx/>
            </a:endParaRPr>
          </a:p>
        </p:txBody>
      </p:sp>
    </p:spTree>
    <p:extLst>
      <p:ext uri="{BB962C8B-B14F-4D97-AF65-F5344CB8AC3E}">
        <p14:creationId xmlns:p14="http://schemas.microsoft.com/office/powerpoint/2010/main" val="4092814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Materials posted on </a:t>
            </a:r>
            <a:r>
              <a:rPr lang="en-US" dirty="0"/>
              <a:t>www.TransitionsPro.com/Kids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53</a:t>
            </a:fld>
            <a:endParaRPr lang="fr-FR">
              <a:uFillTx/>
            </a:endParaRPr>
          </a:p>
        </p:txBody>
      </p:sp>
    </p:spTree>
    <p:extLst>
      <p:ext uri="{BB962C8B-B14F-4D97-AF65-F5344CB8AC3E}">
        <p14:creationId xmlns:p14="http://schemas.microsoft.com/office/powerpoint/2010/main" val="3416759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kid-friendly</a:t>
            </a:r>
            <a:r>
              <a:rPr lang="en-US" baseline="0" dirty="0"/>
              <a:t> dispensary you want to make sure young patients are getting what they need which often means recommending a number of options. There may be anxiety from parents at this point. They want to give their child every benefit they can however listing option after option can be overwhelming. Bundle lens options that provide visual comfort and savings to the family. This keeps things simple so parents are more comfortable, the child has less time to be distracted and you are able to offer premium lens solutions without hesitation.</a:t>
            </a:r>
          </a:p>
          <a:p>
            <a:endParaRPr lang="en-US" baseline="0" dirty="0"/>
          </a:p>
          <a:p>
            <a:r>
              <a:rPr lang="en-US" baseline="0" dirty="0"/>
              <a:t>Offer warranties but do limit them as kids Rx’s are only for a year rather than the adult 2-year Rx. Warranties represent added value, so make sure to tell them about every warranty. Even if it is coming from the manufacturer, they see it as coming from you. This is very helpful to the practice’s professional image. </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54</a:t>
            </a:fld>
            <a:endParaRPr lang="fr-FR">
              <a:uFillTx/>
            </a:endParaRPr>
          </a:p>
        </p:txBody>
      </p:sp>
    </p:spTree>
    <p:extLst>
      <p:ext uri="{BB962C8B-B14F-4D97-AF65-F5344CB8AC3E}">
        <p14:creationId xmlns:p14="http://schemas.microsoft.com/office/powerpoint/2010/main" val="3087902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We’ve learned that 80% of learning in a child’s first 12 years comes through his or her eyes. We can be an advocate and help educate our communities.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mn-lt"/>
                <a:ea typeface="Calibri"/>
                <a:cs typeface="Calibri"/>
                <a:sym typeface="Calibri"/>
              </a:rPr>
              <a:t>GenZ</a:t>
            </a:r>
            <a:r>
              <a:rPr lang="en-US" sz="1200" b="0" i="0" u="none" strike="noStrike" cap="none" baseline="0" dirty="0">
                <a:solidFill>
                  <a:schemeClr val="dk1"/>
                </a:solidFill>
                <a:latin typeface="+mn-lt"/>
                <a:ea typeface="Calibri"/>
                <a:cs typeface="Calibri"/>
                <a:sym typeface="Calibri"/>
              </a:rPr>
              <a:t> spends more time with digital devices and less time outdoors, which may affect visual development. Teach healthy eye habits – (20-20-20 rule), and talk to parents about the need for harmful blue light protection, but don’t forget the sun protections (the largest source of blue light)</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Gen Z is a growing;</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and an opportunity for the ECP. We also learned a</a:t>
            </a:r>
            <a:r>
              <a:rPr lang="en-US" sz="1200" b="0" i="0" u="none" strike="noStrike" cap="none" baseline="0" dirty="0">
                <a:solidFill>
                  <a:schemeClr val="dk1"/>
                </a:solidFill>
                <a:latin typeface="+mn-lt"/>
                <a:ea typeface="Calibri"/>
                <a:cs typeface="Calibri"/>
                <a:sym typeface="Calibri"/>
              </a:rPr>
              <a:t> lot </a:t>
            </a:r>
            <a:r>
              <a:rPr lang="en-US" sz="1200" b="0" i="0" u="none" strike="noStrike" cap="none" dirty="0">
                <a:solidFill>
                  <a:schemeClr val="dk1"/>
                </a:solidFill>
                <a:latin typeface="+mn-lt"/>
                <a:ea typeface="Calibri"/>
                <a:cs typeface="Calibri"/>
                <a:sym typeface="Calibri"/>
              </a:rPr>
              <a:t>about kids’ eye development and the importance of protection. The opportunities for changing the future and how we look at kids and their vision is huge.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55</a:t>
            </a:fld>
            <a:endParaRPr lang="fr-FR">
              <a:uFillTx/>
            </a:endParaRPr>
          </a:p>
        </p:txBody>
      </p:sp>
    </p:spTree>
    <p:extLst>
      <p:ext uri="{BB962C8B-B14F-4D97-AF65-F5344CB8AC3E}">
        <p14:creationId xmlns:p14="http://schemas.microsoft.com/office/powerpoint/2010/main" val="2642659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wish you success and fun as you approach the opportunities with Gen Z</a:t>
            </a:r>
          </a:p>
          <a:p>
            <a:endParaRPr lang="en-US" dirty="0"/>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56</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80309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The studies are there that prove</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we need to pay more attention to our kids’ vision.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dirty="0">
                <a:solidFill>
                  <a:schemeClr val="bg1"/>
                </a:solidFill>
                <a:latin typeface="Century Gothic" panose="020B0502020202020204" pitchFamily="34" charset="0"/>
              </a:rPr>
              <a:t>The Canadian Association of Optometrists </a:t>
            </a:r>
            <a:r>
              <a:rPr lang="en-US" sz="1200" b="0" i="0" u="none" strike="noStrike" cap="none" dirty="0">
                <a:solidFill>
                  <a:schemeClr val="dk1"/>
                </a:solidFill>
                <a:latin typeface="+mn-lt"/>
                <a:ea typeface="Calibri"/>
                <a:cs typeface="Calibri"/>
                <a:sym typeface="Calibri"/>
              </a:rPr>
              <a:t>shares that 80% of learning in the first 12 years of a child is with their eyes. This alone tells us how critical vision is in the early years. </a:t>
            </a:r>
          </a:p>
          <a:p>
            <a:pPr marL="0" marR="0" lvl="0" indent="0" algn="l" rtl="0">
              <a:spcBef>
                <a:spcPts val="0"/>
              </a:spcBef>
              <a:buSzPct val="25000"/>
              <a:buNone/>
            </a:pPr>
            <a:endParaRPr lang="en-US" sz="1200" b="0" i="0" u="none" strike="noStrike" cap="none" dirty="0">
              <a:solidFill>
                <a:schemeClr val="dk1"/>
              </a:solidFill>
              <a:latin typeface="+mn-lt"/>
              <a:sym typeface="Calibri"/>
            </a:endParaRPr>
          </a:p>
          <a:p>
            <a:pPr marL="0" marR="0" lvl="0" indent="0" algn="l" rtl="0">
              <a:spcBef>
                <a:spcPts val="0"/>
              </a:spcBef>
              <a:buSzPct val="25000"/>
              <a:buNone/>
            </a:pPr>
            <a:r>
              <a:rPr lang="en-US" sz="1200" b="0" i="0" u="none" strike="noStrike" cap="none" dirty="0">
                <a:solidFill>
                  <a:schemeClr val="dk1"/>
                </a:solidFill>
                <a:latin typeface="+mn-lt"/>
                <a:sym typeface="Calibri"/>
              </a:rPr>
              <a:t>The</a:t>
            </a:r>
            <a:r>
              <a:rPr lang="en-US" sz="1200" b="0" i="0" u="none" strike="noStrike" cap="none" baseline="0" dirty="0">
                <a:solidFill>
                  <a:schemeClr val="dk1"/>
                </a:solidFill>
                <a:latin typeface="+mn-lt"/>
                <a:sym typeface="Calibri"/>
              </a:rPr>
              <a:t> N</a:t>
            </a:r>
            <a:r>
              <a:rPr lang="en-US" sz="1200" dirty="0">
                <a:solidFill>
                  <a:schemeClr val="bg1"/>
                </a:solidFill>
                <a:latin typeface="Century Gothic" panose="020B0502020202020204" pitchFamily="34" charset="0"/>
              </a:rPr>
              <a:t>ational Coalition for Vision Health </a:t>
            </a:r>
            <a:r>
              <a:rPr lang="en-US" sz="1200" b="0" i="0" u="none" strike="noStrike" cap="none" dirty="0">
                <a:solidFill>
                  <a:schemeClr val="dk1"/>
                </a:solidFill>
                <a:latin typeface="+mn-lt"/>
                <a:ea typeface="Calibri"/>
                <a:cs typeface="Calibri"/>
                <a:sym typeface="Calibri"/>
              </a:rPr>
              <a:t>estimates that 6</a:t>
            </a:r>
            <a:r>
              <a:rPr lang="en-US" dirty="0"/>
              <a:t> out of 10 children in Canada experiencing reading difficulties have uncorrected or undetected vision problems and almost 25% of school-age children have vision problems.</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Unfortunately, kids don’t always know they are experiencing a vision problem. The symptoms might not be too difficult for us to notice as professionals, but we can do a better job on educating the parents, teachers, caretakers and their loved ones on symptoms to look for with children. We will go into more details on the symptoms a little later in the presentation.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There are many reasons children that need glasses don’t have them. Our hopes are that this number will decrease as we increase awareness about children’s vision and development. </a:t>
            </a: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7</a:t>
            </a:fld>
            <a:endParaRPr lang="fr-FR" dirty="0"/>
          </a:p>
        </p:txBody>
      </p:sp>
    </p:spTree>
    <p:extLst>
      <p:ext uri="{BB962C8B-B14F-4D97-AF65-F5344CB8AC3E}">
        <p14:creationId xmlns:p14="http://schemas.microsoft.com/office/powerpoint/2010/main" val="312290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The last thing a parent wants to hear is that their child has a learning disability. Unfortunately many teachers and parents don’t know what to look for, so vision problems easily go undetected. Sometimes they are not only viewed as a “slow learner” but often a “problem child” as reported by the American Optometric Association. (According to the American Optometric Association, 6 out of 10 students identified as “problem learners” have undetected vision problems.)</a:t>
            </a:r>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According to the National Parent Teacher Association, </a:t>
            </a:r>
            <a:r>
              <a:rPr lang="en-US" sz="1200" b="1" i="0" u="none" strike="noStrike" cap="none" dirty="0">
                <a:solidFill>
                  <a:schemeClr val="dk1"/>
                </a:solidFill>
                <a:latin typeface="+mn-lt"/>
                <a:ea typeface="Calibri"/>
                <a:cs typeface="Calibri"/>
                <a:sym typeface="Calibri"/>
              </a:rPr>
              <a:t>more than 10 million children in this country have vision problems that contribute to poor academic performance</a:t>
            </a:r>
            <a:endParaRPr lang="en-US" dirty="0"/>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often think about vision with visual acuity, but it is easy to forget how much vision can affect the social development of children. Simple daily activities like playing and interacting with others can be difficult for kids with vision problems. Teachers may associate behavior issues with ADD when it can actually be an indication of vision difficulties. It is especially important for those dealing with kids to be aware of the symptoms of vision problems. </a:t>
            </a:r>
            <a:endParaRPr lang="en-US" dirty="0"/>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We can be an advocate for kids by increasing awareness.</a:t>
            </a:r>
            <a:endParaRPr lang="en-US" dirty="0"/>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8</a:t>
            </a:fld>
            <a:endParaRPr lang="fr-FR" dirty="0"/>
          </a:p>
        </p:txBody>
      </p:sp>
    </p:spTree>
    <p:extLst>
      <p:ext uri="{BB962C8B-B14F-4D97-AF65-F5344CB8AC3E}">
        <p14:creationId xmlns:p14="http://schemas.microsoft.com/office/powerpoint/2010/main" val="25916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Healthy sight and healthy eye habits are more important for children than adults because prevention is key. </a:t>
            </a:r>
            <a:r>
              <a:rPr lang="en-US" sz="1200" b="1" i="0" u="none" strike="noStrike" cap="none" dirty="0">
                <a:solidFill>
                  <a:srgbClr val="000000"/>
                </a:solidFill>
                <a:latin typeface="Century Gothic"/>
                <a:ea typeface="Century Gothic"/>
                <a:cs typeface="Century Gothic"/>
                <a:sym typeface="Century Gothic"/>
              </a:rPr>
              <a:t>Childhood is a critical time in development of the eye</a:t>
            </a:r>
            <a:r>
              <a:rPr lang="en-US" sz="1200" b="0" i="0" u="none" strike="noStrike" cap="none" dirty="0">
                <a:solidFill>
                  <a:srgbClr val="000000"/>
                </a:solidFill>
                <a:latin typeface="Century Gothic"/>
                <a:ea typeface="Century Gothic"/>
                <a:cs typeface="Century Gothic"/>
                <a:sym typeface="Century Gothic"/>
              </a:rPr>
              <a:t>, and when good and bad eye care habits are formed, meaning regular eye care and protection habits should begin early in life</a:t>
            </a:r>
            <a:r>
              <a:rPr lang="en-US" sz="1200" b="0" i="0" u="none" strike="noStrike" cap="none" dirty="0">
                <a:solidFill>
                  <a:srgbClr val="000000"/>
                </a:solidFill>
                <a:latin typeface="+mn-lt"/>
                <a:ea typeface="Calibri"/>
                <a:cs typeface="Calibri"/>
                <a:sym typeface="Calibri"/>
              </a:rPr>
              <a:t>.  We teach our kids</a:t>
            </a:r>
            <a:r>
              <a:rPr lang="en-US" sz="1200" b="0" i="0" u="none" strike="noStrike" cap="none" baseline="0" dirty="0">
                <a:solidFill>
                  <a:srgbClr val="000000"/>
                </a:solidFill>
                <a:latin typeface="+mn-lt"/>
                <a:ea typeface="Calibri"/>
                <a:cs typeface="Calibri"/>
                <a:sym typeface="Calibri"/>
              </a:rPr>
              <a:t> from a young age</a:t>
            </a:r>
            <a:r>
              <a:rPr lang="en-US" sz="1200" b="0" i="0" u="none" strike="noStrike" cap="none" dirty="0">
                <a:solidFill>
                  <a:srgbClr val="000000"/>
                </a:solidFill>
                <a:latin typeface="+mn-lt"/>
                <a:ea typeface="Calibri"/>
                <a:cs typeface="Calibri"/>
                <a:sym typeface="Calibri"/>
              </a:rPr>
              <a:t> that brushing and</a:t>
            </a:r>
            <a:r>
              <a:rPr lang="en-US" sz="1200" b="0" i="0" u="none" strike="noStrike" cap="none" baseline="0" dirty="0">
                <a:solidFill>
                  <a:srgbClr val="000000"/>
                </a:solidFill>
                <a:latin typeface="+mn-lt"/>
                <a:ea typeface="Calibri"/>
                <a:cs typeface="Calibri"/>
                <a:sym typeface="Calibri"/>
              </a:rPr>
              <a:t> flossing their teeth, routine cleanings and exams are important.  It would be wonderful if parents would think the same for routine eye exams.</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37% of all parents with children living at home report that their child has never had an eye exam.</a:t>
            </a:r>
            <a:endParaRPr lang="en-US" dirty="0"/>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58% claim they have not done so because their children DO NOT NEED an exam. I can’t</a:t>
            </a:r>
            <a:r>
              <a:rPr lang="en-US" sz="1200" b="0" i="0" u="none" strike="noStrike" cap="none" baseline="0" dirty="0">
                <a:solidFill>
                  <a:schemeClr val="dk1"/>
                </a:solidFill>
                <a:latin typeface="+mn-lt"/>
                <a:ea typeface="Calibri"/>
                <a:cs typeface="Calibri"/>
                <a:sym typeface="Calibri"/>
              </a:rPr>
              <a:t> blame the parents.  or caretakers as it’s not that they don’t care, they just don’t know.  That is exactly why we are here today, to get the word out.  </a:t>
            </a:r>
            <a:r>
              <a:rPr lang="en-US" sz="1200" b="0" i="0" u="none" strike="noStrike" cap="none" dirty="0">
                <a:solidFill>
                  <a:schemeClr val="dk1"/>
                </a:solidFill>
                <a:latin typeface="+mn-lt"/>
                <a:ea typeface="Calibri"/>
                <a:cs typeface="Calibri"/>
                <a:sym typeface="Calibri"/>
              </a:rPr>
              <a:t>Nephew</a:t>
            </a:r>
            <a:r>
              <a:rPr lang="en-US" sz="1200" b="0" i="0" u="none" strike="noStrike" cap="none" baseline="0" dirty="0">
                <a:solidFill>
                  <a:schemeClr val="dk1"/>
                </a:solidFill>
                <a:latin typeface="+mn-lt"/>
                <a:ea typeface="Calibri"/>
                <a:cs typeface="Calibri"/>
                <a:sym typeface="Calibri"/>
              </a:rPr>
              <a:t> example.</a:t>
            </a:r>
            <a:endParaRPr lang="en-US" dirty="0"/>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38% believe that their children are too young to experience vision problems.</a:t>
            </a: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The sad thing is that insurance coverage of any kind has little to no influence regarding the frequency or history of eye exams. Parents don’t recognize the need of early eye exams and don’t realize the impact on their ability to learn and behavior.</a:t>
            </a:r>
            <a:endParaRPr lang="en-US" dirty="0"/>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(Source: Vision Council </a:t>
            </a:r>
            <a:r>
              <a:rPr lang="en-US" sz="1200" b="0" i="0" u="none" strike="noStrike" cap="none" dirty="0" err="1">
                <a:solidFill>
                  <a:schemeClr val="dk1"/>
                </a:solidFill>
                <a:latin typeface="+mn-lt"/>
                <a:ea typeface="Calibri"/>
                <a:cs typeface="Calibri"/>
                <a:sym typeface="Calibri"/>
              </a:rPr>
              <a:t>Visionwatch</a:t>
            </a:r>
            <a:r>
              <a:rPr lang="en-US" sz="1200" b="0" i="0" u="none" strike="noStrike" cap="none" dirty="0">
                <a:solidFill>
                  <a:schemeClr val="dk1"/>
                </a:solidFill>
                <a:latin typeface="+mn-lt"/>
                <a:ea typeface="Calibri"/>
                <a:cs typeface="Calibri"/>
                <a:sym typeface="Calibri"/>
              </a:rPr>
              <a:t> Parent Child Vision Care Report, January 2016) </a:t>
            </a:r>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rgbClr val="000000"/>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 We hope to stop the problem now so that it doesn’t continue to effect the lives of children into adulthood.</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9</a:t>
            </a:fld>
            <a:endParaRPr lang="fr-FR">
              <a:uFillTx/>
            </a:endParaRPr>
          </a:p>
        </p:txBody>
      </p:sp>
    </p:spTree>
    <p:extLst>
      <p:ext uri="{BB962C8B-B14F-4D97-AF65-F5344CB8AC3E}">
        <p14:creationId xmlns:p14="http://schemas.microsoft.com/office/powerpoint/2010/main" val="256765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marR="0" lvl="0" indent="-171450" algn="l" rtl="0">
              <a:spcBef>
                <a:spcPts val="0"/>
              </a:spcBef>
              <a:spcAft>
                <a:spcPts val="0"/>
              </a:spcAft>
              <a:buClr>
                <a:schemeClr val="dk1"/>
              </a:buClr>
              <a:buSzPts val="12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Early detection and treatment of serious ocular abnormalities</a:t>
            </a:r>
            <a:r>
              <a:rPr lang="en-US" sz="1200" b="0" i="0" u="none" strike="noStrike" cap="none" baseline="0" dirty="0">
                <a:solidFill>
                  <a:schemeClr val="dk1"/>
                </a:solidFill>
                <a:latin typeface="+mn-lt"/>
                <a:ea typeface="Calibri"/>
                <a:cs typeface="Calibri"/>
                <a:sym typeface="Calibri"/>
              </a:rPr>
              <a:t> is important</a:t>
            </a:r>
          </a:p>
          <a:p>
            <a:pPr marL="171450" marR="0" lvl="0" indent="-171450" algn="l" rtl="0">
              <a:spcBef>
                <a:spcPts val="0"/>
              </a:spcBef>
              <a:spcAft>
                <a:spcPts val="0"/>
              </a:spcAft>
              <a:buClr>
                <a:schemeClr val="dk1"/>
              </a:buClr>
              <a:buSzPts val="12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Quality lens enhancements to maximize both the quantity and quality of vision is important</a:t>
            </a:r>
          </a:p>
          <a:p>
            <a:pPr marL="171450" marR="0" lvl="0" indent="-171450" algn="l" rtl="0">
              <a:spcBef>
                <a:spcPts val="0"/>
              </a:spcBef>
              <a:spcAft>
                <a:spcPts val="0"/>
              </a:spcAft>
              <a:buClr>
                <a:schemeClr val="dk1"/>
              </a:buClr>
              <a:buSzPts val="12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may play an important role in the development (ophthalmic, educational, functional, and social)</a:t>
            </a:r>
            <a:endParaRPr lang="en-US" dirty="0"/>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10</a:t>
            </a:fld>
            <a:endParaRPr lang="fr-FR" dirty="0"/>
          </a:p>
        </p:txBody>
      </p:sp>
    </p:spTree>
    <p:extLst>
      <p:ext uri="{BB962C8B-B14F-4D97-AF65-F5344CB8AC3E}">
        <p14:creationId xmlns:p14="http://schemas.microsoft.com/office/powerpoint/2010/main" val="262603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0E2EF11-4973-4FAE-9350-C0AB138D0DF5}"/>
              </a:ext>
            </a:extLst>
          </p:cNvPr>
          <p:cNvSpPr>
            <a:spLocks noGrp="1"/>
          </p:cNvSpPr>
          <p:nvPr>
            <p:ph type="title"/>
          </p:nvPr>
        </p:nvSpPr>
        <p:spPr>
          <a:xfrm>
            <a:off x="7430566" y="365125"/>
            <a:ext cx="3923233" cy="1325563"/>
          </a:xfrm>
        </p:spPr>
        <p:txBody>
          <a:bodyPr/>
          <a:lstStyle>
            <a:lvl1pPr>
              <a:defRPr b="1">
                <a:solidFill>
                  <a:srgbClr val="002C7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F6119A97-9BD5-46D2-A892-09E3298CAACC}"/>
              </a:ext>
            </a:extLst>
          </p:cNvPr>
          <p:cNvSpPr>
            <a:spLocks noGrp="1"/>
          </p:cNvSpPr>
          <p:nvPr>
            <p:ph idx="1"/>
          </p:nvPr>
        </p:nvSpPr>
        <p:spPr>
          <a:xfrm>
            <a:off x="7430566" y="1825625"/>
            <a:ext cx="3923233"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00C3DAF9-9597-45F3-AE31-8786931E5F12}"/>
              </a:ext>
            </a:extLst>
          </p:cNvPr>
          <p:cNvSpPr>
            <a:spLocks noGrp="1"/>
          </p:cNvSpPr>
          <p:nvPr>
            <p:ph type="sldNum" sz="quarter" idx="12"/>
          </p:nvPr>
        </p:nvSpPr>
        <p:spPr>
          <a:xfrm>
            <a:off x="10150990" y="6356350"/>
            <a:ext cx="1202810" cy="365125"/>
          </a:xfrm>
        </p:spPr>
        <p:txBody>
          <a:bodyPr/>
          <a:lstStyle/>
          <a:p>
            <a:fld id="{96F968EE-372B-406E-9100-073B5D102728}" type="slidenum">
              <a:rPr lang="en-US" smtClean="0"/>
              <a:pPr/>
              <a:t>‹#›</a:t>
            </a:fld>
            <a:endParaRPr lang="en-US" dirty="0"/>
          </a:p>
        </p:txBody>
      </p:sp>
      <p:sp>
        <p:nvSpPr>
          <p:cNvPr id="15" name="Text Placeholder 13">
            <a:extLst>
              <a:ext uri="{FF2B5EF4-FFF2-40B4-BE49-F238E27FC236}">
                <a16:creationId xmlns:a16="http://schemas.microsoft.com/office/drawing/2014/main" id="{F0DBFF62-31A7-4EA3-AE36-E7187165FD54}"/>
              </a:ext>
            </a:extLst>
          </p:cNvPr>
          <p:cNvSpPr>
            <a:spLocks noGrp="1"/>
          </p:cNvSpPr>
          <p:nvPr>
            <p:ph type="body" sz="quarter" idx="13"/>
          </p:nvPr>
        </p:nvSpPr>
        <p:spPr>
          <a:xfrm>
            <a:off x="7430566" y="6334914"/>
            <a:ext cx="2720243"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44096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6240" y="365125"/>
            <a:ext cx="8947560" cy="1325563"/>
          </a:xfrm>
        </p:spPr>
        <p:txBody>
          <a:bodyPr/>
          <a:lstStyle>
            <a:lvl1pPr>
              <a:defRPr b="1">
                <a:solidFill>
                  <a:srgbClr val="002C71"/>
                </a:solidFill>
              </a:defRPr>
            </a:lvl1pPr>
          </a:lstStyle>
          <a:p>
            <a:r>
              <a:rPr lang="en-US" dirty="0"/>
              <a:t>Click to edit Master title style</a:t>
            </a:r>
          </a:p>
        </p:txBody>
      </p:sp>
      <p:sp>
        <p:nvSpPr>
          <p:cNvPr id="3" name="Content Placeholder 2"/>
          <p:cNvSpPr>
            <a:spLocks noGrp="1"/>
          </p:cNvSpPr>
          <p:nvPr>
            <p:ph idx="1"/>
          </p:nvPr>
        </p:nvSpPr>
        <p:spPr>
          <a:xfrm>
            <a:off x="2406240" y="1825625"/>
            <a:ext cx="8947560"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6F968EE-372B-406E-9100-073B5D102728}" type="slidenum">
              <a:rPr lang="en-US" smtClean="0"/>
              <a:pPr/>
              <a:t>‹#›</a:t>
            </a:fld>
            <a:endParaRPr lang="en-US" dirty="0"/>
          </a:p>
        </p:txBody>
      </p:sp>
      <p:sp>
        <p:nvSpPr>
          <p:cNvPr id="7" name="Parallelogram 6">
            <a:extLst>
              <a:ext uri="{FF2B5EF4-FFF2-40B4-BE49-F238E27FC236}">
                <a16:creationId xmlns:a16="http://schemas.microsoft.com/office/drawing/2014/main" id="{5406C16F-3FB5-4B5F-B7E1-6A0325F1C5C5}"/>
              </a:ext>
            </a:extLst>
          </p:cNvPr>
          <p:cNvSpPr/>
          <p:nvPr userDrawn="1"/>
        </p:nvSpPr>
        <p:spPr>
          <a:xfrm>
            <a:off x="-3071745" y="0"/>
            <a:ext cx="5102854" cy="6858000"/>
          </a:xfrm>
          <a:prstGeom prst="parallelogram">
            <a:avLst>
              <a:gd name="adj" fmla="val 33181"/>
            </a:avLst>
          </a:prstGeom>
          <a:solidFill>
            <a:srgbClr val="002C7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8" name="Groupe 12">
            <a:extLst>
              <a:ext uri="{FF2B5EF4-FFF2-40B4-BE49-F238E27FC236}">
                <a16:creationId xmlns:a16="http://schemas.microsoft.com/office/drawing/2014/main" id="{85230CCC-2299-413B-9AF0-96A75BDEC3BC}"/>
              </a:ext>
            </a:extLst>
          </p:cNvPr>
          <p:cNvGrpSpPr/>
          <p:nvPr userDrawn="1"/>
        </p:nvGrpSpPr>
        <p:grpSpPr>
          <a:xfrm>
            <a:off x="53050" y="-1563251"/>
            <a:ext cx="2397627" cy="9972266"/>
            <a:chOff x="3616981" y="-1304142"/>
            <a:chExt cx="2120275" cy="8818695"/>
          </a:xfrm>
        </p:grpSpPr>
        <p:pic>
          <p:nvPicPr>
            <p:cNvPr id="9" name="Image 16">
              <a:extLst>
                <a:ext uri="{FF2B5EF4-FFF2-40B4-BE49-F238E27FC236}">
                  <a16:creationId xmlns:a16="http://schemas.microsoft.com/office/drawing/2014/main" id="{684D7795-5455-4422-80E4-05B4F6B179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10" name="Connecteur droit 7">
              <a:extLst>
                <a:ext uri="{FF2B5EF4-FFF2-40B4-BE49-F238E27FC236}">
                  <a16:creationId xmlns:a16="http://schemas.microsoft.com/office/drawing/2014/main" id="{AA169405-9E15-4256-8C30-EB41153E93A0}"/>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4" name="Text Placeholder 13">
            <a:extLst>
              <a:ext uri="{FF2B5EF4-FFF2-40B4-BE49-F238E27FC236}">
                <a16:creationId xmlns:a16="http://schemas.microsoft.com/office/drawing/2014/main" id="{AC32121C-F023-4403-ABFC-11328985C0DF}"/>
              </a:ext>
            </a:extLst>
          </p:cNvPr>
          <p:cNvSpPr>
            <a:spLocks noGrp="1"/>
          </p:cNvSpPr>
          <p:nvPr>
            <p:ph type="body" sz="quarter" idx="13"/>
          </p:nvPr>
        </p:nvSpPr>
        <p:spPr>
          <a:xfrm>
            <a:off x="2406650" y="6356350"/>
            <a:ext cx="6203950"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9216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7"/>
          <p:cNvSpPr>
            <a:spLocks noGrp="1"/>
          </p:cNvSpPr>
          <p:nvPr>
            <p:ph sz="quarter" idx="13"/>
          </p:nvPr>
        </p:nvSpPr>
        <p:spPr>
          <a:xfrm>
            <a:off x="457200" y="1111636"/>
            <a:ext cx="11279717" cy="549368"/>
          </a:xfrm>
        </p:spPr>
        <p:txBody>
          <a:bodyPr/>
          <a:lstStyle>
            <a:lvl1pPr>
              <a:defRPr sz="2667">
                <a:solidFill>
                  <a:srgbClr val="1AABA0"/>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8" name="Slide Number Placeholder 5"/>
          <p:cNvSpPr>
            <a:spLocks noGrp="1"/>
          </p:cNvSpPr>
          <p:nvPr>
            <p:ph type="sldNum" sz="quarter" idx="12"/>
          </p:nvPr>
        </p:nvSpPr>
        <p:spPr>
          <a:xfrm>
            <a:off x="397056" y="6307122"/>
            <a:ext cx="508483" cy="400220"/>
          </a:xfrm>
          <a:prstGeom prst="rect">
            <a:avLst/>
          </a:prstGeom>
        </p:spPr>
        <p:txBody>
          <a:bodyPr anchor="ctr"/>
          <a:lstStyle>
            <a:lvl1pPr algn="ctr">
              <a:defRPr sz="1333"/>
            </a:lvl1pPr>
          </a:lstStyle>
          <a:p>
            <a:fld id="{70965ADD-AF1A-4141-95C5-3B84BF451928}" type="slidenum">
              <a:rPr lang="en-US" smtClean="0"/>
              <a:pPr/>
              <a:t>‹#›</a:t>
            </a:fld>
            <a:endParaRPr lang="en-US" dirty="0"/>
          </a:p>
        </p:txBody>
      </p:sp>
    </p:spTree>
    <p:extLst>
      <p:ext uri="{BB962C8B-B14F-4D97-AF65-F5344CB8AC3E}">
        <p14:creationId xmlns:p14="http://schemas.microsoft.com/office/powerpoint/2010/main" val="356458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Edit Master text styles</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8" name="Footer Placeholder 7"/>
          <p:cNvSpPr>
            <a:spLocks noGrp="1"/>
          </p:cNvSpPr>
          <p:nvPr>
            <p:ph type="ftr" sz="quarter" idx="11"/>
          </p:nvPr>
        </p:nvSpPr>
        <p:spPr/>
        <p:txBody>
          <a:bodyPr/>
          <a:lstStyle/>
          <a:p>
            <a:endParaRPr lang="en-US" dirty="0">
              <a:uFillTx/>
            </a:endParaRPr>
          </a:p>
        </p:txBody>
      </p:sp>
      <p:sp>
        <p:nvSpPr>
          <p:cNvPr id="9" name="Slide Number Placeholder 8"/>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4" name="Footer Placeholder 3"/>
          <p:cNvSpPr>
            <a:spLocks noGrp="1"/>
          </p:cNvSpPr>
          <p:nvPr>
            <p:ph type="ftr" sz="quarter" idx="11"/>
          </p:nvPr>
        </p:nvSpPr>
        <p:spPr/>
        <p:txBody>
          <a:bodyPr/>
          <a:lstStyle/>
          <a:p>
            <a:endParaRPr lang="en-US" dirty="0">
              <a:uFillTx/>
            </a:endParaRPr>
          </a:p>
        </p:txBody>
      </p:sp>
      <p:sp>
        <p:nvSpPr>
          <p:cNvPr id="5" name="Slide Number Placeholder 4"/>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3" name="Footer Placeholder 2"/>
          <p:cNvSpPr>
            <a:spLocks noGrp="1"/>
          </p:cNvSpPr>
          <p:nvPr>
            <p:ph type="ftr" sz="quarter" idx="11"/>
          </p:nvPr>
        </p:nvSpPr>
        <p:spPr/>
        <p:txBody>
          <a:bodyPr/>
          <a:lstStyle/>
          <a:p>
            <a:endParaRPr lang="en-US" dirty="0">
              <a:uFillTx/>
            </a:endParaRPr>
          </a:p>
        </p:txBody>
      </p:sp>
      <p:sp>
        <p:nvSpPr>
          <p:cNvPr id="4" name="Slide Number Placeholder 3"/>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8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dirty="0">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6/19/19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A1348C94-F238-4F86-BD14-59C951ECF1C0}" type="datetimeFigureOut">
              <a:rPr lang="en-US" smtClean="0">
                <a:uFillTx/>
              </a:rPr>
              <a:t>6/19/19</a:t>
            </a:fld>
            <a:endParaRPr lang="en-US" dirty="0">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dirty="0">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687C10BD-33D2-48D2-B229-25C1EF0FEDEC}" type="slidenum">
              <a:rPr lang="en-US" smtClean="0">
                <a:uFillTx/>
              </a:rPr>
              <a:t>‹#›</a:t>
            </a:fld>
            <a:endParaRPr lang="en-US" dirty="0">
              <a:uFillTx/>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97" r:id="rId7"/>
    <p:sldLayoutId id="2147483668" r:id="rId8"/>
    <p:sldLayoutId id="2147483669" r:id="rId9"/>
    <p:sldLayoutId id="2147483670" r:id="rId10"/>
    <p:sldLayoutId id="2147483671" r:id="rId11"/>
    <p:sldLayoutId id="2147483704" r:id="rId12"/>
    <p:sldLayoutId id="2147483696" r:id="rId13"/>
    <p:sldLayoutId id="2147483703" r:id="rId14"/>
  </p:sldLayoutIdLst>
  <p:txStyles>
    <p:title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hyperlink" Target="https://drive.google.com/drive/folders/0B8jvqvV77pcJejF2LUQwbmtGVUU?usp=sharin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hyperlink" Target="https://drive.google.com/drive/folders/0B8jvqvV77pcJejF2LUQwbmtGVUU?usp=shari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385236" y="-15022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pic>
        <p:nvPicPr>
          <p:cNvPr id="2050" name="Picture 2" descr="Image result for abo approved">
            <a:extLst>
              <a:ext uri="{FF2B5EF4-FFF2-40B4-BE49-F238E27FC236}">
                <a16:creationId xmlns:a16="http://schemas.microsoft.com/office/drawing/2014/main" id="{655AC203-1CAF-481F-A73F-CE41114795C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2849" y="4366794"/>
            <a:ext cx="1666536" cy="1904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o approved">
            <a:extLst>
              <a:ext uri="{FF2B5EF4-FFF2-40B4-BE49-F238E27FC236}">
                <a16:creationId xmlns:a16="http://schemas.microsoft.com/office/drawing/2014/main" id="{B0C4490A-5EF8-490F-BEC4-81C7EDE1101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72914" y="4288879"/>
            <a:ext cx="1945975" cy="206044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6A738EF-7A2C-45A7-B62A-AB1C84BAB188}"/>
              </a:ext>
            </a:extLst>
          </p:cNvPr>
          <p:cNvGrpSpPr/>
          <p:nvPr/>
        </p:nvGrpSpPr>
        <p:grpSpPr>
          <a:xfrm>
            <a:off x="6390903" y="2448244"/>
            <a:ext cx="587410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6600" b="1" kern="0" dirty="0">
                  <a:solidFill>
                    <a:srgbClr val="002C71"/>
                  </a:solidFill>
                  <a:latin typeface="Century Gothic" panose="020B0502020202020204" pitchFamily="34" charset="0"/>
                  <a:sym typeface="Arial"/>
                </a:rPr>
                <a:t>OF GEN Z</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5400" b="1" kern="0" dirty="0">
                  <a:solidFill>
                    <a:srgbClr val="F36F21"/>
                  </a:solidFill>
                  <a:latin typeface="Century Gothic" panose="020B0502020202020204" pitchFamily="34" charset="0"/>
                  <a:sym typeface="Arial"/>
                </a:rPr>
                <a:t>THE BRIGHT SIDE</a:t>
              </a:r>
            </a:p>
          </p:txBody>
        </p:sp>
      </p:grpSp>
    </p:spTree>
    <p:extLst>
      <p:ext uri="{BB962C8B-B14F-4D97-AF65-F5344CB8AC3E}">
        <p14:creationId xmlns:p14="http://schemas.microsoft.com/office/powerpoint/2010/main" val="402191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a:fillRect/>
          </a:stretch>
        </p:blipFill>
        <p:spPr>
          <a:xfrm>
            <a:off x="-970523" y="0"/>
            <a:ext cx="9967927" cy="6857999"/>
          </a:xfrm>
          <a:prstGeom prst="rect">
            <a:avLst/>
          </a:prstGeom>
        </p:spPr>
      </p:pic>
      <p:grpSp>
        <p:nvGrpSpPr>
          <p:cNvPr id="2" name="Group 1">
            <a:extLst>
              <a:ext uri="{FF2B5EF4-FFF2-40B4-BE49-F238E27FC236}">
                <a16:creationId xmlns:a16="http://schemas.microsoft.com/office/drawing/2014/main" id="{B4FA59A7-0FEE-473D-BD7E-61F95AD4028A}"/>
              </a:ext>
            </a:extLst>
          </p:cNvPr>
          <p:cNvGrpSpPr/>
          <p:nvPr/>
        </p:nvGrpSpPr>
        <p:grpSpPr>
          <a:xfrm>
            <a:off x="3184773" y="-2102650"/>
            <a:ext cx="7891735" cy="10511665"/>
            <a:chOff x="3184773"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5527153" y="365125"/>
            <a:ext cx="6189925" cy="1325563"/>
          </a:xfrm>
        </p:spPr>
        <p:txBody>
          <a:bodyPr/>
          <a:lstStyle/>
          <a:p>
            <a:r>
              <a:rPr lang="en-US" dirty="0"/>
              <a:t>PREVENTION IS KEY</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5537963" y="1825625"/>
            <a:ext cx="5815837" cy="4351338"/>
          </a:xfrm>
        </p:spPr>
        <p:txBody>
          <a:bodyPr>
            <a:normAutofit/>
          </a:bodyPr>
          <a:lstStyle/>
          <a:p>
            <a:pPr marL="0" lvl="0" indent="0">
              <a:lnSpc>
                <a:spcPct val="100000"/>
              </a:lnSpc>
              <a:spcBef>
                <a:spcPts val="0"/>
              </a:spcBef>
              <a:buClr>
                <a:schemeClr val="lt1"/>
              </a:buClr>
              <a:buSzPts val="1800"/>
              <a:buNone/>
            </a:pPr>
            <a:r>
              <a:rPr lang="en-US" sz="1800" b="1" dirty="0">
                <a:latin typeface="Century Gothic"/>
                <a:ea typeface="Century Gothic"/>
                <a:cs typeface="Century Gothic"/>
                <a:sym typeface="Century Gothic"/>
              </a:rPr>
              <a:t>Some potential risks are cumulative</a:t>
            </a:r>
          </a:p>
          <a:p>
            <a:pPr marL="0" lvl="0" indent="0">
              <a:lnSpc>
                <a:spcPct val="100000"/>
              </a:lnSpc>
              <a:spcBef>
                <a:spcPts val="0"/>
              </a:spcBef>
              <a:buClr>
                <a:schemeClr val="lt1"/>
              </a:buClr>
              <a:buSzPts val="1800"/>
              <a:buNone/>
            </a:pPr>
            <a:r>
              <a:rPr lang="en-US" sz="1800" dirty="0"/>
              <a:t>A</a:t>
            </a:r>
            <a:r>
              <a:rPr lang="en-US" sz="1800" dirty="0">
                <a:latin typeface="Century Gothic"/>
                <a:ea typeface="Century Gothic"/>
                <a:cs typeface="Century Gothic"/>
                <a:sym typeface="Century Gothic"/>
              </a:rPr>
              <a:t>nd can impact long-term ocular health</a:t>
            </a:r>
            <a:endParaRPr lang="en-US" dirty="0"/>
          </a:p>
          <a:p>
            <a:pPr marL="0" lvl="0" indent="0">
              <a:lnSpc>
                <a:spcPct val="100000"/>
              </a:lnSpc>
              <a:spcBef>
                <a:spcPts val="600"/>
              </a:spcBef>
              <a:buClr>
                <a:schemeClr val="lt1"/>
              </a:buClr>
              <a:buSzPts val="1800"/>
              <a:buNone/>
            </a:pPr>
            <a:r>
              <a:rPr lang="en-US" sz="1800" b="1" dirty="0">
                <a:latin typeface="Century Gothic"/>
                <a:ea typeface="Century Gothic"/>
                <a:cs typeface="Century Gothic"/>
                <a:sym typeface="Century Gothic"/>
              </a:rPr>
              <a:t>Prevention and intervention </a:t>
            </a:r>
            <a:br>
              <a:rPr lang="en-US" sz="1800" b="1" dirty="0">
                <a:latin typeface="Century Gothic"/>
                <a:ea typeface="Century Gothic"/>
                <a:cs typeface="Century Gothic"/>
                <a:sym typeface="Century Gothic"/>
              </a:rPr>
            </a:br>
            <a:r>
              <a:rPr lang="en-US" sz="1800" dirty="0"/>
              <a:t>C</a:t>
            </a:r>
            <a:r>
              <a:rPr lang="en-US" sz="1800" dirty="0">
                <a:latin typeface="Century Gothic"/>
                <a:ea typeface="Century Gothic"/>
                <a:cs typeface="Century Gothic"/>
                <a:sym typeface="Century Gothic"/>
              </a:rPr>
              <a:t>an be time-sensitive</a:t>
            </a:r>
            <a:endParaRPr lang="en-US" dirty="0"/>
          </a:p>
          <a:p>
            <a:pPr marL="0" lvl="0" indent="0">
              <a:lnSpc>
                <a:spcPct val="100000"/>
              </a:lnSpc>
              <a:spcBef>
                <a:spcPts val="600"/>
              </a:spcBef>
              <a:buClr>
                <a:schemeClr val="lt1"/>
              </a:buClr>
              <a:buSzPts val="1800"/>
              <a:buNone/>
            </a:pPr>
            <a:r>
              <a:rPr lang="en-US" sz="1800" b="1" dirty="0">
                <a:sym typeface="Century Gothic"/>
              </a:rPr>
              <a:t>Ocular abnormalities need to be detected immediately</a:t>
            </a:r>
            <a:endParaRPr lang="en-US" b="1" dirty="0"/>
          </a:p>
          <a:p>
            <a:pPr marL="230188" lvl="1" indent="-115888">
              <a:lnSpc>
                <a:spcPct val="100000"/>
              </a:lnSpc>
              <a:spcBef>
                <a:spcPts val="600"/>
              </a:spcBef>
              <a:buClr>
                <a:srgbClr val="002C71"/>
              </a:buClr>
              <a:buSzPts val="1800"/>
              <a:buFont typeface="Arial"/>
              <a:buChar char="•"/>
            </a:pPr>
            <a:r>
              <a:rPr lang="en-US" sz="1800" dirty="0">
                <a:latin typeface="Century Gothic"/>
                <a:ea typeface="Century Gothic"/>
                <a:cs typeface="Century Gothic"/>
                <a:sym typeface="Century Gothic"/>
              </a:rPr>
              <a:t>Refractive error</a:t>
            </a:r>
            <a:endParaRPr lang="en-US" dirty="0"/>
          </a:p>
          <a:p>
            <a:pPr marL="230188" lvl="1" indent="-115888">
              <a:lnSpc>
                <a:spcPct val="100000"/>
              </a:lnSpc>
              <a:spcBef>
                <a:spcPts val="600"/>
              </a:spcBef>
              <a:buClr>
                <a:srgbClr val="002C71"/>
              </a:buClr>
              <a:buSzPts val="1800"/>
              <a:buFont typeface="Arial"/>
              <a:buChar char="•"/>
            </a:pPr>
            <a:r>
              <a:rPr lang="en-US" sz="1800" dirty="0">
                <a:latin typeface="Century Gothic"/>
                <a:ea typeface="Century Gothic"/>
                <a:cs typeface="Century Gothic"/>
                <a:sym typeface="Century Gothic"/>
              </a:rPr>
              <a:t>Amblyopia</a:t>
            </a:r>
            <a:endParaRPr lang="en-US" dirty="0"/>
          </a:p>
          <a:p>
            <a:pPr marL="230188" lvl="1" indent="-115888">
              <a:lnSpc>
                <a:spcPct val="100000"/>
              </a:lnSpc>
              <a:spcBef>
                <a:spcPts val="600"/>
              </a:spcBef>
              <a:buClr>
                <a:srgbClr val="002C71"/>
              </a:buClr>
              <a:buSzPts val="1800"/>
              <a:buFont typeface="Arial"/>
              <a:buChar char="•"/>
            </a:pPr>
            <a:r>
              <a:rPr lang="en-US" sz="1800" dirty="0">
                <a:latin typeface="Century Gothic"/>
                <a:ea typeface="Century Gothic"/>
                <a:cs typeface="Century Gothic"/>
                <a:sym typeface="Century Gothic"/>
              </a:rPr>
              <a:t>Strabismus</a:t>
            </a:r>
            <a:endParaRPr lang="en-US" dirty="0"/>
          </a:p>
          <a:p>
            <a:pPr marL="230188" lvl="1" indent="-115888">
              <a:lnSpc>
                <a:spcPct val="100000"/>
              </a:lnSpc>
              <a:spcBef>
                <a:spcPts val="600"/>
              </a:spcBef>
              <a:buClr>
                <a:srgbClr val="002C71"/>
              </a:buClr>
              <a:buSzPts val="1800"/>
              <a:buFont typeface="Arial"/>
              <a:buChar char="•"/>
            </a:pPr>
            <a:r>
              <a:rPr lang="en-US" sz="1800" dirty="0">
                <a:latin typeface="Century Gothic"/>
                <a:ea typeface="Century Gothic"/>
                <a:cs typeface="Century Gothic"/>
                <a:sym typeface="Century Gothic"/>
              </a:rPr>
              <a:t>Ocular Disease</a:t>
            </a:r>
            <a:endParaRPr lang="en-US" dirty="0"/>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5611114" y="6334914"/>
            <a:ext cx="4539696" cy="365125"/>
          </a:xfrm>
        </p:spPr>
        <p:txBody>
          <a:bodyPr/>
          <a:lstStyle/>
          <a:p>
            <a:endParaRPr lang="en-US" dirty="0"/>
          </a:p>
        </p:txBody>
      </p:sp>
    </p:spTree>
    <p:extLst>
      <p:ext uri="{BB962C8B-B14F-4D97-AF65-F5344CB8AC3E}">
        <p14:creationId xmlns:p14="http://schemas.microsoft.com/office/powerpoint/2010/main" val="91309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AE359CCE-0A91-4D7D-8E28-18296C644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59" r="27433"/>
          <a:stretch/>
        </p:blipFill>
        <p:spPr>
          <a:xfrm>
            <a:off x="-127591" y="-70702"/>
            <a:ext cx="6356672" cy="6928702"/>
          </a:xfrm>
          <a:prstGeom prst="rect">
            <a:avLst/>
          </a:prstGeom>
        </p:spPr>
      </p:pic>
      <p:grpSp>
        <p:nvGrpSpPr>
          <p:cNvPr id="7" name="Group 6">
            <a:extLst>
              <a:ext uri="{FF2B5EF4-FFF2-40B4-BE49-F238E27FC236}">
                <a16:creationId xmlns:a16="http://schemas.microsoft.com/office/drawing/2014/main" id="{8A167E15-B064-4A5F-A5D2-2628D828F87F}"/>
              </a:ext>
            </a:extLst>
          </p:cNvPr>
          <p:cNvGrpSpPr/>
          <p:nvPr/>
        </p:nvGrpSpPr>
        <p:grpSpPr>
          <a:xfrm>
            <a:off x="3875890" y="-2102650"/>
            <a:ext cx="7891735" cy="10511665"/>
            <a:chOff x="3184773"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6121084" y="365125"/>
            <a:ext cx="5595994" cy="1325563"/>
          </a:xfrm>
        </p:spPr>
        <p:txBody>
          <a:bodyPr/>
          <a:lstStyle/>
          <a:p>
            <a:r>
              <a:rPr lang="en-US" dirty="0"/>
              <a:t>REGULAR EYE CARE </a:t>
            </a:r>
            <a:br>
              <a:rPr lang="en-US" dirty="0"/>
            </a:br>
            <a:r>
              <a:rPr lang="en-US" dirty="0"/>
              <a:t>IS KEY</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6096000" y="1825625"/>
            <a:ext cx="5257800" cy="4351338"/>
          </a:xfrm>
        </p:spPr>
        <p:txBody>
          <a:bodyPr>
            <a:normAutofit/>
          </a:bodyPr>
          <a:lstStyle/>
          <a:p>
            <a:pPr marL="7938" lvl="1" indent="0">
              <a:spcBef>
                <a:spcPts val="0"/>
              </a:spcBef>
              <a:buNone/>
            </a:pPr>
            <a:r>
              <a:rPr lang="en-US" b="1" dirty="0"/>
              <a:t>5-15% of Children Worldwide Have Significant and Unaccounted for Refractive Errors</a:t>
            </a:r>
          </a:p>
          <a:p>
            <a:pPr marL="7938" lvl="1" indent="0">
              <a:spcBef>
                <a:spcPts val="0"/>
              </a:spcBef>
              <a:buNone/>
            </a:pPr>
            <a:endParaRPr lang="en-US" b="1" dirty="0"/>
          </a:p>
          <a:p>
            <a:pPr marL="293688" lvl="1" indent="-285750">
              <a:spcBef>
                <a:spcPts val="0"/>
              </a:spcBef>
            </a:pPr>
            <a:r>
              <a:rPr lang="en-US" dirty="0"/>
              <a:t>Myopia</a:t>
            </a:r>
          </a:p>
          <a:p>
            <a:pPr marL="293688" lvl="1" indent="-285750">
              <a:spcBef>
                <a:spcPts val="0"/>
              </a:spcBef>
            </a:pPr>
            <a:r>
              <a:rPr lang="en-US" dirty="0"/>
              <a:t>Hyperopia</a:t>
            </a:r>
          </a:p>
          <a:p>
            <a:pPr marL="293688" lvl="1" indent="-285750">
              <a:spcBef>
                <a:spcPts val="0"/>
              </a:spcBef>
            </a:pPr>
            <a:r>
              <a:rPr lang="en-US" dirty="0"/>
              <a:t>Astigmatism</a:t>
            </a:r>
          </a:p>
          <a:p>
            <a:pPr marL="293688" lvl="1" indent="-285750">
              <a:spcBef>
                <a:spcPts val="0"/>
              </a:spcBef>
            </a:pPr>
            <a:r>
              <a:rPr lang="en-US" dirty="0"/>
              <a:t>Anisometropia</a:t>
            </a: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6121084" y="6334914"/>
            <a:ext cx="4029726" cy="365125"/>
          </a:xfrm>
        </p:spPr>
        <p:txBody>
          <a:bodyPr/>
          <a:lstStyle/>
          <a:p>
            <a:r>
              <a:rPr lang="en-US" dirty="0"/>
              <a:t>Source:  WHO</a:t>
            </a:r>
          </a:p>
          <a:p>
            <a:endParaRPr lang="en-US" dirty="0"/>
          </a:p>
        </p:txBody>
      </p:sp>
    </p:spTree>
    <p:extLst>
      <p:ext uri="{BB962C8B-B14F-4D97-AF65-F5344CB8AC3E}">
        <p14:creationId xmlns:p14="http://schemas.microsoft.com/office/powerpoint/2010/main" val="41570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Courtney Myers\Desktop\_Stock Images_Video\Stock\ThinkstockPhotos-488600674.jpg">
            <a:extLst>
              <a:ext uri="{FF2B5EF4-FFF2-40B4-BE49-F238E27FC236}">
                <a16:creationId xmlns:a16="http://schemas.microsoft.com/office/drawing/2014/main" id="{00021198-4C9D-4C5C-B3BA-A2BF775038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6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91">
            <a:extLst>
              <a:ext uri="{FF2B5EF4-FFF2-40B4-BE49-F238E27FC236}">
                <a16:creationId xmlns:a16="http://schemas.microsoft.com/office/drawing/2014/main" id="{3E672D0D-D70C-4B87-93F0-832DC1494422}"/>
              </a:ext>
            </a:extLst>
          </p:cNvPr>
          <p:cNvSpPr txBox="1">
            <a:spLocks/>
          </p:cNvSpPr>
          <p:nvPr/>
        </p:nvSpPr>
        <p:spPr>
          <a:xfrm>
            <a:off x="3280740" y="2529672"/>
            <a:ext cx="5630518" cy="708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a:lstStyle>
          <a:p>
            <a:pPr algn="ctr"/>
            <a:r>
              <a:rPr lang="en-US" b="1" dirty="0">
                <a:solidFill>
                  <a:schemeClr val="bg1"/>
                </a:solidFill>
              </a:rPr>
              <a:t>Opportunity Awaits</a:t>
            </a:r>
            <a:endParaRPr lang="en-US" b="1" dirty="0">
              <a:solidFill>
                <a:schemeClr val="bg1"/>
              </a:solidFill>
              <a:sym typeface="Century Gothic"/>
            </a:endParaRPr>
          </a:p>
        </p:txBody>
      </p:sp>
      <p:sp>
        <p:nvSpPr>
          <p:cNvPr id="7" name="Text Placeholder 4">
            <a:extLst>
              <a:ext uri="{FF2B5EF4-FFF2-40B4-BE49-F238E27FC236}">
                <a16:creationId xmlns:a16="http://schemas.microsoft.com/office/drawing/2014/main" id="{4E8DE154-4B35-4967-AF7F-73503203663C}"/>
              </a:ext>
            </a:extLst>
          </p:cNvPr>
          <p:cNvSpPr txBox="1">
            <a:spLocks/>
          </p:cNvSpPr>
          <p:nvPr/>
        </p:nvSpPr>
        <p:spPr>
          <a:xfrm>
            <a:off x="1135376" y="3619757"/>
            <a:ext cx="9921247" cy="3452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algn="ctr">
              <a:spcAft>
                <a:spcPts val="1200"/>
              </a:spcAft>
            </a:pPr>
            <a:r>
              <a:rPr lang="en-US" dirty="0">
                <a:solidFill>
                  <a:schemeClr val="bg1"/>
                </a:solidFill>
              </a:rPr>
              <a:t>To educate parents, teachers and loved ones</a:t>
            </a:r>
          </a:p>
          <a:p>
            <a:pPr algn="ctr">
              <a:spcAft>
                <a:spcPts val="1200"/>
              </a:spcAft>
            </a:pPr>
            <a:r>
              <a:rPr lang="en-US" dirty="0">
                <a:solidFill>
                  <a:schemeClr val="bg1"/>
                </a:solidFill>
              </a:rPr>
              <a:t>To understand the visual health differences of Generation Z and the opportunities for practice growth</a:t>
            </a:r>
          </a:p>
          <a:p>
            <a:pPr algn="ctr">
              <a:spcAft>
                <a:spcPts val="1200"/>
              </a:spcAft>
            </a:pPr>
            <a:r>
              <a:rPr lang="en-US" dirty="0">
                <a:solidFill>
                  <a:schemeClr val="bg1"/>
                </a:solidFill>
              </a:rPr>
              <a:t>To influence the lives of kids in a way that will </a:t>
            </a:r>
            <a:br>
              <a:rPr lang="en-US" dirty="0">
                <a:solidFill>
                  <a:schemeClr val="bg1"/>
                </a:solidFill>
              </a:rPr>
            </a:br>
            <a:r>
              <a:rPr lang="en-US" dirty="0">
                <a:solidFill>
                  <a:schemeClr val="bg1"/>
                </a:solidFill>
              </a:rPr>
              <a:t>influence their future as well as ours</a:t>
            </a:r>
          </a:p>
          <a:p>
            <a:pPr algn="ctr">
              <a:spcAft>
                <a:spcPts val="1200"/>
              </a:spcAft>
            </a:pPr>
            <a:endParaRPr lang="en-US" dirty="0">
              <a:solidFill>
                <a:schemeClr val="bg1"/>
              </a:solidFill>
            </a:endParaRPr>
          </a:p>
        </p:txBody>
      </p:sp>
    </p:spTree>
    <p:extLst>
      <p:ext uri="{BB962C8B-B14F-4D97-AF65-F5344CB8AC3E}">
        <p14:creationId xmlns:p14="http://schemas.microsoft.com/office/powerpoint/2010/main" val="233494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BB635-AB61-4EF7-B580-D785688D15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7310" y="8311"/>
            <a:ext cx="9912347" cy="6858000"/>
          </a:xfrm>
          <a:prstGeom prst="rect">
            <a:avLst/>
          </a:prstGeom>
        </p:spPr>
      </p:pic>
      <p:pic>
        <p:nvPicPr>
          <p:cNvPr id="7" name="Picture 6">
            <a:extLst>
              <a:ext uri="{FF2B5EF4-FFF2-40B4-BE49-F238E27FC236}">
                <a16:creationId xmlns:a16="http://schemas.microsoft.com/office/drawing/2014/main" id="{825ABFFA-E591-4D3B-ABC8-5633B79E9C80}"/>
              </a:ext>
            </a:extLst>
          </p:cNvPr>
          <p:cNvPicPr>
            <a:picLocks noChangeAspect="1"/>
          </p:cNvPicPr>
          <p:nvPr/>
        </p:nvPicPr>
        <p:blipFill>
          <a:blip r:embed="rId4"/>
          <a:stretch>
            <a:fillRect/>
          </a:stretch>
        </p:blipFill>
        <p:spPr>
          <a:xfrm>
            <a:off x="-1216785" y="-1"/>
            <a:ext cx="9944055" cy="6879937"/>
          </a:xfrm>
          <a:prstGeom prst="rect">
            <a:avLst/>
          </a:prstGeom>
        </p:spPr>
      </p:pic>
      <p:sp>
        <p:nvSpPr>
          <p:cNvPr id="8" name="Parallelogram 7">
            <a:extLst>
              <a:ext uri="{FF2B5EF4-FFF2-40B4-BE49-F238E27FC236}">
                <a16:creationId xmlns:a16="http://schemas.microsoft.com/office/drawing/2014/main" id="{271C2374-6BDD-4F4E-8556-6112B279C08A}"/>
              </a:ext>
            </a:extLst>
          </p:cNvPr>
          <p:cNvSpPr/>
          <p:nvPr/>
        </p:nvSpPr>
        <p:spPr>
          <a:xfrm>
            <a:off x="-136107" y="5583956"/>
            <a:ext cx="6213849" cy="1167723"/>
          </a:xfrm>
          <a:prstGeom prst="parallelogram">
            <a:avLst>
              <a:gd name="adj" fmla="val 45794"/>
            </a:avLst>
          </a:prstGeom>
          <a:solidFill>
            <a:srgbClr val="002C7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a:endParaRPr lang="en-US" sz="450" dirty="0"/>
          </a:p>
        </p:txBody>
      </p:sp>
      <p:sp>
        <p:nvSpPr>
          <p:cNvPr id="9" name="Shape 718">
            <a:extLst>
              <a:ext uri="{FF2B5EF4-FFF2-40B4-BE49-F238E27FC236}">
                <a16:creationId xmlns:a16="http://schemas.microsoft.com/office/drawing/2014/main" id="{CA011FEA-8A05-4BB5-BCD0-50086721E0AE}"/>
              </a:ext>
            </a:extLst>
          </p:cNvPr>
          <p:cNvSpPr txBox="1"/>
          <p:nvPr/>
        </p:nvSpPr>
        <p:spPr>
          <a:xfrm>
            <a:off x="1153430" y="5583956"/>
            <a:ext cx="4924312" cy="804049"/>
          </a:xfrm>
          <a:prstGeom prst="rect">
            <a:avLst/>
          </a:prstGeom>
          <a:noFill/>
          <a:ln>
            <a:noFill/>
          </a:ln>
        </p:spPr>
        <p:txBody>
          <a:bodyPr lIns="22857" tIns="11425" rIns="22857" bIns="11425" anchor="ctr" anchorCtr="0">
            <a:noAutofit/>
          </a:bodyPr>
          <a:lstStyle/>
          <a:p>
            <a:pPr>
              <a:lnSpc>
                <a:spcPct val="85000"/>
              </a:lnSpc>
              <a:buSzPct val="25000"/>
              <a:defRPr/>
            </a:pPr>
            <a:r>
              <a:rPr lang="en-US" sz="4975" b="1" dirty="0">
                <a:solidFill>
                  <a:schemeClr val="bg1"/>
                </a:solidFill>
                <a:latin typeface="Century Gothic" panose="020B0502020202020204" pitchFamily="34" charset="0"/>
              </a:rPr>
              <a:t>EDUCATE </a:t>
            </a:r>
          </a:p>
        </p:txBody>
      </p:sp>
      <p:sp>
        <p:nvSpPr>
          <p:cNvPr id="10" name="Shape 718">
            <a:extLst>
              <a:ext uri="{FF2B5EF4-FFF2-40B4-BE49-F238E27FC236}">
                <a16:creationId xmlns:a16="http://schemas.microsoft.com/office/drawing/2014/main" id="{4F2E0637-3E57-465B-BC98-EA301AFFD04C}"/>
              </a:ext>
            </a:extLst>
          </p:cNvPr>
          <p:cNvSpPr txBox="1"/>
          <p:nvPr/>
        </p:nvSpPr>
        <p:spPr>
          <a:xfrm>
            <a:off x="1194285" y="6060479"/>
            <a:ext cx="4924317" cy="965503"/>
          </a:xfrm>
          <a:prstGeom prst="rect">
            <a:avLst/>
          </a:prstGeom>
          <a:noFill/>
          <a:ln>
            <a:noFill/>
          </a:ln>
        </p:spPr>
        <p:txBody>
          <a:bodyPr lIns="22857" tIns="11425" rIns="22857" bIns="11425" anchor="ctr" anchorCtr="0">
            <a:noAutofit/>
          </a:bodyPr>
          <a:lstStyle/>
          <a:p>
            <a:pPr>
              <a:lnSpc>
                <a:spcPct val="85000"/>
              </a:lnSpc>
              <a:buSzPct val="25000"/>
              <a:defRPr/>
            </a:pPr>
            <a:r>
              <a:rPr lang="en-US" sz="2000" b="1" dirty="0">
                <a:solidFill>
                  <a:schemeClr val="bg1"/>
                </a:solidFill>
                <a:latin typeface="Century Gothic" panose="020B0502020202020204" pitchFamily="34" charset="0"/>
              </a:rPr>
              <a:t>Parents, Teachers and Loved Ones</a:t>
            </a:r>
          </a:p>
        </p:txBody>
      </p:sp>
      <p:sp>
        <p:nvSpPr>
          <p:cNvPr id="2" name="Parallelogram 1">
            <a:extLst>
              <a:ext uri="{FF2B5EF4-FFF2-40B4-BE49-F238E27FC236}">
                <a16:creationId xmlns:a16="http://schemas.microsoft.com/office/drawing/2014/main" id="{A688B774-01C6-46F5-B234-73FF6E137646}"/>
              </a:ext>
            </a:extLst>
          </p:cNvPr>
          <p:cNvSpPr/>
          <p:nvPr/>
        </p:nvSpPr>
        <p:spPr>
          <a:xfrm>
            <a:off x="-3071745" y="0"/>
            <a:ext cx="5102854" cy="6858000"/>
          </a:xfrm>
          <a:prstGeom prst="parallelogram">
            <a:avLst>
              <a:gd name="adj" fmla="val 33181"/>
            </a:avLst>
          </a:prstGeom>
          <a:solidFill>
            <a:srgbClr val="002C7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3" name="Groupe 12">
            <a:extLst>
              <a:ext uri="{FF2B5EF4-FFF2-40B4-BE49-F238E27FC236}">
                <a16:creationId xmlns:a16="http://schemas.microsoft.com/office/drawing/2014/main" id="{5F4F7FD4-68AC-41B1-9199-1AA4F42BC69F}"/>
              </a:ext>
            </a:extLst>
          </p:cNvPr>
          <p:cNvGrpSpPr/>
          <p:nvPr/>
        </p:nvGrpSpPr>
        <p:grpSpPr>
          <a:xfrm>
            <a:off x="53050" y="-1563251"/>
            <a:ext cx="2397627" cy="9972266"/>
            <a:chOff x="3616981" y="-1304142"/>
            <a:chExt cx="2120275" cy="8818695"/>
          </a:xfrm>
        </p:grpSpPr>
        <p:pic>
          <p:nvPicPr>
            <p:cNvPr id="4" name="Image 16">
              <a:extLst>
                <a:ext uri="{FF2B5EF4-FFF2-40B4-BE49-F238E27FC236}">
                  <a16:creationId xmlns:a16="http://schemas.microsoft.com/office/drawing/2014/main" id="{61DE64DE-304F-4F48-952B-D238A5610E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5" name="Connecteur droit 7">
              <a:extLst>
                <a:ext uri="{FF2B5EF4-FFF2-40B4-BE49-F238E27FC236}">
                  <a16:creationId xmlns:a16="http://schemas.microsoft.com/office/drawing/2014/main" id="{9AA0982E-47A0-48D9-A4E0-1D21C5E7001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Tree>
    <p:extLst>
      <p:ext uri="{BB962C8B-B14F-4D97-AF65-F5344CB8AC3E}">
        <p14:creationId xmlns:p14="http://schemas.microsoft.com/office/powerpoint/2010/main" val="10344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pic>
        <p:nvPicPr>
          <p:cNvPr id="5" name="Shape 234" descr="closetobook.jpg">
            <a:extLst>
              <a:ext uri="{FF2B5EF4-FFF2-40B4-BE49-F238E27FC236}">
                <a16:creationId xmlns:a16="http://schemas.microsoft.com/office/drawing/2014/main" id="{87B5F23D-63C8-4FE3-A8E1-8569F6C074C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15263" y="2674797"/>
            <a:ext cx="2057400" cy="2057400"/>
          </a:xfrm>
          <a:prstGeom prst="rect">
            <a:avLst/>
          </a:prstGeom>
          <a:noFill/>
          <a:ln w="38100">
            <a:solidFill>
              <a:srgbClr val="002C71"/>
            </a:solidFill>
          </a:ln>
        </p:spPr>
      </p:pic>
      <p:graphicFrame>
        <p:nvGraphicFramePr>
          <p:cNvPr id="6" name="Table 5">
            <a:extLst>
              <a:ext uri="{FF2B5EF4-FFF2-40B4-BE49-F238E27FC236}">
                <a16:creationId xmlns:a16="http://schemas.microsoft.com/office/drawing/2014/main" id="{D19F1528-CEC9-43D6-B1FC-74349E246204}"/>
              </a:ext>
            </a:extLst>
          </p:cNvPr>
          <p:cNvGraphicFramePr>
            <a:graphicFrameLocks noGrp="1"/>
          </p:cNvGraphicFramePr>
          <p:nvPr/>
        </p:nvGraphicFramePr>
        <p:xfrm>
          <a:off x="2504443" y="3631532"/>
          <a:ext cx="2078853" cy="1463040"/>
        </p:xfrm>
        <a:graphic>
          <a:graphicData uri="http://schemas.openxmlformats.org/drawingml/2006/table">
            <a:tbl>
              <a:tblPr firstRow="1" bandRow="1">
                <a:tableStyleId>{2D5ABB26-0587-4C30-8999-92F81FD0307C}</a:tableStyleId>
              </a:tblPr>
              <a:tblGrid>
                <a:gridCol w="2078853">
                  <a:extLst>
                    <a:ext uri="{9D8B030D-6E8A-4147-A177-3AD203B41FA5}">
                      <a16:colId xmlns:a16="http://schemas.microsoft.com/office/drawing/2014/main" val="20000"/>
                    </a:ext>
                  </a:extLst>
                </a:gridCol>
              </a:tblGrid>
              <a:tr h="1167038">
                <a:tc>
                  <a:txBody>
                    <a:bodyPr/>
                    <a:lstStyle/>
                    <a:p>
                      <a:pPr marL="225425" indent="-225425">
                        <a:buFont typeface="+mj-lt"/>
                        <a:buAutoNum type="arabicPeriod"/>
                      </a:pPr>
                      <a:r>
                        <a:rPr lang="en-US" b="0" dirty="0">
                          <a:solidFill>
                            <a:schemeClr val="bg1"/>
                          </a:solidFill>
                          <a:latin typeface="Century Gothic" panose="020B0502020202020204" pitchFamily="34" charset="0"/>
                          <a:sym typeface="Arial"/>
                        </a:rPr>
                        <a:t>Consistently sitting close to the TV or holding a book close</a:t>
                      </a:r>
                      <a:endParaRPr lang="en-US"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extLst>
                  <a:ext uri="{0D108BD9-81ED-4DB2-BD59-A6C34878D82A}">
                    <a16:rowId xmlns:a16="http://schemas.microsoft.com/office/drawing/2014/main" val="10000"/>
                  </a:ext>
                </a:extLst>
              </a:tr>
            </a:tbl>
          </a:graphicData>
        </a:graphic>
      </p:graphicFrame>
      <p:sp>
        <p:nvSpPr>
          <p:cNvPr id="7" name="Oval 6">
            <a:extLst>
              <a:ext uri="{FF2B5EF4-FFF2-40B4-BE49-F238E27FC236}">
                <a16:creationId xmlns:a16="http://schemas.microsoft.com/office/drawing/2014/main" id="{D730A4CB-CD19-4354-AA80-85A21A37F02D}"/>
              </a:ext>
            </a:extLst>
          </p:cNvPr>
          <p:cNvSpPr/>
          <p:nvPr/>
        </p:nvSpPr>
        <p:spPr>
          <a:xfrm>
            <a:off x="8138462" y="2323285"/>
            <a:ext cx="3313215" cy="3313215"/>
          </a:xfrm>
          <a:prstGeom prst="ellipse">
            <a:avLst/>
          </a:prstGeom>
          <a:solidFill>
            <a:srgbClr val="002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defRPr/>
            </a:pPr>
            <a:r>
              <a:rPr lang="en-US" sz="1800" b="1" dirty="0">
                <a:latin typeface="Century Gothic"/>
                <a:ea typeface="Century Gothic"/>
                <a:cs typeface="Century Gothic"/>
                <a:sym typeface="Century Gothic"/>
              </a:rPr>
              <a:t>44% of parents are not aware that behavioral problems can be an indication that a child’s vision is compromised</a:t>
            </a:r>
          </a:p>
        </p:txBody>
      </p:sp>
    </p:spTree>
    <p:extLst>
      <p:ext uri="{BB962C8B-B14F-4D97-AF65-F5344CB8AC3E}">
        <p14:creationId xmlns:p14="http://schemas.microsoft.com/office/powerpoint/2010/main" val="2941987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236" descr="rubbing.jpg">
            <a:extLst>
              <a:ext uri="{FF2B5EF4-FFF2-40B4-BE49-F238E27FC236}">
                <a16:creationId xmlns:a16="http://schemas.microsoft.com/office/drawing/2014/main" id="{31113AD7-6DB3-4589-8EB8-E838A62118B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11" name="Shape 234" descr="closetobook.jpg">
            <a:extLst>
              <a:ext uri="{FF2B5EF4-FFF2-40B4-BE49-F238E27FC236}">
                <a16:creationId xmlns:a16="http://schemas.microsoft.com/office/drawing/2014/main" id="{9236D2EF-01C9-4E5F-9DC8-3FFB275A2A1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graphicFrame>
        <p:nvGraphicFramePr>
          <p:cNvPr id="13" name="Table 12">
            <a:extLst>
              <a:ext uri="{FF2B5EF4-FFF2-40B4-BE49-F238E27FC236}">
                <a16:creationId xmlns:a16="http://schemas.microsoft.com/office/drawing/2014/main" id="{9D6A4E22-1A56-4E83-BD6C-7E6D6429F063}"/>
              </a:ext>
            </a:extLst>
          </p:cNvPr>
          <p:cNvGraphicFramePr>
            <a:graphicFrameLocks noGrp="1"/>
          </p:cNvGraphicFramePr>
          <p:nvPr>
            <p:extLst>
              <p:ext uri="{D42A27DB-BD31-4B8C-83A1-F6EECF244321}">
                <p14:modId xmlns:p14="http://schemas.microsoft.com/office/powerpoint/2010/main" val="183889449"/>
              </p:ext>
            </p:extLst>
          </p:nvPr>
        </p:nvGraphicFramePr>
        <p:xfrm>
          <a:off x="2507864" y="3631532"/>
          <a:ext cx="4172130" cy="146304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tblGrid>
              <a:tr h="1167038">
                <a:tc>
                  <a:txBody>
                    <a:bodyPr/>
                    <a:lstStyle/>
                    <a:p>
                      <a:pPr marL="225425" indent="-225425">
                        <a:buFont typeface="+mj-lt"/>
                        <a:buAutoNum type="arabicPeriod"/>
                      </a:pPr>
                      <a:r>
                        <a:rPr lang="en-US" b="0" dirty="0">
                          <a:solidFill>
                            <a:schemeClr val="bg1"/>
                          </a:solidFill>
                          <a:latin typeface="Century Gothic" panose="020B0502020202020204" pitchFamily="34" charset="0"/>
                          <a:sym typeface="Arial"/>
                        </a:rPr>
                        <a:t>Consistently sitting close to the TV or holding a book close</a:t>
                      </a:r>
                      <a:endParaRPr lang="en-US"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400" b="0" i="0" u="none" strike="noStrike" cap="none" dirty="0">
                          <a:solidFill>
                            <a:schemeClr val="bg1"/>
                          </a:solidFill>
                          <a:latin typeface="Century Gothic" panose="020B0502020202020204" pitchFamily="34" charset="0"/>
                          <a:ea typeface="+mn-ea"/>
                          <a:cs typeface="+mn-cs"/>
                          <a:sym typeface="Arial"/>
                        </a:rPr>
                        <a:t>Frequent</a:t>
                      </a:r>
                      <a:r>
                        <a:rPr lang="en-US" sz="1400" b="0" i="0" u="none" strike="noStrike" cap="none" baseline="0" dirty="0">
                          <a:solidFill>
                            <a:schemeClr val="bg1"/>
                          </a:solidFill>
                          <a:latin typeface="Century Gothic" panose="020B0502020202020204" pitchFamily="34" charset="0"/>
                          <a:ea typeface="+mn-ea"/>
                          <a:cs typeface="+mn-cs"/>
                          <a:sym typeface="Arial"/>
                        </a:rPr>
                        <a:t> eye rubbing</a:t>
                      </a:r>
                      <a:endParaRPr lang="en-US" sz="14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spTree>
    <p:extLst>
      <p:ext uri="{BB962C8B-B14F-4D97-AF65-F5344CB8AC3E}">
        <p14:creationId xmlns:p14="http://schemas.microsoft.com/office/powerpoint/2010/main" val="551971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74194" y="2674798"/>
            <a:ext cx="2060071" cy="1473706"/>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graphicFrame>
        <p:nvGraphicFramePr>
          <p:cNvPr id="9" name="Table 8">
            <a:extLst>
              <a:ext uri="{FF2B5EF4-FFF2-40B4-BE49-F238E27FC236}">
                <a16:creationId xmlns:a16="http://schemas.microsoft.com/office/drawing/2014/main" id="{52D759BE-AABE-41C4-AA14-3F521B606E6F}"/>
              </a:ext>
            </a:extLst>
          </p:cNvPr>
          <p:cNvGraphicFramePr>
            <a:graphicFrameLocks noGrp="1"/>
          </p:cNvGraphicFramePr>
          <p:nvPr>
            <p:extLst>
              <p:ext uri="{D42A27DB-BD31-4B8C-83A1-F6EECF244321}">
                <p14:modId xmlns:p14="http://schemas.microsoft.com/office/powerpoint/2010/main" val="2664247875"/>
              </p:ext>
            </p:extLst>
          </p:nvPr>
        </p:nvGraphicFramePr>
        <p:xfrm>
          <a:off x="2507864" y="3631532"/>
          <a:ext cx="6258195" cy="155448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225425" marR="0" indent="-225425" algn="l" rtl="0">
                        <a:lnSpc>
                          <a:spcPct val="100000"/>
                        </a:lnSpc>
                        <a:spcBef>
                          <a:spcPts val="0"/>
                        </a:spcBef>
                        <a:spcAft>
                          <a:spcPts val="0"/>
                        </a:spcAft>
                        <a:buFont typeface="+mj-lt"/>
                        <a:buAutoNum type="arabicPeriod" startAt="3"/>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307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2456228781"/>
              </p:ext>
            </p:extLst>
          </p:nvPr>
        </p:nvGraphicFramePr>
        <p:xfrm>
          <a:off x="2507864" y="3633338"/>
          <a:ext cx="8344260" cy="155448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b="0" i="0" u="none" strike="noStrike" cap="none" dirty="0">
                          <a:solidFill>
                            <a:schemeClr val="bg1"/>
                          </a:solidFill>
                          <a:latin typeface="Century Gothic" panose="020B0502020202020204" pitchFamily="34" charset="0"/>
                          <a:ea typeface="+mn-ea"/>
                          <a:cs typeface="+mn-cs"/>
                          <a:sym typeface="Century Gothic"/>
                        </a:rPr>
                        <a:t>Sensitivity to light and/or excessive tearing</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9748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1381976627"/>
              </p:ext>
            </p:extLst>
          </p:nvPr>
        </p:nvGraphicFramePr>
        <p:xfrm>
          <a:off x="2507864" y="3633338"/>
          <a:ext cx="8344260" cy="286512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b="0" i="0" u="none" strike="noStrike" cap="none" dirty="0">
                          <a:solidFill>
                            <a:schemeClr val="bg1"/>
                          </a:solidFill>
                          <a:latin typeface="Century Gothic" panose="020B0502020202020204" pitchFamily="34" charset="0"/>
                          <a:ea typeface="+mn-ea"/>
                          <a:cs typeface="+mn-cs"/>
                          <a:sym typeface="Century Gothic"/>
                        </a:rPr>
                        <a:t>Sensitivity to light and/or excessive tearing</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342900" indent="-342900">
                        <a:buFont typeface="+mj-lt"/>
                        <a:buAutoNum type="arabicPeriod" startAt="5"/>
                      </a:pPr>
                      <a:r>
                        <a:rPr lang="en-US" sz="1600" b="0" dirty="0">
                          <a:solidFill>
                            <a:schemeClr val="bg1"/>
                          </a:solidFill>
                          <a:latin typeface="Century Gothic" panose="020B0502020202020204" pitchFamily="34" charset="0"/>
                        </a:rPr>
                        <a:t>Closing one eye to read or watch TV</a:t>
                      </a:r>
                    </a:p>
                    <a:p>
                      <a:pPr marL="342900" indent="-342900">
                        <a:buFont typeface="+mj-lt"/>
                        <a:buAutoNum type="arabicPeriod" startAt="5"/>
                      </a:pPr>
                      <a:endParaRPr lang="en-US" sz="1600" b="0" dirty="0">
                        <a:solidFill>
                          <a:schemeClr val="bg1"/>
                        </a:solidFill>
                        <a:latin typeface="Century Gothic" panose="020B0502020202020204" pitchFamily="34" charset="0"/>
                      </a:endParaRPr>
                    </a:p>
                    <a:p>
                      <a:pPr marL="225425" indent="-225425">
                        <a:buFont typeface="+mj-lt"/>
                        <a:buAutoNum type="arabicPeriod" startAt="5"/>
                      </a:pP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50925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630662390"/>
              </p:ext>
            </p:extLst>
          </p:nvPr>
        </p:nvGraphicFramePr>
        <p:xfrm>
          <a:off x="2507864" y="3633338"/>
          <a:ext cx="8344260" cy="286512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b="0" i="0" u="none" strike="noStrike" cap="none" dirty="0">
                          <a:solidFill>
                            <a:schemeClr val="bg1"/>
                          </a:solidFill>
                          <a:latin typeface="Century Gothic" panose="020B0502020202020204" pitchFamily="34" charset="0"/>
                          <a:ea typeface="+mn-ea"/>
                          <a:cs typeface="+mn-cs"/>
                          <a:sym typeface="Century Gothic"/>
                        </a:rPr>
                        <a:t>Sensitivity to light and/or excessive tearing</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342900" indent="-342900">
                        <a:buFont typeface="+mj-lt"/>
                        <a:buAutoNum type="arabicPeriod" startAt="5"/>
                      </a:pPr>
                      <a:r>
                        <a:rPr lang="en-US" sz="1600" b="0" dirty="0">
                          <a:solidFill>
                            <a:schemeClr val="bg1"/>
                          </a:solidFill>
                          <a:latin typeface="Century Gothic" panose="020B0502020202020204" pitchFamily="34" charset="0"/>
                        </a:rPr>
                        <a:t>Closing one eye to read or watch TV</a:t>
                      </a:r>
                    </a:p>
                    <a:p>
                      <a:pPr marL="225425" indent="-225425">
                        <a:buFont typeface="+mj-lt"/>
                        <a:buAutoNum type="arabicPeriod" startAt="5"/>
                      </a:pP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342900" indent="-342900">
                        <a:buFont typeface="+mj-lt"/>
                        <a:buAutoNum type="arabicPeriod" startAt="6"/>
                      </a:pPr>
                      <a:r>
                        <a:rPr lang="en-US" sz="1600" b="0" i="0" u="none" strike="noStrike" cap="none" dirty="0">
                          <a:solidFill>
                            <a:schemeClr val="bg1"/>
                          </a:solidFill>
                          <a:latin typeface="Century Gothic" panose="020B0502020202020204" pitchFamily="34" charset="0"/>
                          <a:ea typeface="+mn-ea"/>
                          <a:cs typeface="+mn-cs"/>
                          <a:sym typeface="Arial"/>
                        </a:rPr>
                        <a:t>Receiving lower grades than usual</a:t>
                      </a:r>
                    </a:p>
                    <a:p>
                      <a:pPr marL="225425" indent="-225425">
                        <a:buFont typeface="+mj-lt"/>
                        <a:buAutoNum type="arabicPeriod" startAt="6"/>
                      </a:pPr>
                      <a:endParaRPr lang="en-US" sz="1600" b="0" i="0" u="none" strike="noStrike" cap="none" dirty="0">
                        <a:solidFill>
                          <a:schemeClr val="bg1"/>
                        </a:solidFill>
                        <a:latin typeface="Century Gothic" panose="020B0502020202020204" pitchFamily="34" charset="0"/>
                        <a:ea typeface="+mn-ea"/>
                        <a:cs typeface="+mn-cs"/>
                        <a:sym typeface="Arial"/>
                      </a:endParaRPr>
                    </a:p>
                    <a:p>
                      <a:pPr marL="225425" indent="-225425">
                        <a:buFont typeface="+mj-lt"/>
                        <a:buAutoNum type="arabicPeriod" startAt="6"/>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50798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B3B9-44ED-40B4-B61E-4F5072F929B0}"/>
              </a:ext>
            </a:extLst>
          </p:cNvPr>
          <p:cNvSpPr>
            <a:spLocks noGrp="1"/>
          </p:cNvSpPr>
          <p:nvPr>
            <p:ph type="title"/>
          </p:nvPr>
        </p:nvSpPr>
        <p:spPr/>
        <p:txBody>
          <a:bodyPr/>
          <a:lstStyle/>
          <a:p>
            <a:r>
              <a:rPr lang="en-US" kern="0" dirty="0"/>
              <a:t>OBJECTIVES</a:t>
            </a:r>
            <a:endParaRPr lang="en-US" dirty="0"/>
          </a:p>
        </p:txBody>
      </p:sp>
      <p:sp>
        <p:nvSpPr>
          <p:cNvPr id="3" name="Content Placeholder 2">
            <a:extLst>
              <a:ext uri="{FF2B5EF4-FFF2-40B4-BE49-F238E27FC236}">
                <a16:creationId xmlns:a16="http://schemas.microsoft.com/office/drawing/2014/main" id="{86114C64-CF17-4BD3-B2A0-787FC6CA3244}"/>
              </a:ext>
            </a:extLst>
          </p:cNvPr>
          <p:cNvSpPr>
            <a:spLocks noGrp="1"/>
          </p:cNvSpPr>
          <p:nvPr>
            <p:ph idx="1"/>
          </p:nvPr>
        </p:nvSpPr>
        <p:spPr/>
        <p:txBody>
          <a:bodyPr>
            <a:normAutofit lnSpcReduction="10000"/>
          </a:bodyPr>
          <a:lstStyle/>
          <a:p>
            <a:pPr marL="0" lvl="0" indent="0" defTabSz="1371600">
              <a:spcBef>
                <a:spcPts val="1500"/>
              </a:spcBef>
              <a:buNone/>
              <a:defRPr/>
            </a:pPr>
            <a:r>
              <a:rPr lang="en-US" b="1" kern="0" dirty="0">
                <a:solidFill>
                  <a:srgbClr val="F36F21"/>
                </a:solidFill>
                <a:sym typeface="Century Gothic"/>
              </a:rPr>
              <a:t>EXPLORE</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How different generations think about and use their eyes – and what this means for Gen Z</a:t>
            </a:r>
          </a:p>
          <a:p>
            <a:pPr marL="0" lvl="0" indent="0" defTabSz="1371600">
              <a:spcBef>
                <a:spcPts val="1500"/>
              </a:spcBef>
              <a:buNone/>
              <a:defRPr/>
            </a:pPr>
            <a:r>
              <a:rPr lang="en-US" b="1" dirty="0">
                <a:solidFill>
                  <a:srgbClr val="F36F21"/>
                </a:solidFill>
                <a:sym typeface="Century Gothic"/>
              </a:rPr>
              <a:t>IMPORTANCE</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Of vision in childhood development</a:t>
            </a:r>
          </a:p>
          <a:p>
            <a:pPr marL="0" lvl="0" indent="0" defTabSz="1371600">
              <a:spcBef>
                <a:spcPts val="1500"/>
              </a:spcBef>
              <a:buNone/>
              <a:defRPr/>
            </a:pPr>
            <a:r>
              <a:rPr lang="en-US" b="1" dirty="0">
                <a:solidFill>
                  <a:srgbClr val="F36F21"/>
                </a:solidFill>
                <a:sym typeface="Century Gothic"/>
              </a:rPr>
              <a:t>THE NEED</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For eye care and eye protection from UV and harmful blue light</a:t>
            </a:r>
          </a:p>
          <a:p>
            <a:pPr marL="0" lvl="0" indent="0" defTabSz="1371600">
              <a:spcBef>
                <a:spcPts val="1500"/>
              </a:spcBef>
              <a:buNone/>
              <a:defRPr/>
            </a:pPr>
            <a:r>
              <a:rPr lang="en-US" b="1" dirty="0">
                <a:solidFill>
                  <a:srgbClr val="F36F21"/>
                </a:solidFill>
                <a:sym typeface="Century Gothic"/>
              </a:rPr>
              <a:t>HOW</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Opticians and staff can provide the best possible eye care to younger patients</a:t>
            </a:r>
            <a:endParaRPr lang="en-US" kern="0" dirty="0">
              <a:solidFill>
                <a:srgbClr val="012051"/>
              </a:solidFill>
            </a:endParaRPr>
          </a:p>
        </p:txBody>
      </p:sp>
    </p:spTree>
    <p:extLst>
      <p:ext uri="{BB962C8B-B14F-4D97-AF65-F5344CB8AC3E}">
        <p14:creationId xmlns:p14="http://schemas.microsoft.com/office/powerpoint/2010/main" val="84739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087268126"/>
              </p:ext>
            </p:extLst>
          </p:nvPr>
        </p:nvGraphicFramePr>
        <p:xfrm>
          <a:off x="2507864" y="3633338"/>
          <a:ext cx="8344260" cy="286512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b="0" i="0" u="none" strike="noStrike" cap="none" dirty="0">
                          <a:solidFill>
                            <a:schemeClr val="bg1"/>
                          </a:solidFill>
                          <a:latin typeface="Century Gothic" panose="020B0502020202020204" pitchFamily="34" charset="0"/>
                          <a:ea typeface="+mn-ea"/>
                          <a:cs typeface="+mn-cs"/>
                          <a:sym typeface="Century Gothic"/>
                        </a:rPr>
                        <a:t>Sensitivity to light and/or excessive tearing</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342900" indent="-342900">
                        <a:buFont typeface="+mj-lt"/>
                        <a:buAutoNum type="arabicPeriod" startAt="5"/>
                      </a:pPr>
                      <a:r>
                        <a:rPr lang="en-US" sz="1600" b="0" dirty="0">
                          <a:solidFill>
                            <a:schemeClr val="bg1"/>
                          </a:solidFill>
                          <a:latin typeface="Century Gothic" panose="020B0502020202020204" pitchFamily="34" charset="0"/>
                        </a:rPr>
                        <a:t>Closing one eye to read or watch TV</a:t>
                      </a:r>
                    </a:p>
                    <a:p>
                      <a:pPr marL="225425" indent="-225425">
                        <a:buFont typeface="+mj-lt"/>
                        <a:buAutoNum type="arabicPeriod" startAt="5"/>
                      </a:pP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342900" indent="-342900">
                        <a:buFont typeface="+mj-lt"/>
                        <a:buAutoNum type="arabicPeriod" startAt="6"/>
                      </a:pPr>
                      <a:r>
                        <a:rPr lang="en-US" sz="1600" b="0" i="0" u="none" strike="noStrike" cap="none" dirty="0">
                          <a:solidFill>
                            <a:schemeClr val="bg1"/>
                          </a:solidFill>
                          <a:latin typeface="Century Gothic" panose="020B0502020202020204" pitchFamily="34" charset="0"/>
                          <a:ea typeface="+mn-ea"/>
                          <a:cs typeface="+mn-cs"/>
                          <a:sym typeface="Arial"/>
                        </a:rPr>
                        <a:t>Receiving lower grades than usual</a:t>
                      </a:r>
                    </a:p>
                    <a:p>
                      <a:pPr marL="225425" indent="-225425">
                        <a:buFont typeface="+mj-lt"/>
                        <a:buAutoNum type="arabicPeriod" startAt="6"/>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1600" b="0" i="0" u="none" strike="noStrike" cap="none" dirty="0">
                          <a:solidFill>
                            <a:schemeClr val="bg1"/>
                          </a:solidFill>
                          <a:latin typeface="Century Gothic" panose="020B0502020202020204" pitchFamily="34" charset="0"/>
                          <a:ea typeface="+mn-ea"/>
                          <a:cs typeface="+mn-cs"/>
                          <a:sym typeface="Century Gothic"/>
                        </a:rPr>
                        <a:t>Avoiding using a computer, because it “hurts my eyes”</a:t>
                      </a:r>
                    </a:p>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3191784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TALK TO PARENTS / TEACHERS ABOUT THE SYMPTOMS TO WATCH FOR:</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268610624"/>
              </p:ext>
            </p:extLst>
          </p:nvPr>
        </p:nvGraphicFramePr>
        <p:xfrm>
          <a:off x="2507864" y="3633338"/>
          <a:ext cx="8344260" cy="286512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en-US" sz="1600" b="0" dirty="0">
                          <a:solidFill>
                            <a:schemeClr val="bg1"/>
                          </a:solidFill>
                          <a:latin typeface="Century Gothic" panose="020B0502020202020204" pitchFamily="34" charset="0"/>
                          <a:sym typeface="Arial"/>
                        </a:rPr>
                        <a:t>Consistently sitting close to the TV or holding a book close</a:t>
                      </a: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en-US" sz="1600" b="0" i="0" u="none" strike="noStrike" cap="none" dirty="0">
                          <a:solidFill>
                            <a:schemeClr val="bg1"/>
                          </a:solidFill>
                          <a:latin typeface="Century Gothic" panose="020B0502020202020204" pitchFamily="34" charset="0"/>
                          <a:ea typeface="+mn-ea"/>
                          <a:cs typeface="+mn-cs"/>
                          <a:sym typeface="Arial"/>
                        </a:rPr>
                        <a:t>Frequent</a:t>
                      </a:r>
                      <a:r>
                        <a:rPr lang="en-US" sz="1600" b="0" i="0" u="none" strike="noStrike" cap="none" baseline="0" dirty="0">
                          <a:solidFill>
                            <a:schemeClr val="bg1"/>
                          </a:solidFill>
                          <a:latin typeface="Century Gothic" panose="020B0502020202020204" pitchFamily="34" charset="0"/>
                          <a:ea typeface="+mn-ea"/>
                          <a:cs typeface="+mn-cs"/>
                          <a:sym typeface="Arial"/>
                        </a:rPr>
                        <a:t> eye rubbing</a:t>
                      </a: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u="none" strike="noStrike" cap="none" dirty="0">
                          <a:solidFill>
                            <a:schemeClr val="bg1"/>
                          </a:solidFill>
                          <a:latin typeface="Century Gothic" panose="020B0502020202020204" pitchFamily="34" charset="0"/>
                          <a:ea typeface="+mn-ea"/>
                          <a:cs typeface="+mn-cs"/>
                          <a:sym typeface="Century Gothic"/>
                        </a:rPr>
                        <a:t>Losing place while reading or using a finger to guide eyes when reading</a:t>
                      </a:r>
                    </a:p>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b="0" i="0" u="none" strike="noStrike" cap="none" dirty="0">
                          <a:solidFill>
                            <a:schemeClr val="bg1"/>
                          </a:solidFill>
                          <a:latin typeface="Century Gothic" panose="020B0502020202020204" pitchFamily="34" charset="0"/>
                          <a:ea typeface="+mn-ea"/>
                          <a:cs typeface="+mn-cs"/>
                          <a:sym typeface="Century Gothic"/>
                        </a:rPr>
                        <a:t>Sensitivity to light and/or excessive tearing</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342900" indent="-342900">
                        <a:buFont typeface="+mj-lt"/>
                        <a:buAutoNum type="arabicPeriod" startAt="5"/>
                      </a:pPr>
                      <a:r>
                        <a:rPr lang="en-US" sz="1600" b="0" dirty="0">
                          <a:solidFill>
                            <a:schemeClr val="bg1"/>
                          </a:solidFill>
                          <a:latin typeface="Century Gothic" panose="020B0502020202020204" pitchFamily="34" charset="0"/>
                        </a:rPr>
                        <a:t>Closing one eye to read or watch TV</a:t>
                      </a:r>
                    </a:p>
                    <a:p>
                      <a:pPr marL="225425" indent="-225425">
                        <a:buFont typeface="+mj-lt"/>
                        <a:buAutoNum type="arabicPeriod" startAt="5"/>
                      </a:pP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342900" indent="-342900">
                        <a:buFont typeface="+mj-lt"/>
                        <a:buAutoNum type="arabicPeriod" startAt="6"/>
                      </a:pPr>
                      <a:r>
                        <a:rPr lang="en-US" sz="1600" b="0" i="0" u="none" strike="noStrike" cap="none" dirty="0">
                          <a:solidFill>
                            <a:schemeClr val="bg1"/>
                          </a:solidFill>
                          <a:latin typeface="Century Gothic" panose="020B0502020202020204" pitchFamily="34" charset="0"/>
                          <a:ea typeface="+mn-ea"/>
                          <a:cs typeface="+mn-cs"/>
                          <a:sym typeface="Arial"/>
                        </a:rPr>
                        <a:t>Receiving lower grades than usual</a:t>
                      </a:r>
                    </a:p>
                    <a:p>
                      <a:pPr marL="225425" indent="-225425">
                        <a:buFont typeface="+mj-lt"/>
                        <a:buAutoNum type="arabicPeriod" startAt="6"/>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1600" b="0" i="0" u="none" strike="noStrike" cap="none" dirty="0">
                          <a:solidFill>
                            <a:schemeClr val="bg1"/>
                          </a:solidFill>
                          <a:latin typeface="Century Gothic" panose="020B0502020202020204" pitchFamily="34" charset="0"/>
                          <a:ea typeface="+mn-ea"/>
                          <a:cs typeface="+mn-cs"/>
                          <a:sym typeface="Century Gothic"/>
                        </a:rPr>
                        <a:t>Avoiding using a computer, because it “hurts my eyes”</a:t>
                      </a:r>
                    </a:p>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600" b="0" i="0" u="none" strike="noStrike" cap="none" dirty="0">
                          <a:solidFill>
                            <a:schemeClr val="bg1"/>
                          </a:solidFill>
                          <a:latin typeface="Century Gothic" panose="020B0502020202020204" pitchFamily="34" charset="0"/>
                          <a:ea typeface="+mn-ea"/>
                          <a:cs typeface="+mn-cs"/>
                          <a:sym typeface="Century Gothic"/>
                        </a:rPr>
                        <a:t>Squinting or tilting the head to see the classroom board</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3082775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145E-15A5-48A7-A3C8-F7DEBFF0E899}"/>
              </a:ext>
            </a:extLst>
          </p:cNvPr>
          <p:cNvSpPr>
            <a:spLocks noGrp="1"/>
          </p:cNvSpPr>
          <p:nvPr>
            <p:ph type="title"/>
          </p:nvPr>
        </p:nvSpPr>
        <p:spPr/>
        <p:txBody>
          <a:bodyPr/>
          <a:lstStyle/>
          <a:p>
            <a:r>
              <a:rPr lang="en-US" dirty="0"/>
              <a:t>THINK OUTSIDE THE BOX</a:t>
            </a:r>
          </a:p>
        </p:txBody>
      </p:sp>
      <p:sp>
        <p:nvSpPr>
          <p:cNvPr id="3" name="Content Placeholder 2">
            <a:extLst>
              <a:ext uri="{FF2B5EF4-FFF2-40B4-BE49-F238E27FC236}">
                <a16:creationId xmlns:a16="http://schemas.microsoft.com/office/drawing/2014/main" id="{D153DA4A-F544-45E7-86B4-3AD8890F0855}"/>
              </a:ext>
            </a:extLst>
          </p:cNvPr>
          <p:cNvSpPr>
            <a:spLocks noGrp="1"/>
          </p:cNvSpPr>
          <p:nvPr>
            <p:ph idx="1"/>
          </p:nvPr>
        </p:nvSpPr>
        <p:spPr/>
        <p:txBody>
          <a:bodyPr/>
          <a:lstStyle/>
          <a:p>
            <a:pPr marL="0" indent="0">
              <a:buNone/>
            </a:pPr>
            <a:r>
              <a:rPr lang="en-US" b="1" dirty="0"/>
              <a:t>Spread the message through…</a:t>
            </a:r>
          </a:p>
          <a:p>
            <a:r>
              <a:rPr lang="en-US" dirty="0"/>
              <a:t>Social media</a:t>
            </a:r>
          </a:p>
          <a:p>
            <a:r>
              <a:rPr lang="en-US" dirty="0"/>
              <a:t>School / PTAs</a:t>
            </a:r>
          </a:p>
          <a:p>
            <a:r>
              <a:rPr lang="en-US" dirty="0"/>
              <a:t>Teachers / school visits </a:t>
            </a:r>
          </a:p>
          <a:p>
            <a:r>
              <a:rPr lang="en-US" dirty="0"/>
              <a:t>Nurses / eye first aid kits (DistinctiveStratagies.com)</a:t>
            </a:r>
          </a:p>
          <a:p>
            <a:r>
              <a:rPr lang="en-US" dirty="0"/>
              <a:t>Coaches / community </a:t>
            </a:r>
            <a:br>
              <a:rPr lang="en-US" dirty="0"/>
            </a:br>
            <a:r>
              <a:rPr lang="en-US" dirty="0"/>
              <a:t>sports teams</a:t>
            </a:r>
          </a:p>
          <a:p>
            <a:endParaRPr lang="en-US" dirty="0"/>
          </a:p>
        </p:txBody>
      </p:sp>
      <p:sp>
        <p:nvSpPr>
          <p:cNvPr id="4" name="Text Placeholder 3">
            <a:extLst>
              <a:ext uri="{FF2B5EF4-FFF2-40B4-BE49-F238E27FC236}">
                <a16:creationId xmlns:a16="http://schemas.microsoft.com/office/drawing/2014/main" id="{6D4460B6-0E74-4B2C-9BE2-1B8065743068}"/>
              </a:ext>
            </a:extLst>
          </p:cNvPr>
          <p:cNvSpPr>
            <a:spLocks noGrp="1"/>
          </p:cNvSpPr>
          <p:nvPr>
            <p:ph type="body" sz="quarter" idx="13"/>
          </p:nvPr>
        </p:nvSpPr>
        <p:spPr/>
        <p:txBody>
          <a:bodyPr/>
          <a:lstStyle/>
          <a:p>
            <a:endParaRPr lang="en-US"/>
          </a:p>
        </p:txBody>
      </p:sp>
      <p:pic>
        <p:nvPicPr>
          <p:cNvPr id="6" name="Picture 5" descr="C:\Users\Courtney Myers\Downloads\IMG_0166.PNG">
            <a:extLst>
              <a:ext uri="{FF2B5EF4-FFF2-40B4-BE49-F238E27FC236}">
                <a16:creationId xmlns:a16="http://schemas.microsoft.com/office/drawing/2014/main" id="{3E801075-2867-40B8-B37F-B1C7DA239F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45850" y="2944114"/>
            <a:ext cx="2087477" cy="1858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Courtney Myers\Downloads\IMG_0162.PNG">
            <a:extLst>
              <a:ext uri="{FF2B5EF4-FFF2-40B4-BE49-F238E27FC236}">
                <a16:creationId xmlns:a16="http://schemas.microsoft.com/office/drawing/2014/main" id="{5C9245DE-B11E-4188-8DFC-55E06F9B6D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94814" y="1618551"/>
            <a:ext cx="2919969" cy="1496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ourtney Myers\Downloads\IMG_0168.PNG">
            <a:extLst>
              <a:ext uri="{FF2B5EF4-FFF2-40B4-BE49-F238E27FC236}">
                <a16:creationId xmlns:a16="http://schemas.microsoft.com/office/drawing/2014/main" id="{D014772D-A929-4BE7-A2BD-A7E4149FD4A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33327" y="2464725"/>
            <a:ext cx="2189977" cy="2650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Courtney Myers\Downloads\IMG_0158.PNG">
            <a:extLst>
              <a:ext uri="{FF2B5EF4-FFF2-40B4-BE49-F238E27FC236}">
                <a16:creationId xmlns:a16="http://schemas.microsoft.com/office/drawing/2014/main" id="{FD9082B0-8F83-43B6-A86B-7E788123E55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405519" y="4691207"/>
            <a:ext cx="1539009" cy="1909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ourtney Myers\Downloads\IMG_0161.PNG">
            <a:extLst>
              <a:ext uri="{FF2B5EF4-FFF2-40B4-BE49-F238E27FC236}">
                <a16:creationId xmlns:a16="http://schemas.microsoft.com/office/drawing/2014/main" id="{6F38AB6C-0A85-40CA-A90A-B74C1275B8C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64326" y="4723067"/>
            <a:ext cx="2919969" cy="128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4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10;&#10;Description automatically generated">
            <a:extLst>
              <a:ext uri="{FF2B5EF4-FFF2-40B4-BE49-F238E27FC236}">
                <a16:creationId xmlns:a16="http://schemas.microsoft.com/office/drawing/2014/main" id="{D59F401A-5F68-4723-ACA2-4D352EB157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24" r="7888"/>
          <a:stretch/>
        </p:blipFill>
        <p:spPr>
          <a:xfrm flipH="1">
            <a:off x="-83128" y="0"/>
            <a:ext cx="8094518" cy="6858000"/>
          </a:xfrm>
          <a:prstGeom prst="rect">
            <a:avLst/>
          </a:prstGeom>
        </p:spPr>
      </p:pic>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917164" y="3564816"/>
            <a:ext cx="4723876" cy="654323"/>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FOR PROTECTION</a:t>
            </a:r>
          </a:p>
        </p:txBody>
      </p:sp>
      <p:sp>
        <p:nvSpPr>
          <p:cNvPr id="23" name="Shape 718">
            <a:extLst>
              <a:ext uri="{FF2B5EF4-FFF2-40B4-BE49-F238E27FC236}">
                <a16:creationId xmlns:a16="http://schemas.microsoft.com/office/drawing/2014/main" id="{36C13C67-F4C4-4769-BFC5-364A5EAB9940}"/>
              </a:ext>
            </a:extLst>
          </p:cNvPr>
          <p:cNvSpPr txBox="1"/>
          <p:nvPr/>
        </p:nvSpPr>
        <p:spPr>
          <a:xfrm>
            <a:off x="4647890" y="2714152"/>
            <a:ext cx="5841806"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THE  </a:t>
            </a:r>
            <a:r>
              <a:rPr lang="en-US" sz="8000" b="1" kern="0" dirty="0">
                <a:solidFill>
                  <a:srgbClr val="002C71"/>
                </a:solidFill>
                <a:latin typeface="Century Gothic" panose="020B0502020202020204" pitchFamily="34" charset="0"/>
                <a:sym typeface="Arial"/>
              </a:rPr>
              <a:t>NEED</a:t>
            </a:r>
          </a:p>
        </p:txBody>
      </p:sp>
    </p:spTree>
    <p:extLst>
      <p:ext uri="{BB962C8B-B14F-4D97-AF65-F5344CB8AC3E}">
        <p14:creationId xmlns:p14="http://schemas.microsoft.com/office/powerpoint/2010/main" val="24488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B93F-CB10-4F41-9EFF-B046CE551668}"/>
              </a:ext>
            </a:extLst>
          </p:cNvPr>
          <p:cNvSpPr>
            <a:spLocks noGrp="1"/>
          </p:cNvSpPr>
          <p:nvPr>
            <p:ph type="title"/>
          </p:nvPr>
        </p:nvSpPr>
        <p:spPr/>
        <p:txBody>
          <a:bodyPr/>
          <a:lstStyle/>
          <a:p>
            <a:r>
              <a:rPr lang="en-US" dirty="0"/>
              <a:t>PROTECTING PETS…</a:t>
            </a:r>
          </a:p>
        </p:txBody>
      </p:sp>
      <p:sp>
        <p:nvSpPr>
          <p:cNvPr id="4" name="Text Placeholder 3">
            <a:extLst>
              <a:ext uri="{FF2B5EF4-FFF2-40B4-BE49-F238E27FC236}">
                <a16:creationId xmlns:a16="http://schemas.microsoft.com/office/drawing/2014/main" id="{2C08941D-BCE3-43ED-A161-AC5259BB7646}"/>
              </a:ext>
            </a:extLst>
          </p:cNvPr>
          <p:cNvSpPr>
            <a:spLocks noGrp="1"/>
          </p:cNvSpPr>
          <p:nvPr>
            <p:ph type="body" sz="quarter" idx="13"/>
          </p:nvPr>
        </p:nvSpPr>
        <p:spPr/>
        <p:txBody>
          <a:bodyPr/>
          <a:lstStyle/>
          <a:p>
            <a:endParaRPr lang="en-US"/>
          </a:p>
        </p:txBody>
      </p:sp>
      <p:grpSp>
        <p:nvGrpSpPr>
          <p:cNvPr id="6" name="Group 5">
            <a:extLst>
              <a:ext uri="{FF2B5EF4-FFF2-40B4-BE49-F238E27FC236}">
                <a16:creationId xmlns:a16="http://schemas.microsoft.com/office/drawing/2014/main" id="{E0EE562F-1B6B-4FBE-80B1-4E28D423BAE8}"/>
              </a:ext>
            </a:extLst>
          </p:cNvPr>
          <p:cNvGrpSpPr>
            <a:grpSpLocks/>
          </p:cNvGrpSpPr>
          <p:nvPr/>
        </p:nvGrpSpPr>
        <p:grpSpPr bwMode="auto">
          <a:xfrm>
            <a:off x="2798919" y="2052683"/>
            <a:ext cx="1870075" cy="1870075"/>
            <a:chOff x="1649711" y="1801091"/>
            <a:chExt cx="5547864" cy="5551598"/>
          </a:xfrm>
        </p:grpSpPr>
        <p:sp>
          <p:nvSpPr>
            <p:cNvPr id="7" name="Shape 714">
              <a:extLst>
                <a:ext uri="{FF2B5EF4-FFF2-40B4-BE49-F238E27FC236}">
                  <a16:creationId xmlns:a16="http://schemas.microsoft.com/office/drawing/2014/main" id="{EF7DF798-F975-4BAC-9199-78452AB9989F}"/>
                </a:ext>
              </a:extLst>
            </p:cNvPr>
            <p:cNvSpPr/>
            <p:nvPr/>
          </p:nvSpPr>
          <p:spPr>
            <a:xfrm>
              <a:off x="1885189" y="2036728"/>
              <a:ext cx="5076908" cy="5080325"/>
            </a:xfrm>
            <a:prstGeom prst="ellipse">
              <a:avLst/>
            </a:prstGeom>
            <a:noFill/>
            <a:ln w="38100">
              <a:solidFill>
                <a:srgbClr val="F2992D"/>
              </a:solidFill>
            </a:ln>
          </p:spPr>
          <p:txBody>
            <a:bodyPr lIns="91425" tIns="45700" rIns="91425" bIns="45700" anchor="ctr"/>
            <a:lstStyle/>
            <a:p>
              <a:pPr algn="ctr" defTabSz="914400" eaLnBrk="1" fontAlgn="auto" hangingPunct="1">
                <a:spcBef>
                  <a:spcPts val="0"/>
                </a:spcBef>
                <a:spcAft>
                  <a:spcPts val="0"/>
                </a:spcAft>
                <a:defRPr/>
              </a:pPr>
              <a:endParaRPr sz="2400" kern="0">
                <a:solidFill>
                  <a:srgbClr val="FFFFFF"/>
                </a:solidFill>
                <a:latin typeface="Calibri"/>
                <a:ea typeface="Calibri"/>
                <a:cs typeface="Calibri"/>
                <a:sym typeface="Calibri"/>
              </a:endParaRPr>
            </a:p>
          </p:txBody>
        </p:sp>
        <p:sp>
          <p:nvSpPr>
            <p:cNvPr id="8" name="Shape 714">
              <a:extLst>
                <a:ext uri="{FF2B5EF4-FFF2-40B4-BE49-F238E27FC236}">
                  <a16:creationId xmlns:a16="http://schemas.microsoft.com/office/drawing/2014/main" id="{4D25E2BE-6472-405C-B617-AD79702AE386}"/>
                </a:ext>
              </a:extLst>
            </p:cNvPr>
            <p:cNvSpPr/>
            <p:nvPr/>
          </p:nvSpPr>
          <p:spPr>
            <a:xfrm>
              <a:off x="1649711" y="1801091"/>
              <a:ext cx="5547864" cy="5551598"/>
            </a:xfrm>
            <a:prstGeom prst="ellipse">
              <a:avLst/>
            </a:prstGeom>
            <a:noFill/>
            <a:ln w="25400">
              <a:solidFill>
                <a:srgbClr val="00B2E2"/>
              </a:solidFill>
            </a:ln>
          </p:spPr>
          <p:txBody>
            <a:bodyPr lIns="91425" tIns="45700" rIns="91425" bIns="45700" anchor="ctr"/>
            <a:lstStyle/>
            <a:p>
              <a:pPr algn="ctr" defTabSz="914400" eaLnBrk="1" fontAlgn="auto" hangingPunct="1">
                <a:spcBef>
                  <a:spcPts val="0"/>
                </a:spcBef>
                <a:spcAft>
                  <a:spcPts val="0"/>
                </a:spcAft>
                <a:defRPr/>
              </a:pPr>
              <a:endParaRPr sz="2400" kern="0">
                <a:solidFill>
                  <a:srgbClr val="FFFFFF"/>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A59C6460-2312-44E4-9612-D033371FC459}"/>
              </a:ext>
            </a:extLst>
          </p:cNvPr>
          <p:cNvGrpSpPr>
            <a:grpSpLocks/>
          </p:cNvGrpSpPr>
          <p:nvPr/>
        </p:nvGrpSpPr>
        <p:grpSpPr bwMode="auto">
          <a:xfrm>
            <a:off x="5151280" y="2096944"/>
            <a:ext cx="1870075" cy="1870075"/>
            <a:chOff x="8358006" y="1801091"/>
            <a:chExt cx="5547864" cy="5551598"/>
          </a:xfrm>
        </p:grpSpPr>
        <p:sp>
          <p:nvSpPr>
            <p:cNvPr id="10" name="Shape 714">
              <a:extLst>
                <a:ext uri="{FF2B5EF4-FFF2-40B4-BE49-F238E27FC236}">
                  <a16:creationId xmlns:a16="http://schemas.microsoft.com/office/drawing/2014/main" id="{7B5380A5-4C87-4BF9-AE23-7805F55BB6D9}"/>
                </a:ext>
              </a:extLst>
            </p:cNvPr>
            <p:cNvSpPr/>
            <p:nvPr/>
          </p:nvSpPr>
          <p:spPr>
            <a:xfrm>
              <a:off x="8593484" y="2036728"/>
              <a:ext cx="5076908" cy="5080325"/>
            </a:xfrm>
            <a:prstGeom prst="ellipse">
              <a:avLst/>
            </a:prstGeom>
            <a:noFill/>
            <a:ln w="38100">
              <a:solidFill>
                <a:srgbClr val="BBD129"/>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1" name="Shape 714">
              <a:extLst>
                <a:ext uri="{FF2B5EF4-FFF2-40B4-BE49-F238E27FC236}">
                  <a16:creationId xmlns:a16="http://schemas.microsoft.com/office/drawing/2014/main" id="{AAB6FE38-4CC7-441B-8699-B4154DE83E9E}"/>
                </a:ext>
              </a:extLst>
            </p:cNvPr>
            <p:cNvSpPr/>
            <p:nvPr/>
          </p:nvSpPr>
          <p:spPr>
            <a:xfrm>
              <a:off x="8358006" y="1801091"/>
              <a:ext cx="5547864" cy="5551598"/>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a:solidFill>
                  <a:srgbClr val="FFFFFF"/>
                </a:solidFill>
                <a:latin typeface="Calibri"/>
                <a:cs typeface="Calibri"/>
                <a:sym typeface="Calibri"/>
              </a:endParaRPr>
            </a:p>
          </p:txBody>
        </p:sp>
      </p:grpSp>
      <p:grpSp>
        <p:nvGrpSpPr>
          <p:cNvPr id="12" name="Group 11">
            <a:extLst>
              <a:ext uri="{FF2B5EF4-FFF2-40B4-BE49-F238E27FC236}">
                <a16:creationId xmlns:a16="http://schemas.microsoft.com/office/drawing/2014/main" id="{792A303F-22E7-4606-9337-25C7A3358DA0}"/>
              </a:ext>
            </a:extLst>
          </p:cNvPr>
          <p:cNvGrpSpPr>
            <a:grpSpLocks/>
          </p:cNvGrpSpPr>
          <p:nvPr/>
        </p:nvGrpSpPr>
        <p:grpSpPr bwMode="auto">
          <a:xfrm>
            <a:off x="7523005" y="2096944"/>
            <a:ext cx="1870075" cy="1870075"/>
            <a:chOff x="14940119" y="1801091"/>
            <a:chExt cx="5547864" cy="5551599"/>
          </a:xfrm>
        </p:grpSpPr>
        <p:sp>
          <p:nvSpPr>
            <p:cNvPr id="13" name="Shape 714">
              <a:extLst>
                <a:ext uri="{FF2B5EF4-FFF2-40B4-BE49-F238E27FC236}">
                  <a16:creationId xmlns:a16="http://schemas.microsoft.com/office/drawing/2014/main" id="{22BA0A09-7F39-4529-A5F4-D59C2AE63419}"/>
                </a:ext>
              </a:extLst>
            </p:cNvPr>
            <p:cNvSpPr/>
            <p:nvPr/>
          </p:nvSpPr>
          <p:spPr>
            <a:xfrm>
              <a:off x="15175597" y="2036728"/>
              <a:ext cx="5076908" cy="5080326"/>
            </a:xfrm>
            <a:prstGeom prst="ellipse">
              <a:avLst/>
            </a:prstGeom>
            <a:noFill/>
            <a:ln w="38100">
              <a:solidFill>
                <a:srgbClr val="FDD808"/>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4" name="Shape 714">
              <a:extLst>
                <a:ext uri="{FF2B5EF4-FFF2-40B4-BE49-F238E27FC236}">
                  <a16:creationId xmlns:a16="http://schemas.microsoft.com/office/drawing/2014/main" id="{E7AA886B-713B-4AC4-8017-36E6744FC310}"/>
                </a:ext>
              </a:extLst>
            </p:cNvPr>
            <p:cNvSpPr/>
            <p:nvPr/>
          </p:nvSpPr>
          <p:spPr>
            <a:xfrm>
              <a:off x="14940119" y="1801091"/>
              <a:ext cx="5547864" cy="5551599"/>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grpSp>
        <p:nvGrpSpPr>
          <p:cNvPr id="15" name="Group 14">
            <a:extLst>
              <a:ext uri="{FF2B5EF4-FFF2-40B4-BE49-F238E27FC236}">
                <a16:creationId xmlns:a16="http://schemas.microsoft.com/office/drawing/2014/main" id="{FAAC437B-CADB-4E16-BF5D-3E53116E4102}"/>
              </a:ext>
            </a:extLst>
          </p:cNvPr>
          <p:cNvGrpSpPr>
            <a:grpSpLocks/>
          </p:cNvGrpSpPr>
          <p:nvPr/>
        </p:nvGrpSpPr>
        <p:grpSpPr bwMode="auto">
          <a:xfrm>
            <a:off x="3954933" y="4122594"/>
            <a:ext cx="1870075" cy="1870075"/>
            <a:chOff x="27536053" y="1668529"/>
            <a:chExt cx="2410890" cy="2412513"/>
          </a:xfrm>
        </p:grpSpPr>
        <p:sp>
          <p:nvSpPr>
            <p:cNvPr id="16" name="Shape 714">
              <a:extLst>
                <a:ext uri="{FF2B5EF4-FFF2-40B4-BE49-F238E27FC236}">
                  <a16:creationId xmlns:a16="http://schemas.microsoft.com/office/drawing/2014/main" id="{F0DB4847-8262-46ED-8EF6-4F8FFA782792}"/>
                </a:ext>
              </a:extLst>
            </p:cNvPr>
            <p:cNvSpPr/>
            <p:nvPr/>
          </p:nvSpPr>
          <p:spPr>
            <a:xfrm>
              <a:off x="27638383" y="1770928"/>
              <a:ext cx="2206230" cy="2207716"/>
            </a:xfrm>
            <a:prstGeom prst="ellipse">
              <a:avLst/>
            </a:prstGeom>
            <a:noFill/>
            <a:ln w="38100">
              <a:solidFill>
                <a:srgbClr val="5AB564"/>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7" name="Shape 714">
              <a:extLst>
                <a:ext uri="{FF2B5EF4-FFF2-40B4-BE49-F238E27FC236}">
                  <a16:creationId xmlns:a16="http://schemas.microsoft.com/office/drawing/2014/main" id="{9DB64C1A-96B1-42AF-B8AE-0FF61C88D1ED}"/>
                </a:ext>
              </a:extLst>
            </p:cNvPr>
            <p:cNvSpPr/>
            <p:nvPr/>
          </p:nvSpPr>
          <p:spPr>
            <a:xfrm>
              <a:off x="27536053" y="1668529"/>
              <a:ext cx="2410890" cy="2412513"/>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pic>
        <p:nvPicPr>
          <p:cNvPr id="18" name="Shape 728">
            <a:extLst>
              <a:ext uri="{FF2B5EF4-FFF2-40B4-BE49-F238E27FC236}">
                <a16:creationId xmlns:a16="http://schemas.microsoft.com/office/drawing/2014/main" id="{5290A9B2-B604-4C9C-8BB8-AC0E6A5DE74B}"/>
              </a:ext>
            </a:extLst>
          </p:cNvPr>
          <p:cNvPicPr preferRelativeResize="0"/>
          <p:nvPr/>
        </p:nvPicPr>
        <p:blipFill rotWithShape="1">
          <a:blip r:embed="rId3">
            <a:extLst>
              <a:ext uri="{28A0092B-C50C-407E-A947-70E740481C1C}">
                <a14:useLocalDpi xmlns:a14="http://schemas.microsoft.com/office/drawing/2010/main" val="0"/>
              </a:ext>
            </a:extLst>
          </a:blip>
          <a:srcRect/>
          <a:stretch>
            <a:fillRect/>
          </a:stretch>
        </p:blipFill>
        <p:spPr>
          <a:xfrm>
            <a:off x="7685178" y="2259977"/>
            <a:ext cx="1553158" cy="1553158"/>
          </a:xfrm>
          <a:prstGeom prst="ellipse">
            <a:avLst/>
          </a:prstGeom>
          <a:noFill/>
          <a:ln>
            <a:noFill/>
          </a:ln>
          <a:effectLst/>
        </p:spPr>
      </p:pic>
      <p:pic>
        <p:nvPicPr>
          <p:cNvPr id="19" name="Shape 728">
            <a:extLst>
              <a:ext uri="{FF2B5EF4-FFF2-40B4-BE49-F238E27FC236}">
                <a16:creationId xmlns:a16="http://schemas.microsoft.com/office/drawing/2014/main" id="{419C9D9C-3A8A-4CF3-ABDF-E161E2DEBCA7}"/>
              </a:ext>
            </a:extLst>
          </p:cNvPr>
          <p:cNvPicPr preferRelativeResize="0"/>
          <p:nvPr/>
        </p:nvPicPr>
        <p:blipFill rotWithShape="1">
          <a:blip r:embed="rId4">
            <a:extLst>
              <a:ext uri="{28A0092B-C50C-407E-A947-70E740481C1C}">
                <a14:useLocalDpi xmlns:a14="http://schemas.microsoft.com/office/drawing/2010/main" val="0"/>
              </a:ext>
            </a:extLst>
          </a:blip>
          <a:srcRect/>
          <a:stretch>
            <a:fillRect/>
          </a:stretch>
        </p:blipFill>
        <p:spPr>
          <a:xfrm>
            <a:off x="2937732" y="2196129"/>
            <a:ext cx="1589649" cy="1589649"/>
          </a:xfrm>
          <a:prstGeom prst="ellipse">
            <a:avLst/>
          </a:prstGeom>
          <a:noFill/>
          <a:ln>
            <a:noFill/>
          </a:ln>
          <a:effectLst/>
        </p:spPr>
      </p:pic>
      <p:pic>
        <p:nvPicPr>
          <p:cNvPr id="20" name="Shape 728">
            <a:extLst>
              <a:ext uri="{FF2B5EF4-FFF2-40B4-BE49-F238E27FC236}">
                <a16:creationId xmlns:a16="http://schemas.microsoft.com/office/drawing/2014/main" id="{AA06147D-DCFB-4E86-8A73-C5FDC4A8C270}"/>
              </a:ext>
            </a:extLst>
          </p:cNvPr>
          <p:cNvPicPr preferRelativeResize="0"/>
          <p:nvPr/>
        </p:nvPicPr>
        <p:blipFill rotWithShape="1">
          <a:blip r:embed="rId5">
            <a:extLst>
              <a:ext uri="{28A0092B-C50C-407E-A947-70E740481C1C}">
                <a14:useLocalDpi xmlns:a14="http://schemas.microsoft.com/office/drawing/2010/main" val="0"/>
              </a:ext>
            </a:extLst>
          </a:blip>
          <a:srcRect/>
          <a:stretch>
            <a:fillRect/>
          </a:stretch>
        </p:blipFill>
        <p:spPr>
          <a:xfrm>
            <a:off x="4116298" y="4285627"/>
            <a:ext cx="1546605" cy="1553158"/>
          </a:xfrm>
          <a:prstGeom prst="ellipse">
            <a:avLst/>
          </a:prstGeom>
          <a:noFill/>
          <a:ln>
            <a:noFill/>
          </a:ln>
          <a:effectLst/>
        </p:spPr>
      </p:pic>
      <p:pic>
        <p:nvPicPr>
          <p:cNvPr id="23" name="Picture 22">
            <a:extLst>
              <a:ext uri="{FF2B5EF4-FFF2-40B4-BE49-F238E27FC236}">
                <a16:creationId xmlns:a16="http://schemas.microsoft.com/office/drawing/2014/main" id="{D87E7EA5-0B63-44AA-BEC0-E098DDEFF738}"/>
              </a:ext>
            </a:extLst>
          </p:cNvPr>
          <p:cNvPicPr>
            <a:picLocks noChangeAspect="1"/>
          </p:cNvPicPr>
          <p:nvPr/>
        </p:nvPicPr>
        <p:blipFill rotWithShape="1">
          <a:blip r:embed="rId6">
            <a:extLst>
              <a:ext uri="{28A0092B-C50C-407E-A947-70E740481C1C}">
                <a14:useLocalDpi xmlns:a14="http://schemas.microsoft.com/office/drawing/2010/main" val="0"/>
              </a:ext>
            </a:extLst>
          </a:blip>
          <a:srcRect b="-891"/>
          <a:stretch>
            <a:fillRect/>
          </a:stretch>
        </p:blipFill>
        <p:spPr>
          <a:xfrm>
            <a:off x="5299003" y="2259977"/>
            <a:ext cx="1554480" cy="1554480"/>
          </a:xfrm>
          <a:prstGeom prst="ellipse">
            <a:avLst/>
          </a:prstGeom>
        </p:spPr>
      </p:pic>
      <p:grpSp>
        <p:nvGrpSpPr>
          <p:cNvPr id="43" name="Group 42">
            <a:extLst>
              <a:ext uri="{FF2B5EF4-FFF2-40B4-BE49-F238E27FC236}">
                <a16:creationId xmlns:a16="http://schemas.microsoft.com/office/drawing/2014/main" id="{3F3B4DDD-21ED-4738-BE3D-267A81AF949E}"/>
              </a:ext>
            </a:extLst>
          </p:cNvPr>
          <p:cNvGrpSpPr>
            <a:grpSpLocks/>
          </p:cNvGrpSpPr>
          <p:nvPr/>
        </p:nvGrpSpPr>
        <p:grpSpPr bwMode="auto">
          <a:xfrm>
            <a:off x="6350208" y="4124280"/>
            <a:ext cx="1870075" cy="1870075"/>
            <a:chOff x="27536053" y="1668529"/>
            <a:chExt cx="2410890" cy="2412513"/>
          </a:xfrm>
        </p:grpSpPr>
        <p:sp>
          <p:nvSpPr>
            <p:cNvPr id="44" name="Shape 714">
              <a:extLst>
                <a:ext uri="{FF2B5EF4-FFF2-40B4-BE49-F238E27FC236}">
                  <a16:creationId xmlns:a16="http://schemas.microsoft.com/office/drawing/2014/main" id="{C2351588-4BFC-43B8-A328-79A9F281AD3E}"/>
                </a:ext>
              </a:extLst>
            </p:cNvPr>
            <p:cNvSpPr/>
            <p:nvPr/>
          </p:nvSpPr>
          <p:spPr>
            <a:xfrm>
              <a:off x="27638383" y="1770928"/>
              <a:ext cx="2206230" cy="2207716"/>
            </a:xfrm>
            <a:prstGeom prst="ellipse">
              <a:avLst/>
            </a:prstGeom>
            <a:noFill/>
            <a:ln w="38100">
              <a:solidFill>
                <a:srgbClr val="0E9D9B"/>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45" name="Shape 714">
              <a:extLst>
                <a:ext uri="{FF2B5EF4-FFF2-40B4-BE49-F238E27FC236}">
                  <a16:creationId xmlns:a16="http://schemas.microsoft.com/office/drawing/2014/main" id="{94ED7EC4-7B38-4F99-92C3-C65D869A5F45}"/>
                </a:ext>
              </a:extLst>
            </p:cNvPr>
            <p:cNvSpPr/>
            <p:nvPr/>
          </p:nvSpPr>
          <p:spPr>
            <a:xfrm>
              <a:off x="27536053" y="1668529"/>
              <a:ext cx="2410890" cy="2412513"/>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pic>
        <p:nvPicPr>
          <p:cNvPr id="46" name="Shape 728">
            <a:extLst>
              <a:ext uri="{FF2B5EF4-FFF2-40B4-BE49-F238E27FC236}">
                <a16:creationId xmlns:a16="http://schemas.microsoft.com/office/drawing/2014/main" id="{174C0668-0AE8-4E48-8560-B8F593C07177}"/>
              </a:ext>
            </a:extLst>
          </p:cNvPr>
          <p:cNvPicPr preferRelativeResize="0"/>
          <p:nvPr/>
        </p:nvPicPr>
        <p:blipFill rotWithShape="1">
          <a:blip r:embed="rId7">
            <a:extLst>
              <a:ext uri="{28A0092B-C50C-407E-A947-70E740481C1C}">
                <a14:useLocalDpi xmlns:a14="http://schemas.microsoft.com/office/drawing/2010/main" val="0"/>
              </a:ext>
            </a:extLst>
          </a:blip>
          <a:srcRect/>
          <a:stretch>
            <a:fillRect/>
          </a:stretch>
        </p:blipFill>
        <p:spPr>
          <a:xfrm>
            <a:off x="6511573" y="4287313"/>
            <a:ext cx="1546605" cy="1553158"/>
          </a:xfrm>
          <a:prstGeom prst="ellipse">
            <a:avLst/>
          </a:prstGeom>
          <a:noFill/>
          <a:ln>
            <a:noFill/>
          </a:ln>
          <a:effectLst/>
        </p:spPr>
      </p:pic>
    </p:spTree>
    <p:extLst>
      <p:ext uri="{BB962C8B-B14F-4D97-AF65-F5344CB8AC3E}">
        <p14:creationId xmlns:p14="http://schemas.microsoft.com/office/powerpoint/2010/main" val="633966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033982D-4ABA-480F-A6E7-96053E00E47C}"/>
              </a:ext>
            </a:extLst>
          </p:cNvPr>
          <p:cNvGrpSpPr/>
          <p:nvPr/>
        </p:nvGrpSpPr>
        <p:grpSpPr>
          <a:xfrm>
            <a:off x="-2492083" y="-91424"/>
            <a:ext cx="7244825" cy="6974838"/>
            <a:chOff x="-1503244" y="-209910"/>
            <a:chExt cx="5759647" cy="5545007"/>
          </a:xfrm>
        </p:grpSpPr>
        <p:pic>
          <p:nvPicPr>
            <p:cNvPr id="8" name="Shape 493" descr="kids-swim-goggles.jpg">
              <a:extLst>
                <a:ext uri="{FF2B5EF4-FFF2-40B4-BE49-F238E27FC236}">
                  <a16:creationId xmlns:a16="http://schemas.microsoft.com/office/drawing/2014/main" id="{FB255C2E-0FAB-4315-AEAB-0B5550EF4D8E}"/>
                </a:ext>
              </a:extLst>
            </p:cNvPr>
            <p:cNvPicPr preferRelativeResize="0"/>
            <p:nvPr/>
          </p:nvPicPr>
          <p:blipFill rotWithShape="1">
            <a:blip r:embed="rId3">
              <a:alphaModFix/>
            </a:blip>
            <a:srcRect/>
            <a:stretch/>
          </p:blipFill>
          <p:spPr>
            <a:xfrm>
              <a:off x="-1503244" y="3429000"/>
              <a:ext cx="4830518" cy="1906097"/>
            </a:xfrm>
            <a:prstGeom prst="parallelogram">
              <a:avLst/>
            </a:prstGeom>
            <a:noFill/>
            <a:ln>
              <a:noFill/>
            </a:ln>
          </p:spPr>
        </p:pic>
        <p:pic>
          <p:nvPicPr>
            <p:cNvPr id="9" name="Shape 492" descr="thumb_slider3_1024.jpg">
              <a:extLst>
                <a:ext uri="{FF2B5EF4-FFF2-40B4-BE49-F238E27FC236}">
                  <a16:creationId xmlns:a16="http://schemas.microsoft.com/office/drawing/2014/main" id="{F51F4281-4A8F-4638-B16F-44CC09993B6B}"/>
                </a:ext>
              </a:extLst>
            </p:cNvPr>
            <p:cNvPicPr preferRelativeResize="0"/>
            <p:nvPr/>
          </p:nvPicPr>
          <p:blipFill rotWithShape="1">
            <a:blip r:embed="rId4">
              <a:alphaModFix/>
            </a:blip>
            <a:srcRect/>
            <a:stretch/>
          </p:blipFill>
          <p:spPr>
            <a:xfrm>
              <a:off x="-1170460" y="1604855"/>
              <a:ext cx="4973533" cy="2537479"/>
            </a:xfrm>
            <a:prstGeom prst="parallelogram">
              <a:avLst/>
            </a:prstGeom>
            <a:noFill/>
            <a:ln>
              <a:noFill/>
            </a:ln>
          </p:spPr>
        </p:pic>
        <p:pic>
          <p:nvPicPr>
            <p:cNvPr id="10" name="Shape 494" descr="Dollarphotoclub_51414420.jpg">
              <a:extLst>
                <a:ext uri="{FF2B5EF4-FFF2-40B4-BE49-F238E27FC236}">
                  <a16:creationId xmlns:a16="http://schemas.microsoft.com/office/drawing/2014/main" id="{5A57D1B8-2275-4399-854F-25FE58AF13C3}"/>
                </a:ext>
              </a:extLst>
            </p:cNvPr>
            <p:cNvPicPr preferRelativeResize="0"/>
            <p:nvPr/>
          </p:nvPicPr>
          <p:blipFill rotWithShape="1">
            <a:blip r:embed="rId5">
              <a:alphaModFix/>
            </a:blip>
            <a:srcRect b="7210"/>
            <a:stretch/>
          </p:blipFill>
          <p:spPr>
            <a:xfrm>
              <a:off x="1791880" y="-209910"/>
              <a:ext cx="2464523" cy="1995264"/>
            </a:xfrm>
            <a:prstGeom prst="parallelogram">
              <a:avLst/>
            </a:prstGeom>
            <a:noFill/>
            <a:ln>
              <a:noFill/>
            </a:ln>
          </p:spPr>
        </p:pic>
        <p:pic>
          <p:nvPicPr>
            <p:cNvPr id="11" name="Shape 495" descr="boosterLG.jpg">
              <a:extLst>
                <a:ext uri="{FF2B5EF4-FFF2-40B4-BE49-F238E27FC236}">
                  <a16:creationId xmlns:a16="http://schemas.microsoft.com/office/drawing/2014/main" id="{214F54ED-0981-49E4-B89A-BCD4F45F7C31}"/>
                </a:ext>
              </a:extLst>
            </p:cNvPr>
            <p:cNvPicPr preferRelativeResize="0"/>
            <p:nvPr/>
          </p:nvPicPr>
          <p:blipFill rotWithShape="1">
            <a:blip r:embed="rId6">
              <a:alphaModFix/>
            </a:blip>
            <a:srcRect b="18721"/>
            <a:stretch/>
          </p:blipFill>
          <p:spPr>
            <a:xfrm>
              <a:off x="-579325" y="-157478"/>
              <a:ext cx="2961367" cy="1940874"/>
            </a:xfrm>
            <a:prstGeom prst="parallelogram">
              <a:avLst/>
            </a:prstGeom>
            <a:noFill/>
            <a:ln>
              <a:noFill/>
            </a:ln>
          </p:spPr>
        </p:pic>
      </p:grpSp>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lnSpcReduction="10000"/>
          </a:bodyPr>
          <a:lstStyle/>
          <a:p>
            <a:pPr marL="0" lvl="0" indent="0">
              <a:buNone/>
            </a:pPr>
            <a:r>
              <a:rPr lang="en-US" b="1" dirty="0"/>
              <a:t>Car Seats</a:t>
            </a:r>
          </a:p>
          <a:p>
            <a:pPr marL="0" lvl="0" indent="0">
              <a:buNone/>
            </a:pPr>
            <a:r>
              <a:rPr lang="en-US" b="1" dirty="0"/>
              <a:t>Sports Gear</a:t>
            </a:r>
          </a:p>
          <a:p>
            <a:pPr marL="285750" lvl="0" indent="-285750">
              <a:buFont typeface="Arial"/>
              <a:buChar char="•"/>
            </a:pPr>
            <a:r>
              <a:rPr lang="en-US" dirty="0"/>
              <a:t>Bike, baseball, soccer, swimming, basketball, track, volleyball, motorcycle riding, skiing, surfing, tennis, etc.</a:t>
            </a:r>
          </a:p>
          <a:p>
            <a:pPr marL="0" lvl="0" indent="0">
              <a:buNone/>
            </a:pPr>
            <a:r>
              <a:rPr lang="en-US" b="1" dirty="0"/>
              <a:t>Sun Protection</a:t>
            </a:r>
          </a:p>
          <a:p>
            <a:pPr marL="285750" lvl="0" indent="-285750">
              <a:buFont typeface="Arial"/>
              <a:buChar char="•"/>
            </a:pPr>
            <a:r>
              <a:rPr lang="en-US" dirty="0"/>
              <a:t>Hats/clothing/sunscreen</a:t>
            </a:r>
          </a:p>
          <a:p>
            <a:pPr marL="0" lvl="0" indent="0">
              <a:buNone/>
            </a:pPr>
            <a:r>
              <a:rPr lang="en-US" b="1" dirty="0"/>
              <a:t>Cold Protection</a:t>
            </a:r>
          </a:p>
          <a:p>
            <a:pPr marL="285750" lvl="0" indent="-285750">
              <a:buFont typeface="Arial"/>
              <a:buChar char="•"/>
            </a:pPr>
            <a:r>
              <a:rPr lang="en-US" dirty="0"/>
              <a:t>Jackets, ear muffs, gloves</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fontScale="90000"/>
          </a:bodyPr>
          <a:lstStyle/>
          <a:p>
            <a:r>
              <a:rPr lang="en-US" dirty="0"/>
              <a:t>BODY / SKIN PROTECTION #1 WITH PARENTS</a:t>
            </a:r>
          </a:p>
        </p:txBody>
      </p:sp>
    </p:spTree>
    <p:extLst>
      <p:ext uri="{BB962C8B-B14F-4D97-AF65-F5344CB8AC3E}">
        <p14:creationId xmlns:p14="http://schemas.microsoft.com/office/powerpoint/2010/main" val="2755653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Havas-PR\Pittsburgh Share\SHARE\CLIENTS\Transitions Optical\2016 Blue Light\White Paper\Graphic PNGs\Fig5.png">
            <a:extLst>
              <a:ext uri="{FF2B5EF4-FFF2-40B4-BE49-F238E27FC236}">
                <a16:creationId xmlns:a16="http://schemas.microsoft.com/office/drawing/2014/main" id="{DB01AA4B-8695-4007-977D-D00C3DBA69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34623" y="2266138"/>
            <a:ext cx="4857377" cy="27949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9248777-B7B8-4F68-AADE-184DC8A1DE88}"/>
              </a:ext>
            </a:extLst>
          </p:cNvPr>
          <p:cNvSpPr>
            <a:spLocks noGrp="1"/>
          </p:cNvSpPr>
          <p:nvPr>
            <p:ph type="title"/>
          </p:nvPr>
        </p:nvSpPr>
        <p:spPr/>
        <p:txBody>
          <a:bodyPr/>
          <a:lstStyle/>
          <a:p>
            <a:r>
              <a:rPr lang="en-US" dirty="0"/>
              <a:t>UV AND BLUE LIGHT</a:t>
            </a:r>
          </a:p>
        </p:txBody>
      </p:sp>
      <p:sp>
        <p:nvSpPr>
          <p:cNvPr id="6" name="Content Placeholder 5">
            <a:extLst>
              <a:ext uri="{FF2B5EF4-FFF2-40B4-BE49-F238E27FC236}">
                <a16:creationId xmlns:a16="http://schemas.microsoft.com/office/drawing/2014/main" id="{64B64091-D3EA-41F9-92A1-E904DFAC9BAD}"/>
              </a:ext>
            </a:extLst>
          </p:cNvPr>
          <p:cNvSpPr>
            <a:spLocks noGrp="1"/>
          </p:cNvSpPr>
          <p:nvPr>
            <p:ph idx="1"/>
          </p:nvPr>
        </p:nvSpPr>
        <p:spPr>
          <a:xfrm>
            <a:off x="2406240" y="1825625"/>
            <a:ext cx="4928383" cy="4351338"/>
          </a:xfrm>
        </p:spPr>
        <p:txBody>
          <a:bodyPr/>
          <a:lstStyle/>
          <a:p>
            <a:pPr marL="0" indent="0">
              <a:buNone/>
            </a:pPr>
            <a:r>
              <a:rPr lang="en-US" dirty="0"/>
              <a:t>Young eyes allow more damaging light in.</a:t>
            </a:r>
          </a:p>
          <a:p>
            <a:endParaRPr lang="en-US" dirty="0"/>
          </a:p>
          <a:p>
            <a:pPr marL="0" indent="0">
              <a:buNone/>
            </a:pPr>
            <a:r>
              <a:rPr lang="en-US" dirty="0"/>
              <a:t>Long-term exposure to harmful blue light has been linked to increased risk of developing age-related macular degeneration. </a:t>
            </a:r>
          </a:p>
          <a:p>
            <a:endParaRPr lang="en-US" dirty="0"/>
          </a:p>
        </p:txBody>
      </p:sp>
      <p:sp>
        <p:nvSpPr>
          <p:cNvPr id="7" name="Text Placeholder 6">
            <a:extLst>
              <a:ext uri="{FF2B5EF4-FFF2-40B4-BE49-F238E27FC236}">
                <a16:creationId xmlns:a16="http://schemas.microsoft.com/office/drawing/2014/main" id="{C96E9676-23C1-4888-A886-A17A61EB01AD}"/>
              </a:ext>
            </a:extLst>
          </p:cNvPr>
          <p:cNvSpPr>
            <a:spLocks noGrp="1"/>
          </p:cNvSpPr>
          <p:nvPr>
            <p:ph type="body" sz="quarter" idx="13"/>
          </p:nvPr>
        </p:nvSpPr>
        <p:spPr/>
        <p:txBody>
          <a:bodyPr/>
          <a:lstStyle/>
          <a:p>
            <a:r>
              <a:rPr lang="en-US" dirty="0"/>
              <a:t>Sources: Sparrow 2000, </a:t>
            </a:r>
            <a:r>
              <a:rPr lang="en-US" dirty="0" err="1"/>
              <a:t>Arnault</a:t>
            </a:r>
            <a:r>
              <a:rPr lang="en-US" dirty="0"/>
              <a:t> 2013</a:t>
            </a:r>
          </a:p>
          <a:p>
            <a:endParaRPr lang="en-US" dirty="0"/>
          </a:p>
        </p:txBody>
      </p:sp>
    </p:spTree>
    <p:extLst>
      <p:ext uri="{BB962C8B-B14F-4D97-AF65-F5344CB8AC3E}">
        <p14:creationId xmlns:p14="http://schemas.microsoft.com/office/powerpoint/2010/main" val="1732233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3D55-8885-41AD-AE9E-F5091269398E}"/>
              </a:ext>
            </a:extLst>
          </p:cNvPr>
          <p:cNvSpPr>
            <a:spLocks noGrp="1"/>
          </p:cNvSpPr>
          <p:nvPr>
            <p:ph type="title"/>
          </p:nvPr>
        </p:nvSpPr>
        <p:spPr/>
        <p:txBody>
          <a:bodyPr/>
          <a:lstStyle/>
          <a:p>
            <a:r>
              <a:rPr lang="en-US" dirty="0"/>
              <a:t>DIGITAL DEVICE USAGE</a:t>
            </a:r>
          </a:p>
        </p:txBody>
      </p:sp>
      <p:sp>
        <p:nvSpPr>
          <p:cNvPr id="3" name="Content Placeholder 2">
            <a:extLst>
              <a:ext uri="{FF2B5EF4-FFF2-40B4-BE49-F238E27FC236}">
                <a16:creationId xmlns:a16="http://schemas.microsoft.com/office/drawing/2014/main" id="{C6DD082A-A338-4FE9-8B44-70EEF8C73A3B}"/>
              </a:ext>
            </a:extLst>
          </p:cNvPr>
          <p:cNvSpPr>
            <a:spLocks noGrp="1"/>
          </p:cNvSpPr>
          <p:nvPr>
            <p:ph idx="1"/>
          </p:nvPr>
        </p:nvSpPr>
        <p:spPr>
          <a:xfrm>
            <a:off x="2406240" y="1825625"/>
            <a:ext cx="8947560" cy="4351338"/>
          </a:xfrm>
        </p:spPr>
        <p:txBody>
          <a:bodyPr/>
          <a:lstStyle/>
          <a:p>
            <a:pPr marL="0" indent="0">
              <a:buNone/>
            </a:pPr>
            <a:r>
              <a:rPr lang="en-US" sz="3200" b="1" dirty="0"/>
              <a:t>Harmful blue light and eye strain </a:t>
            </a:r>
            <a:br>
              <a:rPr lang="en-US" dirty="0"/>
            </a:br>
            <a:r>
              <a:rPr lang="en-US" dirty="0"/>
              <a:t>Are at the forefront of public consciousness because of the increased use of digital devices in recent years.</a:t>
            </a:r>
          </a:p>
          <a:p>
            <a:endParaRPr lang="en-US" dirty="0"/>
          </a:p>
        </p:txBody>
      </p:sp>
      <p:sp>
        <p:nvSpPr>
          <p:cNvPr id="4" name="Text Placeholder 3">
            <a:extLst>
              <a:ext uri="{FF2B5EF4-FFF2-40B4-BE49-F238E27FC236}">
                <a16:creationId xmlns:a16="http://schemas.microsoft.com/office/drawing/2014/main" id="{DDF75A49-08C0-4A17-9FF0-01546B9C24AE}"/>
              </a:ext>
            </a:extLst>
          </p:cNvPr>
          <p:cNvSpPr>
            <a:spLocks noGrp="1"/>
          </p:cNvSpPr>
          <p:nvPr>
            <p:ph type="body" sz="quarter" idx="13"/>
          </p:nvPr>
        </p:nvSpPr>
        <p:spPr>
          <a:xfrm>
            <a:off x="2406650" y="6356350"/>
            <a:ext cx="6203950" cy="365125"/>
          </a:xfrm>
        </p:spPr>
        <p:txBody>
          <a:bodyPr/>
          <a:lstStyle/>
          <a:p>
            <a:pPr lvl="0">
              <a:buSzPct val="25000"/>
            </a:pPr>
            <a:r>
              <a:rPr lang="en-US" dirty="0"/>
              <a:t>Source: Active Healthy Kids Canada </a:t>
            </a:r>
          </a:p>
          <a:p>
            <a:endParaRPr lang="en-US" dirty="0"/>
          </a:p>
        </p:txBody>
      </p:sp>
      <p:grpSp>
        <p:nvGrpSpPr>
          <p:cNvPr id="11" name="Group 10">
            <a:extLst>
              <a:ext uri="{FF2B5EF4-FFF2-40B4-BE49-F238E27FC236}">
                <a16:creationId xmlns:a16="http://schemas.microsoft.com/office/drawing/2014/main" id="{66B9EE9A-6D1B-784A-A454-CC0459CC4EA9}"/>
              </a:ext>
            </a:extLst>
          </p:cNvPr>
          <p:cNvGrpSpPr/>
          <p:nvPr/>
        </p:nvGrpSpPr>
        <p:grpSpPr>
          <a:xfrm>
            <a:off x="4762756" y="3711388"/>
            <a:ext cx="3018610" cy="2764812"/>
            <a:chOff x="4762756" y="3711388"/>
            <a:chExt cx="3018610" cy="2764812"/>
          </a:xfrm>
        </p:grpSpPr>
        <p:pic>
          <p:nvPicPr>
            <p:cNvPr id="7" name="Shape 514" descr="C:\Users\Courtney Myers\Desktop\VLL Photos\Justin.jpg">
              <a:extLst>
                <a:ext uri="{FF2B5EF4-FFF2-40B4-BE49-F238E27FC236}">
                  <a16:creationId xmlns:a16="http://schemas.microsoft.com/office/drawing/2014/main" id="{AC152E0F-F7B1-465B-B484-9E3968C7F5CD}"/>
                </a:ext>
              </a:extLst>
            </p:cNvPr>
            <p:cNvPicPr preferRelativeResize="0"/>
            <p:nvPr/>
          </p:nvPicPr>
          <p:blipFill rotWithShape="1">
            <a:blip r:embed="rId3">
              <a:alphaModFix/>
            </a:blip>
            <a:srcRect t="13732"/>
            <a:stretch/>
          </p:blipFill>
          <p:spPr>
            <a:xfrm>
              <a:off x="4762756" y="3711388"/>
              <a:ext cx="3018610" cy="2764812"/>
            </a:xfrm>
            <a:prstGeom prst="rect">
              <a:avLst/>
            </a:prstGeom>
            <a:noFill/>
            <a:ln>
              <a:noFill/>
            </a:ln>
          </p:spPr>
        </p:pic>
        <p:sp>
          <p:nvSpPr>
            <p:cNvPr id="8" name="Shape 515">
              <a:extLst>
                <a:ext uri="{FF2B5EF4-FFF2-40B4-BE49-F238E27FC236}">
                  <a16:creationId xmlns:a16="http://schemas.microsoft.com/office/drawing/2014/main" id="{9FAE6E89-B282-4B3D-A2D9-3292F155B5BC}"/>
                </a:ext>
              </a:extLst>
            </p:cNvPr>
            <p:cNvSpPr/>
            <p:nvPr/>
          </p:nvSpPr>
          <p:spPr>
            <a:xfrm>
              <a:off x="4762756" y="5836232"/>
              <a:ext cx="3018610" cy="639968"/>
            </a:xfrm>
            <a:prstGeom prst="rect">
              <a:avLst/>
            </a:prstGeom>
            <a:solidFill>
              <a:srgbClr val="002C71">
                <a:alpha val="49411"/>
              </a:srgbClr>
            </a:solid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chemeClr val="lt1"/>
                </a:buClr>
                <a:buSzPts val="500"/>
                <a:buFont typeface="Century Gothic"/>
                <a:buNone/>
              </a:pPr>
              <a:r>
                <a:rPr lang="en-US" sz="2000" b="1" i="0" u="none" strike="noStrike" cap="none" dirty="0">
                  <a:solidFill>
                    <a:schemeClr val="lt1"/>
                  </a:solidFill>
                  <a:latin typeface="Century Gothic"/>
                  <a:ea typeface="Century Gothic"/>
                  <a:cs typeface="Century Gothic"/>
                  <a:sym typeface="Century Gothic"/>
                </a:rPr>
                <a:t>2 HOURS PER DAY IN FRONT OF SCREENS</a:t>
              </a:r>
              <a:endParaRPr dirty="0"/>
            </a:p>
          </p:txBody>
        </p:sp>
      </p:grpSp>
    </p:spTree>
    <p:extLst>
      <p:ext uri="{BB962C8B-B14F-4D97-AF65-F5344CB8AC3E}">
        <p14:creationId xmlns:p14="http://schemas.microsoft.com/office/powerpoint/2010/main" val="3089104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2072-5A4D-4497-AEF3-21A15DD6BEC6}"/>
              </a:ext>
            </a:extLst>
          </p:cNvPr>
          <p:cNvSpPr>
            <a:spLocks noGrp="1"/>
          </p:cNvSpPr>
          <p:nvPr>
            <p:ph type="title"/>
          </p:nvPr>
        </p:nvSpPr>
        <p:spPr/>
        <p:txBody>
          <a:bodyPr/>
          <a:lstStyle/>
          <a:p>
            <a:r>
              <a:rPr lang="en-US" dirty="0"/>
              <a:t>USING DEVICE </a:t>
            </a:r>
            <a:r>
              <a:rPr lang="en-US" u="sng" dirty="0"/>
              <a:t>DAILY</a:t>
            </a:r>
          </a:p>
        </p:txBody>
      </p:sp>
      <p:sp>
        <p:nvSpPr>
          <p:cNvPr id="4" name="Text Placeholder 3">
            <a:extLst>
              <a:ext uri="{FF2B5EF4-FFF2-40B4-BE49-F238E27FC236}">
                <a16:creationId xmlns:a16="http://schemas.microsoft.com/office/drawing/2014/main" id="{1CEE7569-17FD-4F55-9CB3-A77522D586F5}"/>
              </a:ext>
            </a:extLst>
          </p:cNvPr>
          <p:cNvSpPr>
            <a:spLocks noGrp="1"/>
          </p:cNvSpPr>
          <p:nvPr>
            <p:ph type="body" sz="quarter" idx="13"/>
          </p:nvPr>
        </p:nvSpPr>
        <p:spPr/>
        <p:txBody>
          <a:bodyPr/>
          <a:lstStyle/>
          <a:p>
            <a:r>
              <a:rPr lang="en-US" dirty="0"/>
              <a:t>Source: “Meet Generation Z” by </a:t>
            </a:r>
            <a:r>
              <a:rPr lang="en-US" dirty="0" err="1"/>
              <a:t>Sparts</a:t>
            </a:r>
            <a:r>
              <a:rPr lang="en-US" dirty="0"/>
              <a:t> &amp; Honey </a:t>
            </a:r>
          </a:p>
        </p:txBody>
      </p:sp>
      <p:graphicFrame>
        <p:nvGraphicFramePr>
          <p:cNvPr id="5" name="Chart 4">
            <a:extLst>
              <a:ext uri="{FF2B5EF4-FFF2-40B4-BE49-F238E27FC236}">
                <a16:creationId xmlns:a16="http://schemas.microsoft.com/office/drawing/2014/main" id="{5BE24DA6-1B97-4F55-B7AB-E0455718F008}"/>
              </a:ext>
            </a:extLst>
          </p:cNvPr>
          <p:cNvGraphicFramePr/>
          <p:nvPr>
            <p:extLst>
              <p:ext uri="{D42A27DB-BD31-4B8C-83A1-F6EECF244321}">
                <p14:modId xmlns:p14="http://schemas.microsoft.com/office/powerpoint/2010/main" val="1550643328"/>
              </p:ext>
            </p:extLst>
          </p:nvPr>
        </p:nvGraphicFramePr>
        <p:xfrm>
          <a:off x="2406240" y="2254046"/>
          <a:ext cx="8380174" cy="391937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EE1B3FC-FDD5-4F59-8FF4-AC36BC970E7F}"/>
              </a:ext>
            </a:extLst>
          </p:cNvPr>
          <p:cNvSpPr/>
          <p:nvPr/>
        </p:nvSpPr>
        <p:spPr>
          <a:xfrm>
            <a:off x="3914783" y="1873619"/>
            <a:ext cx="4572000" cy="646331"/>
          </a:xfrm>
          <a:prstGeom prst="rect">
            <a:avLst/>
          </a:prstGeom>
        </p:spPr>
        <p:txBody>
          <a:bodyPr>
            <a:spAutoFit/>
          </a:bodyPr>
          <a:lstStyle/>
          <a:p>
            <a:r>
              <a:rPr lang="en-US" sz="1800" b="1" dirty="0">
                <a:solidFill>
                  <a:schemeClr val="accent2"/>
                </a:solidFill>
                <a:latin typeface="Century Gothic" panose="020B0502020202020204" pitchFamily="34" charset="0"/>
              </a:rPr>
              <a:t>8-12 Year Olds</a:t>
            </a:r>
          </a:p>
          <a:p>
            <a:r>
              <a:rPr lang="en-US" sz="1800" b="1" dirty="0">
                <a:solidFill>
                  <a:srgbClr val="002C71"/>
                </a:solidFill>
                <a:latin typeface="Century Gothic" panose="020B0502020202020204" pitchFamily="34" charset="0"/>
              </a:rPr>
              <a:t>13-17 Year Olds</a:t>
            </a:r>
          </a:p>
        </p:txBody>
      </p:sp>
    </p:spTree>
    <p:extLst>
      <p:ext uri="{BB962C8B-B14F-4D97-AF65-F5344CB8AC3E}">
        <p14:creationId xmlns:p14="http://schemas.microsoft.com/office/powerpoint/2010/main" val="424216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9A56-E2BB-4985-A848-F3B88778719D}"/>
              </a:ext>
            </a:extLst>
          </p:cNvPr>
          <p:cNvSpPr>
            <a:spLocks noGrp="1"/>
          </p:cNvSpPr>
          <p:nvPr>
            <p:ph type="title"/>
          </p:nvPr>
        </p:nvSpPr>
        <p:spPr/>
        <p:txBody>
          <a:bodyPr/>
          <a:lstStyle/>
          <a:p>
            <a:r>
              <a:rPr lang="en-US" dirty="0"/>
              <a:t>BLUE LIGHT SOURCES</a:t>
            </a:r>
          </a:p>
        </p:txBody>
      </p:sp>
      <p:sp>
        <p:nvSpPr>
          <p:cNvPr id="4" name="Text Placeholder 3">
            <a:extLst>
              <a:ext uri="{FF2B5EF4-FFF2-40B4-BE49-F238E27FC236}">
                <a16:creationId xmlns:a16="http://schemas.microsoft.com/office/drawing/2014/main" id="{C4CB30A2-895C-463F-BBFB-25E65B7A9D8E}"/>
              </a:ext>
            </a:extLst>
          </p:cNvPr>
          <p:cNvSpPr>
            <a:spLocks noGrp="1"/>
          </p:cNvSpPr>
          <p:nvPr>
            <p:ph type="body" sz="quarter" idx="13"/>
          </p:nvPr>
        </p:nvSpPr>
        <p:spPr/>
        <p:txBody>
          <a:bodyPr/>
          <a:lstStyle/>
          <a:p>
            <a:r>
              <a:rPr lang="en-US" dirty="0"/>
              <a:t>Source:  </a:t>
            </a:r>
            <a:r>
              <a:rPr lang="en-US" dirty="0" err="1"/>
              <a:t>Baillet</a:t>
            </a:r>
            <a:r>
              <a:rPr lang="en-US" dirty="0"/>
              <a:t> G., Granger B., How Transitions® lenses filter harmful blue light, Points de Vue, International Review of Ophthalmic Optics, March 2016</a:t>
            </a:r>
          </a:p>
        </p:txBody>
      </p:sp>
      <p:grpSp>
        <p:nvGrpSpPr>
          <p:cNvPr id="5" name="Shape 339">
            <a:extLst>
              <a:ext uri="{FF2B5EF4-FFF2-40B4-BE49-F238E27FC236}">
                <a16:creationId xmlns:a16="http://schemas.microsoft.com/office/drawing/2014/main" id="{7D53FB0A-13AF-43F9-A9CD-2F0EA17A6591}"/>
              </a:ext>
            </a:extLst>
          </p:cNvPr>
          <p:cNvGrpSpPr/>
          <p:nvPr/>
        </p:nvGrpSpPr>
        <p:grpSpPr>
          <a:xfrm>
            <a:off x="2406240" y="1724377"/>
            <a:ext cx="8507100" cy="3409246"/>
            <a:chOff x="352425" y="498343"/>
            <a:chExt cx="9698150" cy="3756317"/>
          </a:xfrm>
        </p:grpSpPr>
        <p:pic>
          <p:nvPicPr>
            <p:cNvPr id="6" name="Shape 340">
              <a:extLst>
                <a:ext uri="{FF2B5EF4-FFF2-40B4-BE49-F238E27FC236}">
                  <a16:creationId xmlns:a16="http://schemas.microsoft.com/office/drawing/2014/main" id="{862026AD-778C-472E-AE05-1F1581A6E368}"/>
                </a:ext>
              </a:extLst>
            </p:cNvPr>
            <p:cNvPicPr preferRelativeResize="0"/>
            <p:nvPr/>
          </p:nvPicPr>
          <p:blipFill rotWithShape="1">
            <a:blip r:embed="rId3">
              <a:alphaModFix/>
            </a:blip>
            <a:srcRect/>
            <a:stretch/>
          </p:blipFill>
          <p:spPr>
            <a:xfrm>
              <a:off x="352425" y="1361730"/>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sp>
          <p:nvSpPr>
            <p:cNvPr id="7" name="Shape 341">
              <a:extLst>
                <a:ext uri="{FF2B5EF4-FFF2-40B4-BE49-F238E27FC236}">
                  <a16:creationId xmlns:a16="http://schemas.microsoft.com/office/drawing/2014/main" id="{76C5E33B-F58C-4E89-A4BB-3789D1319031}"/>
                </a:ext>
              </a:extLst>
            </p:cNvPr>
            <p:cNvSpPr txBox="1"/>
            <p:nvPr/>
          </p:nvSpPr>
          <p:spPr>
            <a:xfrm>
              <a:off x="1690985" y="1667248"/>
              <a:ext cx="835504" cy="64430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600" dirty="0">
                  <a:solidFill>
                    <a:srgbClr val="002C71"/>
                  </a:solidFill>
                  <a:latin typeface="Century Gothic"/>
                  <a:ea typeface="Century Gothic"/>
                  <a:cs typeface="Century Gothic"/>
                  <a:sym typeface="Century Gothic"/>
                </a:rPr>
                <a:t>LED </a:t>
              </a:r>
              <a:br>
                <a:rPr lang="en-US" sz="1600" dirty="0">
                  <a:solidFill>
                    <a:srgbClr val="002C71"/>
                  </a:solidFill>
                  <a:latin typeface="Century Gothic"/>
                  <a:ea typeface="Century Gothic"/>
                  <a:cs typeface="Century Gothic"/>
                  <a:sym typeface="Century Gothic"/>
                </a:rPr>
              </a:br>
              <a:r>
                <a:rPr lang="en-US" sz="1600" dirty="0">
                  <a:solidFill>
                    <a:srgbClr val="002C71"/>
                  </a:solidFill>
                  <a:latin typeface="Century Gothic"/>
                  <a:ea typeface="Century Gothic"/>
                  <a:cs typeface="Century Gothic"/>
                  <a:sym typeface="Century Gothic"/>
                </a:rPr>
                <a:t>Lights</a:t>
              </a:r>
            </a:p>
          </p:txBody>
        </p:sp>
        <p:sp>
          <p:nvSpPr>
            <p:cNvPr id="8" name="Shape 342">
              <a:extLst>
                <a:ext uri="{FF2B5EF4-FFF2-40B4-BE49-F238E27FC236}">
                  <a16:creationId xmlns:a16="http://schemas.microsoft.com/office/drawing/2014/main" id="{29967CF3-D61F-41CC-A477-5FE28CC0E2E5}"/>
                </a:ext>
              </a:extLst>
            </p:cNvPr>
            <p:cNvSpPr txBox="1"/>
            <p:nvPr/>
          </p:nvSpPr>
          <p:spPr>
            <a:xfrm>
              <a:off x="4059048" y="2053589"/>
              <a:ext cx="1107794" cy="64430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600" dirty="0">
                  <a:solidFill>
                    <a:srgbClr val="002C71"/>
                  </a:solidFill>
                  <a:latin typeface="Century Gothic"/>
                  <a:ea typeface="Century Gothic"/>
                  <a:cs typeface="Century Gothic"/>
                  <a:sym typeface="Century Gothic"/>
                </a:rPr>
                <a:t>Digital </a:t>
              </a:r>
              <a:br>
                <a:rPr lang="en-US" sz="1600" dirty="0">
                  <a:solidFill>
                    <a:srgbClr val="002C71"/>
                  </a:solidFill>
                  <a:latin typeface="Century Gothic"/>
                  <a:ea typeface="Century Gothic"/>
                  <a:cs typeface="Century Gothic"/>
                  <a:sym typeface="Century Gothic"/>
                </a:rPr>
              </a:br>
              <a:r>
                <a:rPr lang="en-US" sz="1600" dirty="0">
                  <a:solidFill>
                    <a:srgbClr val="002C71"/>
                  </a:solidFill>
                  <a:latin typeface="Century Gothic"/>
                  <a:ea typeface="Century Gothic"/>
                  <a:cs typeface="Century Gothic"/>
                  <a:sym typeface="Century Gothic"/>
                </a:rPr>
                <a:t>Devices</a:t>
              </a:r>
            </a:p>
          </p:txBody>
        </p:sp>
        <p:sp>
          <p:nvSpPr>
            <p:cNvPr id="9" name="Shape 343">
              <a:extLst>
                <a:ext uri="{FF2B5EF4-FFF2-40B4-BE49-F238E27FC236}">
                  <a16:creationId xmlns:a16="http://schemas.microsoft.com/office/drawing/2014/main" id="{2EB80367-35C8-49A2-95AA-6B1356B2C2A4}"/>
                </a:ext>
              </a:extLst>
            </p:cNvPr>
            <p:cNvSpPr txBox="1"/>
            <p:nvPr/>
          </p:nvSpPr>
          <p:spPr>
            <a:xfrm>
              <a:off x="2195260" y="3273516"/>
              <a:ext cx="1736434" cy="64430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600" dirty="0">
                  <a:solidFill>
                    <a:srgbClr val="002C71"/>
                  </a:solidFill>
                  <a:latin typeface="Century Gothic"/>
                  <a:ea typeface="Century Gothic"/>
                  <a:cs typeface="Century Gothic"/>
                  <a:sym typeface="Century Gothic"/>
                </a:rPr>
                <a:t>Metal</a:t>
              </a:r>
            </a:p>
            <a:p>
              <a:pPr marL="0" marR="0" lvl="0" indent="0" algn="l" rtl="0">
                <a:spcBef>
                  <a:spcPts val="0"/>
                </a:spcBef>
                <a:buSzPct val="25000"/>
                <a:buNone/>
              </a:pPr>
              <a:r>
                <a:rPr lang="en-US" sz="1600" dirty="0">
                  <a:solidFill>
                    <a:srgbClr val="002C71"/>
                  </a:solidFill>
                  <a:latin typeface="Century Gothic"/>
                  <a:ea typeface="Century Gothic"/>
                  <a:cs typeface="Century Gothic"/>
                  <a:sym typeface="Century Gothic"/>
                </a:rPr>
                <a:t>Halide Lamps</a:t>
              </a:r>
            </a:p>
          </p:txBody>
        </p:sp>
        <p:pic>
          <p:nvPicPr>
            <p:cNvPr id="10" name="Shape 344">
              <a:extLst>
                <a:ext uri="{FF2B5EF4-FFF2-40B4-BE49-F238E27FC236}">
                  <a16:creationId xmlns:a16="http://schemas.microsoft.com/office/drawing/2014/main" id="{62320612-A059-44A1-A209-53712F3D096F}"/>
                </a:ext>
              </a:extLst>
            </p:cNvPr>
            <p:cNvPicPr preferRelativeResize="0"/>
            <p:nvPr/>
          </p:nvPicPr>
          <p:blipFill rotWithShape="1">
            <a:blip r:embed="rId4">
              <a:alphaModFix/>
            </a:blip>
            <a:srcRect/>
            <a:stretch/>
          </p:blipFill>
          <p:spPr>
            <a:xfrm>
              <a:off x="837354" y="2999316"/>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pic>
          <p:nvPicPr>
            <p:cNvPr id="11" name="Shape 345">
              <a:extLst>
                <a:ext uri="{FF2B5EF4-FFF2-40B4-BE49-F238E27FC236}">
                  <a16:creationId xmlns:a16="http://schemas.microsoft.com/office/drawing/2014/main" id="{0D993B0E-2770-4037-8304-78201CF8C0D8}"/>
                </a:ext>
              </a:extLst>
            </p:cNvPr>
            <p:cNvPicPr preferRelativeResize="0"/>
            <p:nvPr/>
          </p:nvPicPr>
          <p:blipFill rotWithShape="1">
            <a:blip r:embed="rId5">
              <a:alphaModFix/>
            </a:blip>
            <a:srcRect/>
            <a:stretch/>
          </p:blipFill>
          <p:spPr>
            <a:xfrm>
              <a:off x="2756405" y="1757089"/>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sp>
          <p:nvSpPr>
            <p:cNvPr id="12" name="Shape 346">
              <a:extLst>
                <a:ext uri="{FF2B5EF4-FFF2-40B4-BE49-F238E27FC236}">
                  <a16:creationId xmlns:a16="http://schemas.microsoft.com/office/drawing/2014/main" id="{D0059142-98F9-4C1A-BAC0-A4DF771F6A59}"/>
                </a:ext>
              </a:extLst>
            </p:cNvPr>
            <p:cNvSpPr txBox="1"/>
            <p:nvPr/>
          </p:nvSpPr>
          <p:spPr>
            <a:xfrm>
              <a:off x="404113" y="501391"/>
              <a:ext cx="3494429" cy="3730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600" b="1" dirty="0">
                  <a:solidFill>
                    <a:srgbClr val="002C71"/>
                  </a:solidFill>
                  <a:latin typeface="Century Gothic"/>
                  <a:ea typeface="Century Gothic"/>
                  <a:cs typeface="Century Gothic"/>
                  <a:sym typeface="Century Gothic"/>
                </a:rPr>
                <a:t>INDOORS – Harmful blue light</a:t>
              </a:r>
            </a:p>
          </p:txBody>
        </p:sp>
        <p:sp>
          <p:nvSpPr>
            <p:cNvPr id="13" name="Shape 347">
              <a:extLst>
                <a:ext uri="{FF2B5EF4-FFF2-40B4-BE49-F238E27FC236}">
                  <a16:creationId xmlns:a16="http://schemas.microsoft.com/office/drawing/2014/main" id="{7FE4FC41-283F-40D6-943C-DA9F153F0CF1}"/>
                </a:ext>
              </a:extLst>
            </p:cNvPr>
            <p:cNvSpPr txBox="1"/>
            <p:nvPr/>
          </p:nvSpPr>
          <p:spPr>
            <a:xfrm>
              <a:off x="5434097" y="498343"/>
              <a:ext cx="4616478" cy="3730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600" b="1" dirty="0">
                  <a:solidFill>
                    <a:srgbClr val="002C71"/>
                  </a:solidFill>
                  <a:latin typeface="Century Gothic"/>
                  <a:ea typeface="Century Gothic"/>
                  <a:cs typeface="Century Gothic"/>
                  <a:sym typeface="Century Gothic"/>
                </a:rPr>
                <a:t>OUTDOORS – UV and harmful blue light</a:t>
              </a:r>
            </a:p>
          </p:txBody>
        </p:sp>
      </p:grpSp>
      <p:grpSp>
        <p:nvGrpSpPr>
          <p:cNvPr id="18" name="Group 17">
            <a:extLst>
              <a:ext uri="{FF2B5EF4-FFF2-40B4-BE49-F238E27FC236}">
                <a16:creationId xmlns:a16="http://schemas.microsoft.com/office/drawing/2014/main" id="{D94D89B0-6178-45BE-BB86-27E8B8FB49E0}"/>
              </a:ext>
            </a:extLst>
          </p:cNvPr>
          <p:cNvGrpSpPr/>
          <p:nvPr/>
        </p:nvGrpSpPr>
        <p:grpSpPr>
          <a:xfrm>
            <a:off x="6863821" y="2346819"/>
            <a:ext cx="6364263" cy="5207631"/>
            <a:chOff x="7850157" y="2866819"/>
            <a:chExt cx="5377927" cy="4400550"/>
          </a:xfrm>
        </p:grpSpPr>
        <p:sp>
          <p:nvSpPr>
            <p:cNvPr id="14" name="Shape 338">
              <a:extLst>
                <a:ext uri="{FF2B5EF4-FFF2-40B4-BE49-F238E27FC236}">
                  <a16:creationId xmlns:a16="http://schemas.microsoft.com/office/drawing/2014/main" id="{FE0F5C2A-CC12-4C33-84A9-0162E99FFECE}"/>
                </a:ext>
              </a:extLst>
            </p:cNvPr>
            <p:cNvSpPr/>
            <p:nvPr/>
          </p:nvSpPr>
          <p:spPr>
            <a:xfrm>
              <a:off x="8827534" y="2866819"/>
              <a:ext cx="4400550" cy="4400550"/>
            </a:xfrm>
            <a:prstGeom prst="ellipse">
              <a:avLst/>
            </a:prstGeom>
            <a:solidFill>
              <a:schemeClr val="accent4"/>
            </a:solidFill>
            <a:ln>
              <a:noFill/>
            </a:ln>
          </p:spPr>
          <p:txBody>
            <a:bodyPr lIns="57150" tIns="28575" rIns="57150" bIns="28575" anchor="ctr" anchorCtr="0">
              <a:noAutofit/>
            </a:bodyPr>
            <a:lstStyle/>
            <a:p>
              <a:pPr marL="0" marR="0" lvl="0" indent="0" algn="ctr" rtl="0">
                <a:spcBef>
                  <a:spcPts val="0"/>
                </a:spcBef>
                <a:buNone/>
              </a:pPr>
              <a:endParaRPr sz="1600" dirty="0">
                <a:solidFill>
                  <a:srgbClr val="FFFFFF"/>
                </a:solidFill>
                <a:latin typeface="Arial"/>
                <a:ea typeface="Arial"/>
                <a:cs typeface="Arial"/>
                <a:sym typeface="Arial"/>
              </a:endParaRPr>
            </a:p>
          </p:txBody>
        </p:sp>
        <p:pic>
          <p:nvPicPr>
            <p:cNvPr id="15" name="Shape 348">
              <a:extLst>
                <a:ext uri="{FF2B5EF4-FFF2-40B4-BE49-F238E27FC236}">
                  <a16:creationId xmlns:a16="http://schemas.microsoft.com/office/drawing/2014/main" id="{7900E96B-C36B-4F55-B4D6-75102882F321}"/>
                </a:ext>
              </a:extLst>
            </p:cNvPr>
            <p:cNvPicPr preferRelativeResize="0"/>
            <p:nvPr/>
          </p:nvPicPr>
          <p:blipFill rotWithShape="1">
            <a:blip r:embed="rId6">
              <a:alphaModFix/>
            </a:blip>
            <a:srcRect/>
            <a:stretch/>
          </p:blipFill>
          <p:spPr>
            <a:xfrm>
              <a:off x="7850157" y="3275736"/>
              <a:ext cx="2399856" cy="2483067"/>
            </a:xfrm>
            <a:prstGeom prst="ellipse">
              <a:avLst/>
            </a:prstGeom>
            <a:noFill/>
            <a:ln w="57150" cap="flat" cmpd="sng">
              <a:solidFill>
                <a:schemeClr val="accent4"/>
              </a:solidFill>
              <a:prstDash val="solid"/>
              <a:round/>
              <a:headEnd type="none" w="med" len="med"/>
              <a:tailEnd type="none" w="med" len="med"/>
            </a:ln>
          </p:spPr>
        </p:pic>
        <p:sp>
          <p:nvSpPr>
            <p:cNvPr id="16" name="Shape 349">
              <a:extLst>
                <a:ext uri="{FF2B5EF4-FFF2-40B4-BE49-F238E27FC236}">
                  <a16:creationId xmlns:a16="http://schemas.microsoft.com/office/drawing/2014/main" id="{0FFC8516-D5B8-42A7-8008-DFA23BD49339}"/>
                </a:ext>
              </a:extLst>
            </p:cNvPr>
            <p:cNvSpPr txBox="1"/>
            <p:nvPr/>
          </p:nvSpPr>
          <p:spPr>
            <a:xfrm>
              <a:off x="8459569" y="3911397"/>
              <a:ext cx="1121300" cy="1115689"/>
            </a:xfrm>
            <a:prstGeom prst="rect">
              <a:avLst/>
            </a:prstGeom>
            <a:noFill/>
            <a:ln>
              <a:noFill/>
            </a:ln>
          </p:spPr>
          <p:txBody>
            <a:bodyPr lIns="57150" tIns="28575" rIns="57150" bIns="28575" anchor="ctr" anchorCtr="0">
              <a:noAutofit/>
            </a:bodyPr>
            <a:lstStyle/>
            <a:p>
              <a:pPr marL="0" marR="0" lvl="0" indent="0" algn="ctr" rtl="0">
                <a:spcBef>
                  <a:spcPts val="0"/>
                </a:spcBef>
                <a:buSzPct val="25000"/>
                <a:buNone/>
              </a:pPr>
              <a:r>
                <a:rPr lang="en-US" sz="2800" dirty="0">
                  <a:solidFill>
                    <a:srgbClr val="002060"/>
                  </a:solidFill>
                  <a:latin typeface="Century Gothic"/>
                  <a:ea typeface="Century Gothic"/>
                  <a:cs typeface="Century Gothic"/>
                  <a:sym typeface="Century Gothic"/>
                </a:rPr>
                <a:t>THE</a:t>
              </a:r>
              <a:br>
                <a:rPr lang="en-US" sz="2800" b="1" dirty="0">
                  <a:solidFill>
                    <a:srgbClr val="002060"/>
                  </a:solidFill>
                  <a:latin typeface="Century Gothic"/>
                  <a:ea typeface="Century Gothic"/>
                  <a:cs typeface="Century Gothic"/>
                  <a:sym typeface="Century Gothic"/>
                </a:rPr>
              </a:br>
              <a:r>
                <a:rPr lang="en-US" sz="4100" b="1" dirty="0">
                  <a:solidFill>
                    <a:srgbClr val="002060"/>
                  </a:solidFill>
                  <a:latin typeface="Century Gothic"/>
                  <a:ea typeface="Century Gothic"/>
                  <a:cs typeface="Century Gothic"/>
                  <a:sym typeface="Century Gothic"/>
                </a:rPr>
                <a:t>SUN</a:t>
              </a:r>
            </a:p>
          </p:txBody>
        </p:sp>
        <p:sp>
          <p:nvSpPr>
            <p:cNvPr id="17" name="Shape 350">
              <a:extLst>
                <a:ext uri="{FF2B5EF4-FFF2-40B4-BE49-F238E27FC236}">
                  <a16:creationId xmlns:a16="http://schemas.microsoft.com/office/drawing/2014/main" id="{A96F6270-58B0-4BD9-86B8-67D9523AAB94}"/>
                </a:ext>
              </a:extLst>
            </p:cNvPr>
            <p:cNvSpPr/>
            <p:nvPr/>
          </p:nvSpPr>
          <p:spPr>
            <a:xfrm>
              <a:off x="10164361" y="3660940"/>
              <a:ext cx="1863648" cy="2812307"/>
            </a:xfrm>
            <a:prstGeom prst="rect">
              <a:avLst/>
            </a:prstGeom>
            <a:noFill/>
            <a:ln>
              <a:noFill/>
            </a:ln>
          </p:spPr>
          <p:txBody>
            <a:bodyPr lIns="57150" tIns="28575" rIns="57150" bIns="28575" anchor="t" anchorCtr="0">
              <a:noAutofit/>
            </a:bodyPr>
            <a:lstStyle/>
            <a:p>
              <a:pPr marL="0" marR="0" lvl="0" indent="0" algn="ctr" rtl="0">
                <a:spcBef>
                  <a:spcPts val="0"/>
                </a:spcBef>
                <a:buSzPct val="25000"/>
                <a:buNone/>
              </a:pPr>
              <a:r>
                <a:rPr lang="en-US" sz="3800" dirty="0">
                  <a:solidFill>
                    <a:srgbClr val="FFFFFF"/>
                  </a:solidFill>
                  <a:latin typeface="Arial"/>
                  <a:ea typeface="Arial"/>
                  <a:cs typeface="Arial"/>
                  <a:sym typeface="Arial"/>
                </a:rPr>
                <a:t>OVER </a:t>
              </a:r>
              <a:r>
                <a:rPr lang="en-US" sz="5500" dirty="0">
                  <a:solidFill>
                    <a:srgbClr val="FFFFFF"/>
                  </a:solidFill>
                  <a:latin typeface="Arial"/>
                  <a:ea typeface="Arial"/>
                  <a:cs typeface="Arial"/>
                  <a:sym typeface="Arial"/>
                </a:rPr>
                <a:t>100 </a:t>
              </a:r>
              <a:r>
                <a:rPr lang="en-US" sz="3000" dirty="0">
                  <a:solidFill>
                    <a:srgbClr val="FFFFFF"/>
                  </a:solidFill>
                  <a:latin typeface="Arial"/>
                  <a:ea typeface="Arial"/>
                  <a:cs typeface="Arial"/>
                  <a:sym typeface="Arial"/>
                </a:rPr>
                <a:t>TIMES </a:t>
              </a:r>
            </a:p>
            <a:p>
              <a:pPr marL="0" marR="0" lvl="0" indent="0" algn="ctr" rtl="0">
                <a:spcBef>
                  <a:spcPts val="0"/>
                </a:spcBef>
                <a:buSzPct val="25000"/>
                <a:buNone/>
              </a:pPr>
              <a:r>
                <a:rPr lang="en-US" sz="1400" dirty="0">
                  <a:solidFill>
                    <a:srgbClr val="FFFFFF"/>
                  </a:solidFill>
                  <a:latin typeface="Arial"/>
                  <a:ea typeface="Arial"/>
                  <a:cs typeface="Arial"/>
                  <a:sym typeface="Arial"/>
                </a:rPr>
                <a:t>MORE INTENSE THAN ELECTRONIC DEVICES AND SCREENS</a:t>
              </a:r>
            </a:p>
          </p:txBody>
        </p:sp>
      </p:grpSp>
    </p:spTree>
    <p:extLst>
      <p:ext uri="{BB962C8B-B14F-4D97-AF65-F5344CB8AC3E}">
        <p14:creationId xmlns:p14="http://schemas.microsoft.com/office/powerpoint/2010/main" val="212519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56BA-B886-4234-B5F9-C17D18F42134}"/>
              </a:ext>
            </a:extLst>
          </p:cNvPr>
          <p:cNvSpPr>
            <a:spLocks noGrp="1"/>
          </p:cNvSpPr>
          <p:nvPr>
            <p:ph type="title"/>
          </p:nvPr>
        </p:nvSpPr>
        <p:spPr/>
        <p:txBody>
          <a:bodyPr/>
          <a:lstStyle/>
          <a:p>
            <a:r>
              <a:rPr lang="en-US" dirty="0"/>
              <a:t>CANADIAN POPULOUS BY AGE</a:t>
            </a:r>
          </a:p>
        </p:txBody>
      </p:sp>
      <p:sp>
        <p:nvSpPr>
          <p:cNvPr id="4" name="Text Placeholder 3">
            <a:extLst>
              <a:ext uri="{FF2B5EF4-FFF2-40B4-BE49-F238E27FC236}">
                <a16:creationId xmlns:a16="http://schemas.microsoft.com/office/drawing/2014/main" id="{4EEEABFE-E51B-47E6-B5B4-DA7DD330B35C}"/>
              </a:ext>
            </a:extLst>
          </p:cNvPr>
          <p:cNvSpPr>
            <a:spLocks noGrp="1"/>
          </p:cNvSpPr>
          <p:nvPr>
            <p:ph type="body" sz="quarter" idx="13"/>
          </p:nvPr>
        </p:nvSpPr>
        <p:spPr/>
        <p:txBody>
          <a:bodyPr/>
          <a:lstStyle/>
          <a:p>
            <a:r>
              <a:rPr lang="en-US" dirty="0">
                <a:sym typeface="Arial"/>
              </a:rPr>
              <a:t>Source</a:t>
            </a:r>
            <a:r>
              <a:rPr lang="en-US" dirty="0"/>
              <a:t>: Statistics Canada, 2011 Census</a:t>
            </a:r>
            <a:endParaRPr lang="en-US" dirty="0">
              <a:sym typeface="Arial"/>
            </a:endParaRPr>
          </a:p>
        </p:txBody>
      </p:sp>
      <p:graphicFrame>
        <p:nvGraphicFramePr>
          <p:cNvPr id="5" name="Chart 4">
            <a:extLst>
              <a:ext uri="{FF2B5EF4-FFF2-40B4-BE49-F238E27FC236}">
                <a16:creationId xmlns:a16="http://schemas.microsoft.com/office/drawing/2014/main" id="{355A4789-7791-4B54-8143-E74D27FFCF7A}"/>
              </a:ext>
            </a:extLst>
          </p:cNvPr>
          <p:cNvGraphicFramePr/>
          <p:nvPr>
            <p:extLst>
              <p:ext uri="{D42A27DB-BD31-4B8C-83A1-F6EECF244321}">
                <p14:modId xmlns:p14="http://schemas.microsoft.com/office/powerpoint/2010/main" val="1305777889"/>
              </p:ext>
            </p:extLst>
          </p:nvPr>
        </p:nvGraphicFramePr>
        <p:xfrm>
          <a:off x="1853627" y="2378901"/>
          <a:ext cx="4335574" cy="289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FA25352-A516-474F-B1B4-01CD744816B2}"/>
              </a:ext>
            </a:extLst>
          </p:cNvPr>
          <p:cNvSpPr txBox="1"/>
          <p:nvPr/>
        </p:nvSpPr>
        <p:spPr>
          <a:xfrm>
            <a:off x="5696409" y="2578329"/>
            <a:ext cx="5343903" cy="2125013"/>
          </a:xfrm>
          <a:prstGeom prst="rect">
            <a:avLst/>
          </a:prstGeom>
          <a:noFill/>
        </p:spPr>
        <p:txBody>
          <a:bodyPr wrap="square" lIns="29027" tIns="14514" rIns="29027" bIns="14514" rtlCol="0">
            <a:spAutoFit/>
          </a:bodyPr>
          <a:lstStyle/>
          <a:p>
            <a:pPr defTabSz="203180" fontAlgn="base">
              <a:spcBef>
                <a:spcPct val="0"/>
              </a:spcBef>
              <a:spcAft>
                <a:spcPct val="0"/>
              </a:spcAft>
            </a:pPr>
            <a:r>
              <a:rPr lang="en-US" sz="2000" b="1" dirty="0">
                <a:solidFill>
                  <a:srgbClr val="F36F21"/>
                </a:solidFill>
                <a:latin typeface="Century Gothic" panose="020B0502020202020204" pitchFamily="34" charset="0"/>
              </a:rPr>
              <a:t>22% </a:t>
            </a:r>
            <a:r>
              <a:rPr lang="en-US" sz="2000" dirty="0">
                <a:solidFill>
                  <a:srgbClr val="012051"/>
                </a:solidFill>
                <a:latin typeface="Century Gothic" panose="020B0502020202020204" pitchFamily="34" charset="0"/>
              </a:rPr>
              <a:t>Generation Z (1993 – Today)</a:t>
            </a:r>
            <a:endParaRPr lang="en-US" sz="2000" b="1" kern="1200" dirty="0">
              <a:solidFill>
                <a:srgbClr val="F2992D"/>
              </a:solidFill>
              <a:latin typeface="Century Gothic" panose="020B0502020202020204" pitchFamily="34" charset="0"/>
              <a:ea typeface="+mn-ea"/>
              <a:cs typeface="Arial Black"/>
            </a:endParaRPr>
          </a:p>
          <a:p>
            <a:pPr defTabSz="203180" fontAlgn="base">
              <a:lnSpc>
                <a:spcPct val="150000"/>
              </a:lnSpc>
              <a:spcBef>
                <a:spcPct val="0"/>
              </a:spcBef>
              <a:spcAft>
                <a:spcPct val="0"/>
              </a:spcAft>
            </a:pPr>
            <a:r>
              <a:rPr lang="en-US" sz="2000" b="1" kern="1200" dirty="0">
                <a:solidFill>
                  <a:srgbClr val="F8DB08"/>
                </a:solidFill>
                <a:latin typeface="Century Gothic" panose="020B0502020202020204" pitchFamily="34" charset="0"/>
                <a:ea typeface="+mn-ea"/>
                <a:cs typeface="Arial Black"/>
              </a:rPr>
              <a:t>29% </a:t>
            </a:r>
            <a:r>
              <a:rPr lang="en-US" sz="2000" dirty="0">
                <a:solidFill>
                  <a:srgbClr val="012051"/>
                </a:solidFill>
                <a:latin typeface="Century Gothic" panose="020B0502020202020204" pitchFamily="34" charset="0"/>
              </a:rPr>
              <a:t>Gen Y/ M</a:t>
            </a:r>
            <a:r>
              <a:rPr lang="en-US" sz="2000" kern="1200" dirty="0">
                <a:solidFill>
                  <a:srgbClr val="012051"/>
                </a:solidFill>
                <a:latin typeface="Century Gothic" panose="020B0502020202020204" pitchFamily="34" charset="0"/>
                <a:ea typeface="+mn-ea"/>
                <a:cs typeface="+mn-cs"/>
              </a:rPr>
              <a:t>illennials (1972-1992)</a:t>
            </a:r>
          </a:p>
          <a:p>
            <a:pPr defTabSz="203180" fontAlgn="base">
              <a:lnSpc>
                <a:spcPct val="150000"/>
              </a:lnSpc>
              <a:spcBef>
                <a:spcPct val="0"/>
              </a:spcBef>
              <a:spcAft>
                <a:spcPct val="0"/>
              </a:spcAft>
            </a:pPr>
            <a:r>
              <a:rPr lang="en-US" sz="2000" b="1" kern="1200" dirty="0">
                <a:solidFill>
                  <a:srgbClr val="0E9D9B"/>
                </a:solidFill>
                <a:latin typeface="Century Gothic" panose="020B0502020202020204" pitchFamily="34" charset="0"/>
                <a:ea typeface="+mn-ea"/>
                <a:cs typeface="Gotham Black" pitchFamily="50" charset="0"/>
              </a:rPr>
              <a:t>8% </a:t>
            </a:r>
            <a:r>
              <a:rPr lang="en-US" sz="2000" kern="1200" dirty="0">
                <a:solidFill>
                  <a:srgbClr val="012051"/>
                </a:solidFill>
                <a:latin typeface="Century Gothic" panose="020B0502020202020204" pitchFamily="34" charset="0"/>
                <a:ea typeface="+mn-ea"/>
                <a:cs typeface="+mn-cs"/>
              </a:rPr>
              <a:t>Gen X (1966 – 1971)</a:t>
            </a:r>
          </a:p>
          <a:p>
            <a:pPr defTabSz="203180" fontAlgn="base">
              <a:lnSpc>
                <a:spcPct val="150000"/>
              </a:lnSpc>
              <a:spcBef>
                <a:spcPct val="0"/>
              </a:spcBef>
              <a:spcAft>
                <a:spcPct val="0"/>
              </a:spcAft>
            </a:pPr>
            <a:r>
              <a:rPr lang="en-US" sz="2000" b="1" kern="1200" dirty="0">
                <a:solidFill>
                  <a:srgbClr val="5AB564"/>
                </a:solidFill>
                <a:latin typeface="Century Gothic" panose="020B0502020202020204" pitchFamily="34" charset="0"/>
                <a:ea typeface="+mn-ea"/>
                <a:cs typeface="Gotham Black" pitchFamily="50" charset="0"/>
              </a:rPr>
              <a:t>28% </a:t>
            </a:r>
            <a:r>
              <a:rPr lang="en-US" sz="2000" kern="1200" dirty="0">
                <a:solidFill>
                  <a:srgbClr val="012051"/>
                </a:solidFill>
                <a:latin typeface="Century Gothic" panose="020B0502020202020204" pitchFamily="34" charset="0"/>
                <a:ea typeface="+mn-ea"/>
                <a:cs typeface="+mn-cs"/>
              </a:rPr>
              <a:t>Boomers (1946 – 1965)</a:t>
            </a:r>
          </a:p>
          <a:p>
            <a:pPr defTabSz="203180" fontAlgn="base">
              <a:lnSpc>
                <a:spcPct val="150000"/>
              </a:lnSpc>
              <a:spcBef>
                <a:spcPct val="0"/>
              </a:spcBef>
              <a:spcAft>
                <a:spcPct val="0"/>
              </a:spcAft>
            </a:pPr>
            <a:r>
              <a:rPr lang="en-US" sz="2000" b="1" kern="1200" dirty="0">
                <a:solidFill>
                  <a:srgbClr val="00B2E2"/>
                </a:solidFill>
                <a:latin typeface="Century Gothic" panose="020B0502020202020204" pitchFamily="34" charset="0"/>
                <a:ea typeface="+mn-ea"/>
                <a:cs typeface="Gotham Black" pitchFamily="50" charset="0"/>
              </a:rPr>
              <a:t>13% </a:t>
            </a:r>
            <a:r>
              <a:rPr lang="en-US" sz="2000" kern="1200" dirty="0">
                <a:solidFill>
                  <a:srgbClr val="012051"/>
                </a:solidFill>
                <a:latin typeface="Century Gothic" panose="020B0502020202020204" pitchFamily="34" charset="0"/>
                <a:ea typeface="+mn-ea"/>
                <a:cs typeface="+mn-cs"/>
              </a:rPr>
              <a:t>Traditionalists (1945+) </a:t>
            </a:r>
          </a:p>
        </p:txBody>
      </p:sp>
      <p:pic>
        <p:nvPicPr>
          <p:cNvPr id="7" name="Picture 6">
            <a:extLst>
              <a:ext uri="{FF2B5EF4-FFF2-40B4-BE49-F238E27FC236}">
                <a16:creationId xmlns:a16="http://schemas.microsoft.com/office/drawing/2014/main" id="{6B021B9C-C317-40CD-ABDE-9D3209845C10}"/>
              </a:ext>
            </a:extLst>
          </p:cNvPr>
          <p:cNvPicPr>
            <a:picLocks noChangeAspect="1"/>
          </p:cNvPicPr>
          <p:nvPr/>
        </p:nvPicPr>
        <p:blipFill>
          <a:blip r:embed="rId4"/>
          <a:stretch>
            <a:fillRect/>
          </a:stretch>
        </p:blipFill>
        <p:spPr>
          <a:xfrm>
            <a:off x="-2984689" y="0"/>
            <a:ext cx="371475" cy="2847975"/>
          </a:xfrm>
          <a:prstGeom prst="rect">
            <a:avLst/>
          </a:prstGeom>
        </p:spPr>
      </p:pic>
    </p:spTree>
    <p:extLst>
      <p:ext uri="{BB962C8B-B14F-4D97-AF65-F5344CB8AC3E}">
        <p14:creationId xmlns:p14="http://schemas.microsoft.com/office/powerpoint/2010/main" val="4267969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8B74-C2E7-467E-98DA-A1361F97F36F}"/>
              </a:ext>
            </a:extLst>
          </p:cNvPr>
          <p:cNvSpPr>
            <a:spLocks noGrp="1"/>
          </p:cNvSpPr>
          <p:nvPr>
            <p:ph type="title"/>
          </p:nvPr>
        </p:nvSpPr>
        <p:spPr/>
        <p:txBody>
          <a:bodyPr/>
          <a:lstStyle/>
          <a:p>
            <a:r>
              <a:rPr lang="en-US" dirty="0"/>
              <a:t>LIGHT – MAJOR FACTOR IN HUMAN DEVELOPMENT</a:t>
            </a:r>
          </a:p>
        </p:txBody>
      </p:sp>
      <p:sp>
        <p:nvSpPr>
          <p:cNvPr id="4" name="Text Placeholder 3">
            <a:extLst>
              <a:ext uri="{FF2B5EF4-FFF2-40B4-BE49-F238E27FC236}">
                <a16:creationId xmlns:a16="http://schemas.microsoft.com/office/drawing/2014/main" id="{248F0D67-CFBF-4F65-9AC2-140116C85511}"/>
              </a:ext>
            </a:extLst>
          </p:cNvPr>
          <p:cNvSpPr>
            <a:spLocks noGrp="1"/>
          </p:cNvSpPr>
          <p:nvPr>
            <p:ph type="body" sz="quarter" idx="13"/>
          </p:nvPr>
        </p:nvSpPr>
        <p:spPr/>
        <p:txBody>
          <a:bodyPr/>
          <a:lstStyle/>
          <a:p>
            <a:endParaRPr lang="en-US"/>
          </a:p>
        </p:txBody>
      </p:sp>
      <p:pic>
        <p:nvPicPr>
          <p:cNvPr id="5" name="Shape 358" descr="Z:\Havas-PR\Pittsburgh Share\SHARE\CLIENTS\Transitions Optical\Images\Lifestyle and Model Images\2015\Kids Transitions Images\Sharianna_Ryder_clear_grey_Transitions.TIF">
            <a:extLst>
              <a:ext uri="{FF2B5EF4-FFF2-40B4-BE49-F238E27FC236}">
                <a16:creationId xmlns:a16="http://schemas.microsoft.com/office/drawing/2014/main" id="{AD92B510-5D68-4338-A572-E012C75C35C6}"/>
              </a:ext>
            </a:extLst>
          </p:cNvPr>
          <p:cNvPicPr preferRelativeResize="0"/>
          <p:nvPr/>
        </p:nvPicPr>
        <p:blipFill rotWithShape="1">
          <a:blip r:embed="rId3">
            <a:alphaModFix/>
          </a:blip>
          <a:srcRect/>
          <a:stretch/>
        </p:blipFill>
        <p:spPr>
          <a:xfrm>
            <a:off x="5445916" y="2338070"/>
            <a:ext cx="2771774" cy="3355410"/>
          </a:xfrm>
          <a:prstGeom prst="rect">
            <a:avLst/>
          </a:prstGeom>
          <a:noFill/>
          <a:ln>
            <a:noFill/>
          </a:ln>
        </p:spPr>
      </p:pic>
      <p:pic>
        <p:nvPicPr>
          <p:cNvPr id="6" name="Shape 359" descr="C:\Users\Courtney Myers\Desktop\_Stock Images_Video\ThinkstockPhotos-486935835.jpg">
            <a:extLst>
              <a:ext uri="{FF2B5EF4-FFF2-40B4-BE49-F238E27FC236}">
                <a16:creationId xmlns:a16="http://schemas.microsoft.com/office/drawing/2014/main" id="{B2C24A9C-0C16-496C-AB2F-C6E298754EA8}"/>
              </a:ext>
            </a:extLst>
          </p:cNvPr>
          <p:cNvPicPr preferRelativeResize="0"/>
          <p:nvPr/>
        </p:nvPicPr>
        <p:blipFill rotWithShape="1">
          <a:blip r:embed="rId4">
            <a:alphaModFix/>
          </a:blip>
          <a:srcRect/>
          <a:stretch/>
        </p:blipFill>
        <p:spPr>
          <a:xfrm>
            <a:off x="2421728" y="2372607"/>
            <a:ext cx="2756079" cy="3336361"/>
          </a:xfrm>
          <a:prstGeom prst="rect">
            <a:avLst/>
          </a:prstGeom>
          <a:noFill/>
          <a:ln>
            <a:noFill/>
          </a:ln>
        </p:spPr>
      </p:pic>
      <p:sp>
        <p:nvSpPr>
          <p:cNvPr id="7" name="Shape 361">
            <a:extLst>
              <a:ext uri="{FF2B5EF4-FFF2-40B4-BE49-F238E27FC236}">
                <a16:creationId xmlns:a16="http://schemas.microsoft.com/office/drawing/2014/main" id="{ED3AC251-2497-4950-8BAB-E2D81A134E9C}"/>
              </a:ext>
            </a:extLst>
          </p:cNvPr>
          <p:cNvSpPr/>
          <p:nvPr/>
        </p:nvSpPr>
        <p:spPr>
          <a:xfrm>
            <a:off x="2406240" y="4587900"/>
            <a:ext cx="2771774" cy="1119536"/>
          </a:xfrm>
          <a:prstGeom prst="rect">
            <a:avLst/>
          </a:prstGeom>
          <a:solidFill>
            <a:schemeClr val="bg2">
              <a:alpha val="49803"/>
            </a:schemeClr>
          </a:solidFill>
          <a:ln>
            <a:noFill/>
          </a:ln>
        </p:spPr>
        <p:txBody>
          <a:bodyPr lIns="57150" tIns="28575" rIns="57150" bIns="28575" anchor="t" anchorCtr="0">
            <a:noAutofit/>
          </a:bodyPr>
          <a:lstStyle/>
          <a:p>
            <a:pPr marL="0" marR="0" lvl="0" indent="0" algn="ctr" rtl="0">
              <a:spcBef>
                <a:spcPts val="0"/>
              </a:spcBef>
              <a:buSzPct val="25000"/>
              <a:buNone/>
            </a:pPr>
            <a:r>
              <a:rPr lang="en-US" sz="2300" dirty="0">
                <a:solidFill>
                  <a:schemeClr val="dk1"/>
                </a:solidFill>
                <a:latin typeface="Century Gothic"/>
                <a:ea typeface="Century Gothic"/>
                <a:cs typeface="Century Gothic"/>
                <a:sym typeface="Century Gothic"/>
              </a:rPr>
              <a:t>ESSENTIAL TO HEALTHY DEVELOPMENT</a:t>
            </a:r>
          </a:p>
        </p:txBody>
      </p:sp>
      <p:sp>
        <p:nvSpPr>
          <p:cNvPr id="8" name="Shape 362">
            <a:extLst>
              <a:ext uri="{FF2B5EF4-FFF2-40B4-BE49-F238E27FC236}">
                <a16:creationId xmlns:a16="http://schemas.microsoft.com/office/drawing/2014/main" id="{B54B0327-7F76-438A-AF33-AD9E01704876}"/>
              </a:ext>
            </a:extLst>
          </p:cNvPr>
          <p:cNvSpPr/>
          <p:nvPr/>
        </p:nvSpPr>
        <p:spPr>
          <a:xfrm>
            <a:off x="5492382" y="4589432"/>
            <a:ext cx="2725308" cy="1119536"/>
          </a:xfrm>
          <a:prstGeom prst="rect">
            <a:avLst/>
          </a:prstGeom>
          <a:solidFill>
            <a:schemeClr val="accent4">
              <a:alpha val="49803"/>
            </a:schemeClr>
          </a:solidFill>
          <a:ln>
            <a:noFill/>
          </a:ln>
        </p:spPr>
        <p:txBody>
          <a:bodyPr lIns="57150" tIns="28575" rIns="57150" bIns="28575" anchor="t" anchorCtr="0">
            <a:noAutofit/>
          </a:bodyPr>
          <a:lstStyle/>
          <a:p>
            <a:pPr marL="0" marR="0" lvl="0" indent="0" algn="ctr" rtl="0">
              <a:spcBef>
                <a:spcPts val="0"/>
              </a:spcBef>
              <a:buSzPct val="25000"/>
              <a:buNone/>
            </a:pPr>
            <a:r>
              <a:rPr lang="en-US" sz="2300" dirty="0">
                <a:solidFill>
                  <a:schemeClr val="dk1"/>
                </a:solidFill>
                <a:latin typeface="Century Gothic"/>
                <a:ea typeface="Century Gothic"/>
                <a:cs typeface="Century Gothic"/>
                <a:sym typeface="Century Gothic"/>
              </a:rPr>
              <a:t>NEEDED FOR OCCULAR GROWTH</a:t>
            </a:r>
          </a:p>
        </p:txBody>
      </p:sp>
    </p:spTree>
    <p:extLst>
      <p:ext uri="{BB962C8B-B14F-4D97-AF65-F5344CB8AC3E}">
        <p14:creationId xmlns:p14="http://schemas.microsoft.com/office/powerpoint/2010/main" val="340236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4DFD-43DB-4B6E-92EA-C43E0DD6EAF0}"/>
              </a:ext>
            </a:extLst>
          </p:cNvPr>
          <p:cNvSpPr>
            <a:spLocks noGrp="1"/>
          </p:cNvSpPr>
          <p:nvPr>
            <p:ph type="title"/>
          </p:nvPr>
        </p:nvSpPr>
        <p:spPr/>
        <p:txBody>
          <a:bodyPr/>
          <a:lstStyle/>
          <a:p>
            <a:r>
              <a:rPr lang="en-US" b="1" dirty="0">
                <a:solidFill>
                  <a:srgbClr val="002C71"/>
                </a:solidFill>
              </a:rPr>
              <a:t>TIME OUTDOORS AND MYOPIA</a:t>
            </a:r>
          </a:p>
        </p:txBody>
      </p:sp>
      <p:sp>
        <p:nvSpPr>
          <p:cNvPr id="4" name="Text Placeholder 3">
            <a:extLst>
              <a:ext uri="{FF2B5EF4-FFF2-40B4-BE49-F238E27FC236}">
                <a16:creationId xmlns:a16="http://schemas.microsoft.com/office/drawing/2014/main" id="{DB80F13F-9323-412B-8893-F8BD18E6F68D}"/>
              </a:ext>
            </a:extLst>
          </p:cNvPr>
          <p:cNvSpPr>
            <a:spLocks noGrp="1"/>
          </p:cNvSpPr>
          <p:nvPr>
            <p:ph type="body" sz="quarter" idx="13"/>
          </p:nvPr>
        </p:nvSpPr>
        <p:spPr/>
        <p:txBody>
          <a:bodyPr>
            <a:normAutofit/>
          </a:bodyPr>
          <a:lstStyle/>
          <a:p>
            <a:r>
              <a:rPr lang="en-US" dirty="0"/>
              <a:t>Source: Edelman Berland, Unilever’s OMO/Persil and the Dirt is Good campaign</a:t>
            </a:r>
          </a:p>
        </p:txBody>
      </p:sp>
      <p:grpSp>
        <p:nvGrpSpPr>
          <p:cNvPr id="8" name="Group 7">
            <a:extLst>
              <a:ext uri="{FF2B5EF4-FFF2-40B4-BE49-F238E27FC236}">
                <a16:creationId xmlns:a16="http://schemas.microsoft.com/office/drawing/2014/main" id="{BEC74A00-043D-4EE4-8720-9B1BC36239B1}"/>
              </a:ext>
            </a:extLst>
          </p:cNvPr>
          <p:cNvGrpSpPr/>
          <p:nvPr/>
        </p:nvGrpSpPr>
        <p:grpSpPr>
          <a:xfrm>
            <a:off x="2164360" y="1825625"/>
            <a:ext cx="9431319" cy="4231136"/>
            <a:chOff x="2485804" y="2181942"/>
            <a:chExt cx="7652107" cy="3432935"/>
          </a:xfrm>
        </p:grpSpPr>
        <p:pic>
          <p:nvPicPr>
            <p:cNvPr id="5" name="Picture 2" descr="Z:\Havas-PR\Pittsburgh Share\SHARE\CLIENTS\Transitions Optical\Images\Lifestyle and Model Images\2016\Kids_VLL Captured Images\07 - Kids\A013_C018_1211B4_001.R3D.12_43_57_08.Still001 copy.tif">
              <a:extLst>
                <a:ext uri="{FF2B5EF4-FFF2-40B4-BE49-F238E27FC236}">
                  <a16:creationId xmlns:a16="http://schemas.microsoft.com/office/drawing/2014/main" id="{0D298E9C-E23A-4D8E-81B6-E463E34A0E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928"/>
            <a:stretch/>
          </p:blipFill>
          <p:spPr bwMode="auto">
            <a:xfrm>
              <a:off x="2485805" y="2181942"/>
              <a:ext cx="7652106" cy="3432935"/>
            </a:xfrm>
            <a:prstGeom prst="rect">
              <a:avLst/>
            </a:prstGeom>
            <a:noFill/>
            <a:extLst>
              <a:ext uri="{909E8E84-426E-40DD-AFC4-6F175D3DCCD1}">
                <a14:hiddenFill xmlns:a14="http://schemas.microsoft.com/office/drawing/2010/main">
                  <a:solidFill>
                    <a:srgbClr val="FFFFFF"/>
                  </a:solidFill>
                </a14:hiddenFill>
              </a:ext>
            </a:extLst>
          </p:spPr>
        </p:pic>
        <p:sp>
          <p:nvSpPr>
            <p:cNvPr id="6" name="Shape 369">
              <a:extLst>
                <a:ext uri="{FF2B5EF4-FFF2-40B4-BE49-F238E27FC236}">
                  <a16:creationId xmlns:a16="http://schemas.microsoft.com/office/drawing/2014/main" id="{88226451-3FDE-42EF-8677-B5744D67FE04}"/>
                </a:ext>
              </a:extLst>
            </p:cNvPr>
            <p:cNvSpPr txBox="1">
              <a:spLocks/>
            </p:cNvSpPr>
            <p:nvPr/>
          </p:nvSpPr>
          <p:spPr>
            <a:xfrm>
              <a:off x="2676041" y="2412284"/>
              <a:ext cx="2970739" cy="3202593"/>
            </a:xfrm>
            <a:prstGeom prst="rect">
              <a:avLst/>
            </a:prstGeom>
            <a:noFill/>
            <a:ln>
              <a:noFill/>
            </a:ln>
          </p:spPr>
          <p:txBody>
            <a:bodyPr vert="horz" lIns="0"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lnSpc>
                  <a:spcPct val="100000"/>
                </a:lnSpc>
                <a:spcBef>
                  <a:spcPts val="0"/>
                </a:spcBef>
                <a:buClr>
                  <a:schemeClr val="lt1"/>
                </a:buClr>
                <a:buSzPct val="25000"/>
                <a:buFont typeface="Arial"/>
                <a:buNone/>
              </a:pPr>
              <a:r>
                <a:rPr lang="en-US" sz="1800" b="1" dirty="0">
                  <a:solidFill>
                    <a:schemeClr val="lt1"/>
                  </a:solidFill>
                  <a:latin typeface="Century Gothic"/>
                  <a:ea typeface="Century Gothic"/>
                  <a:cs typeface="Century Gothic"/>
                  <a:sym typeface="Century Gothic"/>
                </a:rPr>
                <a:t>Spending time outdoors may lower risk of nearsightedness</a:t>
              </a:r>
            </a:p>
          </p:txBody>
        </p:sp>
        <p:sp>
          <p:nvSpPr>
            <p:cNvPr id="7" name="Shape 372">
              <a:extLst>
                <a:ext uri="{FF2B5EF4-FFF2-40B4-BE49-F238E27FC236}">
                  <a16:creationId xmlns:a16="http://schemas.microsoft.com/office/drawing/2014/main" id="{0017B85E-D766-408F-B065-1D75E3FFE22C}"/>
                </a:ext>
              </a:extLst>
            </p:cNvPr>
            <p:cNvSpPr/>
            <p:nvPr/>
          </p:nvSpPr>
          <p:spPr>
            <a:xfrm>
              <a:off x="2485804" y="3951194"/>
              <a:ext cx="4686300" cy="1025599"/>
            </a:xfrm>
            <a:prstGeom prst="rect">
              <a:avLst/>
            </a:prstGeom>
            <a:solidFill>
              <a:srgbClr val="002C71">
                <a:alpha val="49803"/>
              </a:srgbClr>
            </a:solidFill>
            <a:ln>
              <a:noFill/>
            </a:ln>
          </p:spPr>
          <p:txBody>
            <a:bodyPr lIns="57150" tIns="28575" rIns="57150" bIns="28575" anchor="ctr" anchorCtr="0">
              <a:noAutofit/>
            </a:bodyPr>
            <a:lstStyle/>
            <a:p>
              <a:pPr lvl="0" algn="ctr">
                <a:buSzPct val="25000"/>
              </a:pP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70% of youth spend less than 1 hour outside daily</a:t>
              </a:r>
            </a:p>
          </p:txBody>
        </p:sp>
      </p:grpSp>
    </p:spTree>
    <p:extLst>
      <p:ext uri="{BB962C8B-B14F-4D97-AF65-F5344CB8AC3E}">
        <p14:creationId xmlns:p14="http://schemas.microsoft.com/office/powerpoint/2010/main" val="4034140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593">
            <a:extLst>
              <a:ext uri="{FF2B5EF4-FFF2-40B4-BE49-F238E27FC236}">
                <a16:creationId xmlns:a16="http://schemas.microsoft.com/office/drawing/2014/main" id="{94946945-BEBD-454F-B985-795877C2C310}"/>
              </a:ext>
            </a:extLst>
          </p:cNvPr>
          <p:cNvPicPr preferRelativeResize="0"/>
          <p:nvPr/>
        </p:nvPicPr>
        <p:blipFill rotWithShape="1">
          <a:blip r:embed="rId3"/>
          <a:srcRect l="29251"/>
          <a:stretch/>
        </p:blipFill>
        <p:spPr>
          <a:xfrm>
            <a:off x="0" y="-2164"/>
            <a:ext cx="7274406" cy="6860164"/>
          </a:xfrm>
          <a:prstGeom prst="parallelogram">
            <a:avLst>
              <a:gd name="adj" fmla="val 0"/>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lnSpcReduction="10000"/>
          </a:bodyPr>
          <a:lstStyle/>
          <a:p>
            <a:pPr marL="0" lvl="0" indent="0">
              <a:buNone/>
            </a:pPr>
            <a:r>
              <a:rPr lang="en-US" b="1" dirty="0"/>
              <a:t>20-20-20 rule</a:t>
            </a:r>
          </a:p>
          <a:p>
            <a:pPr marL="0" lvl="0" indent="0">
              <a:buNone/>
            </a:pPr>
            <a:r>
              <a:rPr lang="en-US" dirty="0"/>
              <a:t>Every 20 minutes, look at something about 20 feet away for 20 seconds.</a:t>
            </a:r>
          </a:p>
          <a:p>
            <a:pPr marL="0" lvl="0" indent="0">
              <a:buNone/>
            </a:pPr>
            <a:r>
              <a:rPr lang="en-US" b="1" dirty="0"/>
              <a:t>Computer Eyewear</a:t>
            </a:r>
          </a:p>
          <a:p>
            <a:pPr marL="0" lvl="0" indent="0">
              <a:buNone/>
            </a:pPr>
            <a:r>
              <a:rPr lang="en-US" dirty="0"/>
              <a:t>Don’t be afraid to address visual fatigue with small plus lens</a:t>
            </a:r>
          </a:p>
          <a:p>
            <a:pPr marL="0" lvl="0" indent="0">
              <a:buNone/>
            </a:pPr>
            <a:r>
              <a:rPr lang="en-US" b="1" dirty="0"/>
              <a:t>Night Shift Mode</a:t>
            </a:r>
          </a:p>
          <a:p>
            <a:pPr marL="0" lvl="0" indent="0">
              <a:buNone/>
            </a:pPr>
            <a:r>
              <a:rPr lang="en-US" dirty="0"/>
              <a:t>On iPhone after 7pm, or change electronic device screens from blue to brown.</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VISUAL FATIGUE</a:t>
            </a:r>
          </a:p>
        </p:txBody>
      </p:sp>
    </p:spTree>
    <p:extLst>
      <p:ext uri="{BB962C8B-B14F-4D97-AF65-F5344CB8AC3E}">
        <p14:creationId xmlns:p14="http://schemas.microsoft.com/office/powerpoint/2010/main" val="414980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01" descr="C:\Users\Courtney Myers\Desktop\_Stock Images_Video\Stock\Pharmacy.jpg">
            <a:extLst>
              <a:ext uri="{FF2B5EF4-FFF2-40B4-BE49-F238E27FC236}">
                <a16:creationId xmlns:a16="http://schemas.microsoft.com/office/drawing/2014/main" id="{9FE18E2E-4EFF-4CC6-B8A5-2E598A8548B3}"/>
              </a:ext>
            </a:extLst>
          </p:cNvPr>
          <p:cNvPicPr preferRelativeResize="0"/>
          <p:nvPr/>
        </p:nvPicPr>
        <p:blipFill rotWithShape="1">
          <a:blip r:embed="rId3">
            <a:alphaModFix/>
          </a:blip>
          <a:srcRect/>
          <a:stretch/>
        </p:blipFill>
        <p:spPr>
          <a:xfrm>
            <a:off x="-2662662" y="-163128"/>
            <a:ext cx="10374704" cy="6919016"/>
          </a:xfrm>
          <a:prstGeom prst="parallelogram">
            <a:avLst>
              <a:gd name="adj" fmla="val 0"/>
            </a:avLst>
          </a:prstGeom>
          <a:noFill/>
          <a:ln>
            <a:noFill/>
          </a:ln>
        </p:spPr>
      </p:pic>
      <p:sp>
        <p:nvSpPr>
          <p:cNvPr id="14" name="Shape 361">
            <a:extLst>
              <a:ext uri="{FF2B5EF4-FFF2-40B4-BE49-F238E27FC236}">
                <a16:creationId xmlns:a16="http://schemas.microsoft.com/office/drawing/2014/main" id="{602CA4EF-635E-479F-9D2F-7004DB998DFC}"/>
              </a:ext>
            </a:extLst>
          </p:cNvPr>
          <p:cNvSpPr/>
          <p:nvPr/>
        </p:nvSpPr>
        <p:spPr>
          <a:xfrm>
            <a:off x="-106542" y="3755481"/>
            <a:ext cx="4904927" cy="866965"/>
          </a:xfrm>
          <a:prstGeom prst="rect">
            <a:avLst/>
          </a:prstGeom>
          <a:solidFill>
            <a:srgbClr val="002C71">
              <a:alpha val="49803"/>
            </a:srgbClr>
          </a:solidFill>
          <a:ln>
            <a:noFill/>
          </a:ln>
        </p:spPr>
        <p:txBody>
          <a:bodyPr lIns="57150" tIns="28575" rIns="57150" bIns="28575" anchor="ctr" anchorCtr="0">
            <a:noAutofit/>
          </a:bodyPr>
          <a:lstStyle/>
          <a:p>
            <a:pPr algn="ctr">
              <a:buSzPct val="25000"/>
              <a:defRPr/>
            </a:pPr>
            <a:r>
              <a:rPr lang="en-US" sz="1800" b="1" dirty="0">
                <a:solidFill>
                  <a:schemeClr val="bg1"/>
                </a:solidFill>
                <a:latin typeface="Century Gothic"/>
                <a:ea typeface="Century Gothic"/>
                <a:cs typeface="Century Gothic"/>
                <a:sym typeface="Century Gothic"/>
              </a:rPr>
              <a:t>13% of kids take prescription </a:t>
            </a:r>
          </a:p>
          <a:p>
            <a:pPr algn="ctr">
              <a:buSzPct val="25000"/>
              <a:defRPr/>
            </a:pPr>
            <a:r>
              <a:rPr lang="en-US" sz="1800" b="1" dirty="0">
                <a:solidFill>
                  <a:schemeClr val="bg1"/>
                </a:solidFill>
                <a:latin typeface="Century Gothic"/>
                <a:ea typeface="Century Gothic"/>
                <a:cs typeface="Century Gothic"/>
                <a:sym typeface="Century Gothic"/>
              </a:rPr>
              <a:t>medication for 3 months</a:t>
            </a:r>
          </a:p>
        </p:txBody>
      </p:sp>
      <p:grpSp>
        <p:nvGrpSpPr>
          <p:cNvPr id="18" name="Group 17">
            <a:extLst>
              <a:ext uri="{FF2B5EF4-FFF2-40B4-BE49-F238E27FC236}">
                <a16:creationId xmlns:a16="http://schemas.microsoft.com/office/drawing/2014/main" id="{D48F64FE-C8EF-45E9-B303-2A0C6ADE6639}"/>
              </a:ext>
            </a:extLst>
          </p:cNvPr>
          <p:cNvGrpSpPr/>
          <p:nvPr/>
        </p:nvGrpSpPr>
        <p:grpSpPr>
          <a:xfrm>
            <a:off x="3786960"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213302" y="365125"/>
            <a:ext cx="5140498" cy="1325563"/>
          </a:xfrm>
        </p:spPr>
        <p:txBody>
          <a:bodyPr>
            <a:normAutofit/>
          </a:bodyPr>
          <a:lstStyle/>
          <a:p>
            <a:r>
              <a:rPr lang="en-US" dirty="0"/>
              <a:t>MEDICATIONS</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213302" y="1825625"/>
            <a:ext cx="5140498" cy="4351338"/>
          </a:xfrm>
        </p:spPr>
        <p:txBody>
          <a:bodyPr>
            <a:normAutofit lnSpcReduction="10000"/>
          </a:bodyPr>
          <a:lstStyle/>
          <a:p>
            <a:pPr marL="0" indent="0">
              <a:buNone/>
            </a:pPr>
            <a:r>
              <a:rPr lang="en-US" dirty="0"/>
              <a:t>Many medications, both prescription and over-the counter, can cause the pupil to remain in a dilated state, making the eye more sensitive to visible and UV light.</a:t>
            </a:r>
          </a:p>
          <a:p>
            <a:pPr marL="285750" lvl="0" indent="-285750"/>
            <a:r>
              <a:rPr lang="en-US" dirty="0"/>
              <a:t>Antibiotics</a:t>
            </a:r>
          </a:p>
          <a:p>
            <a:pPr marL="285750" lvl="0" indent="-285750"/>
            <a:r>
              <a:rPr lang="en-US" dirty="0"/>
              <a:t>P</a:t>
            </a:r>
            <a:r>
              <a:rPr lang="en-US" dirty="0">
                <a:sym typeface="Century Gothic"/>
              </a:rPr>
              <a:t>ain relievers</a:t>
            </a:r>
          </a:p>
          <a:p>
            <a:pPr marL="285750" lvl="0" indent="-285750"/>
            <a:r>
              <a:rPr lang="en-US" dirty="0"/>
              <a:t>M</a:t>
            </a:r>
            <a:r>
              <a:rPr lang="en-US" dirty="0">
                <a:sym typeface="Century Gothic"/>
              </a:rPr>
              <a:t>edicine for allergies, </a:t>
            </a:r>
            <a:br>
              <a:rPr lang="en-US" dirty="0">
                <a:sym typeface="Century Gothic"/>
              </a:rPr>
            </a:br>
            <a:r>
              <a:rPr lang="en-US" dirty="0">
                <a:sym typeface="Century Gothic"/>
              </a:rPr>
              <a:t>asthma and ADHD  </a:t>
            </a:r>
          </a:p>
        </p:txBody>
      </p:sp>
      <p:sp>
        <p:nvSpPr>
          <p:cNvPr id="2" name="Text Placeholder 1">
            <a:extLst>
              <a:ext uri="{FF2B5EF4-FFF2-40B4-BE49-F238E27FC236}">
                <a16:creationId xmlns:a16="http://schemas.microsoft.com/office/drawing/2014/main" id="{C7322760-2562-4D5D-BAA3-1A5F2E8CAA7B}"/>
              </a:ext>
            </a:extLst>
          </p:cNvPr>
          <p:cNvSpPr>
            <a:spLocks noGrp="1"/>
          </p:cNvSpPr>
          <p:nvPr>
            <p:ph type="body" sz="quarter" idx="13"/>
          </p:nvPr>
        </p:nvSpPr>
        <p:spPr>
          <a:xfrm>
            <a:off x="6213302" y="6334914"/>
            <a:ext cx="3937508" cy="365125"/>
          </a:xfrm>
        </p:spPr>
        <p:txBody>
          <a:bodyPr/>
          <a:lstStyle/>
          <a:p>
            <a:pPr>
              <a:buSzPct val="25000"/>
            </a:pPr>
            <a:r>
              <a:rPr lang="en-US" dirty="0">
                <a:sym typeface="Calibri"/>
              </a:rPr>
              <a:t>Source: Canadian Health Measures Survey</a:t>
            </a:r>
            <a:endParaRPr lang="en-US" dirty="0"/>
          </a:p>
          <a:p>
            <a:endParaRPr lang="en-US" dirty="0"/>
          </a:p>
        </p:txBody>
      </p:sp>
    </p:spTree>
    <p:extLst>
      <p:ext uri="{BB962C8B-B14F-4D97-AF65-F5344CB8AC3E}">
        <p14:creationId xmlns:p14="http://schemas.microsoft.com/office/powerpoint/2010/main" val="14195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5B9461-74F7-4F51-B21F-FBF33724B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341"/>
          <a:stretch/>
        </p:blipFill>
        <p:spPr>
          <a:xfrm>
            <a:off x="-290948" y="0"/>
            <a:ext cx="6951090" cy="6858000"/>
          </a:xfrm>
          <a:prstGeom prst="parallelogram">
            <a:avLst>
              <a:gd name="adj" fmla="val 0"/>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3786960"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213302" y="365125"/>
            <a:ext cx="5140498" cy="1325563"/>
          </a:xfrm>
        </p:spPr>
        <p:txBody>
          <a:bodyPr>
            <a:normAutofit/>
          </a:bodyPr>
          <a:lstStyle/>
          <a:p>
            <a:r>
              <a:rPr lang="en-US" dirty="0"/>
              <a:t>OVERALL HEALTH ISSUES</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213302" y="1825624"/>
            <a:ext cx="5140498" cy="4509289"/>
          </a:xfrm>
        </p:spPr>
        <p:txBody>
          <a:bodyPr>
            <a:normAutofit fontScale="92500" lnSpcReduction="20000"/>
          </a:bodyPr>
          <a:lstStyle/>
          <a:p>
            <a:pPr marL="0" lvl="0" indent="0">
              <a:buNone/>
            </a:pPr>
            <a:r>
              <a:rPr lang="en-US" dirty="0">
                <a:sym typeface="Century Gothic"/>
              </a:rPr>
              <a:t>Diabetes is one of the most common chronic diseases affecting children.</a:t>
            </a:r>
          </a:p>
          <a:p>
            <a:pPr marL="285750" indent="-285750"/>
            <a:r>
              <a:rPr lang="en-US" dirty="0"/>
              <a:t>Can lead to serious vision problems or blindness</a:t>
            </a:r>
          </a:p>
          <a:p>
            <a:pPr marL="285750" indent="-285750"/>
            <a:r>
              <a:rPr lang="en-US" dirty="0"/>
              <a:t>Complications from diabetic retinopathy may appear earlier or be more severe with kids</a:t>
            </a:r>
          </a:p>
          <a:p>
            <a:pPr marL="285750" indent="-285750"/>
            <a:r>
              <a:rPr lang="en-US" dirty="0"/>
              <a:t>Kids with diabetes may also be more likely to develop cataract and glaucoma as adults</a:t>
            </a:r>
          </a:p>
        </p:txBody>
      </p:sp>
      <p:sp>
        <p:nvSpPr>
          <p:cNvPr id="4" name="Text Placeholder 3">
            <a:extLst>
              <a:ext uri="{FF2B5EF4-FFF2-40B4-BE49-F238E27FC236}">
                <a16:creationId xmlns:a16="http://schemas.microsoft.com/office/drawing/2014/main" id="{9A1A5595-8894-46A7-976C-D30FC47A53B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7312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2A5AAC-6ECE-47A4-84A6-E34F94304118}"/>
              </a:ext>
            </a:extLst>
          </p:cNvPr>
          <p:cNvSpPr/>
          <p:nvPr/>
        </p:nvSpPr>
        <p:spPr>
          <a:xfrm>
            <a:off x="0" y="-14524"/>
            <a:ext cx="8846288" cy="6872524"/>
          </a:xfrm>
          <a:prstGeom prst="rect">
            <a:avLst/>
          </a:prstGeom>
          <a:solidFill>
            <a:srgbClr val="002C7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996702" y="3642359"/>
            <a:ext cx="4723876" cy="1358058"/>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CONSIDERATIONS FOR PEDIATRIC VISION EXAMS</a:t>
            </a:r>
          </a:p>
        </p:txBody>
      </p:sp>
      <p:sp>
        <p:nvSpPr>
          <p:cNvPr id="23" name="Shape 718">
            <a:extLst>
              <a:ext uri="{FF2B5EF4-FFF2-40B4-BE49-F238E27FC236}">
                <a16:creationId xmlns:a16="http://schemas.microsoft.com/office/drawing/2014/main" id="{36C13C67-F4C4-4769-BFC5-364A5EAB9940}"/>
              </a:ext>
            </a:extLst>
          </p:cNvPr>
          <p:cNvSpPr txBox="1"/>
          <p:nvPr/>
        </p:nvSpPr>
        <p:spPr>
          <a:xfrm>
            <a:off x="2934587" y="2714152"/>
            <a:ext cx="7555110"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VISION  </a:t>
            </a:r>
            <a:r>
              <a:rPr lang="en-US" sz="8000" b="1" kern="0" dirty="0">
                <a:solidFill>
                  <a:srgbClr val="002C71"/>
                </a:solidFill>
                <a:latin typeface="Century Gothic" panose="020B0502020202020204" pitchFamily="34" charset="0"/>
                <a:sym typeface="Arial"/>
              </a:rPr>
              <a:t>EXAM</a:t>
            </a:r>
          </a:p>
        </p:txBody>
      </p:sp>
    </p:spTree>
    <p:extLst>
      <p:ext uri="{BB962C8B-B14F-4D97-AF65-F5344CB8AC3E}">
        <p14:creationId xmlns:p14="http://schemas.microsoft.com/office/powerpoint/2010/main" val="18033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eye testing machine">
            <a:extLst>
              <a:ext uri="{FF2B5EF4-FFF2-40B4-BE49-F238E27FC236}">
                <a16:creationId xmlns:a16="http://schemas.microsoft.com/office/drawing/2014/main" id="{4B56F895-0593-47B0-903E-956018BB2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78"/>
          <a:stretch/>
        </p:blipFill>
        <p:spPr bwMode="auto">
          <a:xfrm>
            <a:off x="-74429" y="0"/>
            <a:ext cx="696307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a:bodyPr>
          <a:lstStyle/>
          <a:p>
            <a:pPr marL="0" lvl="0" indent="0">
              <a:buNone/>
            </a:pPr>
            <a:r>
              <a:rPr lang="en-US" dirty="0"/>
              <a:t>6-12 months of age</a:t>
            </a:r>
          </a:p>
          <a:p>
            <a:pPr marL="0" lvl="0" indent="0">
              <a:buNone/>
            </a:pPr>
            <a:endParaRPr lang="en-US" dirty="0"/>
          </a:p>
          <a:p>
            <a:pPr marL="0" lvl="0" indent="0">
              <a:spcBef>
                <a:spcPts val="600"/>
              </a:spcBef>
              <a:buNone/>
            </a:pPr>
            <a:r>
              <a:rPr lang="en-US" dirty="0"/>
              <a:t>Once between </a:t>
            </a:r>
          </a:p>
          <a:p>
            <a:pPr marL="0" lvl="0" indent="0">
              <a:spcBef>
                <a:spcPts val="600"/>
              </a:spcBef>
              <a:buNone/>
            </a:pPr>
            <a:r>
              <a:rPr lang="en-US" dirty="0"/>
              <a:t>2–5 years</a:t>
            </a:r>
          </a:p>
          <a:p>
            <a:pPr marL="0" lvl="0" indent="0">
              <a:spcBef>
                <a:spcPts val="600"/>
              </a:spcBef>
            </a:pPr>
            <a:endParaRPr lang="en-US" dirty="0">
              <a:solidFill>
                <a:schemeClr val="lt1"/>
              </a:solidFill>
              <a:latin typeface="Century Gothic"/>
              <a:ea typeface="Century Gothic"/>
              <a:cs typeface="Century Gothic"/>
              <a:sym typeface="Century Gothic"/>
            </a:endParaRPr>
          </a:p>
          <a:p>
            <a:pPr marL="0" lvl="0" indent="0">
              <a:spcBef>
                <a:spcPts val="600"/>
              </a:spcBef>
              <a:buNone/>
            </a:pPr>
            <a:r>
              <a:rPr lang="en-US" dirty="0"/>
              <a:t>Annually, </a:t>
            </a:r>
          </a:p>
          <a:p>
            <a:pPr marL="0" lvl="0" indent="0">
              <a:spcBef>
                <a:spcPts val="600"/>
              </a:spcBef>
              <a:buNone/>
            </a:pPr>
            <a:r>
              <a:rPr lang="en-US" dirty="0"/>
              <a:t>6–18 years</a:t>
            </a:r>
            <a:endParaRPr lang="en-US" dirty="0">
              <a:solidFill>
                <a:schemeClr val="lt1"/>
              </a:solidFill>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RECOMMENDED FREQUENCY</a:t>
            </a:r>
          </a:p>
        </p:txBody>
      </p:sp>
    </p:spTree>
    <p:extLst>
      <p:ext uri="{BB962C8B-B14F-4D97-AF65-F5344CB8AC3E}">
        <p14:creationId xmlns:p14="http://schemas.microsoft.com/office/powerpoint/2010/main" val="1746139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43" descr="C:\Users\Courtney Myers\Desktop\_Stock Images_Video\Stock\ThinkstockPhotos-498768030.jpg">
            <a:extLst>
              <a:ext uri="{FF2B5EF4-FFF2-40B4-BE49-F238E27FC236}">
                <a16:creationId xmlns:a16="http://schemas.microsoft.com/office/drawing/2014/main" id="{AF739D95-5A9B-4E76-A9A3-8E0081AE7D12}"/>
              </a:ext>
            </a:extLst>
          </p:cNvPr>
          <p:cNvPicPr preferRelativeResize="0"/>
          <p:nvPr/>
        </p:nvPicPr>
        <p:blipFill rotWithShape="1">
          <a:blip r:embed="rId3">
            <a:alphaModFix/>
          </a:blip>
          <a:srcRect l="25358"/>
          <a:stretch/>
        </p:blipFill>
        <p:spPr>
          <a:xfrm>
            <a:off x="-95975" y="5316"/>
            <a:ext cx="7708883" cy="6886082"/>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fontScale="85000" lnSpcReduction="10000"/>
          </a:bodyPr>
          <a:lstStyle/>
          <a:p>
            <a:pPr marL="0" lvl="0" indent="0">
              <a:buNone/>
            </a:pPr>
            <a:r>
              <a:rPr lang="en-US" dirty="0"/>
              <a:t>Vision screenings ≠ comprehensive exam</a:t>
            </a:r>
          </a:p>
          <a:p>
            <a:r>
              <a:rPr lang="en-US" dirty="0"/>
              <a:t>Screenings typically only assess visual acuity </a:t>
            </a:r>
          </a:p>
          <a:p>
            <a:pPr marL="0" lvl="0" indent="0">
              <a:buNone/>
            </a:pPr>
            <a:r>
              <a:rPr lang="en-US" dirty="0"/>
              <a:t>Comprehensive eye exams identify:</a:t>
            </a:r>
          </a:p>
          <a:p>
            <a:r>
              <a:rPr lang="en-US" dirty="0"/>
              <a:t>Ocular health examination</a:t>
            </a:r>
          </a:p>
          <a:p>
            <a:r>
              <a:rPr lang="en-US" dirty="0"/>
              <a:t>Refractive errors</a:t>
            </a:r>
          </a:p>
          <a:p>
            <a:r>
              <a:rPr lang="en-US" dirty="0"/>
              <a:t>Neurological integrity </a:t>
            </a:r>
          </a:p>
          <a:p>
            <a:r>
              <a:rPr lang="en-US" dirty="0"/>
              <a:t>Binocularity </a:t>
            </a:r>
          </a:p>
          <a:p>
            <a:r>
              <a:rPr lang="en-US" dirty="0"/>
              <a:t>Accommodative ability</a:t>
            </a:r>
          </a:p>
          <a:p>
            <a:r>
              <a:rPr lang="en-US" dirty="0"/>
              <a:t>Vision-threatening ocular disease, Strabismus, Amblyopia</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COMPREHENSIVE</a:t>
            </a:r>
            <a:br>
              <a:rPr lang="en-US" dirty="0"/>
            </a:br>
            <a:r>
              <a:rPr lang="en-US" dirty="0"/>
              <a:t>EYE EXAMS</a:t>
            </a:r>
          </a:p>
        </p:txBody>
      </p:sp>
    </p:spTree>
    <p:extLst>
      <p:ext uri="{BB962C8B-B14F-4D97-AF65-F5344CB8AC3E}">
        <p14:creationId xmlns:p14="http://schemas.microsoft.com/office/powerpoint/2010/main" val="2932020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51" descr="C:\Users\Courtney Myers\Desktop\_Stock Images_Video\Stock\ThinkstockPhotos-512122984.jpg">
            <a:extLst>
              <a:ext uri="{FF2B5EF4-FFF2-40B4-BE49-F238E27FC236}">
                <a16:creationId xmlns:a16="http://schemas.microsoft.com/office/drawing/2014/main" id="{9F02C211-1492-4486-A11C-E42038C7C2E6}"/>
              </a:ext>
            </a:extLst>
          </p:cNvPr>
          <p:cNvPicPr preferRelativeResize="0"/>
          <p:nvPr/>
        </p:nvPicPr>
        <p:blipFill rotWithShape="1">
          <a:blip r:embed="rId3">
            <a:alphaModFix/>
          </a:blip>
          <a:srcRect l="28257" r="1"/>
          <a:stretch/>
        </p:blipFill>
        <p:spPr>
          <a:xfrm>
            <a:off x="0" y="-14700"/>
            <a:ext cx="7395066" cy="68727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3703829"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057019" y="2191295"/>
            <a:ext cx="5426144" cy="4351338"/>
          </a:xfrm>
        </p:spPr>
        <p:txBody>
          <a:bodyPr>
            <a:normAutofit fontScale="92500" lnSpcReduction="20000"/>
          </a:bodyPr>
          <a:lstStyle/>
          <a:p>
            <a:r>
              <a:rPr lang="en-US" dirty="0"/>
              <a:t>Family health and eye conditions</a:t>
            </a:r>
          </a:p>
          <a:p>
            <a:r>
              <a:rPr lang="en-US" dirty="0"/>
              <a:t>Child’s health</a:t>
            </a:r>
          </a:p>
          <a:p>
            <a:r>
              <a:rPr lang="en-US" dirty="0"/>
              <a:t>Medications</a:t>
            </a:r>
          </a:p>
          <a:p>
            <a:r>
              <a:rPr lang="en-US" dirty="0"/>
              <a:t>Activities</a:t>
            </a:r>
          </a:p>
          <a:p>
            <a:r>
              <a:rPr lang="en-US" dirty="0"/>
              <a:t>School performance</a:t>
            </a:r>
          </a:p>
          <a:p>
            <a:r>
              <a:rPr lang="en-US" dirty="0"/>
              <a:t>Special considerations:</a:t>
            </a:r>
          </a:p>
          <a:p>
            <a:pPr lvl="1"/>
            <a:r>
              <a:rPr lang="en-US" dirty="0"/>
              <a:t>Head or eye injuries</a:t>
            </a:r>
          </a:p>
          <a:p>
            <a:pPr lvl="1"/>
            <a:r>
              <a:rPr lang="en-US" dirty="0"/>
              <a:t>Pre- and  post- natal complications (prematurity, birth weight, trauma, etc.)</a:t>
            </a:r>
          </a:p>
          <a:p>
            <a:pPr lvl="1"/>
            <a:r>
              <a:rPr lang="en-US" dirty="0"/>
              <a:t>Developmental delays</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038830" y="365125"/>
            <a:ext cx="5314969" cy="1325563"/>
          </a:xfrm>
        </p:spPr>
        <p:txBody>
          <a:bodyPr>
            <a:normAutofit/>
          </a:bodyPr>
          <a:lstStyle/>
          <a:p>
            <a:r>
              <a:rPr lang="en-US" dirty="0"/>
              <a:t>BEFORE THE EXAM</a:t>
            </a:r>
          </a:p>
        </p:txBody>
      </p:sp>
    </p:spTree>
    <p:extLst>
      <p:ext uri="{BB962C8B-B14F-4D97-AF65-F5344CB8AC3E}">
        <p14:creationId xmlns:p14="http://schemas.microsoft.com/office/powerpoint/2010/main" val="1662150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47A9CF-FB19-43F6-920C-C7E600F31701}"/>
              </a:ext>
            </a:extLst>
          </p:cNvPr>
          <p:cNvSpPr>
            <a:spLocks noGrp="1"/>
          </p:cNvSpPr>
          <p:nvPr>
            <p:ph type="title"/>
          </p:nvPr>
        </p:nvSpPr>
        <p:spPr/>
        <p:txBody>
          <a:bodyPr/>
          <a:lstStyle/>
          <a:p>
            <a:r>
              <a:rPr lang="en-US" dirty="0"/>
              <a:t>TIPS FOR THE KIDS EXAMS</a:t>
            </a:r>
          </a:p>
        </p:txBody>
      </p:sp>
      <p:sp>
        <p:nvSpPr>
          <p:cNvPr id="6" name="Content Placeholder 5">
            <a:extLst>
              <a:ext uri="{FF2B5EF4-FFF2-40B4-BE49-F238E27FC236}">
                <a16:creationId xmlns:a16="http://schemas.microsoft.com/office/drawing/2014/main" id="{AFA337B6-5059-4842-BAE2-18A307A54614}"/>
              </a:ext>
            </a:extLst>
          </p:cNvPr>
          <p:cNvSpPr>
            <a:spLocks noGrp="1"/>
          </p:cNvSpPr>
          <p:nvPr>
            <p:ph idx="1"/>
          </p:nvPr>
        </p:nvSpPr>
        <p:spPr/>
        <p:txBody>
          <a:bodyPr/>
          <a:lstStyle/>
          <a:p>
            <a:r>
              <a:rPr lang="en-US" dirty="0"/>
              <a:t>Create a comfortable environment, White coat can be intimidating</a:t>
            </a:r>
          </a:p>
          <a:p>
            <a:r>
              <a:rPr lang="en-US" dirty="0"/>
              <a:t>Don’t expect to do everything in the same order</a:t>
            </a:r>
          </a:p>
          <a:p>
            <a:r>
              <a:rPr lang="en-US" dirty="0"/>
              <a:t>Be flexible &amp; quick</a:t>
            </a:r>
          </a:p>
          <a:p>
            <a:r>
              <a:rPr lang="en-US" dirty="0"/>
              <a:t>Incorporate familiar characters into the exam</a:t>
            </a:r>
          </a:p>
          <a:p>
            <a:endParaRPr lang="en-US" dirty="0"/>
          </a:p>
        </p:txBody>
      </p:sp>
      <p:sp>
        <p:nvSpPr>
          <p:cNvPr id="7" name="Text Placeholder 6">
            <a:extLst>
              <a:ext uri="{FF2B5EF4-FFF2-40B4-BE49-F238E27FC236}">
                <a16:creationId xmlns:a16="http://schemas.microsoft.com/office/drawing/2014/main" id="{EEEBA50A-AE91-49C5-BDE9-5244A16BF204}"/>
              </a:ext>
            </a:extLst>
          </p:cNvPr>
          <p:cNvSpPr>
            <a:spLocks noGrp="1"/>
          </p:cNvSpPr>
          <p:nvPr>
            <p:ph type="body" sz="quarter" idx="13"/>
          </p:nvPr>
        </p:nvSpPr>
        <p:spPr/>
        <p:txBody>
          <a:bodyPr/>
          <a:lstStyle/>
          <a:p>
            <a:endParaRPr lang="en-US"/>
          </a:p>
        </p:txBody>
      </p:sp>
      <p:grpSp>
        <p:nvGrpSpPr>
          <p:cNvPr id="8" name="Group 7">
            <a:extLst>
              <a:ext uri="{FF2B5EF4-FFF2-40B4-BE49-F238E27FC236}">
                <a16:creationId xmlns:a16="http://schemas.microsoft.com/office/drawing/2014/main" id="{437A3275-647E-4EC5-8C0F-194C7D9631BC}"/>
              </a:ext>
            </a:extLst>
          </p:cNvPr>
          <p:cNvGrpSpPr/>
          <p:nvPr/>
        </p:nvGrpSpPr>
        <p:grpSpPr>
          <a:xfrm>
            <a:off x="3054826" y="4517783"/>
            <a:ext cx="7002220" cy="2203692"/>
            <a:chOff x="4019115" y="1000237"/>
            <a:chExt cx="7732358" cy="2433476"/>
          </a:xfrm>
        </p:grpSpPr>
        <p:pic>
          <p:nvPicPr>
            <p:cNvPr id="9" name="Shape 661">
              <a:extLst>
                <a:ext uri="{FF2B5EF4-FFF2-40B4-BE49-F238E27FC236}">
                  <a16:creationId xmlns:a16="http://schemas.microsoft.com/office/drawing/2014/main" id="{9E56CF3D-A25E-48DB-AF5B-83874A360D43}"/>
                </a:ext>
              </a:extLst>
            </p:cNvPr>
            <p:cNvPicPr preferRelativeResize="0"/>
            <p:nvPr/>
          </p:nvPicPr>
          <p:blipFill rotWithShape="1">
            <a:blip r:embed="rId3">
              <a:alphaModFix/>
            </a:blip>
            <a:srcRect l="7649" t="8590" r="17110" b="9625"/>
            <a:stretch/>
          </p:blipFill>
          <p:spPr>
            <a:xfrm rot="5400000">
              <a:off x="6547677" y="1252499"/>
              <a:ext cx="1729329" cy="1242022"/>
            </a:xfrm>
            <a:prstGeom prst="rect">
              <a:avLst/>
            </a:prstGeom>
            <a:noFill/>
            <a:ln>
              <a:solidFill>
                <a:schemeClr val="bg1"/>
              </a:solidFill>
            </a:ln>
          </p:spPr>
        </p:pic>
        <p:pic>
          <p:nvPicPr>
            <p:cNvPr id="10" name="Shape 659">
              <a:extLst>
                <a:ext uri="{FF2B5EF4-FFF2-40B4-BE49-F238E27FC236}">
                  <a16:creationId xmlns:a16="http://schemas.microsoft.com/office/drawing/2014/main" id="{317BDC5F-CDAF-4548-8800-0F7610B65399}"/>
                </a:ext>
              </a:extLst>
            </p:cNvPr>
            <p:cNvPicPr preferRelativeResize="0"/>
            <p:nvPr/>
          </p:nvPicPr>
          <p:blipFill rotWithShape="1">
            <a:blip r:embed="rId4">
              <a:alphaModFix/>
            </a:blip>
            <a:srcRect l="1861"/>
            <a:stretch/>
          </p:blipFill>
          <p:spPr>
            <a:xfrm>
              <a:off x="4019115" y="1000237"/>
              <a:ext cx="2605385" cy="1729328"/>
            </a:xfrm>
            <a:prstGeom prst="rect">
              <a:avLst/>
            </a:prstGeom>
            <a:noFill/>
            <a:ln>
              <a:solidFill>
                <a:schemeClr val="bg1"/>
              </a:solidFill>
            </a:ln>
          </p:spPr>
        </p:pic>
        <p:pic>
          <p:nvPicPr>
            <p:cNvPr id="11" name="Shape 660">
              <a:extLst>
                <a:ext uri="{FF2B5EF4-FFF2-40B4-BE49-F238E27FC236}">
                  <a16:creationId xmlns:a16="http://schemas.microsoft.com/office/drawing/2014/main" id="{7069A779-6C6A-45EA-93DD-B43CF2A75A59}"/>
                </a:ext>
              </a:extLst>
            </p:cNvPr>
            <p:cNvPicPr preferRelativeResize="0"/>
            <p:nvPr/>
          </p:nvPicPr>
          <p:blipFill rotWithShape="1">
            <a:blip r:embed="rId5">
              <a:alphaModFix/>
            </a:blip>
            <a:srcRect/>
            <a:stretch/>
          </p:blipFill>
          <p:spPr>
            <a:xfrm>
              <a:off x="9838360" y="1008846"/>
              <a:ext cx="1913111" cy="1729329"/>
            </a:xfrm>
            <a:prstGeom prst="rect">
              <a:avLst/>
            </a:prstGeom>
            <a:noFill/>
            <a:ln>
              <a:solidFill>
                <a:schemeClr val="bg1"/>
              </a:solidFill>
            </a:ln>
          </p:spPr>
        </p:pic>
        <p:pic>
          <p:nvPicPr>
            <p:cNvPr id="12" name="Shape 662">
              <a:extLst>
                <a:ext uri="{FF2B5EF4-FFF2-40B4-BE49-F238E27FC236}">
                  <a16:creationId xmlns:a16="http://schemas.microsoft.com/office/drawing/2014/main" id="{A7936DFE-A23A-41E1-A838-944A1FD9F1E9}"/>
                </a:ext>
              </a:extLst>
            </p:cNvPr>
            <p:cNvPicPr preferRelativeResize="0"/>
            <p:nvPr/>
          </p:nvPicPr>
          <p:blipFill rotWithShape="1">
            <a:blip r:embed="rId6">
              <a:alphaModFix/>
            </a:blip>
            <a:srcRect t="-1088" r="5745"/>
            <a:stretch/>
          </p:blipFill>
          <p:spPr>
            <a:xfrm rot="5400000">
              <a:off x="8071876" y="1135789"/>
              <a:ext cx="1729329" cy="1475445"/>
            </a:xfrm>
            <a:prstGeom prst="rect">
              <a:avLst/>
            </a:prstGeom>
            <a:noFill/>
            <a:ln>
              <a:solidFill>
                <a:schemeClr val="bg1"/>
              </a:solidFill>
            </a:ln>
          </p:spPr>
        </p:pic>
        <p:pic>
          <p:nvPicPr>
            <p:cNvPr id="13" name="Shape 663">
              <a:extLst>
                <a:ext uri="{FF2B5EF4-FFF2-40B4-BE49-F238E27FC236}">
                  <a16:creationId xmlns:a16="http://schemas.microsoft.com/office/drawing/2014/main" id="{E0DA18B0-47DD-4959-96A9-69D7E962A470}"/>
                </a:ext>
              </a:extLst>
            </p:cNvPr>
            <p:cNvPicPr preferRelativeResize="0"/>
            <p:nvPr/>
          </p:nvPicPr>
          <p:blipFill rotWithShape="1">
            <a:blip r:embed="rId7">
              <a:alphaModFix/>
            </a:blip>
            <a:srcRect t="29163" r="3884" b="15208"/>
            <a:stretch/>
          </p:blipFill>
          <p:spPr>
            <a:xfrm>
              <a:off x="9839825" y="2838023"/>
              <a:ext cx="1911648" cy="595690"/>
            </a:xfrm>
            <a:prstGeom prst="rect">
              <a:avLst/>
            </a:prstGeom>
            <a:noFill/>
            <a:ln>
              <a:solidFill>
                <a:schemeClr val="bg1"/>
              </a:solidFill>
            </a:ln>
          </p:spPr>
        </p:pic>
        <p:pic>
          <p:nvPicPr>
            <p:cNvPr id="14" name="Shape 664">
              <a:extLst>
                <a:ext uri="{FF2B5EF4-FFF2-40B4-BE49-F238E27FC236}">
                  <a16:creationId xmlns:a16="http://schemas.microsoft.com/office/drawing/2014/main" id="{97018371-10F4-4E08-958F-ECE97C4E686E}"/>
                </a:ext>
              </a:extLst>
            </p:cNvPr>
            <p:cNvPicPr preferRelativeResize="0"/>
            <p:nvPr/>
          </p:nvPicPr>
          <p:blipFill rotWithShape="1">
            <a:blip r:embed="rId8">
              <a:alphaModFix/>
            </a:blip>
            <a:srcRect t="32755" r="606" b="39935"/>
            <a:stretch/>
          </p:blipFill>
          <p:spPr>
            <a:xfrm>
              <a:off x="4019116" y="2838023"/>
              <a:ext cx="2605385" cy="536867"/>
            </a:xfrm>
            <a:prstGeom prst="rect">
              <a:avLst/>
            </a:prstGeom>
            <a:noFill/>
            <a:ln>
              <a:solidFill>
                <a:schemeClr val="bg1"/>
              </a:solidFill>
            </a:ln>
          </p:spPr>
        </p:pic>
      </p:grpSp>
    </p:spTree>
    <p:extLst>
      <p:ext uri="{BB962C8B-B14F-4D97-AF65-F5344CB8AC3E}">
        <p14:creationId xmlns:p14="http://schemas.microsoft.com/office/powerpoint/2010/main" val="3998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hape 285">
            <a:extLst>
              <a:ext uri="{FF2B5EF4-FFF2-40B4-BE49-F238E27FC236}">
                <a16:creationId xmlns:a16="http://schemas.microsoft.com/office/drawing/2014/main" id="{8A998B2F-30EC-4FD8-BDB2-A6300C3221F3}"/>
              </a:ext>
            </a:extLst>
          </p:cNvPr>
          <p:cNvGraphicFramePr/>
          <p:nvPr>
            <p:extLst>
              <p:ext uri="{D42A27DB-BD31-4B8C-83A1-F6EECF244321}">
                <p14:modId xmlns:p14="http://schemas.microsoft.com/office/powerpoint/2010/main" val="4051418050"/>
              </p:ext>
            </p:extLst>
          </p:nvPr>
        </p:nvGraphicFramePr>
        <p:xfrm>
          <a:off x="1107563" y="696138"/>
          <a:ext cx="9976874" cy="5465724"/>
        </p:xfrm>
        <a:graphic>
          <a:graphicData uri="http://schemas.openxmlformats.org/drawingml/2006/table">
            <a:tbl>
              <a:tblPr firstRow="1" bandRow="1">
                <a:noFill/>
              </a:tblPr>
              <a:tblGrid>
                <a:gridCol w="1420312">
                  <a:extLst>
                    <a:ext uri="{9D8B030D-6E8A-4147-A177-3AD203B41FA5}">
                      <a16:colId xmlns:a16="http://schemas.microsoft.com/office/drawing/2014/main" val="20000"/>
                    </a:ext>
                  </a:extLst>
                </a:gridCol>
                <a:gridCol w="2102508">
                  <a:extLst>
                    <a:ext uri="{9D8B030D-6E8A-4147-A177-3AD203B41FA5}">
                      <a16:colId xmlns:a16="http://schemas.microsoft.com/office/drawing/2014/main" val="20001"/>
                    </a:ext>
                  </a:extLst>
                </a:gridCol>
                <a:gridCol w="1945938">
                  <a:extLst>
                    <a:ext uri="{9D8B030D-6E8A-4147-A177-3AD203B41FA5}">
                      <a16:colId xmlns:a16="http://schemas.microsoft.com/office/drawing/2014/main" val="20002"/>
                    </a:ext>
                  </a:extLst>
                </a:gridCol>
                <a:gridCol w="2396129">
                  <a:extLst>
                    <a:ext uri="{9D8B030D-6E8A-4147-A177-3AD203B41FA5}">
                      <a16:colId xmlns:a16="http://schemas.microsoft.com/office/drawing/2014/main" val="20003"/>
                    </a:ext>
                  </a:extLst>
                </a:gridCol>
                <a:gridCol w="2111987">
                  <a:extLst>
                    <a:ext uri="{9D8B030D-6E8A-4147-A177-3AD203B41FA5}">
                      <a16:colId xmlns:a16="http://schemas.microsoft.com/office/drawing/2014/main" val="20004"/>
                    </a:ext>
                  </a:extLst>
                </a:gridCol>
              </a:tblGrid>
              <a:tr h="349850">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rgbClr val="000000"/>
                        </a:buClr>
                        <a:buSzPts val="1400"/>
                        <a:buFont typeface="Arial"/>
                        <a:buNone/>
                      </a:pPr>
                      <a:endParaRPr sz="16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BABY BOOMERS</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GEN X</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MILLENNIAL</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GEN Z</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0"/>
                  </a:ext>
                </a:extLst>
              </a:tr>
              <a:tr h="632196">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Years</a:t>
                      </a:r>
                      <a:endParaRPr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1946-1964</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1965-1976</a:t>
                      </a:r>
                      <a:endParaRPr sz="16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a:solidFill>
                            <a:schemeClr val="lt1"/>
                          </a:solidFill>
                          <a:latin typeface="Century Gothic"/>
                          <a:ea typeface="Century Gothic"/>
                          <a:cs typeface="Century Gothic"/>
                          <a:sym typeface="Century Gothic"/>
                        </a:rPr>
                        <a:t>1977-1993</a:t>
                      </a:r>
                      <a:endParaRPr sz="1600" u="none" strike="noStrike" cap="none">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a:solidFill>
                            <a:schemeClr val="lt1"/>
                          </a:solidFill>
                          <a:latin typeface="Century Gothic"/>
                          <a:ea typeface="Century Gothic"/>
                          <a:cs typeface="Century Gothic"/>
                          <a:sym typeface="Century Gothic"/>
                        </a:rPr>
                        <a:t>1994 - </a:t>
                      </a:r>
                      <a:endParaRPr sz="1600" u="none" strike="noStrike" cap="none">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1"/>
                  </a:ext>
                </a:extLst>
              </a:tr>
              <a:tr h="571033">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Ages</a:t>
                      </a:r>
                      <a:endParaRPr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dirty="0">
                          <a:solidFill>
                            <a:schemeClr val="lt1"/>
                          </a:solidFill>
                          <a:latin typeface="Century Gothic"/>
                          <a:ea typeface="Century Gothic"/>
                          <a:cs typeface="Century Gothic"/>
                          <a:sym typeface="Century Gothic"/>
                        </a:rPr>
                        <a:t>71 - 53</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dirty="0">
                          <a:solidFill>
                            <a:schemeClr val="lt1"/>
                          </a:solidFill>
                          <a:latin typeface="Century Gothic"/>
                          <a:ea typeface="Century Gothic"/>
                          <a:cs typeface="Century Gothic"/>
                          <a:sym typeface="Century Gothic"/>
                        </a:rPr>
                        <a:t>52 - 41</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dirty="0">
                          <a:solidFill>
                            <a:schemeClr val="lt1"/>
                          </a:solidFill>
                          <a:latin typeface="Century Gothic"/>
                          <a:ea typeface="Century Gothic"/>
                          <a:cs typeface="Century Gothic"/>
                          <a:sym typeface="Century Gothic"/>
                        </a:rPr>
                        <a:t>40 - 24</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a:solidFill>
                            <a:schemeClr val="lt1"/>
                          </a:solidFill>
                          <a:latin typeface="Century Gothic"/>
                          <a:ea typeface="Century Gothic"/>
                          <a:cs typeface="Century Gothic"/>
                          <a:sym typeface="Century Gothic"/>
                        </a:rPr>
                        <a:t>23 and younger</a:t>
                      </a:r>
                      <a:endParaRPr sz="1800" b="1" u="none" strike="noStrike" cap="none">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2"/>
                  </a:ext>
                </a:extLst>
              </a:tr>
              <a:tr h="1119495">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Major Events</a:t>
                      </a:r>
                      <a:endParaRPr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Civil rights</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Women’s liberation</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Cold War</a:t>
                      </a:r>
                      <a:endParaRPr sz="2100" dirty="0"/>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Watergate</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Advent of MTV</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AIDS</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Technology</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9/11</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Iraq / Afghanistan Wars</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Market crash</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3"/>
                  </a:ext>
                </a:extLst>
              </a:tr>
              <a:tr h="909591">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Major Traits</a:t>
                      </a:r>
                      <a:endParaRPr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Explore</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Optimistic</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Work-centric</a:t>
                      </a:r>
                      <a:endParaRPr sz="2100" dirty="0"/>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Individualistic</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Flexible</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Skeptical</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Tech-dependent</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Family-centric</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Optimistic</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Political mistrust</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Always connected</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Multi-taskers</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4"/>
                  </a:ext>
                </a:extLst>
              </a:tr>
              <a:tr h="188355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Attitudes About Eyewear</a:t>
                      </a:r>
                      <a:endParaRPr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77% wear eyeglasses</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Highest repurchase cycle and private pay</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More likely to buy from independents</a:t>
                      </a:r>
                      <a:endParaRPr sz="2100" dirty="0"/>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72% wear eyeglasses</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Almost 60% of all Sun Rx sold is sold to </a:t>
                      </a:r>
                      <a:r>
                        <a:rPr lang="en-US" sz="1400" u="none" strike="noStrike" cap="none" dirty="0" err="1">
                          <a:solidFill>
                            <a:schemeClr val="lt1"/>
                          </a:solidFill>
                          <a:latin typeface="Century Gothic"/>
                          <a:ea typeface="Century Gothic"/>
                          <a:cs typeface="Century Gothic"/>
                          <a:sym typeface="Century Gothic"/>
                        </a:rPr>
                        <a:t>presbyopes</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Most likely to…</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Feel blue light protection is important</a:t>
                      </a:r>
                      <a:endParaRPr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Prefer online customer service / text</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Buy from retail</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~1/3rd wear eyeglasses </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More likely to have lens purchase subsidized</a:t>
                      </a:r>
                      <a:endParaRPr sz="2100" dirty="0"/>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5"/>
                  </a:ext>
                </a:extLst>
              </a:tr>
            </a:tbl>
          </a:graphicData>
        </a:graphic>
      </p:graphicFrame>
      <p:sp>
        <p:nvSpPr>
          <p:cNvPr id="12" name="Text Placeholder 11">
            <a:extLst>
              <a:ext uri="{FF2B5EF4-FFF2-40B4-BE49-F238E27FC236}">
                <a16:creationId xmlns:a16="http://schemas.microsoft.com/office/drawing/2014/main" id="{84C43A9E-4839-4A44-AC30-5320AF293EE0}"/>
              </a:ext>
            </a:extLst>
          </p:cNvPr>
          <p:cNvSpPr>
            <a:spLocks noGrp="1"/>
          </p:cNvSpPr>
          <p:nvPr>
            <p:ph type="body" sz="quarter" idx="4294967295"/>
          </p:nvPr>
        </p:nvSpPr>
        <p:spPr>
          <a:xfrm>
            <a:off x="1107563" y="6273223"/>
            <a:ext cx="6203950" cy="365125"/>
          </a:xfrm>
        </p:spPr>
        <p:txBody>
          <a:bodyPr>
            <a:normAutofit/>
          </a:bodyPr>
          <a:lstStyle/>
          <a:p>
            <a:pPr marL="0" indent="0">
              <a:buNone/>
            </a:pPr>
            <a:r>
              <a:rPr lang="en-US" sz="800" dirty="0">
                <a:solidFill>
                  <a:schemeClr val="tx1">
                    <a:lumMod val="50000"/>
                    <a:lumOff val="50000"/>
                  </a:schemeClr>
                </a:solidFill>
                <a:latin typeface="Century Gothic"/>
                <a:ea typeface="Century Gothic"/>
                <a:cs typeface="Century Gothic"/>
                <a:sym typeface="Century Gothic"/>
              </a:rPr>
              <a:t>Sources:  2017 Wakefield Research, </a:t>
            </a:r>
            <a:r>
              <a:rPr lang="en-US" sz="800" dirty="0" err="1">
                <a:solidFill>
                  <a:schemeClr val="tx1">
                    <a:lumMod val="50000"/>
                    <a:lumOff val="50000"/>
                  </a:schemeClr>
                </a:solidFill>
                <a:latin typeface="Century Gothic"/>
                <a:ea typeface="Century Gothic"/>
                <a:cs typeface="Century Gothic"/>
                <a:sym typeface="Century Gothic"/>
              </a:rPr>
              <a:t>VisionWatch</a:t>
            </a:r>
            <a:r>
              <a:rPr lang="en-US" sz="800" dirty="0">
                <a:solidFill>
                  <a:schemeClr val="tx1">
                    <a:lumMod val="50000"/>
                    <a:lumOff val="50000"/>
                  </a:schemeClr>
                </a:solidFill>
                <a:latin typeface="Century Gothic"/>
                <a:ea typeface="Century Gothic"/>
                <a:cs typeface="Century Gothic"/>
                <a:sym typeface="Century Gothic"/>
              </a:rPr>
              <a:t> </a:t>
            </a:r>
          </a:p>
        </p:txBody>
      </p:sp>
    </p:spTree>
    <p:extLst>
      <p:ext uri="{BB962C8B-B14F-4D97-AF65-F5344CB8AC3E}">
        <p14:creationId xmlns:p14="http://schemas.microsoft.com/office/powerpoint/2010/main" val="385312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table&#10;&#10;Description automatically generated">
            <a:extLst>
              <a:ext uri="{FF2B5EF4-FFF2-40B4-BE49-F238E27FC236}">
                <a16:creationId xmlns:a16="http://schemas.microsoft.com/office/drawing/2014/main" id="{1AAD9D3B-FDC7-4365-BBF5-BCF4568DE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42"/>
          <a:stretch/>
        </p:blipFill>
        <p:spPr>
          <a:xfrm>
            <a:off x="-74429" y="0"/>
            <a:ext cx="7597773" cy="6858000"/>
          </a:xfrm>
          <a:prstGeom prst="rect">
            <a:avLst/>
          </a:prstGeom>
        </p:spPr>
      </p:pic>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872012" y="3642359"/>
            <a:ext cx="4723876" cy="631994"/>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FOR GEN Z</a:t>
            </a:r>
          </a:p>
        </p:txBody>
      </p:sp>
      <p:sp>
        <p:nvSpPr>
          <p:cNvPr id="23" name="Shape 718">
            <a:extLst>
              <a:ext uri="{FF2B5EF4-FFF2-40B4-BE49-F238E27FC236}">
                <a16:creationId xmlns:a16="http://schemas.microsoft.com/office/drawing/2014/main" id="{36C13C67-F4C4-4769-BFC5-364A5EAB9940}"/>
              </a:ext>
            </a:extLst>
          </p:cNvPr>
          <p:cNvSpPr txBox="1"/>
          <p:nvPr/>
        </p:nvSpPr>
        <p:spPr>
          <a:xfrm>
            <a:off x="5028677" y="2652065"/>
            <a:ext cx="6889328"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DIS </a:t>
            </a:r>
            <a:r>
              <a:rPr lang="en-US" sz="8000" b="1" kern="0" dirty="0">
                <a:solidFill>
                  <a:srgbClr val="002C71"/>
                </a:solidFill>
                <a:latin typeface="Century Gothic" panose="020B0502020202020204" pitchFamily="34" charset="0"/>
                <a:sym typeface="Arial"/>
              </a:rPr>
              <a:t>PENSING</a:t>
            </a:r>
          </a:p>
        </p:txBody>
      </p:sp>
    </p:spTree>
    <p:extLst>
      <p:ext uri="{BB962C8B-B14F-4D97-AF65-F5344CB8AC3E}">
        <p14:creationId xmlns:p14="http://schemas.microsoft.com/office/powerpoint/2010/main" val="91881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78" descr="Z:\Havas-PR\Pittsburgh Share\SHARE\CLIENTS\Transitions Optical\Images\Lifestyle and Model Images\2016\Kids_VLL Captured Images\07 - Kids\Girl_01_1.mov.00_00_00_19.Still001.tif">
            <a:extLst>
              <a:ext uri="{FF2B5EF4-FFF2-40B4-BE49-F238E27FC236}">
                <a16:creationId xmlns:a16="http://schemas.microsoft.com/office/drawing/2014/main" id="{300FF789-7BED-4A6B-8838-1D6B175F11A1}"/>
              </a:ext>
            </a:extLst>
          </p:cNvPr>
          <p:cNvPicPr preferRelativeResize="0"/>
          <p:nvPr/>
        </p:nvPicPr>
        <p:blipFill rotWithShape="1">
          <a:blip r:embed="rId3">
            <a:alphaModFix/>
          </a:blip>
          <a:srcRect l="9880" r="23917"/>
          <a:stretch/>
        </p:blipFill>
        <p:spPr>
          <a:xfrm>
            <a:off x="-116958" y="-88515"/>
            <a:ext cx="7249466" cy="6946515"/>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a:bodyPr>
          <a:lstStyle/>
          <a:p>
            <a:r>
              <a:rPr lang="en-US" dirty="0"/>
              <a:t>Impact resistance</a:t>
            </a:r>
          </a:p>
          <a:p>
            <a:r>
              <a:rPr lang="en-US" dirty="0"/>
              <a:t>UV radiation</a:t>
            </a:r>
          </a:p>
          <a:p>
            <a:r>
              <a:rPr lang="en-US" dirty="0"/>
              <a:t>Harmful blue light – devices and especially the SUN</a:t>
            </a:r>
          </a:p>
          <a:p>
            <a:r>
              <a:rPr lang="en-US" dirty="0"/>
              <a:t>Glare </a:t>
            </a:r>
          </a:p>
          <a:p>
            <a:r>
              <a:rPr lang="en-US" dirty="0"/>
              <a:t>Dry eye</a:t>
            </a:r>
          </a:p>
          <a:p>
            <a:r>
              <a:rPr lang="en-US" dirty="0"/>
              <a:t>Fatigue</a:t>
            </a:r>
          </a:p>
          <a:p>
            <a:r>
              <a:rPr lang="en-US" dirty="0"/>
              <a:t>Visual acuity</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PROTECTION SHOULD INCLUDE</a:t>
            </a:r>
          </a:p>
        </p:txBody>
      </p:sp>
    </p:spTree>
    <p:extLst>
      <p:ext uri="{BB962C8B-B14F-4D97-AF65-F5344CB8AC3E}">
        <p14:creationId xmlns:p14="http://schemas.microsoft.com/office/powerpoint/2010/main" val="1443146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686" descr="C:\Users\Courtney Myers\Desktop\_Stock Images_Video\Stock\528879989.jpg">
            <a:extLst>
              <a:ext uri="{FF2B5EF4-FFF2-40B4-BE49-F238E27FC236}">
                <a16:creationId xmlns:a16="http://schemas.microsoft.com/office/drawing/2014/main" id="{E1DE49B4-E6EE-45F0-AEC0-2BFEE0EF998B}"/>
              </a:ext>
            </a:extLst>
          </p:cNvPr>
          <p:cNvPicPr preferRelativeResize="0"/>
          <p:nvPr/>
        </p:nvPicPr>
        <p:blipFill rotWithShape="1">
          <a:blip r:embed="rId3">
            <a:alphaModFix/>
          </a:blip>
          <a:srcRect l="6617"/>
          <a:stretch/>
        </p:blipFill>
        <p:spPr>
          <a:xfrm flipH="1">
            <a:off x="-2591875" y="0"/>
            <a:ext cx="9827982" cy="6920459"/>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4747759"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7100949" y="365125"/>
            <a:ext cx="4252850" cy="1325563"/>
          </a:xfrm>
        </p:spPr>
        <p:txBody>
          <a:bodyPr>
            <a:normAutofit fontScale="90000"/>
          </a:bodyPr>
          <a:lstStyle/>
          <a:p>
            <a:r>
              <a:rPr lang="en-US" dirty="0"/>
              <a:t>DOCTOR RECOMMENDED</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7100949" y="1825625"/>
            <a:ext cx="4252850" cy="4351338"/>
          </a:xfrm>
        </p:spPr>
        <p:txBody>
          <a:bodyPr>
            <a:normAutofit/>
          </a:bodyPr>
          <a:lstStyle/>
          <a:p>
            <a:pPr marL="0" lvl="0" indent="0">
              <a:lnSpc>
                <a:spcPct val="100000"/>
              </a:lnSpc>
              <a:spcBef>
                <a:spcPts val="0"/>
              </a:spcBef>
              <a:buClr>
                <a:schemeClr val="lt1"/>
              </a:buClr>
              <a:buSzPts val="450"/>
              <a:buNone/>
            </a:pPr>
            <a:r>
              <a:rPr lang="en-US" dirty="0">
                <a:latin typeface="Century Gothic"/>
                <a:ea typeface="Century Gothic"/>
                <a:cs typeface="Century Gothic"/>
                <a:sym typeface="Century Gothic"/>
              </a:rPr>
              <a:t>33 percent of parents of children who wear eyeglasses consider the </a:t>
            </a:r>
            <a:r>
              <a:rPr lang="en-US" b="1" dirty="0">
                <a:latin typeface="Century Gothic"/>
                <a:ea typeface="Century Gothic"/>
                <a:cs typeface="Century Gothic"/>
                <a:sym typeface="Century Gothic"/>
              </a:rPr>
              <a:t>recommendation</a:t>
            </a:r>
            <a:r>
              <a:rPr lang="en-US" dirty="0">
                <a:latin typeface="Century Gothic"/>
                <a:ea typeface="Century Gothic"/>
                <a:cs typeface="Century Gothic"/>
                <a:sym typeface="Century Gothic"/>
              </a:rPr>
              <a:t> of the dispenser or eye doctor as </a:t>
            </a:r>
            <a:r>
              <a:rPr lang="en-US" b="1" dirty="0">
                <a:latin typeface="Century Gothic"/>
                <a:ea typeface="Century Gothic"/>
                <a:cs typeface="Century Gothic"/>
                <a:sym typeface="Century Gothic"/>
              </a:rPr>
              <a:t>a “very important” factor</a:t>
            </a:r>
            <a:r>
              <a:rPr lang="en-US" dirty="0">
                <a:latin typeface="Century Gothic"/>
                <a:ea typeface="Century Gothic"/>
                <a:cs typeface="Century Gothic"/>
                <a:sym typeface="Century Gothic"/>
              </a:rPr>
              <a:t>. </a:t>
            </a:r>
            <a:endParaRPr lang="en-US" sz="2000" dirty="0">
              <a:latin typeface="Century Gothic"/>
              <a:ea typeface="Century Gothic"/>
              <a:cs typeface="Century Gothic"/>
              <a:sym typeface="Century Gothic"/>
            </a:endParaRPr>
          </a:p>
        </p:txBody>
      </p:sp>
      <p:sp>
        <p:nvSpPr>
          <p:cNvPr id="2" name="Text Placeholder 1">
            <a:extLst>
              <a:ext uri="{FF2B5EF4-FFF2-40B4-BE49-F238E27FC236}">
                <a16:creationId xmlns:a16="http://schemas.microsoft.com/office/drawing/2014/main" id="{3CCC436C-47FF-4AE5-9EA7-21314905A513}"/>
              </a:ext>
            </a:extLst>
          </p:cNvPr>
          <p:cNvSpPr>
            <a:spLocks noGrp="1"/>
          </p:cNvSpPr>
          <p:nvPr>
            <p:ph type="body" sz="quarter" idx="13"/>
          </p:nvPr>
        </p:nvSpPr>
        <p:spPr>
          <a:xfrm>
            <a:off x="7174100" y="6334914"/>
            <a:ext cx="4252850" cy="365125"/>
          </a:xfrm>
        </p:spPr>
        <p:txBody>
          <a:bodyPr/>
          <a:lstStyle/>
          <a:p>
            <a:r>
              <a:rPr lang="en-US" dirty="0"/>
              <a:t>Source: Vision Council </a:t>
            </a:r>
            <a:r>
              <a:rPr lang="en-US" dirty="0" err="1"/>
              <a:t>Visionwatch</a:t>
            </a:r>
            <a:r>
              <a:rPr lang="en-US" dirty="0"/>
              <a:t> Parent Child Vision Care Report, Jan. 2016</a:t>
            </a:r>
          </a:p>
          <a:p>
            <a:endParaRPr lang="en-US" dirty="0"/>
          </a:p>
        </p:txBody>
      </p:sp>
    </p:spTree>
    <p:extLst>
      <p:ext uri="{BB962C8B-B14F-4D97-AF65-F5344CB8AC3E}">
        <p14:creationId xmlns:p14="http://schemas.microsoft.com/office/powerpoint/2010/main" val="3428341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94" descr="baseballsafety.jpg">
            <a:extLst>
              <a:ext uri="{FF2B5EF4-FFF2-40B4-BE49-F238E27FC236}">
                <a16:creationId xmlns:a16="http://schemas.microsoft.com/office/drawing/2014/main" id="{5C9847C3-3B26-4B2D-90DE-2948EE0030A0}"/>
              </a:ext>
            </a:extLst>
          </p:cNvPr>
          <p:cNvPicPr preferRelativeResize="0"/>
          <p:nvPr/>
        </p:nvPicPr>
        <p:blipFill rotWithShape="1">
          <a:blip r:embed="rId3">
            <a:alphaModFix/>
          </a:blip>
          <a:srcRect/>
          <a:stretch/>
        </p:blipFill>
        <p:spPr>
          <a:xfrm>
            <a:off x="-2109852" y="0"/>
            <a:ext cx="6701623" cy="68580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421008" y="2692887"/>
            <a:ext cx="5589439" cy="3484076"/>
          </a:xfrm>
        </p:spPr>
        <p:txBody>
          <a:bodyPr/>
          <a:lstStyle/>
          <a:p>
            <a:pPr marL="0" indent="0">
              <a:buNone/>
            </a:pPr>
            <a:r>
              <a:rPr lang="en-US" dirty="0"/>
              <a:t>Kids should wear protective glasses when they’re playing sports, or even rough-housing.</a:t>
            </a:r>
          </a:p>
          <a:p>
            <a:pPr marL="0" indent="0">
              <a:buNone/>
            </a:pPr>
            <a:r>
              <a:rPr lang="en-US" dirty="0"/>
              <a:t> </a:t>
            </a:r>
          </a:p>
          <a:p>
            <a:pPr marL="0" indent="0">
              <a:buNone/>
            </a:pPr>
            <a:r>
              <a:rPr lang="en-US" dirty="0"/>
              <a:t>For contact sports consider wrap around glasses or goggles</a:t>
            </a:r>
          </a:p>
          <a:p>
            <a:endParaRPr lang="en-US" dirty="0"/>
          </a:p>
        </p:txBody>
      </p:sp>
      <p:graphicFrame>
        <p:nvGraphicFramePr>
          <p:cNvPr id="17" name="Table 16">
            <a:extLst>
              <a:ext uri="{FF2B5EF4-FFF2-40B4-BE49-F238E27FC236}">
                <a16:creationId xmlns:a16="http://schemas.microsoft.com/office/drawing/2014/main" id="{2B31F081-788F-475C-8C30-F70EF72839F3}"/>
              </a:ext>
            </a:extLst>
          </p:cNvPr>
          <p:cNvGraphicFramePr>
            <a:graphicFrameLocks noGrp="1"/>
          </p:cNvGraphicFramePr>
          <p:nvPr>
            <p:extLst>
              <p:ext uri="{D42A27DB-BD31-4B8C-83A1-F6EECF244321}">
                <p14:modId xmlns:p14="http://schemas.microsoft.com/office/powerpoint/2010/main" val="1142619997"/>
              </p:ext>
            </p:extLst>
          </p:nvPr>
        </p:nvGraphicFramePr>
        <p:xfrm>
          <a:off x="4882042" y="681037"/>
          <a:ext cx="6128405" cy="1554480"/>
        </p:xfrm>
        <a:graphic>
          <a:graphicData uri="http://schemas.openxmlformats.org/drawingml/2006/table">
            <a:tbl>
              <a:tblPr firstRow="1" bandRow="1">
                <a:tableStyleId>{2D5ABB26-0587-4C30-8999-92F81FD0307C}</a:tableStyleId>
              </a:tblPr>
              <a:tblGrid>
                <a:gridCol w="2195340">
                  <a:extLst>
                    <a:ext uri="{9D8B030D-6E8A-4147-A177-3AD203B41FA5}">
                      <a16:colId xmlns:a16="http://schemas.microsoft.com/office/drawing/2014/main" val="3900673737"/>
                    </a:ext>
                  </a:extLst>
                </a:gridCol>
                <a:gridCol w="3933065">
                  <a:extLst>
                    <a:ext uri="{9D8B030D-6E8A-4147-A177-3AD203B41FA5}">
                      <a16:colId xmlns:a16="http://schemas.microsoft.com/office/drawing/2014/main" val="471637905"/>
                    </a:ext>
                  </a:extLst>
                </a:gridCol>
              </a:tblGrid>
              <a:tr h="7772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40,000</a:t>
                      </a:r>
                    </a:p>
                  </a:txBody>
                  <a:tcPr marL="45720" marR="45720" marT="22860" marB="22860"/>
                </a:tc>
                <a:tc>
                  <a:txBody>
                    <a:bodyPr/>
                    <a:lstStyle/>
                    <a:p>
                      <a:pPr marL="288925">
                        <a:defRPr/>
                      </a:pPr>
                      <a:r>
                        <a:rPr lang="en-US" sz="2400" dirty="0">
                          <a:solidFill>
                            <a:srgbClr val="002C71"/>
                          </a:solidFill>
                          <a:latin typeface="Century Gothic" panose="020B0502020202020204" pitchFamily="34" charset="0"/>
                          <a:cs typeface="HelveticaNeue LightCond"/>
                        </a:rPr>
                        <a:t>Sports-related eye injuries occur each year</a:t>
                      </a:r>
                    </a:p>
                  </a:txBody>
                  <a:tcPr marL="45720" marR="45720" marT="22860" marB="22860" anchor="ctr"/>
                </a:tc>
                <a:extLst>
                  <a:ext uri="{0D108BD9-81ED-4DB2-BD59-A6C34878D82A}">
                    <a16:rowId xmlns:a16="http://schemas.microsoft.com/office/drawing/2014/main" val="855999601"/>
                  </a:ext>
                </a:extLst>
              </a:tr>
              <a:tr h="7772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90% </a:t>
                      </a:r>
                      <a:endParaRPr kumimoji="0" lang="en-US" sz="20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tc>
                <a:tc>
                  <a:txBody>
                    <a:bodyPr/>
                    <a:lstStyle/>
                    <a:p>
                      <a:pPr marL="288925"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Are preventable</a:t>
                      </a:r>
                    </a:p>
                  </a:txBody>
                  <a:tcPr marL="45720" marR="45720" marT="22860" marB="22860" anchor="ctr"/>
                </a:tc>
                <a:extLst>
                  <a:ext uri="{0D108BD9-81ED-4DB2-BD59-A6C34878D82A}">
                    <a16:rowId xmlns:a16="http://schemas.microsoft.com/office/drawing/2014/main" val="17885642"/>
                  </a:ext>
                </a:extLst>
              </a:tr>
            </a:tbl>
          </a:graphicData>
        </a:graphic>
      </p:graphicFrame>
    </p:spTree>
    <p:extLst>
      <p:ext uri="{BB962C8B-B14F-4D97-AF65-F5344CB8AC3E}">
        <p14:creationId xmlns:p14="http://schemas.microsoft.com/office/powerpoint/2010/main" val="1145976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Z:\Havas-PR\Pittsburgh Share\SHARE\CLIENTS\Transitions Optical\Images\Lifestyle and Model Images\2016\Kids_VLL Captured Images\07 - Kids\Kids_run_up_sun_V2.mov.00_00_03_20.Still001.tif">
            <a:extLst>
              <a:ext uri="{FF2B5EF4-FFF2-40B4-BE49-F238E27FC236}">
                <a16:creationId xmlns:a16="http://schemas.microsoft.com/office/drawing/2014/main" id="{D8C2170B-1076-4607-AE25-0170C4B17C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4503" r="20334"/>
          <a:stretch/>
        </p:blipFill>
        <p:spPr bwMode="auto">
          <a:xfrm>
            <a:off x="-276447" y="0"/>
            <a:ext cx="6062990" cy="694651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PHOTOCHROMIC LENSES</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351338"/>
          </a:xfrm>
        </p:spPr>
        <p:txBody>
          <a:bodyPr/>
          <a:lstStyle/>
          <a:p>
            <a:pPr marL="0" indent="0">
              <a:buNone/>
            </a:pPr>
            <a:r>
              <a:rPr lang="en-US" dirty="0"/>
              <a:t>One pair does it all!</a:t>
            </a:r>
          </a:p>
          <a:p>
            <a:r>
              <a:rPr lang="en-US" dirty="0"/>
              <a:t>Blocks 100% UVA and UVB</a:t>
            </a:r>
          </a:p>
          <a:p>
            <a:r>
              <a:rPr lang="en-US" dirty="0"/>
              <a:t>Transitions lenses bock at least 20% of harmful blue light indoors – and block over 85% outdoors</a:t>
            </a:r>
          </a:p>
          <a:p>
            <a:r>
              <a:rPr lang="en-US" dirty="0"/>
              <a:t>Comfort in any light</a:t>
            </a:r>
          </a:p>
          <a:p>
            <a:r>
              <a:rPr lang="en-US" dirty="0"/>
              <a:t>Convenience of variable tint</a:t>
            </a:r>
          </a:p>
          <a:p>
            <a:pPr marL="0" indent="0">
              <a:buNone/>
            </a:pPr>
            <a:r>
              <a:rPr lang="en-US" dirty="0"/>
              <a:t>Clear vision combined with protection is a bargain.</a:t>
            </a:r>
          </a:p>
          <a:p>
            <a:pPr marL="0" indent="0">
              <a:buNone/>
            </a:pPr>
            <a:endParaRPr lang="en-US" dirty="0"/>
          </a:p>
        </p:txBody>
      </p:sp>
      <p:sp>
        <p:nvSpPr>
          <p:cNvPr id="3" name="Text Placeholder 2">
            <a:extLst>
              <a:ext uri="{FF2B5EF4-FFF2-40B4-BE49-F238E27FC236}">
                <a16:creationId xmlns:a16="http://schemas.microsoft.com/office/drawing/2014/main" id="{A12FAA11-3764-4E56-B370-3E31073624A4}"/>
              </a:ext>
            </a:extLst>
          </p:cNvPr>
          <p:cNvSpPr>
            <a:spLocks noGrp="1"/>
          </p:cNvSpPr>
          <p:nvPr>
            <p:ph type="body" sz="quarter" idx="13"/>
          </p:nvPr>
        </p:nvSpPr>
        <p:spPr>
          <a:xfrm>
            <a:off x="5786542" y="6334914"/>
            <a:ext cx="4364268" cy="365125"/>
          </a:xfrm>
        </p:spPr>
        <p:txBody>
          <a:bodyPr/>
          <a:lstStyle/>
          <a:p>
            <a:endParaRPr lang="en-US"/>
          </a:p>
        </p:txBody>
      </p:sp>
      <p:pic>
        <p:nvPicPr>
          <p:cNvPr id="8" name="Picture 7">
            <a:extLst>
              <a:ext uri="{FF2B5EF4-FFF2-40B4-BE49-F238E27FC236}">
                <a16:creationId xmlns:a16="http://schemas.microsoft.com/office/drawing/2014/main" id="{11255380-8B2B-4FD2-BF82-3C073ACA27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31" y="4916256"/>
            <a:ext cx="2428547" cy="991899"/>
          </a:xfrm>
          <a:prstGeom prst="rect">
            <a:avLst/>
          </a:prstGeom>
        </p:spPr>
      </p:pic>
      <p:pic>
        <p:nvPicPr>
          <p:cNvPr id="10" name="Picture 9">
            <a:extLst>
              <a:ext uri="{FF2B5EF4-FFF2-40B4-BE49-F238E27FC236}">
                <a16:creationId xmlns:a16="http://schemas.microsoft.com/office/drawing/2014/main" id="{0634A4CC-5533-402D-B796-E569AF4047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04" y="4012978"/>
            <a:ext cx="2428549" cy="991900"/>
          </a:xfrm>
          <a:prstGeom prst="rect">
            <a:avLst/>
          </a:prstGeom>
        </p:spPr>
      </p:pic>
    </p:spTree>
    <p:extLst>
      <p:ext uri="{BB962C8B-B14F-4D97-AF65-F5344CB8AC3E}">
        <p14:creationId xmlns:p14="http://schemas.microsoft.com/office/powerpoint/2010/main" val="706518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9B7346-805A-4957-9318-887C8A941CDA}"/>
              </a:ext>
            </a:extLst>
          </p:cNvPr>
          <p:cNvSpPr txBox="1">
            <a:spLocks/>
          </p:cNvSpPr>
          <p:nvPr/>
        </p:nvSpPr>
        <p:spPr>
          <a:xfrm>
            <a:off x="1868256" y="2267446"/>
            <a:ext cx="8455487" cy="35405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chemeClr val="lt1"/>
              </a:buClr>
              <a:buFont typeface="Arial"/>
              <a:buNone/>
              <a:defRPr sz="2000" b="0" i="0" u="none" strike="noStrike" cap="none">
                <a:solidFill>
                  <a:schemeClr val="lt1"/>
                </a:solidFill>
                <a:latin typeface="Century Gothic"/>
                <a:ea typeface="Century Gothic"/>
                <a:cs typeface="Century Gothic"/>
                <a:sym typeface="Century Gothic"/>
              </a:defRPr>
            </a:lvl1pPr>
            <a:lvl2pPr marL="230188" marR="0" lvl="1" indent="-115888" algn="l" rtl="0">
              <a:lnSpc>
                <a:spcPct val="100000"/>
              </a:lnSpc>
              <a:spcBef>
                <a:spcPts val="0"/>
              </a:spcBef>
              <a:spcAft>
                <a:spcPts val="600"/>
              </a:spcAft>
              <a:buClr>
                <a:schemeClr val="lt1"/>
              </a:buClr>
              <a:buSzPct val="100000"/>
              <a:buFont typeface="Arial"/>
              <a:buChar char="•"/>
              <a:defRPr sz="1800" b="0" i="0" u="none" strike="noStrike" cap="none">
                <a:solidFill>
                  <a:schemeClr val="lt1"/>
                </a:solidFill>
                <a:latin typeface="Century Gothic"/>
                <a:ea typeface="Century Gothic"/>
                <a:cs typeface="Century Gothic"/>
                <a:sym typeface="Century Gothic"/>
              </a:defRPr>
            </a:lvl2pPr>
            <a:lvl3pPr marL="463550" marR="0" lvl="2" indent="-120650" algn="l" rtl="0">
              <a:lnSpc>
                <a:spcPct val="100000"/>
              </a:lnSpc>
              <a:spcBef>
                <a:spcPts val="0"/>
              </a:spcBef>
              <a:spcAft>
                <a:spcPts val="600"/>
              </a:spcAft>
              <a:buClr>
                <a:schemeClr val="lt1"/>
              </a:buClr>
              <a:buSzPct val="100000"/>
              <a:buFont typeface="Merriweather Sans"/>
              <a:buChar char="–"/>
              <a:defRPr sz="1800" b="0" i="0" u="none" strike="noStrike" cap="none">
                <a:solidFill>
                  <a:schemeClr val="lt1"/>
                </a:solidFill>
                <a:latin typeface="Century Gothic"/>
                <a:ea typeface="Century Gothic"/>
                <a:cs typeface="Century Gothic"/>
                <a:sym typeface="Century Gothic"/>
              </a:defRPr>
            </a:lvl3pPr>
            <a:lvl4pPr marL="690563" marR="0" lvl="3" indent="-136843" algn="l" rtl="0">
              <a:lnSpc>
                <a:spcPct val="100000"/>
              </a:lnSpc>
              <a:spcBef>
                <a:spcPts val="0"/>
              </a:spcBef>
              <a:spcAft>
                <a:spcPts val="600"/>
              </a:spcAft>
              <a:buClr>
                <a:schemeClr val="lt1"/>
              </a:buClr>
              <a:buSzPct val="95000"/>
              <a:buFont typeface="Arial"/>
              <a:buChar char="•"/>
              <a:defRPr sz="1600" b="0" i="0" u="none" strike="noStrike" cap="none">
                <a:solidFill>
                  <a:schemeClr val="lt1"/>
                </a:solidFill>
                <a:latin typeface="Century Gothic"/>
                <a:ea typeface="Century Gothic"/>
                <a:cs typeface="Century Gothic"/>
                <a:sym typeface="Century Gothic"/>
              </a:defRPr>
            </a:lvl4pPr>
            <a:lvl5pPr marL="906463" marR="0" lvl="4" indent="-144462" algn="l" rtl="0">
              <a:lnSpc>
                <a:spcPct val="100000"/>
              </a:lnSpc>
              <a:spcBef>
                <a:spcPts val="0"/>
              </a:spcBef>
              <a:spcAft>
                <a:spcPts val="600"/>
              </a:spcAft>
              <a:buClr>
                <a:schemeClr val="lt1"/>
              </a:buClr>
              <a:buSzPct val="100000"/>
              <a:buFont typeface="Merriweather Sans"/>
              <a:buChar char="-"/>
              <a:defRPr sz="1400" b="0" i="0" u="none" strike="noStrike" cap="none">
                <a:solidFill>
                  <a:schemeClr val="lt1"/>
                </a:solidFill>
                <a:latin typeface="Century Gothic"/>
                <a:ea typeface="Century Gothic"/>
                <a:cs typeface="Century Gothic"/>
                <a:sym typeface="Century Gothic"/>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rPr>
              <a:t>Insert Kids VLL Video</a:t>
            </a: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rPr>
              <a:t>Video can be downloaded from here:</a:t>
            </a: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hlinkClick r:id="rId2"/>
              </a:rPr>
              <a:t>https://drive.google.com/drive/folders/0B8jvqvV77pcJejF2LUQwbmtGVUU?usp=sharing</a:t>
            </a: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59899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17">
            <a:extLst>
              <a:ext uri="{FF2B5EF4-FFF2-40B4-BE49-F238E27FC236}">
                <a16:creationId xmlns:a16="http://schemas.microsoft.com/office/drawing/2014/main" id="{8CCF9513-F05B-475E-8D0A-6D33EB3281D5}"/>
              </a:ext>
            </a:extLst>
          </p:cNvPr>
          <p:cNvPicPr preferRelativeResize="0"/>
          <p:nvPr/>
        </p:nvPicPr>
        <p:blipFill rotWithShape="1">
          <a:blip r:embed="rId3">
            <a:alphaModFix/>
          </a:blip>
          <a:srcRect l="29783" r="-1"/>
          <a:stretch/>
        </p:blipFill>
        <p:spPr>
          <a:xfrm>
            <a:off x="-114301" y="0"/>
            <a:ext cx="7223269" cy="68580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ANTI-REFLECTION</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351338"/>
          </a:xfrm>
        </p:spPr>
        <p:txBody>
          <a:bodyPr/>
          <a:lstStyle/>
          <a:p>
            <a:pPr marL="0" indent="0">
              <a:buNone/>
            </a:pPr>
            <a:r>
              <a:rPr lang="en-US" dirty="0"/>
              <a:t>Give Gen Z clear and comfortable vision</a:t>
            </a:r>
          </a:p>
          <a:p>
            <a:pPr marL="0" indent="0">
              <a:buNone/>
            </a:pPr>
            <a:r>
              <a:rPr lang="en-US" dirty="0"/>
              <a:t>Reduces glare and reflections of polycarbonate</a:t>
            </a:r>
          </a:p>
          <a:p>
            <a:pPr marL="0" indent="0">
              <a:buNone/>
            </a:pPr>
            <a:r>
              <a:rPr lang="en-US" dirty="0"/>
              <a:t>Reduces eye strain</a:t>
            </a:r>
          </a:p>
          <a:p>
            <a:pPr marL="0" indent="0">
              <a:buNone/>
            </a:pPr>
            <a:r>
              <a:rPr lang="en-US" dirty="0"/>
              <a:t>Offers aesthetic benefits</a:t>
            </a:r>
          </a:p>
          <a:p>
            <a:pPr marL="0" indent="0">
              <a:buNone/>
            </a:pPr>
            <a:endParaRPr lang="en-US" dirty="0"/>
          </a:p>
        </p:txBody>
      </p:sp>
      <p:sp>
        <p:nvSpPr>
          <p:cNvPr id="3" name="Text Placeholder 2">
            <a:extLst>
              <a:ext uri="{FF2B5EF4-FFF2-40B4-BE49-F238E27FC236}">
                <a16:creationId xmlns:a16="http://schemas.microsoft.com/office/drawing/2014/main" id="{A12FAA11-3764-4E56-B370-3E31073624A4}"/>
              </a:ext>
            </a:extLst>
          </p:cNvPr>
          <p:cNvSpPr>
            <a:spLocks noGrp="1"/>
          </p:cNvSpPr>
          <p:nvPr>
            <p:ph type="body" sz="quarter" idx="13"/>
          </p:nvPr>
        </p:nvSpPr>
        <p:spPr>
          <a:xfrm>
            <a:off x="5786542" y="6334914"/>
            <a:ext cx="4364268" cy="365125"/>
          </a:xfrm>
        </p:spPr>
        <p:txBody>
          <a:bodyPr/>
          <a:lstStyle/>
          <a:p>
            <a:endParaRPr lang="en-US"/>
          </a:p>
        </p:txBody>
      </p:sp>
    </p:spTree>
    <p:extLst>
      <p:ext uri="{BB962C8B-B14F-4D97-AF65-F5344CB8AC3E}">
        <p14:creationId xmlns:p14="http://schemas.microsoft.com/office/powerpoint/2010/main" val="2596631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205B94-C5B5-4EFA-AFF0-7E90D6E18FFC}"/>
              </a:ext>
            </a:extLst>
          </p:cNvPr>
          <p:cNvSpPr>
            <a:spLocks noGrp="1"/>
          </p:cNvSpPr>
          <p:nvPr>
            <p:ph type="title"/>
          </p:nvPr>
        </p:nvSpPr>
        <p:spPr/>
        <p:txBody>
          <a:bodyPr/>
          <a:lstStyle/>
          <a:p>
            <a:r>
              <a:rPr lang="en-US" dirty="0"/>
              <a:t>FRAME AND OTHER RECOMMENDATIONS</a:t>
            </a:r>
          </a:p>
        </p:txBody>
      </p:sp>
      <p:sp>
        <p:nvSpPr>
          <p:cNvPr id="7" name="Text Placeholder 6">
            <a:extLst>
              <a:ext uri="{FF2B5EF4-FFF2-40B4-BE49-F238E27FC236}">
                <a16:creationId xmlns:a16="http://schemas.microsoft.com/office/drawing/2014/main" id="{1EA7BBB7-6D83-4FEF-A12F-58853D82A713}"/>
              </a:ext>
            </a:extLst>
          </p:cNvPr>
          <p:cNvSpPr>
            <a:spLocks noGrp="1"/>
          </p:cNvSpPr>
          <p:nvPr>
            <p:ph type="body" sz="quarter" idx="13"/>
          </p:nvPr>
        </p:nvSpPr>
        <p:spPr/>
        <p:txBody>
          <a:bodyPr/>
          <a:lstStyle/>
          <a:p>
            <a:endParaRPr lang="en-US"/>
          </a:p>
        </p:txBody>
      </p:sp>
      <p:sp>
        <p:nvSpPr>
          <p:cNvPr id="8" name="Shape 724">
            <a:extLst>
              <a:ext uri="{FF2B5EF4-FFF2-40B4-BE49-F238E27FC236}">
                <a16:creationId xmlns:a16="http://schemas.microsoft.com/office/drawing/2014/main" id="{ADEE3633-57BC-4D80-B73B-4B725DB29ED4}"/>
              </a:ext>
            </a:extLst>
          </p:cNvPr>
          <p:cNvSpPr txBox="1">
            <a:spLocks/>
          </p:cNvSpPr>
          <p:nvPr/>
        </p:nvSpPr>
        <p:spPr>
          <a:xfrm>
            <a:off x="2406240" y="2257472"/>
            <a:ext cx="4384558" cy="3532093"/>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lang="en-US" sz="3000" kern="0" dirty="0">
                <a:solidFill>
                  <a:srgbClr val="F38C36"/>
                </a:solidFill>
                <a:latin typeface="Gotham Black" panose="02000603040000020004" pitchFamily="2" charset="0"/>
                <a:ea typeface="+mn-ea"/>
                <a:cs typeface="Arial"/>
              </a:defRPr>
            </a:lvl1pPr>
            <a:lvl2pPr marL="0"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lang="en-US" sz="18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18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rPr>
              <a:t>Fashion</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Gen Z like their glasses to look “cool”</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Fun </a:t>
            </a:r>
            <a:r>
              <a:rPr kumimoji="0" lang="en-US" sz="1600" b="0" i="0" u="none" strike="noStrike" kern="0" cap="none" spc="0" normalizeH="0" baseline="0" noProof="0" dirty="0" err="1">
                <a:ln>
                  <a:noFill/>
                </a:ln>
                <a:solidFill>
                  <a:srgbClr val="002C71"/>
                </a:solidFill>
                <a:effectLst/>
                <a:uLnTx/>
                <a:uFillTx/>
                <a:latin typeface="Century Gothic" panose="020B0502020202020204" pitchFamily="34" charset="0"/>
              </a:rPr>
              <a:t>colours</a:t>
            </a: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 patterns and styles make glasses appealing</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rPr>
              <a:t>Plastic or Metal</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Plastic used to be considered more durable</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No longer the case with improvements from manufacturers</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rPr>
              <a:t>Proper Bridge Fit</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Young noses are not fully develop</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Fit can make the difference of glasses staying in place</a:t>
            </a:r>
          </a:p>
        </p:txBody>
      </p:sp>
      <p:sp>
        <p:nvSpPr>
          <p:cNvPr id="9" name="Shape 724">
            <a:extLst>
              <a:ext uri="{FF2B5EF4-FFF2-40B4-BE49-F238E27FC236}">
                <a16:creationId xmlns:a16="http://schemas.microsoft.com/office/drawing/2014/main" id="{019DDFC5-A7EE-4B79-B130-7E530F98FD8C}"/>
              </a:ext>
            </a:extLst>
          </p:cNvPr>
          <p:cNvSpPr txBox="1">
            <a:spLocks/>
          </p:cNvSpPr>
          <p:nvPr/>
        </p:nvSpPr>
        <p:spPr>
          <a:xfrm>
            <a:off x="7302899" y="2257472"/>
            <a:ext cx="3952321" cy="2416629"/>
          </a:xfrm>
        </p:spPr>
        <p:txBody>
          <a:bodyPr/>
          <a:lstStyle>
            <a:lvl1pPr marL="0" indent="0" algn="l" defTabSz="1371600" rtl="0" eaLnBrk="1" latinLnBrk="0" hangingPunct="1">
              <a:lnSpc>
                <a:spcPct val="90000"/>
              </a:lnSpc>
              <a:spcBef>
                <a:spcPts val="1500"/>
              </a:spcBef>
              <a:buFont typeface="Arial" panose="020B0604020202020204" pitchFamily="34" charset="0"/>
              <a:buNone/>
              <a:defRPr lang="en-US" sz="6000" kern="0" dirty="0">
                <a:solidFill>
                  <a:srgbClr val="F38C36"/>
                </a:solidFill>
                <a:latin typeface="Gotham Black" panose="02000603040000020004" pitchFamily="2" charset="0"/>
                <a:ea typeface="+mn-ea"/>
                <a:cs typeface="Arial"/>
              </a:defRPr>
            </a:lvl1pPr>
            <a:lvl2pPr marL="0"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lang="en-US" sz="36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36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rPr>
              <a:t>Temples</a:t>
            </a: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Cable temples, straps, skull temples</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rPr>
              <a:t>Spring Hinges</a:t>
            </a: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Prevents frequent adjustment/repair</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sym typeface="Century Gothic"/>
              </a:rPr>
              <a:t>Second Pair </a:t>
            </a:r>
            <a:endParaRPr kumimoji="0" lang="en-US" sz="2400" b="1" i="0" u="none" strike="noStrike" kern="0" cap="none" spc="0" normalizeH="0" baseline="0" noProof="0" dirty="0">
              <a:ln>
                <a:noFill/>
              </a:ln>
              <a:solidFill>
                <a:srgbClr val="002C71"/>
              </a:solidFill>
              <a:effectLst/>
              <a:uLnTx/>
              <a:uFillTx/>
              <a:latin typeface="Century Gothic" panose="020B0502020202020204" pitchFamily="34" charset="0"/>
            </a:endParaRP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sym typeface="Century Gothic"/>
              </a:rPr>
              <a:t>Sports pair</a:t>
            </a: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sym typeface="Century Gothic"/>
              </a:rPr>
              <a:t>Backup pair</a:t>
            </a: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sym typeface="Century Gothic"/>
              </a:rPr>
              <a:t>Computer pair</a:t>
            </a:r>
          </a:p>
          <a:p>
            <a:pPr marL="0" marR="0" lvl="1"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a:pPr>
            <a:endPar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endParaRP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002C71"/>
              </a:solidFill>
              <a:effectLst/>
              <a:uLnTx/>
              <a:uFillTx/>
              <a:latin typeface="Century Gothic" panose="020B0502020202020204" pitchFamily="34" charset="0"/>
            </a:endParaRPr>
          </a:p>
        </p:txBody>
      </p:sp>
    </p:spTree>
    <p:extLst>
      <p:ext uri="{BB962C8B-B14F-4D97-AF65-F5344CB8AC3E}">
        <p14:creationId xmlns:p14="http://schemas.microsoft.com/office/powerpoint/2010/main" val="38568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40B8-8EA7-4617-A1CF-5A815D37C0C0}"/>
              </a:ext>
            </a:extLst>
          </p:cNvPr>
          <p:cNvSpPr>
            <a:spLocks noGrp="1"/>
          </p:cNvSpPr>
          <p:nvPr>
            <p:ph type="title"/>
          </p:nvPr>
        </p:nvSpPr>
        <p:spPr/>
        <p:txBody>
          <a:bodyPr/>
          <a:lstStyle/>
          <a:p>
            <a:r>
              <a:rPr lang="en-US" dirty="0"/>
              <a:t>FINDING THE STYLE IN LENSES</a:t>
            </a:r>
          </a:p>
        </p:txBody>
      </p:sp>
      <p:sp>
        <p:nvSpPr>
          <p:cNvPr id="4" name="Text Placeholder 3">
            <a:extLst>
              <a:ext uri="{FF2B5EF4-FFF2-40B4-BE49-F238E27FC236}">
                <a16:creationId xmlns:a16="http://schemas.microsoft.com/office/drawing/2014/main" id="{ACE476E6-9F53-4EF1-AB3F-46CB78F47D6F}"/>
              </a:ext>
            </a:extLst>
          </p:cNvPr>
          <p:cNvSpPr>
            <a:spLocks noGrp="1"/>
          </p:cNvSpPr>
          <p:nvPr>
            <p:ph type="body" sz="quarter" idx="13"/>
          </p:nvPr>
        </p:nvSpPr>
        <p:spPr/>
        <p:txBody>
          <a:bodyPr/>
          <a:lstStyle/>
          <a:p>
            <a:endParaRPr lang="en-US"/>
          </a:p>
        </p:txBody>
      </p:sp>
      <p:sp>
        <p:nvSpPr>
          <p:cNvPr id="5" name="Shape 732">
            <a:extLst>
              <a:ext uri="{FF2B5EF4-FFF2-40B4-BE49-F238E27FC236}">
                <a16:creationId xmlns:a16="http://schemas.microsoft.com/office/drawing/2014/main" id="{165F497D-49C3-446E-8928-8C8ED9D76CEA}"/>
              </a:ext>
            </a:extLst>
          </p:cNvPr>
          <p:cNvSpPr txBox="1">
            <a:spLocks/>
          </p:cNvSpPr>
          <p:nvPr/>
        </p:nvSpPr>
        <p:spPr>
          <a:xfrm>
            <a:off x="2406240" y="1690688"/>
            <a:ext cx="3778026" cy="3045305"/>
          </a:xfrm>
          <a:prstGeom prst="rect">
            <a:avLst/>
          </a:prstGeom>
        </p:spPr>
        <p:txBody>
          <a:bodyPr vert="horz" lIns="91440" tIns="45720" rIns="91440" bIns="45720" rtlCol="0">
            <a:normAutofit lnSpcReduction="10000"/>
          </a:bodyPr>
          <a:lstStyle>
            <a:lvl1pPr marL="0" indent="0" algn="l" defTabSz="1371600" rtl="0" eaLnBrk="1" latinLnBrk="0" hangingPunct="1">
              <a:lnSpc>
                <a:spcPct val="90000"/>
              </a:lnSpc>
              <a:spcBef>
                <a:spcPts val="1500"/>
              </a:spcBef>
              <a:buFont typeface="Arial" panose="020B0604020202020204" pitchFamily="34" charset="0"/>
              <a:buNone/>
              <a:defRPr lang="en-US" sz="3000" kern="0" dirty="0">
                <a:solidFill>
                  <a:srgbClr val="F38C36"/>
                </a:solidFill>
                <a:latin typeface="Gotham Black" panose="02000603040000020004" pitchFamily="2" charset="0"/>
                <a:ea typeface="+mn-ea"/>
                <a:cs typeface="Arial"/>
              </a:defRPr>
            </a:lvl1pPr>
            <a:lvl2pPr marL="0"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lang="en-US" sz="18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18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800" b="1" i="0" u="none" strike="noStrike" kern="0" cap="none" spc="0" normalizeH="0" baseline="0" noProof="0" dirty="0">
                <a:ln>
                  <a:noFill/>
                </a:ln>
                <a:solidFill>
                  <a:srgbClr val="002C71"/>
                </a:solidFill>
                <a:effectLst/>
                <a:uLnTx/>
                <a:uFillTx/>
                <a:latin typeface="Century Gothic" panose="020B0502020202020204" pitchFamily="34" charset="0"/>
              </a:rPr>
              <a:t>Lenses</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Offer both style and functionality that will appeal to Gen Z</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800" b="1" i="0" u="none" strike="noStrike" kern="0" cap="none" spc="0" normalizeH="0" baseline="0" noProof="0" dirty="0">
                <a:ln>
                  <a:noFill/>
                </a:ln>
                <a:solidFill>
                  <a:srgbClr val="002C71"/>
                </a:solidFill>
                <a:effectLst/>
                <a:uLnTx/>
                <a:uFillTx/>
                <a:latin typeface="Century Gothic" panose="020B0502020202020204" pitchFamily="34" charset="0"/>
              </a:rPr>
              <a:t>Different lens colors</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Can enhance the look of your patient’s glasses</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800" b="1" i="0" u="none" strike="noStrike" kern="0" cap="none" spc="0" normalizeH="0" baseline="0" noProof="0" dirty="0">
                <a:ln>
                  <a:noFill/>
                </a:ln>
                <a:solidFill>
                  <a:srgbClr val="002C71"/>
                </a:solidFill>
                <a:effectLst/>
                <a:uLnTx/>
                <a:uFillTx/>
                <a:latin typeface="Century Gothic" panose="020B0502020202020204" pitchFamily="34" charset="0"/>
              </a:rPr>
              <a:t>Educate patients</a:t>
            </a:r>
          </a:p>
          <a:p>
            <a:pPr marL="0" marR="0" lvl="1"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a:pPr>
            <a:r>
              <a:rPr kumimoji="0" lang="en-US" sz="1600" b="0" i="0" u="none" strike="noStrike" kern="0" cap="none" spc="0" normalizeH="0" baseline="0" noProof="0" dirty="0">
                <a:ln>
                  <a:noFill/>
                </a:ln>
                <a:solidFill>
                  <a:srgbClr val="002C71"/>
                </a:solidFill>
                <a:effectLst/>
                <a:uLnTx/>
                <a:uFillTx/>
                <a:latin typeface="Century Gothic" panose="020B0502020202020204" pitchFamily="34" charset="0"/>
              </a:rPr>
              <a:t>About how the perfect combination of a frame and lens will enhance all of their favorite activities</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002C71"/>
              </a:solidFill>
              <a:effectLst/>
              <a:uLnTx/>
              <a:uFillTx/>
              <a:latin typeface="Century Gothic" panose="020B0502020202020204" pitchFamily="34" charset="0"/>
            </a:endParaRP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002C71"/>
              </a:solidFill>
              <a:effectLst/>
              <a:uLnTx/>
              <a:uFillTx/>
              <a:latin typeface="Century Gothic" panose="020B0502020202020204" pitchFamily="34" charset="0"/>
            </a:endParaRPr>
          </a:p>
        </p:txBody>
      </p:sp>
      <p:sp>
        <p:nvSpPr>
          <p:cNvPr id="6" name="Shape 733">
            <a:extLst>
              <a:ext uri="{FF2B5EF4-FFF2-40B4-BE49-F238E27FC236}">
                <a16:creationId xmlns:a16="http://schemas.microsoft.com/office/drawing/2014/main" id="{CBDB1D4F-5C12-4ADD-8E86-E51E2AEB9D0C}"/>
              </a:ext>
            </a:extLst>
          </p:cNvPr>
          <p:cNvSpPr/>
          <p:nvPr/>
        </p:nvSpPr>
        <p:spPr>
          <a:xfrm>
            <a:off x="4852617" y="5246336"/>
            <a:ext cx="347090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Century Gothic"/>
              <a:buNone/>
            </a:pPr>
            <a:r>
              <a:rPr lang="en-US" b="1" i="0" u="none" strike="noStrike" cap="none" dirty="0">
                <a:solidFill>
                  <a:srgbClr val="002C71"/>
                </a:solidFill>
                <a:latin typeface="Century Gothic"/>
                <a:ea typeface="Century Gothic"/>
                <a:cs typeface="Century Gothic"/>
                <a:sym typeface="Century Gothic"/>
              </a:rPr>
              <a:t>BREAK THE COMMON RULES TO CREATE A UNIQUE LOOK.</a:t>
            </a:r>
            <a:endParaRPr sz="2400" dirty="0">
              <a:solidFill>
                <a:srgbClr val="002C71"/>
              </a:solidFill>
            </a:endParaRPr>
          </a:p>
        </p:txBody>
      </p:sp>
      <p:pic>
        <p:nvPicPr>
          <p:cNvPr id="7" name="Shape 734">
            <a:extLst>
              <a:ext uri="{FF2B5EF4-FFF2-40B4-BE49-F238E27FC236}">
                <a16:creationId xmlns:a16="http://schemas.microsoft.com/office/drawing/2014/main" id="{5F295134-E99C-42E4-A3AD-2281991C8472}"/>
              </a:ext>
            </a:extLst>
          </p:cNvPr>
          <p:cNvPicPr preferRelativeResize="0"/>
          <p:nvPr/>
        </p:nvPicPr>
        <p:blipFill rotWithShape="1">
          <a:blip r:embed="rId3">
            <a:alphaModFix/>
          </a:blip>
          <a:srcRect/>
          <a:stretch/>
        </p:blipFill>
        <p:spPr>
          <a:xfrm>
            <a:off x="6184266" y="1201428"/>
            <a:ext cx="3767603" cy="1929013"/>
          </a:xfrm>
          <a:prstGeom prst="rect">
            <a:avLst/>
          </a:prstGeom>
          <a:noFill/>
          <a:ln>
            <a:noFill/>
          </a:ln>
        </p:spPr>
      </p:pic>
      <p:pic>
        <p:nvPicPr>
          <p:cNvPr id="8" name="Shape 735">
            <a:extLst>
              <a:ext uri="{FF2B5EF4-FFF2-40B4-BE49-F238E27FC236}">
                <a16:creationId xmlns:a16="http://schemas.microsoft.com/office/drawing/2014/main" id="{48399FA5-24A8-4D8A-B827-F4D29E81A832}"/>
              </a:ext>
            </a:extLst>
          </p:cNvPr>
          <p:cNvPicPr preferRelativeResize="0"/>
          <p:nvPr/>
        </p:nvPicPr>
        <p:blipFill rotWithShape="1">
          <a:blip r:embed="rId4">
            <a:alphaModFix/>
          </a:blip>
          <a:srcRect/>
          <a:stretch/>
        </p:blipFill>
        <p:spPr>
          <a:xfrm>
            <a:off x="6252220" y="2282037"/>
            <a:ext cx="3631693" cy="1696808"/>
          </a:xfrm>
          <a:prstGeom prst="rect">
            <a:avLst/>
          </a:prstGeom>
          <a:noFill/>
          <a:ln>
            <a:noFill/>
          </a:ln>
        </p:spPr>
      </p:pic>
      <p:pic>
        <p:nvPicPr>
          <p:cNvPr id="9" name="Shape 736">
            <a:extLst>
              <a:ext uri="{FF2B5EF4-FFF2-40B4-BE49-F238E27FC236}">
                <a16:creationId xmlns:a16="http://schemas.microsoft.com/office/drawing/2014/main" id="{6DE3540D-2653-4579-AE83-B134D825CBAE}"/>
              </a:ext>
            </a:extLst>
          </p:cNvPr>
          <p:cNvPicPr preferRelativeResize="0"/>
          <p:nvPr/>
        </p:nvPicPr>
        <p:blipFill rotWithShape="1">
          <a:blip r:embed="rId5">
            <a:alphaModFix/>
          </a:blip>
          <a:srcRect/>
          <a:stretch/>
        </p:blipFill>
        <p:spPr>
          <a:xfrm>
            <a:off x="6286197" y="3430267"/>
            <a:ext cx="3563737" cy="1561565"/>
          </a:xfrm>
          <a:prstGeom prst="rect">
            <a:avLst/>
          </a:prstGeom>
          <a:noFill/>
          <a:ln>
            <a:noFill/>
          </a:ln>
        </p:spPr>
      </p:pic>
      <p:sp>
        <p:nvSpPr>
          <p:cNvPr id="10" name="Shape 737">
            <a:extLst>
              <a:ext uri="{FF2B5EF4-FFF2-40B4-BE49-F238E27FC236}">
                <a16:creationId xmlns:a16="http://schemas.microsoft.com/office/drawing/2014/main" id="{80FB5DB2-D3F8-404C-BD01-C12BDD293B26}"/>
              </a:ext>
            </a:extLst>
          </p:cNvPr>
          <p:cNvSpPr/>
          <p:nvPr/>
        </p:nvSpPr>
        <p:spPr>
          <a:xfrm>
            <a:off x="9343287" y="1904324"/>
            <a:ext cx="146176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a:solidFill>
                  <a:srgbClr val="002C71"/>
                </a:solidFill>
                <a:latin typeface="Century Gothic"/>
                <a:ea typeface="Century Gothic"/>
                <a:cs typeface="Century Gothic"/>
                <a:sym typeface="Century Gothic"/>
              </a:rPr>
              <a:t>Purple frames</a:t>
            </a:r>
            <a:endParaRPr>
              <a:solidFill>
                <a:srgbClr val="002C71"/>
              </a:solidFill>
            </a:endParaRPr>
          </a:p>
          <a:p>
            <a:pPr marL="0" marR="0" lvl="0" indent="0" algn="l" rtl="0">
              <a:lnSpc>
                <a:spcPct val="100000"/>
              </a:lnSpc>
              <a:spcBef>
                <a:spcPts val="0"/>
              </a:spcBef>
              <a:spcAft>
                <a:spcPts val="0"/>
              </a:spcAft>
              <a:buClr>
                <a:srgbClr val="000000"/>
              </a:buClr>
              <a:buSzPts val="1400"/>
              <a:buFont typeface="Century Gothic"/>
              <a:buNone/>
            </a:pPr>
            <a:r>
              <a:rPr lang="en-US" sz="1400" b="0" i="0" u="none" strike="noStrike" cap="none">
                <a:solidFill>
                  <a:srgbClr val="002C71"/>
                </a:solidFill>
                <a:latin typeface="Century Gothic"/>
                <a:ea typeface="Century Gothic"/>
                <a:cs typeface="Century Gothic"/>
                <a:sym typeface="Century Gothic"/>
              </a:rPr>
              <a:t>Gray lenses</a:t>
            </a:r>
            <a:endParaRPr>
              <a:solidFill>
                <a:srgbClr val="002C71"/>
              </a:solidFill>
            </a:endParaRPr>
          </a:p>
        </p:txBody>
      </p:sp>
      <p:sp>
        <p:nvSpPr>
          <p:cNvPr id="11" name="Shape 738">
            <a:extLst>
              <a:ext uri="{FF2B5EF4-FFF2-40B4-BE49-F238E27FC236}">
                <a16:creationId xmlns:a16="http://schemas.microsoft.com/office/drawing/2014/main" id="{62995C25-9FA0-43FE-A2DF-B86A43C2D18E}"/>
              </a:ext>
            </a:extLst>
          </p:cNvPr>
          <p:cNvSpPr/>
          <p:nvPr/>
        </p:nvSpPr>
        <p:spPr>
          <a:xfrm>
            <a:off x="9343287" y="2868830"/>
            <a:ext cx="164739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a:solidFill>
                  <a:srgbClr val="002C71"/>
                </a:solidFill>
                <a:latin typeface="Century Gothic"/>
                <a:ea typeface="Century Gothic"/>
                <a:cs typeface="Century Gothic"/>
                <a:sym typeface="Century Gothic"/>
              </a:rPr>
              <a:t>Tortoise frames</a:t>
            </a:r>
            <a:endParaRPr>
              <a:solidFill>
                <a:srgbClr val="002C71"/>
              </a:solidFill>
            </a:endParaRPr>
          </a:p>
          <a:p>
            <a:pPr marL="0" marR="0" lvl="0" indent="0" algn="l" rtl="0">
              <a:lnSpc>
                <a:spcPct val="100000"/>
              </a:lnSpc>
              <a:spcBef>
                <a:spcPts val="0"/>
              </a:spcBef>
              <a:spcAft>
                <a:spcPts val="0"/>
              </a:spcAft>
              <a:buClr>
                <a:srgbClr val="000000"/>
              </a:buClr>
              <a:buSzPts val="1400"/>
              <a:buFont typeface="Century Gothic"/>
              <a:buNone/>
            </a:pPr>
            <a:r>
              <a:rPr lang="en-US" sz="1400" b="0" i="0" u="none" strike="noStrike" cap="none">
                <a:solidFill>
                  <a:srgbClr val="002C71"/>
                </a:solidFill>
                <a:latin typeface="Century Gothic"/>
                <a:ea typeface="Century Gothic"/>
                <a:cs typeface="Century Gothic"/>
                <a:sym typeface="Century Gothic"/>
              </a:rPr>
              <a:t>Brown lenses</a:t>
            </a:r>
            <a:endParaRPr>
              <a:solidFill>
                <a:srgbClr val="002C71"/>
              </a:solidFill>
            </a:endParaRPr>
          </a:p>
        </p:txBody>
      </p:sp>
      <p:sp>
        <p:nvSpPr>
          <p:cNvPr id="12" name="Shape 739">
            <a:extLst>
              <a:ext uri="{FF2B5EF4-FFF2-40B4-BE49-F238E27FC236}">
                <a16:creationId xmlns:a16="http://schemas.microsoft.com/office/drawing/2014/main" id="{70077FCE-4B60-4990-AE68-43900FE91BB8}"/>
              </a:ext>
            </a:extLst>
          </p:cNvPr>
          <p:cNvSpPr/>
          <p:nvPr/>
        </p:nvSpPr>
        <p:spPr>
          <a:xfrm>
            <a:off x="9343286" y="3949439"/>
            <a:ext cx="208053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a:solidFill>
                  <a:srgbClr val="002C71"/>
                </a:solidFill>
                <a:latin typeface="Century Gothic"/>
                <a:ea typeface="Century Gothic"/>
                <a:cs typeface="Century Gothic"/>
                <a:sym typeface="Century Gothic"/>
              </a:rPr>
              <a:t>Blue frames</a:t>
            </a:r>
            <a:endParaRPr>
              <a:solidFill>
                <a:srgbClr val="002C71"/>
              </a:solidFill>
            </a:endParaRPr>
          </a:p>
          <a:p>
            <a:pPr marL="0" marR="0" lvl="0" indent="0" algn="l" rtl="0">
              <a:lnSpc>
                <a:spcPct val="100000"/>
              </a:lnSpc>
              <a:spcBef>
                <a:spcPts val="0"/>
              </a:spcBef>
              <a:spcAft>
                <a:spcPts val="0"/>
              </a:spcAft>
              <a:buClr>
                <a:srgbClr val="000000"/>
              </a:buClr>
              <a:buSzPts val="1400"/>
              <a:buFont typeface="Century Gothic"/>
              <a:buNone/>
            </a:pPr>
            <a:r>
              <a:rPr lang="en-US" sz="1400" b="0" i="0" u="none" strike="noStrike" cap="none">
                <a:solidFill>
                  <a:srgbClr val="002C71"/>
                </a:solidFill>
                <a:latin typeface="Century Gothic"/>
                <a:ea typeface="Century Gothic"/>
                <a:cs typeface="Century Gothic"/>
                <a:sym typeface="Century Gothic"/>
              </a:rPr>
              <a:t>Graphite green lenses</a:t>
            </a:r>
            <a:endParaRPr>
              <a:solidFill>
                <a:srgbClr val="002C71"/>
              </a:solidFill>
            </a:endParaRPr>
          </a:p>
        </p:txBody>
      </p:sp>
    </p:spTree>
    <p:extLst>
      <p:ext uri="{BB962C8B-B14F-4D97-AF65-F5344CB8AC3E}">
        <p14:creationId xmlns:p14="http://schemas.microsoft.com/office/powerpoint/2010/main" val="1015481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itting, indoor, wall&#10;&#10;Description automatically generated">
            <a:extLst>
              <a:ext uri="{FF2B5EF4-FFF2-40B4-BE49-F238E27FC236}">
                <a16:creationId xmlns:a16="http://schemas.microsoft.com/office/drawing/2014/main" id="{256A7D32-5CFC-4D64-92FA-6F8DAB582D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75"/>
          <a:stretch/>
        </p:blipFill>
        <p:spPr>
          <a:xfrm>
            <a:off x="-317605" y="0"/>
            <a:ext cx="5742709" cy="6858000"/>
          </a:xfrm>
          <a:prstGeom prst="rect">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WHAT DO KIDS THINK ABOUT EYEWEAR?</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351338"/>
          </a:xfrm>
        </p:spPr>
        <p:txBody>
          <a:bodyPr/>
          <a:lstStyle/>
          <a:p>
            <a:pPr marL="0" indent="0">
              <a:buNone/>
            </a:pPr>
            <a:r>
              <a:rPr lang="en-US" dirty="0"/>
              <a:t>They look smart</a:t>
            </a:r>
          </a:p>
          <a:p>
            <a:pPr marL="0" indent="0">
              <a:buNone/>
            </a:pPr>
            <a:endParaRPr lang="en-US" dirty="0"/>
          </a:p>
          <a:p>
            <a:pPr marL="0" indent="0">
              <a:buNone/>
            </a:pPr>
            <a:r>
              <a:rPr lang="en-US" dirty="0"/>
              <a:t>They look honest</a:t>
            </a:r>
          </a:p>
          <a:p>
            <a:pPr marL="0" indent="0">
              <a:buNone/>
            </a:pPr>
            <a:endParaRPr lang="en-US" dirty="0"/>
          </a:p>
          <a:p>
            <a:pPr marL="0" indent="0">
              <a:buNone/>
            </a:pPr>
            <a:r>
              <a:rPr lang="en-US" dirty="0"/>
              <a:t>Kids prefer </a:t>
            </a:r>
            <a:r>
              <a:rPr lang="en-US" i="1" dirty="0"/>
              <a:t>Transitions</a:t>
            </a:r>
            <a:r>
              <a:rPr lang="en-US" i="1" baseline="30000" dirty="0"/>
              <a:t>®</a:t>
            </a:r>
            <a:r>
              <a:rPr lang="en-US" i="1" dirty="0"/>
              <a:t> </a:t>
            </a:r>
            <a:r>
              <a:rPr lang="en-US" dirty="0"/>
              <a:t>lenses 9 out of 10 times to regular clear lenses</a:t>
            </a:r>
          </a:p>
          <a:p>
            <a:pPr marL="0" indent="0">
              <a:buNone/>
            </a:pPr>
            <a:r>
              <a:rPr lang="en-US" dirty="0"/>
              <a:t>  </a:t>
            </a:r>
          </a:p>
          <a:p>
            <a:pPr marL="0" indent="0">
              <a:buNone/>
            </a:pPr>
            <a:r>
              <a:rPr lang="en-US" dirty="0"/>
              <a:t>Glasses are a great accessory</a:t>
            </a:r>
          </a:p>
        </p:txBody>
      </p:sp>
      <p:sp>
        <p:nvSpPr>
          <p:cNvPr id="4" name="Text Placeholder 3">
            <a:extLst>
              <a:ext uri="{FF2B5EF4-FFF2-40B4-BE49-F238E27FC236}">
                <a16:creationId xmlns:a16="http://schemas.microsoft.com/office/drawing/2014/main" id="{49166094-7791-4D4C-B613-C87F9BE3A5CA}"/>
              </a:ext>
            </a:extLst>
          </p:cNvPr>
          <p:cNvSpPr>
            <a:spLocks noGrp="1"/>
          </p:cNvSpPr>
          <p:nvPr>
            <p:ph type="body" sz="quarter" idx="13"/>
          </p:nvPr>
        </p:nvSpPr>
        <p:spPr>
          <a:xfrm>
            <a:off x="5059494" y="6334914"/>
            <a:ext cx="5091315" cy="365125"/>
          </a:xfrm>
        </p:spPr>
        <p:txBody>
          <a:bodyPr/>
          <a:lstStyle/>
          <a:p>
            <a:r>
              <a:rPr lang="en-US" dirty="0"/>
              <a:t>Sources: Ophthalmic and Physiological Optics, May 2008, Romeu ML 2003</a:t>
            </a:r>
          </a:p>
          <a:p>
            <a:endParaRPr lang="en-US" dirty="0"/>
          </a:p>
        </p:txBody>
      </p:sp>
    </p:spTree>
    <p:extLst>
      <p:ext uri="{BB962C8B-B14F-4D97-AF65-F5344CB8AC3E}">
        <p14:creationId xmlns:p14="http://schemas.microsoft.com/office/powerpoint/2010/main" val="136480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30B9-BDFD-44DC-8639-2AA774B1ABDA}"/>
              </a:ext>
            </a:extLst>
          </p:cNvPr>
          <p:cNvSpPr>
            <a:spLocks noGrp="1"/>
          </p:cNvSpPr>
          <p:nvPr>
            <p:ph type="title"/>
          </p:nvPr>
        </p:nvSpPr>
        <p:spPr/>
        <p:txBody>
          <a:bodyPr/>
          <a:lstStyle/>
          <a:p>
            <a:r>
              <a:rPr lang="en-US" dirty="0"/>
              <a:t>PURHCASE DECISIONS INFLUENCED BY GEN Z</a:t>
            </a:r>
          </a:p>
        </p:txBody>
      </p:sp>
      <p:sp>
        <p:nvSpPr>
          <p:cNvPr id="12" name="Text Placeholder 11">
            <a:extLst>
              <a:ext uri="{FF2B5EF4-FFF2-40B4-BE49-F238E27FC236}">
                <a16:creationId xmlns:a16="http://schemas.microsoft.com/office/drawing/2014/main" id="{84C43A9E-4839-4A44-AC30-5320AF293EE0}"/>
              </a:ext>
            </a:extLst>
          </p:cNvPr>
          <p:cNvSpPr>
            <a:spLocks noGrp="1"/>
          </p:cNvSpPr>
          <p:nvPr>
            <p:ph type="body" sz="quarter" idx="13"/>
          </p:nvPr>
        </p:nvSpPr>
        <p:spPr/>
        <p:txBody>
          <a:bodyPr>
            <a:normAutofit/>
          </a:bodyPr>
          <a:lstStyle/>
          <a:p>
            <a:r>
              <a:rPr lang="en-US" dirty="0">
                <a:latin typeface="Century Gothic"/>
                <a:ea typeface="Century Gothic"/>
                <a:cs typeface="Century Gothic"/>
                <a:sym typeface="Century Gothic"/>
              </a:rPr>
              <a:t>Source: “Meet Generation Z” by </a:t>
            </a:r>
            <a:r>
              <a:rPr lang="en-US" dirty="0" err="1">
                <a:latin typeface="Century Gothic"/>
                <a:ea typeface="Century Gothic"/>
                <a:cs typeface="Century Gothic"/>
                <a:sym typeface="Century Gothic"/>
              </a:rPr>
              <a:t>Sparts</a:t>
            </a:r>
            <a:r>
              <a:rPr lang="en-US" dirty="0">
                <a:latin typeface="Century Gothic"/>
                <a:ea typeface="Century Gothic"/>
                <a:cs typeface="Century Gothic"/>
                <a:sym typeface="Century Gothic"/>
              </a:rPr>
              <a:t> &amp; Honey </a:t>
            </a:r>
          </a:p>
        </p:txBody>
      </p:sp>
      <p:graphicFrame>
        <p:nvGraphicFramePr>
          <p:cNvPr id="6" name="Chart 5">
            <a:extLst>
              <a:ext uri="{FF2B5EF4-FFF2-40B4-BE49-F238E27FC236}">
                <a16:creationId xmlns:a16="http://schemas.microsoft.com/office/drawing/2014/main" id="{771CE020-2152-48F7-9B7E-D5A382E3BC05}"/>
              </a:ext>
            </a:extLst>
          </p:cNvPr>
          <p:cNvGraphicFramePr/>
          <p:nvPr>
            <p:extLst>
              <p:ext uri="{D42A27DB-BD31-4B8C-83A1-F6EECF244321}">
                <p14:modId xmlns:p14="http://schemas.microsoft.com/office/powerpoint/2010/main" val="3623519744"/>
              </p:ext>
            </p:extLst>
          </p:nvPr>
        </p:nvGraphicFramePr>
        <p:xfrm>
          <a:off x="2406240" y="2163855"/>
          <a:ext cx="8479970" cy="3719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507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BEC73-094B-4CE0-9344-E1A535C6956B}"/>
              </a:ext>
            </a:extLst>
          </p:cNvPr>
          <p:cNvSpPr>
            <a:spLocks noGrp="1"/>
          </p:cNvSpPr>
          <p:nvPr>
            <p:ph type="title"/>
          </p:nvPr>
        </p:nvSpPr>
        <p:spPr/>
        <p:txBody>
          <a:bodyPr/>
          <a:lstStyle/>
          <a:p>
            <a:r>
              <a:rPr lang="en-US" dirty="0"/>
              <a:t>TIPS FOR SUCCESS</a:t>
            </a:r>
          </a:p>
        </p:txBody>
      </p:sp>
      <p:sp>
        <p:nvSpPr>
          <p:cNvPr id="7" name="Text Placeholder 6">
            <a:extLst>
              <a:ext uri="{FF2B5EF4-FFF2-40B4-BE49-F238E27FC236}">
                <a16:creationId xmlns:a16="http://schemas.microsoft.com/office/drawing/2014/main" id="{B312C5BB-53AF-4A04-9FA5-5E890D81DF00}"/>
              </a:ext>
            </a:extLst>
          </p:cNvPr>
          <p:cNvSpPr>
            <a:spLocks noGrp="1"/>
          </p:cNvSpPr>
          <p:nvPr>
            <p:ph type="body" sz="quarter" idx="13"/>
          </p:nvPr>
        </p:nvSpPr>
        <p:spPr/>
        <p:txBody>
          <a:bodyPr/>
          <a:lstStyle/>
          <a:p>
            <a:endParaRPr lang="en-US"/>
          </a:p>
        </p:txBody>
      </p:sp>
      <p:sp>
        <p:nvSpPr>
          <p:cNvPr id="8" name="Shape 755">
            <a:extLst>
              <a:ext uri="{FF2B5EF4-FFF2-40B4-BE49-F238E27FC236}">
                <a16:creationId xmlns:a16="http://schemas.microsoft.com/office/drawing/2014/main" id="{28A84B52-D4D7-45C4-ABED-7023D3B13272}"/>
              </a:ext>
            </a:extLst>
          </p:cNvPr>
          <p:cNvSpPr txBox="1">
            <a:spLocks/>
          </p:cNvSpPr>
          <p:nvPr/>
        </p:nvSpPr>
        <p:spPr>
          <a:xfrm>
            <a:off x="2406240" y="1690688"/>
            <a:ext cx="8402769" cy="1157503"/>
          </a:xfrm>
          <a:prstGeom prst="rect">
            <a:avLst/>
          </a:prstGeom>
          <a:noFill/>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lnSpc>
                <a:spcPct val="100000"/>
              </a:lnSpc>
              <a:spcBef>
                <a:spcPts val="0"/>
              </a:spcBef>
              <a:buClr>
                <a:schemeClr val="lt1"/>
              </a:buClr>
              <a:buSzPts val="1600"/>
              <a:buFont typeface="Arial"/>
              <a:buNone/>
            </a:pPr>
            <a:r>
              <a:rPr lang="en-US" sz="1800" dirty="0">
                <a:sym typeface="Century Gothic"/>
              </a:rPr>
              <a:t>Prescribe the BEST visual solution(s) for your patient’s needs</a:t>
            </a:r>
            <a:endParaRPr lang="en-US" sz="3200" dirty="0"/>
          </a:p>
          <a:p>
            <a:pPr marL="285750" lvl="1" indent="-285750">
              <a:lnSpc>
                <a:spcPct val="100000"/>
              </a:lnSpc>
              <a:spcBef>
                <a:spcPts val="600"/>
              </a:spcBef>
              <a:buClr>
                <a:srgbClr val="002C71"/>
              </a:buClr>
              <a:buSzPts val="1600"/>
              <a:buFont typeface="Arial"/>
              <a:buChar char="•"/>
            </a:pPr>
            <a:r>
              <a:rPr lang="en-US" sz="1800" dirty="0">
                <a:sym typeface="Century Gothic"/>
              </a:rPr>
              <a:t>Simplify – TMI</a:t>
            </a:r>
            <a:endParaRPr lang="en-US" sz="2800" dirty="0"/>
          </a:p>
          <a:p>
            <a:pPr marL="285750" lvl="1" indent="-285750">
              <a:lnSpc>
                <a:spcPct val="100000"/>
              </a:lnSpc>
              <a:spcBef>
                <a:spcPts val="600"/>
              </a:spcBef>
              <a:buClr>
                <a:srgbClr val="002C71"/>
              </a:buClr>
              <a:buSzPts val="1600"/>
              <a:buFont typeface="Arial"/>
              <a:buChar char="•"/>
            </a:pPr>
            <a:r>
              <a:rPr lang="en-US" sz="1800" dirty="0">
                <a:sym typeface="Century Gothic"/>
              </a:rPr>
              <a:t>“Your lenses come with”</a:t>
            </a:r>
          </a:p>
        </p:txBody>
      </p:sp>
      <p:sp>
        <p:nvSpPr>
          <p:cNvPr id="9" name="Shape 756">
            <a:extLst>
              <a:ext uri="{FF2B5EF4-FFF2-40B4-BE49-F238E27FC236}">
                <a16:creationId xmlns:a16="http://schemas.microsoft.com/office/drawing/2014/main" id="{FC673029-DE9A-4049-86C2-DBFC7C368B4E}"/>
              </a:ext>
            </a:extLst>
          </p:cNvPr>
          <p:cNvSpPr txBox="1"/>
          <p:nvPr/>
        </p:nvSpPr>
        <p:spPr>
          <a:xfrm>
            <a:off x="6832214" y="3009552"/>
            <a:ext cx="3976795" cy="229530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2400" b="1" i="0" u="none" strike="noStrike" cap="none" dirty="0">
                <a:solidFill>
                  <a:srgbClr val="002C71"/>
                </a:solidFill>
                <a:latin typeface="Century Gothic" panose="020B0502020202020204" pitchFamily="34" charset="0"/>
                <a:ea typeface="Century Gothic"/>
                <a:cs typeface="Century Gothic"/>
                <a:sym typeface="Century Gothic"/>
              </a:rPr>
              <a:t>Older Gen Z</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chemeClr val="lt1"/>
              </a:buClr>
              <a:buSzPts val="1600"/>
              <a:buFont typeface="Arial"/>
              <a:buNone/>
            </a:pPr>
            <a:r>
              <a:rPr lang="en-US" b="0" i="0" u="none" strike="noStrike" cap="none" dirty="0">
                <a:solidFill>
                  <a:srgbClr val="002C71"/>
                </a:solidFill>
                <a:latin typeface="Century Gothic" panose="020B0502020202020204" pitchFamily="34" charset="0"/>
                <a:ea typeface="Century Gothic"/>
                <a:cs typeface="Century Gothic"/>
                <a:sym typeface="Century Gothic"/>
              </a:rPr>
              <a:t>Highlight the style aspect of eyeglasses and lenses</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chemeClr val="lt1"/>
              </a:buClr>
              <a:buSzPts val="1600"/>
              <a:buFont typeface="Arial"/>
              <a:buNone/>
            </a:pPr>
            <a:endParaRPr b="0" i="0" u="none" strike="noStrike" cap="none" dirty="0">
              <a:solidFill>
                <a:srgbClr val="002C7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600"/>
              </a:spcBef>
              <a:spcAft>
                <a:spcPts val="0"/>
              </a:spcAft>
              <a:buClr>
                <a:schemeClr val="lt1"/>
              </a:buClr>
              <a:buSzPts val="1600"/>
              <a:buFont typeface="Arial"/>
              <a:buNone/>
            </a:pPr>
            <a:r>
              <a:rPr lang="en-US" b="0" i="0" u="none" strike="noStrike" cap="none" dirty="0">
                <a:solidFill>
                  <a:srgbClr val="002C71"/>
                </a:solidFill>
                <a:latin typeface="Century Gothic" panose="020B0502020202020204" pitchFamily="34" charset="0"/>
                <a:ea typeface="Century Gothic"/>
                <a:cs typeface="Century Gothic"/>
                <a:sym typeface="Century Gothic"/>
              </a:rPr>
              <a:t>Talk about the harmful blue light protection offered by photochromic lenses</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chemeClr val="lt1"/>
              </a:buClr>
              <a:buSzPts val="1600"/>
              <a:buFont typeface="Arial"/>
              <a:buNone/>
            </a:pPr>
            <a:endParaRPr b="0" i="0" u="none" strike="noStrike" cap="none" dirty="0">
              <a:solidFill>
                <a:srgbClr val="002C71"/>
              </a:solidFill>
              <a:latin typeface="Century Gothic" panose="020B0502020202020204" pitchFamily="34" charset="0"/>
              <a:ea typeface="Century Gothic"/>
              <a:cs typeface="Century Gothic"/>
              <a:sym typeface="Century Gothic"/>
            </a:endParaRPr>
          </a:p>
        </p:txBody>
      </p:sp>
      <p:sp>
        <p:nvSpPr>
          <p:cNvPr id="10" name="Shape 757">
            <a:extLst>
              <a:ext uri="{FF2B5EF4-FFF2-40B4-BE49-F238E27FC236}">
                <a16:creationId xmlns:a16="http://schemas.microsoft.com/office/drawing/2014/main" id="{0D2DC8A6-FA19-49EC-BDB2-6D8892DEC8B3}"/>
              </a:ext>
            </a:extLst>
          </p:cNvPr>
          <p:cNvSpPr txBox="1"/>
          <p:nvPr/>
        </p:nvSpPr>
        <p:spPr>
          <a:xfrm>
            <a:off x="2406240" y="3009552"/>
            <a:ext cx="3976795" cy="241732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2400" b="1" i="0" u="none" strike="noStrike" cap="none" dirty="0">
                <a:solidFill>
                  <a:srgbClr val="002C71"/>
                </a:solidFill>
                <a:latin typeface="Century Gothic" panose="020B0502020202020204" pitchFamily="34" charset="0"/>
                <a:ea typeface="Century Gothic"/>
                <a:cs typeface="Century Gothic"/>
                <a:sym typeface="Century Gothic"/>
              </a:rPr>
              <a:t>Younger Gen Z</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rgbClr val="FFFFFF"/>
              </a:buClr>
              <a:buSzPts val="1600"/>
              <a:buFont typeface="Arial"/>
              <a:buNone/>
            </a:pPr>
            <a:r>
              <a:rPr lang="en-US" b="0" i="0" u="none" strike="noStrike" cap="none" dirty="0">
                <a:solidFill>
                  <a:srgbClr val="002C71"/>
                </a:solidFill>
                <a:latin typeface="Century Gothic" panose="020B0502020202020204" pitchFamily="34" charset="0"/>
                <a:ea typeface="Century Gothic"/>
                <a:cs typeface="Century Gothic"/>
                <a:sym typeface="Century Gothic"/>
              </a:rPr>
              <a:t>Talk with the child and the parent together – Gen Z influences decisions</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rgbClr val="FFFFFF"/>
              </a:buClr>
              <a:buSzPts val="1600"/>
              <a:buFont typeface="Arial"/>
              <a:buNone/>
            </a:pPr>
            <a:r>
              <a:rPr lang="en-US" b="0" i="0" u="none" strike="noStrike" cap="none" dirty="0">
                <a:solidFill>
                  <a:srgbClr val="002C71"/>
                </a:solidFill>
                <a:latin typeface="Century Gothic" panose="020B0502020202020204" pitchFamily="34" charset="0"/>
                <a:ea typeface="Century Gothic"/>
                <a:cs typeface="Century Gothic"/>
                <a:sym typeface="Century Gothic"/>
              </a:rPr>
              <a:t>Use kid-friendly language or buzz words</a:t>
            </a:r>
            <a:endParaRPr sz="2000" dirty="0">
              <a:solidFill>
                <a:srgbClr val="002C71"/>
              </a:solidFill>
              <a:latin typeface="Century Gothic" panose="020B0502020202020204" pitchFamily="34" charset="0"/>
            </a:endParaRPr>
          </a:p>
          <a:p>
            <a:pPr marL="285750" marR="0" lvl="1" indent="-285750" algn="l" rtl="0">
              <a:lnSpc>
                <a:spcPct val="100000"/>
              </a:lnSpc>
              <a:spcBef>
                <a:spcPts val="600"/>
              </a:spcBef>
              <a:spcAft>
                <a:spcPts val="0"/>
              </a:spcAft>
              <a:buClr>
                <a:srgbClr val="002C71"/>
              </a:buClr>
              <a:buSzPts val="1600"/>
              <a:buFont typeface="Arial"/>
              <a:buChar char="•"/>
            </a:pPr>
            <a:r>
              <a:rPr lang="en-US" b="0" i="0" u="none" strike="noStrike" cap="none" dirty="0">
                <a:solidFill>
                  <a:srgbClr val="002C71"/>
                </a:solidFill>
                <a:latin typeface="Century Gothic" panose="020B0502020202020204" pitchFamily="34" charset="0"/>
                <a:ea typeface="Century Gothic"/>
                <a:cs typeface="Century Gothic"/>
                <a:sym typeface="Century Gothic"/>
              </a:rPr>
              <a:t>Photochromic lenses are magic Computer lenses are the Xbox or technology lenses</a:t>
            </a:r>
            <a:endParaRPr sz="2000"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chemeClr val="lt1"/>
              </a:buClr>
              <a:buSzPts val="1600"/>
              <a:buFont typeface="Arial"/>
              <a:buNone/>
            </a:pPr>
            <a:endParaRPr b="1" i="0" u="none" strike="noStrike" cap="none" dirty="0">
              <a:solidFill>
                <a:srgbClr val="002C7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600"/>
              </a:spcBef>
              <a:spcAft>
                <a:spcPts val="0"/>
              </a:spcAft>
              <a:buClr>
                <a:schemeClr val="lt1"/>
              </a:buClr>
              <a:buSzPts val="1600"/>
              <a:buFont typeface="Arial"/>
              <a:buNone/>
            </a:pPr>
            <a:endParaRPr b="0" i="0" u="none" strike="noStrike" cap="none" dirty="0">
              <a:solidFill>
                <a:srgbClr val="002C7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577092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765" descr="C:\Users\Courtney Myers\Downloads\ThinkstockPhotos-527234842.jpg">
            <a:extLst>
              <a:ext uri="{FF2B5EF4-FFF2-40B4-BE49-F238E27FC236}">
                <a16:creationId xmlns:a16="http://schemas.microsoft.com/office/drawing/2014/main" id="{55CE9F42-6B05-46BE-8F6A-F2218A93C02E}"/>
              </a:ext>
            </a:extLst>
          </p:cNvPr>
          <p:cNvPicPr preferRelativeResize="0"/>
          <p:nvPr/>
        </p:nvPicPr>
        <p:blipFill rotWithShape="1">
          <a:blip r:embed="rId3">
            <a:alphaModFix/>
          </a:blip>
          <a:srcRect l="22177"/>
          <a:stretch/>
        </p:blipFill>
        <p:spPr>
          <a:xfrm>
            <a:off x="-244549" y="0"/>
            <a:ext cx="8004718" cy="6858000"/>
          </a:xfrm>
          <a:prstGeom prst="parallelogram">
            <a:avLst>
              <a:gd name="adj" fmla="val 0"/>
            </a:avLst>
          </a:prstGeom>
          <a:noFill/>
          <a:ln>
            <a:noFill/>
          </a:ln>
        </p:spPr>
      </p:pic>
      <p:grpSp>
        <p:nvGrpSpPr>
          <p:cNvPr id="7" name="Group 6">
            <a:extLst>
              <a:ext uri="{FF2B5EF4-FFF2-40B4-BE49-F238E27FC236}">
                <a16:creationId xmlns:a16="http://schemas.microsoft.com/office/drawing/2014/main" id="{C3BCE016-9295-46FB-A22E-17FAB937E1E5}"/>
              </a:ext>
            </a:extLst>
          </p:cNvPr>
          <p:cNvGrpSpPr/>
          <p:nvPr/>
        </p:nvGrpSpPr>
        <p:grpSpPr>
          <a:xfrm>
            <a:off x="4673330" y="-2102650"/>
            <a:ext cx="7891735" cy="10511665"/>
            <a:chOff x="3184773" y="-2102650"/>
            <a:chExt cx="7891735" cy="10511665"/>
          </a:xfrm>
        </p:grpSpPr>
        <p:grpSp>
          <p:nvGrpSpPr>
            <p:cNvPr id="8" name="Groupe 13">
              <a:extLst>
                <a:ext uri="{FF2B5EF4-FFF2-40B4-BE49-F238E27FC236}">
                  <a16:creationId xmlns:a16="http://schemas.microsoft.com/office/drawing/2014/main" id="{0ADCE4EF-A922-4A07-A82C-DEAF356F3D00}"/>
                </a:ext>
              </a:extLst>
            </p:cNvPr>
            <p:cNvGrpSpPr/>
            <p:nvPr/>
          </p:nvGrpSpPr>
          <p:grpSpPr>
            <a:xfrm>
              <a:off x="3184773" y="-1563251"/>
              <a:ext cx="7891735" cy="9972266"/>
              <a:chOff x="8747014" y="-1304142"/>
              <a:chExt cx="6978836" cy="8818695"/>
            </a:xfrm>
          </p:grpSpPr>
          <p:sp>
            <p:nvSpPr>
              <p:cNvPr id="10" name="Parallélogramme 14">
                <a:extLst>
                  <a:ext uri="{FF2B5EF4-FFF2-40B4-BE49-F238E27FC236}">
                    <a16:creationId xmlns:a16="http://schemas.microsoft.com/office/drawing/2014/main" id="{86C0C6BF-6012-465C-9115-8A9AA1EFC788}"/>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1" name="Groupe 15">
                <a:extLst>
                  <a:ext uri="{FF2B5EF4-FFF2-40B4-BE49-F238E27FC236}">
                    <a16:creationId xmlns:a16="http://schemas.microsoft.com/office/drawing/2014/main" id="{A508F617-7539-4495-8D48-ED8B9369D1F8}"/>
                  </a:ext>
                </a:extLst>
              </p:cNvPr>
              <p:cNvGrpSpPr/>
              <p:nvPr/>
            </p:nvGrpSpPr>
            <p:grpSpPr>
              <a:xfrm>
                <a:off x="8747014" y="-1304142"/>
                <a:ext cx="2120275" cy="8818695"/>
                <a:chOff x="3616981" y="-1304142"/>
                <a:chExt cx="2120275" cy="8818695"/>
              </a:xfrm>
            </p:grpSpPr>
            <p:pic>
              <p:nvPicPr>
                <p:cNvPr id="12" name="Image 19">
                  <a:extLst>
                    <a:ext uri="{FF2B5EF4-FFF2-40B4-BE49-F238E27FC236}">
                      <a16:creationId xmlns:a16="http://schemas.microsoft.com/office/drawing/2014/main" id="{5B5C5876-BB99-4A03-8D39-25EC0FF6A6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13" name="Connecteur droit 7">
                  <a:extLst>
                    <a:ext uri="{FF2B5EF4-FFF2-40B4-BE49-F238E27FC236}">
                      <a16:creationId xmlns:a16="http://schemas.microsoft.com/office/drawing/2014/main" id="{FDCE7125-12FB-4682-A44D-A67EEC6DDB40}"/>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9" name="Connecteur droit 7">
              <a:extLst>
                <a:ext uri="{FF2B5EF4-FFF2-40B4-BE49-F238E27FC236}">
                  <a16:creationId xmlns:a16="http://schemas.microsoft.com/office/drawing/2014/main" id="{43EAE19B-94B3-4631-97CF-D9FBA45E33AF}"/>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64AB098-5B92-4457-A2D6-B9558718CAF9}"/>
              </a:ext>
            </a:extLst>
          </p:cNvPr>
          <p:cNvSpPr>
            <a:spLocks noGrp="1"/>
          </p:cNvSpPr>
          <p:nvPr>
            <p:ph type="title"/>
          </p:nvPr>
        </p:nvSpPr>
        <p:spPr>
          <a:xfrm>
            <a:off x="6989531" y="365125"/>
            <a:ext cx="4364268" cy="1325563"/>
          </a:xfrm>
        </p:spPr>
        <p:txBody>
          <a:bodyPr/>
          <a:lstStyle/>
          <a:p>
            <a:r>
              <a:rPr lang="en-US" dirty="0"/>
              <a:t>BE KID FRIENDLY</a:t>
            </a:r>
          </a:p>
        </p:txBody>
      </p:sp>
      <p:sp>
        <p:nvSpPr>
          <p:cNvPr id="3" name="Content Placeholder 2">
            <a:extLst>
              <a:ext uri="{FF2B5EF4-FFF2-40B4-BE49-F238E27FC236}">
                <a16:creationId xmlns:a16="http://schemas.microsoft.com/office/drawing/2014/main" id="{CB1F107D-DAB1-4854-B836-EBF93BF52CAF}"/>
              </a:ext>
            </a:extLst>
          </p:cNvPr>
          <p:cNvSpPr>
            <a:spLocks noGrp="1"/>
          </p:cNvSpPr>
          <p:nvPr>
            <p:ph idx="1"/>
          </p:nvPr>
        </p:nvSpPr>
        <p:spPr>
          <a:xfrm>
            <a:off x="6989531" y="1825625"/>
            <a:ext cx="4364268" cy="4351338"/>
          </a:xfrm>
        </p:spPr>
        <p:txBody>
          <a:bodyPr>
            <a:normAutofit/>
          </a:bodyPr>
          <a:lstStyle/>
          <a:p>
            <a:r>
              <a:rPr lang="en-US" dirty="0"/>
              <a:t>Scaled-down tables and chairs</a:t>
            </a:r>
          </a:p>
          <a:p>
            <a:r>
              <a:rPr lang="en-US" dirty="0"/>
              <a:t>Fun mirrors</a:t>
            </a:r>
          </a:p>
          <a:p>
            <a:r>
              <a:rPr lang="en-US" dirty="0"/>
              <a:t>Bright colors</a:t>
            </a:r>
          </a:p>
          <a:p>
            <a:r>
              <a:rPr lang="en-US" dirty="0"/>
              <a:t>Things to do</a:t>
            </a:r>
          </a:p>
          <a:p>
            <a:pPr lvl="1"/>
            <a:r>
              <a:rPr lang="en-US" dirty="0"/>
              <a:t>Play area with coloring books and crayons, sturdy quiet toys</a:t>
            </a:r>
          </a:p>
          <a:p>
            <a:pPr lvl="1"/>
            <a:r>
              <a:rPr lang="en-US" dirty="0"/>
              <a:t>DVD player with age-appropriate videos</a:t>
            </a:r>
          </a:p>
          <a:p>
            <a:endParaRPr lang="en-US" dirty="0"/>
          </a:p>
        </p:txBody>
      </p:sp>
      <p:sp>
        <p:nvSpPr>
          <p:cNvPr id="5" name="Text Placeholder 4">
            <a:extLst>
              <a:ext uri="{FF2B5EF4-FFF2-40B4-BE49-F238E27FC236}">
                <a16:creationId xmlns:a16="http://schemas.microsoft.com/office/drawing/2014/main" id="{C9C1EC4E-76B5-4C7E-BB88-875670039DB2}"/>
              </a:ext>
            </a:extLst>
          </p:cNvPr>
          <p:cNvSpPr>
            <a:spLocks noGrp="1"/>
          </p:cNvSpPr>
          <p:nvPr>
            <p:ph type="body" sz="quarter" idx="13"/>
          </p:nvPr>
        </p:nvSpPr>
        <p:spPr>
          <a:xfrm>
            <a:off x="5786542" y="6334914"/>
            <a:ext cx="4364268" cy="365125"/>
          </a:xfrm>
        </p:spPr>
        <p:txBody>
          <a:bodyPr/>
          <a:lstStyle/>
          <a:p>
            <a:endParaRPr lang="en-US"/>
          </a:p>
        </p:txBody>
      </p:sp>
    </p:spTree>
    <p:extLst>
      <p:ext uri="{BB962C8B-B14F-4D97-AF65-F5344CB8AC3E}">
        <p14:creationId xmlns:p14="http://schemas.microsoft.com/office/powerpoint/2010/main" val="2212567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43FF4D-EBAB-4EB6-B5F0-AF5F30942FA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0285"/>
          <a:stretch/>
        </p:blipFill>
        <p:spPr>
          <a:xfrm>
            <a:off x="0" y="-62460"/>
            <a:ext cx="6301964" cy="6920459"/>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KIDS CONNECTION CHECKLIST</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667250"/>
          </a:xfrm>
        </p:spPr>
        <p:txBody>
          <a:bodyPr>
            <a:normAutofit lnSpcReduction="10000"/>
          </a:bodyPr>
          <a:lstStyle/>
          <a:p>
            <a:pPr marL="0" indent="0">
              <a:buNone/>
            </a:pPr>
            <a:r>
              <a:rPr lang="en-US" sz="3300" b="1" dirty="0"/>
              <a:t>Communicate</a:t>
            </a:r>
          </a:p>
          <a:p>
            <a:pPr marL="0" indent="0">
              <a:buNone/>
            </a:pPr>
            <a:r>
              <a:rPr lang="en-US" dirty="0"/>
              <a:t>In shorter bursts of “snackable content” – their attention span is only about 8 seconds</a:t>
            </a:r>
          </a:p>
          <a:p>
            <a:pPr marL="0" indent="0">
              <a:buNone/>
            </a:pPr>
            <a:r>
              <a:rPr lang="en-US" sz="3300" b="1" dirty="0"/>
              <a:t>Don’t talk down</a:t>
            </a:r>
          </a:p>
          <a:p>
            <a:pPr marL="0" indent="0">
              <a:buNone/>
            </a:pPr>
            <a:r>
              <a:rPr lang="en-US" dirty="0"/>
              <a:t>They have opinions and influence family decisions</a:t>
            </a:r>
          </a:p>
          <a:p>
            <a:pPr marL="0" indent="0">
              <a:buNone/>
            </a:pPr>
            <a:r>
              <a:rPr lang="en-US" sz="3300" b="1" dirty="0"/>
              <a:t>Feed their curiosity</a:t>
            </a:r>
          </a:p>
          <a:p>
            <a:pPr marL="0" indent="0">
              <a:buNone/>
            </a:pPr>
            <a:r>
              <a:rPr lang="en-US" dirty="0"/>
              <a:t>Let them activate photochromic lenses with a UV flashlight or demo</a:t>
            </a:r>
          </a:p>
        </p:txBody>
      </p:sp>
    </p:spTree>
    <p:extLst>
      <p:ext uri="{BB962C8B-B14F-4D97-AF65-F5344CB8AC3E}">
        <p14:creationId xmlns:p14="http://schemas.microsoft.com/office/powerpoint/2010/main" val="2375665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EA95A-E8D1-4D89-B22A-E7A9E6DE6AB4}"/>
              </a:ext>
            </a:extLst>
          </p:cNvPr>
          <p:cNvSpPr>
            <a:spLocks noGrp="1"/>
          </p:cNvSpPr>
          <p:nvPr>
            <p:ph type="title"/>
          </p:nvPr>
        </p:nvSpPr>
        <p:spPr/>
        <p:txBody>
          <a:bodyPr/>
          <a:lstStyle/>
          <a:p>
            <a:r>
              <a:rPr lang="en-US" dirty="0"/>
              <a:t>TOOLS YOU CAN USE</a:t>
            </a:r>
          </a:p>
        </p:txBody>
      </p:sp>
      <p:sp>
        <p:nvSpPr>
          <p:cNvPr id="6" name="Content Placeholder 5">
            <a:extLst>
              <a:ext uri="{FF2B5EF4-FFF2-40B4-BE49-F238E27FC236}">
                <a16:creationId xmlns:a16="http://schemas.microsoft.com/office/drawing/2014/main" id="{0AD4A2A9-BAD3-40A2-892A-2E11270AEE06}"/>
              </a:ext>
            </a:extLst>
          </p:cNvPr>
          <p:cNvSpPr>
            <a:spLocks noGrp="1"/>
          </p:cNvSpPr>
          <p:nvPr>
            <p:ph idx="1"/>
          </p:nvPr>
        </p:nvSpPr>
        <p:spPr/>
        <p:txBody>
          <a:bodyPr/>
          <a:lstStyle/>
          <a:p>
            <a:r>
              <a:rPr lang="en-US" dirty="0"/>
              <a:t>Kids and Blue Light</a:t>
            </a:r>
          </a:p>
          <a:p>
            <a:r>
              <a:rPr lang="en-US" dirty="0"/>
              <a:t>Counter Card</a:t>
            </a:r>
          </a:p>
          <a:p>
            <a:r>
              <a:rPr lang="en-US" dirty="0"/>
              <a:t>Dispending Guide</a:t>
            </a:r>
          </a:p>
          <a:p>
            <a:r>
              <a:rPr lang="en-US" dirty="0"/>
              <a:t>Social Media Assets</a:t>
            </a:r>
          </a:p>
          <a:p>
            <a:r>
              <a:rPr lang="en-US" dirty="0"/>
              <a:t>Symptoms to Watch For</a:t>
            </a:r>
          </a:p>
          <a:p>
            <a:r>
              <a:rPr lang="en-US" dirty="0"/>
              <a:t>Example referral and permission letters</a:t>
            </a:r>
          </a:p>
          <a:p>
            <a:endParaRPr lang="en-US" dirty="0"/>
          </a:p>
        </p:txBody>
      </p:sp>
      <p:sp>
        <p:nvSpPr>
          <p:cNvPr id="7" name="Text Placeholder 6">
            <a:extLst>
              <a:ext uri="{FF2B5EF4-FFF2-40B4-BE49-F238E27FC236}">
                <a16:creationId xmlns:a16="http://schemas.microsoft.com/office/drawing/2014/main" id="{F9C82EC4-FBF5-4397-9146-07F48E9994D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738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90C4-4629-47A0-AAB5-171DBBFCF744}"/>
              </a:ext>
            </a:extLst>
          </p:cNvPr>
          <p:cNvSpPr>
            <a:spLocks noGrp="1"/>
          </p:cNvSpPr>
          <p:nvPr>
            <p:ph type="title"/>
          </p:nvPr>
        </p:nvSpPr>
        <p:spPr/>
        <p:txBody>
          <a:bodyPr/>
          <a:lstStyle/>
          <a:p>
            <a:r>
              <a:rPr lang="en-US" dirty="0"/>
              <a:t>KIDS PACKAGES</a:t>
            </a:r>
          </a:p>
        </p:txBody>
      </p:sp>
      <p:sp>
        <p:nvSpPr>
          <p:cNvPr id="3" name="Content Placeholder 2">
            <a:extLst>
              <a:ext uri="{FF2B5EF4-FFF2-40B4-BE49-F238E27FC236}">
                <a16:creationId xmlns:a16="http://schemas.microsoft.com/office/drawing/2014/main" id="{B4D96AC7-749A-4EE1-8277-EB382D8206F8}"/>
              </a:ext>
            </a:extLst>
          </p:cNvPr>
          <p:cNvSpPr>
            <a:spLocks noGrp="1"/>
          </p:cNvSpPr>
          <p:nvPr>
            <p:ph idx="1"/>
          </p:nvPr>
        </p:nvSpPr>
        <p:spPr>
          <a:xfrm>
            <a:off x="2406240" y="1825625"/>
            <a:ext cx="6203950" cy="4351338"/>
          </a:xfrm>
        </p:spPr>
        <p:txBody>
          <a:bodyPr>
            <a:normAutofit lnSpcReduction="10000"/>
          </a:bodyPr>
          <a:lstStyle/>
          <a:p>
            <a:pPr marL="0" indent="0">
              <a:buNone/>
            </a:pPr>
            <a:r>
              <a:rPr lang="en-US" dirty="0"/>
              <a:t>Safe and thin material</a:t>
            </a:r>
          </a:p>
          <a:p>
            <a:pPr marL="0" indent="0">
              <a:buNone/>
            </a:pPr>
            <a:r>
              <a:rPr lang="en-US" dirty="0"/>
              <a:t>Adaptive lenses with UV and harmful blue light protection</a:t>
            </a:r>
          </a:p>
          <a:p>
            <a:pPr marL="0" indent="0">
              <a:buNone/>
            </a:pPr>
            <a:r>
              <a:rPr lang="en-US" dirty="0"/>
              <a:t>Selected frames</a:t>
            </a:r>
          </a:p>
          <a:p>
            <a:pPr marL="0" indent="0">
              <a:buNone/>
            </a:pPr>
            <a:r>
              <a:rPr lang="en-US" dirty="0"/>
              <a:t>$249</a:t>
            </a:r>
          </a:p>
          <a:p>
            <a:endParaRPr lang="en-US" dirty="0"/>
          </a:p>
          <a:p>
            <a:pPr marL="0" indent="0">
              <a:buNone/>
            </a:pPr>
            <a:r>
              <a:rPr lang="en-US" dirty="0"/>
              <a:t>Add AR for indoor glare reduction, easy cleaning and 1-year warranty </a:t>
            </a:r>
          </a:p>
          <a:p>
            <a:pPr marL="0" indent="0">
              <a:buNone/>
            </a:pPr>
            <a:r>
              <a:rPr lang="en-US" dirty="0"/>
              <a:t>+$95</a:t>
            </a:r>
          </a:p>
          <a:p>
            <a:endParaRPr lang="en-US" dirty="0"/>
          </a:p>
        </p:txBody>
      </p:sp>
      <p:sp>
        <p:nvSpPr>
          <p:cNvPr id="4" name="Text Placeholder 3">
            <a:extLst>
              <a:ext uri="{FF2B5EF4-FFF2-40B4-BE49-F238E27FC236}">
                <a16:creationId xmlns:a16="http://schemas.microsoft.com/office/drawing/2014/main" id="{28A7B3BD-35CC-46F3-98AC-942AE482AF2C}"/>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293BE670-B2DB-4C7B-9DC1-0BCDBF8E26F8}"/>
              </a:ext>
            </a:extLst>
          </p:cNvPr>
          <p:cNvPicPr>
            <a:picLocks noChangeAspect="1"/>
          </p:cNvPicPr>
          <p:nvPr/>
        </p:nvPicPr>
        <p:blipFill>
          <a:blip r:embed="rId3"/>
          <a:stretch>
            <a:fillRect/>
          </a:stretch>
        </p:blipFill>
        <p:spPr>
          <a:xfrm>
            <a:off x="8610190" y="1685151"/>
            <a:ext cx="3157608" cy="40946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636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ake&#10;&#10;Description automatically generated">
            <a:extLst>
              <a:ext uri="{FF2B5EF4-FFF2-40B4-BE49-F238E27FC236}">
                <a16:creationId xmlns:a16="http://schemas.microsoft.com/office/drawing/2014/main" id="{CFA1FE71-6612-4D5B-B159-394F1FFFD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937"/>
          <a:stretch/>
        </p:blipFill>
        <p:spPr>
          <a:xfrm>
            <a:off x="-95693" y="0"/>
            <a:ext cx="5047152" cy="6858000"/>
          </a:xfrm>
          <a:prstGeom prst="rect">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LET’S SUMMARIZE </a:t>
            </a:r>
            <a:br>
              <a:rPr lang="en-US" dirty="0"/>
            </a:br>
            <a:r>
              <a:rPr lang="en-US" dirty="0"/>
              <a:t>GEN Z TODAY</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667250"/>
          </a:xfrm>
        </p:spPr>
        <p:txBody>
          <a:bodyPr>
            <a:normAutofit fontScale="70000" lnSpcReduction="20000"/>
          </a:bodyPr>
          <a:lstStyle/>
          <a:p>
            <a:pPr marL="0" indent="0">
              <a:buNone/>
            </a:pPr>
            <a:r>
              <a:rPr lang="en-US" sz="4000" b="1" dirty="0"/>
              <a:t>Educate</a:t>
            </a:r>
          </a:p>
          <a:p>
            <a:pPr marL="0" indent="0">
              <a:buNone/>
            </a:pPr>
            <a:r>
              <a:rPr lang="en-US" sz="3300" dirty="0"/>
              <a:t>Be an advocate for kids and young adults and their vision</a:t>
            </a:r>
          </a:p>
          <a:p>
            <a:pPr marL="0" indent="0">
              <a:buNone/>
            </a:pPr>
            <a:r>
              <a:rPr lang="en-US" sz="4000" b="1" dirty="0"/>
              <a:t>More time with digital devices / less time outdoors </a:t>
            </a:r>
          </a:p>
          <a:p>
            <a:pPr marL="0" indent="0">
              <a:buNone/>
            </a:pPr>
            <a:r>
              <a:rPr lang="en-US" sz="3300" dirty="0"/>
              <a:t>May affect visual development / Talk about blue light protection but don’t forget the sun</a:t>
            </a:r>
          </a:p>
          <a:p>
            <a:pPr marL="0" indent="0">
              <a:buNone/>
            </a:pPr>
            <a:r>
              <a:rPr lang="en-US" sz="4000" b="1" dirty="0"/>
              <a:t>Protect Gen Z with their Rx</a:t>
            </a:r>
          </a:p>
          <a:p>
            <a:pPr marL="0" indent="0">
              <a:buNone/>
            </a:pPr>
            <a:r>
              <a:rPr lang="en-US" sz="3300" dirty="0"/>
              <a:t>Damaging UV, harmful blue light, eye trauma and glare</a:t>
            </a:r>
          </a:p>
          <a:p>
            <a:pPr marL="0" indent="0">
              <a:buNone/>
            </a:pPr>
            <a:r>
              <a:rPr lang="en-US" sz="4000" b="1" dirty="0"/>
              <a:t>Prescribe</a:t>
            </a:r>
          </a:p>
          <a:p>
            <a:pPr marL="0" indent="0">
              <a:buNone/>
            </a:pPr>
            <a:r>
              <a:rPr lang="en-US" sz="3300" dirty="0"/>
              <a:t>The best visual solution without hesitation</a:t>
            </a:r>
          </a:p>
        </p:txBody>
      </p:sp>
    </p:spTree>
    <p:extLst>
      <p:ext uri="{BB962C8B-B14F-4D97-AF65-F5344CB8AC3E}">
        <p14:creationId xmlns:p14="http://schemas.microsoft.com/office/powerpoint/2010/main" val="262647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385236" y="-15022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nvGrpSpPr>
          <p:cNvPr id="18" name="Group 17">
            <a:extLst>
              <a:ext uri="{FF2B5EF4-FFF2-40B4-BE49-F238E27FC236}">
                <a16:creationId xmlns:a16="http://schemas.microsoft.com/office/drawing/2014/main" id="{D6A738EF-7A2C-45A7-B62A-AB1C84BAB188}"/>
              </a:ext>
            </a:extLst>
          </p:cNvPr>
          <p:cNvGrpSpPr/>
          <p:nvPr/>
        </p:nvGrpSpPr>
        <p:grpSpPr>
          <a:xfrm>
            <a:off x="6390903" y="2448244"/>
            <a:ext cx="587410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6600" b="1" kern="0" dirty="0">
                  <a:solidFill>
                    <a:srgbClr val="002C71"/>
                  </a:solidFill>
                  <a:latin typeface="Century Gothic" panose="020B0502020202020204" pitchFamily="34" charset="0"/>
                  <a:sym typeface="Arial"/>
                </a:rPr>
                <a:t>OF GEN Z</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5400" b="1" kern="0" dirty="0">
                  <a:solidFill>
                    <a:srgbClr val="F36F21"/>
                  </a:solidFill>
                  <a:latin typeface="Century Gothic" panose="020B0502020202020204" pitchFamily="34" charset="0"/>
                  <a:sym typeface="Arial"/>
                </a:rPr>
                <a:t>THE BRIGHT SIDE</a:t>
              </a:r>
            </a:p>
          </p:txBody>
        </p:sp>
      </p:grpSp>
      <p:sp>
        <p:nvSpPr>
          <p:cNvPr id="13" name="Shape 718">
            <a:extLst>
              <a:ext uri="{FF2B5EF4-FFF2-40B4-BE49-F238E27FC236}">
                <a16:creationId xmlns:a16="http://schemas.microsoft.com/office/drawing/2014/main" id="{6C206C8D-4FDC-477A-84F4-5085EEA5DDBE}"/>
              </a:ext>
            </a:extLst>
          </p:cNvPr>
          <p:cNvSpPr txBox="1"/>
          <p:nvPr/>
        </p:nvSpPr>
        <p:spPr>
          <a:xfrm>
            <a:off x="6468162" y="5089772"/>
            <a:ext cx="4941475" cy="327749"/>
          </a:xfrm>
          <a:prstGeom prst="rect">
            <a:avLst/>
          </a:prstGeom>
          <a:noFill/>
          <a:ln>
            <a:noFill/>
          </a:ln>
        </p:spPr>
        <p:txBody>
          <a:bodyPr lIns="45713" tIns="22850" rIns="45713" bIns="22850" anchor="ctr" anchorCtr="0">
            <a:noAutofit/>
          </a:bodyPr>
          <a:lstStyle/>
          <a:p>
            <a:pPr algn="ctr">
              <a:lnSpc>
                <a:spcPct val="85000"/>
              </a:lnSpc>
              <a:buSzPct val="25000"/>
              <a:defRPr/>
            </a:pPr>
            <a:r>
              <a:rPr lang="en-US" sz="4000" b="1" kern="0" dirty="0">
                <a:solidFill>
                  <a:srgbClr val="002C71"/>
                </a:solidFill>
                <a:latin typeface="Century Gothic" panose="020B0502020202020204" pitchFamily="34" charset="0"/>
                <a:sym typeface="Arial"/>
              </a:rPr>
              <a:t>THANK</a:t>
            </a:r>
          </a:p>
          <a:p>
            <a:pPr algn="ctr">
              <a:lnSpc>
                <a:spcPct val="85000"/>
              </a:lnSpc>
              <a:buSzPct val="25000"/>
              <a:defRPr/>
            </a:pPr>
            <a:r>
              <a:rPr lang="en-US" sz="4000" b="1" kern="0" dirty="0">
                <a:solidFill>
                  <a:srgbClr val="002C71"/>
                </a:solidFill>
                <a:latin typeface="Century Gothic" panose="020B0502020202020204" pitchFamily="34" charset="0"/>
                <a:sym typeface="Arial"/>
              </a:rPr>
              <a:t>YOU!</a:t>
            </a:r>
          </a:p>
        </p:txBody>
      </p:sp>
    </p:spTree>
    <p:extLst>
      <p:ext uri="{BB962C8B-B14F-4D97-AF65-F5344CB8AC3E}">
        <p14:creationId xmlns:p14="http://schemas.microsoft.com/office/powerpoint/2010/main" val="223264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EDC3FEC-FE90-4977-8D4F-436E83C9FF09}"/>
              </a:ext>
            </a:extLst>
          </p:cNvPr>
          <p:cNvSpPr txBox="1">
            <a:spLocks/>
          </p:cNvSpPr>
          <p:nvPr/>
        </p:nvSpPr>
        <p:spPr>
          <a:xfrm>
            <a:off x="1868257" y="1658711"/>
            <a:ext cx="8455487" cy="35405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chemeClr val="lt1"/>
              </a:buClr>
              <a:buFont typeface="Arial"/>
              <a:buNone/>
              <a:defRPr sz="2000" b="0" i="0" u="none" strike="noStrike" cap="none">
                <a:solidFill>
                  <a:schemeClr val="lt1"/>
                </a:solidFill>
                <a:latin typeface="Century Gothic"/>
                <a:ea typeface="Century Gothic"/>
                <a:cs typeface="Century Gothic"/>
                <a:sym typeface="Century Gothic"/>
              </a:defRPr>
            </a:lvl1pPr>
            <a:lvl2pPr marL="230188" marR="0" lvl="1" indent="-115888" algn="l" rtl="0">
              <a:lnSpc>
                <a:spcPct val="100000"/>
              </a:lnSpc>
              <a:spcBef>
                <a:spcPts val="0"/>
              </a:spcBef>
              <a:spcAft>
                <a:spcPts val="600"/>
              </a:spcAft>
              <a:buClr>
                <a:schemeClr val="lt1"/>
              </a:buClr>
              <a:buSzPct val="100000"/>
              <a:buFont typeface="Arial"/>
              <a:buChar char="•"/>
              <a:defRPr sz="1800" b="0" i="0" u="none" strike="noStrike" cap="none">
                <a:solidFill>
                  <a:schemeClr val="lt1"/>
                </a:solidFill>
                <a:latin typeface="Century Gothic"/>
                <a:ea typeface="Century Gothic"/>
                <a:cs typeface="Century Gothic"/>
                <a:sym typeface="Century Gothic"/>
              </a:defRPr>
            </a:lvl2pPr>
            <a:lvl3pPr marL="463550" marR="0" lvl="2" indent="-120650" algn="l" rtl="0">
              <a:lnSpc>
                <a:spcPct val="100000"/>
              </a:lnSpc>
              <a:spcBef>
                <a:spcPts val="0"/>
              </a:spcBef>
              <a:spcAft>
                <a:spcPts val="600"/>
              </a:spcAft>
              <a:buClr>
                <a:schemeClr val="lt1"/>
              </a:buClr>
              <a:buSzPct val="100000"/>
              <a:buFont typeface="Merriweather Sans"/>
              <a:buChar char="–"/>
              <a:defRPr sz="1800" b="0" i="0" u="none" strike="noStrike" cap="none">
                <a:solidFill>
                  <a:schemeClr val="lt1"/>
                </a:solidFill>
                <a:latin typeface="Century Gothic"/>
                <a:ea typeface="Century Gothic"/>
                <a:cs typeface="Century Gothic"/>
                <a:sym typeface="Century Gothic"/>
              </a:defRPr>
            </a:lvl3pPr>
            <a:lvl4pPr marL="690563" marR="0" lvl="3" indent="-136843" algn="l" rtl="0">
              <a:lnSpc>
                <a:spcPct val="100000"/>
              </a:lnSpc>
              <a:spcBef>
                <a:spcPts val="0"/>
              </a:spcBef>
              <a:spcAft>
                <a:spcPts val="600"/>
              </a:spcAft>
              <a:buClr>
                <a:schemeClr val="lt1"/>
              </a:buClr>
              <a:buSzPct val="95000"/>
              <a:buFont typeface="Arial"/>
              <a:buChar char="•"/>
              <a:defRPr sz="1600" b="0" i="0" u="none" strike="noStrike" cap="none">
                <a:solidFill>
                  <a:schemeClr val="lt1"/>
                </a:solidFill>
                <a:latin typeface="Century Gothic"/>
                <a:ea typeface="Century Gothic"/>
                <a:cs typeface="Century Gothic"/>
                <a:sym typeface="Century Gothic"/>
              </a:defRPr>
            </a:lvl4pPr>
            <a:lvl5pPr marL="906463" marR="0" lvl="4" indent="-144462" algn="l" rtl="0">
              <a:lnSpc>
                <a:spcPct val="100000"/>
              </a:lnSpc>
              <a:spcBef>
                <a:spcPts val="0"/>
              </a:spcBef>
              <a:spcAft>
                <a:spcPts val="600"/>
              </a:spcAft>
              <a:buClr>
                <a:schemeClr val="lt1"/>
              </a:buClr>
              <a:buSzPct val="100000"/>
              <a:buFont typeface="Merriweather Sans"/>
              <a:buChar char="-"/>
              <a:defRPr sz="1400" b="0" i="0" u="none" strike="noStrike" cap="none">
                <a:solidFill>
                  <a:schemeClr val="lt1"/>
                </a:solidFill>
                <a:latin typeface="Century Gothic"/>
                <a:ea typeface="Century Gothic"/>
                <a:cs typeface="Century Gothic"/>
                <a:sym typeface="Century Gothic"/>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rPr>
              <a:t>Insert Meet </a:t>
            </a:r>
            <a:r>
              <a:rPr kumimoji="0" lang="en-US" sz="2000" b="0" i="0" u="none" strike="noStrike" kern="0" cap="none" spc="0" normalizeH="0" baseline="0" noProof="0" dirty="0" err="1">
                <a:ln>
                  <a:noFill/>
                </a:ln>
                <a:solidFill>
                  <a:srgbClr val="FFFFFF"/>
                </a:solidFill>
                <a:effectLst/>
                <a:uLnTx/>
                <a:uFillTx/>
                <a:latin typeface="Century Gothic"/>
                <a:sym typeface="Century Gothic"/>
              </a:rPr>
              <a:t>GenZ</a:t>
            </a:r>
            <a:r>
              <a:rPr kumimoji="0" lang="en-US" sz="2000" b="0" i="0" u="none" strike="noStrike" kern="0" cap="none" spc="0" normalizeH="0" baseline="0" noProof="0" dirty="0">
                <a:ln>
                  <a:noFill/>
                </a:ln>
                <a:solidFill>
                  <a:srgbClr val="FFFFFF"/>
                </a:solidFill>
                <a:effectLst/>
                <a:uLnTx/>
                <a:uFillTx/>
                <a:latin typeface="Century Gothic"/>
                <a:sym typeface="Century Gothic"/>
              </a:rPr>
              <a:t> Video</a:t>
            </a: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rPr>
              <a:t>Video can be downloaded from here:</a:t>
            </a: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sym typeface="Century Gothic"/>
                <a:hlinkClick r:id="rId2"/>
              </a:rPr>
              <a:t>https://drive.google.com/drive/folders/0B8jvqvV77pcJejF2LUQwbmtGVUU?usp=sharing</a:t>
            </a: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l" defTabSz="914400" rtl="0" eaLnBrk="1" fontAlgn="auto" latinLnBrk="0" hangingPunct="1">
              <a:lnSpc>
                <a:spcPct val="100000"/>
              </a:lnSpc>
              <a:spcBef>
                <a:spcPts val="0"/>
              </a:spcBef>
              <a:spcAft>
                <a:spcPts val="600"/>
              </a:spcAft>
              <a:buClr>
                <a:srgbClr val="FFFFFF"/>
              </a:buClr>
              <a:buSzTx/>
              <a:buFont typeface="Arial"/>
              <a:buNone/>
              <a:tabLst/>
              <a:defRPr/>
            </a:pPr>
            <a:br>
              <a:rPr kumimoji="0" lang="en-US" sz="2000" b="0" i="0" u="none" strike="noStrike" kern="0" cap="none" spc="0" normalizeH="0" baseline="0" noProof="0" dirty="0">
                <a:ln>
                  <a:noFill/>
                </a:ln>
                <a:solidFill>
                  <a:srgbClr val="FFFFFF"/>
                </a:solidFill>
                <a:effectLst/>
                <a:uLnTx/>
                <a:uFillTx/>
                <a:latin typeface="Century Gothic"/>
                <a:sym typeface="Century Gothic"/>
              </a:rPr>
            </a:b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p:txBody>
      </p:sp>
      <p:sp>
        <p:nvSpPr>
          <p:cNvPr id="8" name="Shape 160">
            <a:extLst>
              <a:ext uri="{FF2B5EF4-FFF2-40B4-BE49-F238E27FC236}">
                <a16:creationId xmlns:a16="http://schemas.microsoft.com/office/drawing/2014/main" id="{5CB84960-9893-4396-ACF8-EBD57BEC4AE3}"/>
              </a:ext>
            </a:extLst>
          </p:cNvPr>
          <p:cNvSpPr txBox="1"/>
          <p:nvPr/>
        </p:nvSpPr>
        <p:spPr>
          <a:xfrm>
            <a:off x="1868256" y="6462522"/>
            <a:ext cx="5526224" cy="217199"/>
          </a:xfrm>
          <a:prstGeom prst="rect">
            <a:avLst/>
          </a:prstGeom>
          <a:noFill/>
          <a:ln>
            <a:noFill/>
          </a:ln>
        </p:spPr>
        <p:txBody>
          <a:bodyPr lIns="91425" tIns="45700" rIns="91425" bIns="45700" anchor="t" anchorCtr="0">
            <a:noAutofit/>
          </a:bodyPr>
          <a:lstStyle/>
          <a:p>
            <a:pPr>
              <a:buSzPct val="25000"/>
            </a:pPr>
            <a:r>
              <a:rPr lang="en-US" sz="1000" kern="0" dirty="0">
                <a:solidFill>
                  <a:srgbClr val="FFFFFF"/>
                </a:solidFill>
                <a:latin typeface="Century Gothic" panose="020B0502020202020204" pitchFamily="34" charset="0"/>
                <a:cs typeface="Arial"/>
                <a:sym typeface="Arial"/>
              </a:rPr>
              <a:t>Source:  Washington Post</a:t>
            </a:r>
          </a:p>
        </p:txBody>
      </p:sp>
    </p:spTree>
    <p:extLst>
      <p:ext uri="{BB962C8B-B14F-4D97-AF65-F5344CB8AC3E}">
        <p14:creationId xmlns:p14="http://schemas.microsoft.com/office/powerpoint/2010/main" val="21715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p:blipFill>
        <p:spPr>
          <a:xfrm>
            <a:off x="-374076" y="0"/>
            <a:ext cx="8456026" cy="6857990"/>
          </a:xfrm>
          <a:prstGeom prst="rect">
            <a:avLst/>
          </a:prstGeom>
        </p:spPr>
      </p:pic>
      <p:grpSp>
        <p:nvGrpSpPr>
          <p:cNvPr id="14" name="Groupe 13">
            <a:extLst>
              <a:ext uri="{FF2B5EF4-FFF2-40B4-BE49-F238E27FC236}">
                <a16:creationId xmlns:a16="http://schemas.microsoft.com/office/drawing/2014/main" id="{57AE3950-6366-C44E-9121-941C9AE831A5}"/>
              </a:ext>
            </a:extLst>
          </p:cNvPr>
          <p:cNvGrpSpPr/>
          <p:nvPr/>
        </p:nvGrpSpPr>
        <p:grpSpPr>
          <a:xfrm>
            <a:off x="4715863" y="-1557133"/>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dirty="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7069053" y="365125"/>
            <a:ext cx="4648025" cy="1325563"/>
          </a:xfrm>
        </p:spPr>
        <p:txBody>
          <a:bodyPr/>
          <a:lstStyle/>
          <a:p>
            <a:r>
              <a:rPr lang="en-US" dirty="0"/>
              <a:t>DO YOU KNOW?</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7069054" y="1825625"/>
            <a:ext cx="4284746" cy="4509290"/>
          </a:xfrm>
        </p:spPr>
        <p:txBody>
          <a:bodyPr>
            <a:normAutofit fontScale="77500" lnSpcReduction="20000"/>
          </a:bodyPr>
          <a:lstStyle/>
          <a:p>
            <a:pPr marL="0" lvl="0" indent="0">
              <a:buNone/>
            </a:pPr>
            <a:r>
              <a:rPr lang="en-US" dirty="0">
                <a:sym typeface="Century Gothic"/>
              </a:rPr>
              <a:t>80% of learning in a child’s first 12 years comes through the eyes.</a:t>
            </a:r>
          </a:p>
          <a:p>
            <a:pPr lvl="0"/>
            <a:endParaRPr lang="en-US" sz="4000" dirty="0"/>
          </a:p>
          <a:p>
            <a:pPr marL="0" lvl="0" indent="0">
              <a:buNone/>
            </a:pPr>
            <a:r>
              <a:rPr lang="en-US" sz="4000" dirty="0"/>
              <a:t>However…</a:t>
            </a:r>
            <a:endParaRPr lang="en-US" dirty="0">
              <a:sym typeface="Century Gothic"/>
            </a:endParaRPr>
          </a:p>
          <a:p>
            <a:pPr marL="0" lvl="0" indent="0">
              <a:buNone/>
            </a:pPr>
            <a:r>
              <a:rPr lang="en-US" dirty="0"/>
              <a:t>6 out of 10 children experiencing reading difficulties have uncorrected or undetected vision problems. </a:t>
            </a:r>
          </a:p>
          <a:p>
            <a:pPr lvl="0"/>
            <a:endParaRPr lang="en-US" sz="1200" dirty="0"/>
          </a:p>
          <a:p>
            <a:pPr marL="0" lvl="0" indent="0">
              <a:buNone/>
            </a:pPr>
            <a:r>
              <a:rPr lang="en-US" dirty="0"/>
              <a:t>Almost 25% of school-age children have vision problems.</a:t>
            </a: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7179906" y="6334915"/>
            <a:ext cx="4537172" cy="316898"/>
          </a:xfrm>
        </p:spPr>
        <p:txBody>
          <a:bodyPr/>
          <a:lstStyle/>
          <a:p>
            <a:pPr lvl="0">
              <a:buSzPct val="25000"/>
            </a:pPr>
            <a:r>
              <a:rPr lang="en-US" dirty="0"/>
              <a:t>Sources:  Canadian Association of Optometrists , National Coalition for Vision Health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a:fillRect/>
          </a:stretch>
        </p:blipFill>
        <p:spPr>
          <a:xfrm>
            <a:off x="-1297175" y="0"/>
            <a:ext cx="10302239" cy="6857999"/>
          </a:xfrm>
          <a:prstGeom prst="rect">
            <a:avLst/>
          </a:prstGeom>
        </p:spPr>
      </p:pic>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5527153" y="365125"/>
            <a:ext cx="6189925" cy="1325563"/>
          </a:xfrm>
        </p:spPr>
        <p:txBody>
          <a:bodyPr/>
          <a:lstStyle/>
          <a:p>
            <a:r>
              <a:rPr lang="en-US" dirty="0"/>
              <a:t>A NEED FOR ADVOCATES </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5537963" y="1825625"/>
            <a:ext cx="5815837" cy="4351338"/>
          </a:xfrm>
        </p:spPr>
        <p:txBody>
          <a:bodyPr>
            <a:normAutofit fontScale="85000" lnSpcReduction="10000"/>
          </a:bodyPr>
          <a:lstStyle/>
          <a:p>
            <a:pPr marL="0" lvl="0" indent="0">
              <a:lnSpc>
                <a:spcPct val="100000"/>
              </a:lnSpc>
              <a:spcBef>
                <a:spcPts val="0"/>
              </a:spcBef>
              <a:buClr>
                <a:schemeClr val="lt1"/>
              </a:buClr>
              <a:buSzPts val="1800"/>
              <a:buNone/>
            </a:pPr>
            <a:r>
              <a:rPr lang="en-US" b="1" dirty="0">
                <a:latin typeface="Century Gothic"/>
                <a:ea typeface="Century Gothic"/>
                <a:cs typeface="Century Gothic"/>
                <a:sym typeface="Century Gothic"/>
              </a:rPr>
              <a:t>Kids with undetected vision problems </a:t>
            </a:r>
            <a:br>
              <a:rPr lang="en-US" b="1" dirty="0">
                <a:latin typeface="Century Gothic"/>
                <a:ea typeface="Century Gothic"/>
                <a:cs typeface="Century Gothic"/>
                <a:sym typeface="Century Gothic"/>
              </a:rPr>
            </a:br>
            <a:r>
              <a:rPr lang="en-US" dirty="0"/>
              <a:t>C</a:t>
            </a:r>
            <a:r>
              <a:rPr lang="en-US" dirty="0">
                <a:latin typeface="Century Gothic"/>
                <a:ea typeface="Century Gothic"/>
                <a:cs typeface="Century Gothic"/>
                <a:sym typeface="Century Gothic"/>
              </a:rPr>
              <a:t>an suffer from low self-esteem, frustration, poor literacy or physical side effects, like headaches</a:t>
            </a:r>
            <a:endParaRPr lang="en-US" dirty="0"/>
          </a:p>
          <a:p>
            <a:pPr marL="0" lvl="0" indent="0">
              <a:lnSpc>
                <a:spcPct val="100000"/>
              </a:lnSpc>
              <a:spcBef>
                <a:spcPts val="60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600"/>
              </a:spcBef>
              <a:buClr>
                <a:schemeClr val="lt1"/>
              </a:buClr>
              <a:buSzPts val="1800"/>
              <a:buNone/>
            </a:pPr>
            <a:r>
              <a:rPr lang="en-US" b="1" dirty="0">
                <a:latin typeface="Century Gothic"/>
                <a:ea typeface="Century Gothic"/>
                <a:cs typeface="Century Gothic"/>
                <a:sym typeface="Century Gothic"/>
              </a:rPr>
              <a:t>Sometimes</a:t>
            </a:r>
            <a:br>
              <a:rPr lang="en-US" dirty="0"/>
            </a:br>
            <a:r>
              <a:rPr lang="en-US" dirty="0"/>
              <a:t>T</a:t>
            </a:r>
            <a:r>
              <a:rPr lang="en-US" dirty="0">
                <a:latin typeface="Century Gothic"/>
                <a:ea typeface="Century Gothic"/>
                <a:cs typeface="Century Gothic"/>
                <a:sym typeface="Century Gothic"/>
              </a:rPr>
              <a:t>hey are even wrongly viewed as “slow learners”</a:t>
            </a:r>
            <a:endParaRPr lang="en-US" dirty="0"/>
          </a:p>
          <a:p>
            <a:pPr marL="0" lvl="0" indent="0">
              <a:lnSpc>
                <a:spcPct val="100000"/>
              </a:lnSpc>
              <a:spcBef>
                <a:spcPts val="60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600"/>
              </a:spcBef>
              <a:buClr>
                <a:schemeClr val="lt1"/>
              </a:buClr>
              <a:buSzPts val="1800"/>
              <a:buNone/>
            </a:pPr>
            <a:r>
              <a:rPr lang="en-US" b="1" dirty="0">
                <a:latin typeface="Century Gothic"/>
                <a:ea typeface="Century Gothic"/>
                <a:cs typeface="Century Gothic"/>
                <a:sym typeface="Century Gothic"/>
              </a:rPr>
              <a:t>Vision problems</a:t>
            </a:r>
            <a:br>
              <a:rPr lang="en-US" b="1" dirty="0">
                <a:latin typeface="Century Gothic"/>
                <a:ea typeface="Century Gothic"/>
                <a:cs typeface="Century Gothic"/>
                <a:sym typeface="Century Gothic"/>
              </a:rPr>
            </a:br>
            <a:r>
              <a:rPr lang="en-US" dirty="0">
                <a:latin typeface="Century Gothic"/>
                <a:ea typeface="Century Gothic"/>
                <a:cs typeface="Century Gothic"/>
                <a:sym typeface="Century Gothic"/>
              </a:rPr>
              <a:t>Can limit the ability of a child to learn as well as interact with other children.</a:t>
            </a:r>
            <a:endParaRPr lang="en-US" dirty="0"/>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5611114" y="6334914"/>
            <a:ext cx="4539696" cy="365125"/>
          </a:xfrm>
        </p:spPr>
        <p:txBody>
          <a:bodyPr/>
          <a:lstStyle/>
          <a:p>
            <a:endParaRPr lang="en-US" dirty="0"/>
          </a:p>
        </p:txBody>
      </p:sp>
    </p:spTree>
    <p:extLst>
      <p:ext uri="{BB962C8B-B14F-4D97-AF65-F5344CB8AC3E}">
        <p14:creationId xmlns:p14="http://schemas.microsoft.com/office/powerpoint/2010/main" val="729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A6DF13-D64B-4B40-BB4C-79395A23CDDC}"/>
              </a:ext>
            </a:extLst>
          </p:cNvPr>
          <p:cNvSpPr>
            <a:spLocks noGrp="1"/>
          </p:cNvSpPr>
          <p:nvPr>
            <p:ph type="body" sz="quarter" idx="13"/>
          </p:nvPr>
        </p:nvSpPr>
        <p:spPr/>
        <p:txBody>
          <a:bodyPr/>
          <a:lstStyle/>
          <a:p>
            <a:r>
              <a:rPr lang="en-US" dirty="0"/>
              <a:t>Source:  Vision Council </a:t>
            </a:r>
            <a:r>
              <a:rPr lang="en-US" dirty="0" err="1"/>
              <a:t>Visionwatch</a:t>
            </a:r>
            <a:r>
              <a:rPr lang="en-US" dirty="0"/>
              <a:t> Parent Child Vision Care Report, January 2016</a:t>
            </a:r>
          </a:p>
          <a:p>
            <a:endParaRPr lang="en-US" dirty="0"/>
          </a:p>
        </p:txBody>
      </p:sp>
      <p:graphicFrame>
        <p:nvGraphicFramePr>
          <p:cNvPr id="8" name="Table 7">
            <a:extLst>
              <a:ext uri="{FF2B5EF4-FFF2-40B4-BE49-F238E27FC236}">
                <a16:creationId xmlns:a16="http://schemas.microsoft.com/office/drawing/2014/main" id="{AE155048-C910-4DE3-9B6E-3E352EC05EDD}"/>
              </a:ext>
            </a:extLst>
          </p:cNvPr>
          <p:cNvGraphicFramePr>
            <a:graphicFrameLocks noGrp="1"/>
          </p:cNvGraphicFramePr>
          <p:nvPr>
            <p:extLst>
              <p:ext uri="{D42A27DB-BD31-4B8C-83A1-F6EECF244321}">
                <p14:modId xmlns:p14="http://schemas.microsoft.com/office/powerpoint/2010/main" val="1675913795"/>
              </p:ext>
            </p:extLst>
          </p:nvPr>
        </p:nvGraphicFramePr>
        <p:xfrm>
          <a:off x="2406240" y="1041992"/>
          <a:ext cx="8947560" cy="2945217"/>
        </p:xfrm>
        <a:graphic>
          <a:graphicData uri="http://schemas.openxmlformats.org/drawingml/2006/table">
            <a:tbl>
              <a:tblPr firstRow="1" bandRow="1"/>
              <a:tblGrid>
                <a:gridCol w="1531834">
                  <a:extLst>
                    <a:ext uri="{9D8B030D-6E8A-4147-A177-3AD203B41FA5}">
                      <a16:colId xmlns:a16="http://schemas.microsoft.com/office/drawing/2014/main" val="3900673737"/>
                    </a:ext>
                  </a:extLst>
                </a:gridCol>
                <a:gridCol w="7415726">
                  <a:extLst>
                    <a:ext uri="{9D8B030D-6E8A-4147-A177-3AD203B41FA5}">
                      <a16:colId xmlns:a16="http://schemas.microsoft.com/office/drawing/2014/main" val="471637905"/>
                    </a:ext>
                  </a:extLst>
                </a:gridCol>
              </a:tblGrid>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37% </a:t>
                      </a: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Of parents report their child has never had an eye exam</a:t>
                      </a: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55999601"/>
                  </a:ext>
                </a:extLst>
              </a:tr>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58% </a:t>
                      </a:r>
                      <a:endPar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Claim their children DO NOT NEED an exam</a:t>
                      </a: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85642"/>
                  </a:ext>
                </a:extLst>
              </a:tr>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38% </a:t>
                      </a:r>
                      <a:endPar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Believe that their children are too young to experience vision problems</a:t>
                      </a: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8519570"/>
                  </a:ext>
                </a:extLst>
              </a:tr>
            </a:tbl>
          </a:graphicData>
        </a:graphic>
      </p:graphicFrame>
      <p:grpSp>
        <p:nvGrpSpPr>
          <p:cNvPr id="9" name="Group 8">
            <a:extLst>
              <a:ext uri="{FF2B5EF4-FFF2-40B4-BE49-F238E27FC236}">
                <a16:creationId xmlns:a16="http://schemas.microsoft.com/office/drawing/2014/main" id="{2067A45A-5FE6-4C04-A397-7DD9559C5C05}"/>
              </a:ext>
            </a:extLst>
          </p:cNvPr>
          <p:cNvGrpSpPr/>
          <p:nvPr/>
        </p:nvGrpSpPr>
        <p:grpSpPr>
          <a:xfrm>
            <a:off x="2406240" y="4380000"/>
            <a:ext cx="8947560" cy="101560"/>
            <a:chOff x="20538832" y="5665223"/>
            <a:chExt cx="10010664" cy="93785"/>
          </a:xfrm>
          <a:solidFill>
            <a:srgbClr val="002C71"/>
          </a:solidFill>
        </p:grpSpPr>
        <p:sp>
          <p:nvSpPr>
            <p:cNvPr id="10" name="Parallelogram 9">
              <a:extLst>
                <a:ext uri="{FF2B5EF4-FFF2-40B4-BE49-F238E27FC236}">
                  <a16:creationId xmlns:a16="http://schemas.microsoft.com/office/drawing/2014/main" id="{95890B71-A37F-498E-8A2A-C38D8FBD7A36}"/>
                </a:ext>
              </a:extLst>
            </p:cNvPr>
            <p:cNvSpPr/>
            <p:nvPr/>
          </p:nvSpPr>
          <p:spPr>
            <a:xfrm>
              <a:off x="20538832" y="5665223"/>
              <a:ext cx="2701858" cy="9378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Parallelogram 10">
              <a:extLst>
                <a:ext uri="{FF2B5EF4-FFF2-40B4-BE49-F238E27FC236}">
                  <a16:creationId xmlns:a16="http://schemas.microsoft.com/office/drawing/2014/main" id="{ED96B0E2-7177-420B-B9A1-F541817DA05E}"/>
                </a:ext>
              </a:extLst>
            </p:cNvPr>
            <p:cNvSpPr/>
            <p:nvPr/>
          </p:nvSpPr>
          <p:spPr>
            <a:xfrm>
              <a:off x="23195902" y="5665223"/>
              <a:ext cx="7353594" cy="9378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 name="Rectangle 11">
            <a:extLst>
              <a:ext uri="{FF2B5EF4-FFF2-40B4-BE49-F238E27FC236}">
                <a16:creationId xmlns:a16="http://schemas.microsoft.com/office/drawing/2014/main" id="{C1E0511C-C867-47E9-8AA9-D345877873FE}"/>
              </a:ext>
            </a:extLst>
          </p:cNvPr>
          <p:cNvSpPr/>
          <p:nvPr/>
        </p:nvSpPr>
        <p:spPr>
          <a:xfrm>
            <a:off x="2406240" y="4874351"/>
            <a:ext cx="8947560" cy="507831"/>
          </a:xfrm>
          <a:prstGeom prst="rect">
            <a:avLst/>
          </a:prstGeom>
        </p:spPr>
        <p:txBody>
          <a:bodyPr wrap="square" anchor="ctr">
            <a:spAutoFit/>
          </a:bodyPr>
          <a:lstStyle/>
          <a:p>
            <a:pPr lvl="0">
              <a:defRPr/>
            </a:pPr>
            <a:r>
              <a:rPr lang="en-US" sz="2700" dirty="0">
                <a:solidFill>
                  <a:srgbClr val="002C71"/>
                </a:solidFill>
                <a:latin typeface="Century Gothic" panose="020B0502020202020204" pitchFamily="34" charset="0"/>
                <a:cs typeface="HelveticaNeue LightCond"/>
              </a:rPr>
              <a:t>Insurance coverage doesn’t have an impact</a:t>
            </a:r>
          </a:p>
        </p:txBody>
      </p:sp>
    </p:spTree>
    <p:extLst>
      <p:ext uri="{BB962C8B-B14F-4D97-AF65-F5344CB8AC3E}">
        <p14:creationId xmlns:p14="http://schemas.microsoft.com/office/powerpoint/2010/main" val="3362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20283</TotalTime>
  <Words>7738</Words>
  <Application>Microsoft Macintosh PowerPoint</Application>
  <PresentationFormat>Widescreen</PresentationFormat>
  <Paragraphs>721</Paragraphs>
  <Slides>56</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Century Gothic</vt:lpstr>
      <vt:lpstr>Office Theme</vt:lpstr>
      <vt:lpstr>PowerPoint Presentation</vt:lpstr>
      <vt:lpstr>OBJECTIVES</vt:lpstr>
      <vt:lpstr>CANADIAN POPULOUS BY AGE</vt:lpstr>
      <vt:lpstr>PowerPoint Presentation</vt:lpstr>
      <vt:lpstr>PURHCASE DECISIONS INFLUENCED BY GEN Z</vt:lpstr>
      <vt:lpstr>PowerPoint Presentation</vt:lpstr>
      <vt:lpstr>DO YOU KNOW?</vt:lpstr>
      <vt:lpstr>A NEED FOR ADVOCATES </vt:lpstr>
      <vt:lpstr>PowerPoint Presentation</vt:lpstr>
      <vt:lpstr>PREVENTION IS KEY</vt:lpstr>
      <vt:lpstr>REGULAR EYE CARE  IS KEY</vt:lpstr>
      <vt:lpstr>PowerPoint Presentation</vt:lpstr>
      <vt:lpstr>PowerPoint Presentation</vt:lpstr>
      <vt:lpstr>TALK TO PARENTS / TEACHERS ABOUT THE SYMPTOMS TO WATCH FOR:</vt:lpstr>
      <vt:lpstr>TALK TO PARENTS / TEACHERS ABOUT THE SYMPTOMS TO WATCH FOR:</vt:lpstr>
      <vt:lpstr>TALK TO PARENTS / TEACHERS ABOUT THE SYMPTOMS TO WATCH FOR:</vt:lpstr>
      <vt:lpstr>TALK TO PARENTS / TEACHERS ABOUT THE SYMPTOMS TO WATCH FOR:</vt:lpstr>
      <vt:lpstr>TALK TO PARENTS / TEACHERS ABOUT THE SYMPTOMS TO WATCH FOR:</vt:lpstr>
      <vt:lpstr>TALK TO PARENTS / TEACHERS ABOUT THE SYMPTOMS TO WATCH FOR:</vt:lpstr>
      <vt:lpstr>TALK TO PARENTS / TEACHERS ABOUT THE SYMPTOMS TO WATCH FOR:</vt:lpstr>
      <vt:lpstr>TALK TO PARENTS / TEACHERS ABOUT THE SYMPTOMS TO WATCH FOR:</vt:lpstr>
      <vt:lpstr>THINK OUTSIDE THE BOX</vt:lpstr>
      <vt:lpstr>PowerPoint Presentation</vt:lpstr>
      <vt:lpstr>PROTECTING PETS…</vt:lpstr>
      <vt:lpstr>BODY / SKIN PROTECTION #1 WITH PARENTS</vt:lpstr>
      <vt:lpstr>UV AND BLUE LIGHT</vt:lpstr>
      <vt:lpstr>DIGITAL DEVICE USAGE</vt:lpstr>
      <vt:lpstr>USING DEVICE DAILY</vt:lpstr>
      <vt:lpstr>BLUE LIGHT SOURCES</vt:lpstr>
      <vt:lpstr>LIGHT – MAJOR FACTOR IN HUMAN DEVELOPMENT</vt:lpstr>
      <vt:lpstr>TIME OUTDOORS AND MYOPIA</vt:lpstr>
      <vt:lpstr>VISUAL FATIGUE</vt:lpstr>
      <vt:lpstr>MEDICATIONS</vt:lpstr>
      <vt:lpstr>OVERALL HEALTH ISSUES</vt:lpstr>
      <vt:lpstr>PowerPoint Presentation</vt:lpstr>
      <vt:lpstr>RECOMMENDED FREQUENCY</vt:lpstr>
      <vt:lpstr>COMPREHENSIVE EYE EXAMS</vt:lpstr>
      <vt:lpstr>BEFORE THE EXAM</vt:lpstr>
      <vt:lpstr>TIPS FOR THE KIDS EXAMS</vt:lpstr>
      <vt:lpstr>PowerPoint Presentation</vt:lpstr>
      <vt:lpstr>PROTECTION SHOULD INCLUDE</vt:lpstr>
      <vt:lpstr>DOCTOR RECOMMENDED</vt:lpstr>
      <vt:lpstr>PowerPoint Presentation</vt:lpstr>
      <vt:lpstr>PHOTOCHROMIC LENSES</vt:lpstr>
      <vt:lpstr>PowerPoint Presentation</vt:lpstr>
      <vt:lpstr>ANTI-REFLECTION</vt:lpstr>
      <vt:lpstr>FRAME AND OTHER RECOMMENDATIONS</vt:lpstr>
      <vt:lpstr>FINDING THE STYLE IN LENSES</vt:lpstr>
      <vt:lpstr>WHAT DO KIDS THINK ABOUT EYEWEAR?</vt:lpstr>
      <vt:lpstr>TIPS FOR SUCCESS</vt:lpstr>
      <vt:lpstr>BE KID FRIENDLY</vt:lpstr>
      <vt:lpstr>KIDS CONNECTION CHECKLIST</vt:lpstr>
      <vt:lpstr>TOOLS YOU CAN USE</vt:lpstr>
      <vt:lpstr>KIDS PACKAGES</vt:lpstr>
      <vt:lpstr>LET’S SUMMARIZE  GEN Z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pgfumeau@gmail.com</dc:creator>
  <cp:lastModifiedBy>Michael Battisti</cp:lastModifiedBy>
  <cp:revision>799</cp:revision>
  <cp:lastPrinted>2019-03-21T22:13:46Z</cp:lastPrinted>
  <dcterms:created xsi:type="dcterms:W3CDTF">2018-11-06T18:43:33Z</dcterms:created>
  <dcterms:modified xsi:type="dcterms:W3CDTF">2019-06-19T16:34:49Z</dcterms:modified>
</cp:coreProperties>
</file>