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92" r:id="rId14"/>
    <p:sldId id="393" r:id="rId15"/>
    <p:sldId id="394" r:id="rId16"/>
    <p:sldId id="404" r:id="rId17"/>
    <p:sldId id="395" r:id="rId18"/>
    <p:sldId id="405" r:id="rId19"/>
    <p:sldId id="396" r:id="rId20"/>
    <p:sldId id="274" r:id="rId21"/>
    <p:sldId id="275" r:id="rId22"/>
    <p:sldId id="276" r:id="rId23"/>
    <p:sldId id="277" r:id="rId24"/>
    <p:sldId id="278" r:id="rId25"/>
    <p:sldId id="279" r:id="rId26"/>
    <p:sldId id="283" r:id="rId27"/>
    <p:sldId id="281" r:id="rId28"/>
    <p:sldId id="282"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Georgia" panose="02040502050405020303" pitchFamily="18" charset="0"/>
      <p:regular r:id="rId39"/>
      <p:bold r:id="rId40"/>
      <p:italic r:id="rId41"/>
    </p:embeddedFont>
    <p:embeddedFont>
      <p:font typeface="Noto Sans Symbols" panose="020B0606040504020204" pitchFamily="34" charset="0"/>
      <p:regular r:id="rId42"/>
      <p:italic r:id="rId43"/>
    </p:embeddedFont>
    <p:embeddedFont>
      <p:font typeface="Segoe UI" panose="020B0502040204020203"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hdpdNgWpJG+uie4aSWDy2GtyTkF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74B53D-B42B-40A5-A2C2-DAEA4A8440AA}">
  <a:tblStyle styleId="{F174B53D-B42B-40A5-A2C2-DAEA4A8440AA}"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E6E7EB"/>
          </a:solidFill>
        </a:fill>
      </a:tcStyle>
    </a:wholeTbl>
    <a:band1H>
      <a:tcTxStyle/>
      <a:tcStyle>
        <a:tcBdr/>
        <a:fill>
          <a:solidFill>
            <a:srgbClr val="CACBD4"/>
          </a:solidFill>
        </a:fill>
      </a:tcStyle>
    </a:band1H>
    <a:band2H>
      <a:tcTxStyle/>
      <a:tcStyle>
        <a:tcBdr/>
      </a:tcStyle>
    </a:band2H>
    <a:band1V>
      <a:tcTxStyle/>
      <a:tcStyle>
        <a:tcBdr/>
        <a:fill>
          <a:solidFill>
            <a:srgbClr val="CACBD4"/>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dk1"/>
              </a:solidFill>
              <a:prstDash val="solid"/>
              <a:round/>
              <a:headEnd type="none" w="sm" len="sm"/>
              <a:tailEnd type="none" w="sm" len="sm"/>
            </a:ln>
          </a:top>
        </a:tcBdr>
        <a:fill>
          <a:solidFill>
            <a:srgbClr val="E6E7EB"/>
          </a:solidFill>
        </a:fill>
      </a:tcStyle>
    </a:lastRow>
    <a:seCell>
      <a:tcTxStyle/>
      <a:tcStyle>
        <a:tcBdr/>
      </a:tcStyle>
    </a:seCell>
    <a:swCell>
      <a:tcTxStyle/>
      <a:tcStyle>
        <a:tcBdr/>
      </a:tcStyle>
    </a:swCell>
    <a:firstRow>
      <a:tcTxStyle b="on" i="off"/>
      <a:tcStyle>
        <a:tcBdr/>
        <a:fill>
          <a:solidFill>
            <a:srgbClr val="E6E7EB"/>
          </a:solidFill>
        </a:fill>
      </a:tcStyle>
    </a:firstRow>
    <a:neCell>
      <a:tcTxStyle/>
      <a:tcStyle>
        <a:tcBdr/>
      </a:tcStyle>
    </a:neCell>
    <a:nwCell>
      <a:tcTxStyle/>
      <a:tcStyle>
        <a:tcBdr/>
      </a:tcStyle>
    </a:nwCell>
  </a:tblStyle>
  <a:tblStyle styleId="{6F5F76DF-7431-49B4-8CCD-89DC43D4142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FAFA"/>
          </a:solidFill>
        </a:fill>
      </a:tcStyle>
    </a:wholeTbl>
    <a:band1H>
      <a:tcTxStyle/>
      <a:tcStyle>
        <a:tcBdr/>
        <a:fill>
          <a:solidFill>
            <a:srgbClr val="F6F5F5"/>
          </a:solidFill>
        </a:fill>
      </a:tcStyle>
    </a:band1H>
    <a:band2H>
      <a:tcTxStyle/>
      <a:tcStyle>
        <a:tcBdr/>
      </a:tcStyle>
    </a:band2H>
    <a:band1V>
      <a:tcTxStyle/>
      <a:tcStyle>
        <a:tcBdr/>
        <a:fill>
          <a:solidFill>
            <a:srgbClr val="F6F5F5"/>
          </a:solidFill>
        </a:fill>
      </a:tcStyle>
    </a:band1V>
    <a:band2V>
      <a:tcTxStyle/>
      <a:tcStyle>
        <a:tcBdr/>
      </a:tcStyle>
    </a:band2V>
    <a:lastCol>
      <a:tcTxStyle b="on" i="off">
        <a:font>
          <a:latin typeface="Arial"/>
          <a:ea typeface="Arial"/>
          <a:cs typeface="Arial"/>
        </a:font>
        <a:schemeClr val="lt1"/>
      </a:tcTxStyle>
      <a:tcStyle>
        <a:tcBdr/>
        <a:fill>
          <a:solidFill>
            <a:schemeClr val="accent2"/>
          </a:solidFill>
        </a:fill>
      </a:tcStyle>
    </a:lastCol>
    <a:firstCol>
      <a:tcTxStyle b="on" i="off">
        <a:font>
          <a:latin typeface="Arial"/>
          <a:ea typeface="Arial"/>
          <a:cs typeface="Arial"/>
        </a:font>
        <a:schemeClr val="lt1"/>
      </a:tcTxStyle>
      <a:tcStyle>
        <a:tcBdr/>
        <a:fill>
          <a:solidFill>
            <a:schemeClr val="accent2"/>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84762"/>
  </p:normalViewPr>
  <p:slideViewPr>
    <p:cSldViewPr snapToGrid="0">
      <p:cViewPr varScale="1">
        <p:scale>
          <a:sx n="107" d="100"/>
          <a:sy n="107" d="100"/>
        </p:scale>
        <p:origin x="128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CA" altLang="fr-FR" dirty="0">
                <a:ea typeface="ＭＳ Ｐゴシック" panose="020B0600070205080204" pitchFamily="34" charset="-128"/>
              </a:rPr>
              <a:t>Le programme des Prix de l’Innovation Transitions reconnaît et célèbre les loyaux partenaires et professionnels de l’industrie de l’optique du Canada et des États-Unis qui se sont démarqués en faisant croître leurs affaires avec la famille de produits et de programmes de Transitions Optical au cours de la dernière année. </a:t>
            </a:r>
            <a:endParaRPr lang="en-US" altLang="fr-FR" dirty="0">
              <a:ea typeface="ＭＳ Ｐゴシック" panose="020B0600070205080204" pitchFamily="34" charset="-128"/>
            </a:endParaRPr>
          </a:p>
        </p:txBody>
      </p:sp>
      <p:sp>
        <p:nvSpPr>
          <p:cNvPr id="254" name="Google Shape;2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defTabSz="941388">
              <a:lnSpc>
                <a:spcPct val="90000"/>
              </a:lnSpc>
              <a:spcBef>
                <a:spcPct val="0"/>
              </a:spcBef>
              <a:spcAft>
                <a:spcPts val="1238"/>
              </a:spcAft>
              <a:buClr>
                <a:srgbClr val="00B5E2"/>
              </a:buClr>
            </a:pPr>
            <a:r>
              <a:rPr lang="fr-CA" altLang="fr-FR" sz="1200" dirty="0">
                <a:latin typeface="Century Gothic" panose="020B0502020202020204" pitchFamily="34" charset="0"/>
                <a:ea typeface="ＭＳ Ｐゴシック" panose="020B0600070205080204" pitchFamily="34" charset="-128"/>
              </a:rPr>
              <a:t>Commencez par déterminer le(s) prix que vous désirez gagner et révisez les critères d’évaluation.</a:t>
            </a:r>
            <a:endParaRPr lang="fr-CA" altLang="fr-FR" sz="1200" dirty="0">
              <a:solidFill>
                <a:srgbClr val="00B5E2"/>
              </a:solidFill>
              <a:latin typeface="Century Gothic" panose="020B0502020202020204" pitchFamily="34" charset="0"/>
              <a:ea typeface="ＭＳ Ｐゴシック" panose="020B0600070205080204" pitchFamily="34" charset="-128"/>
            </a:endParaRPr>
          </a:p>
          <a:p>
            <a:pPr defTabSz="941388">
              <a:lnSpc>
                <a:spcPct val="90000"/>
              </a:lnSpc>
              <a:spcBef>
                <a:spcPct val="0"/>
              </a:spcBef>
              <a:spcAft>
                <a:spcPts val="1238"/>
              </a:spcAft>
              <a:buClr>
                <a:srgbClr val="00B5E2"/>
              </a:buClr>
            </a:pPr>
            <a:endParaRPr lang="fr-CA" altLang="fr-FR" sz="1200" b="1" dirty="0">
              <a:solidFill>
                <a:srgbClr val="00B5E2"/>
              </a:solidFill>
              <a:latin typeface="Century Gothic" panose="020B0502020202020204" pitchFamily="34" charset="0"/>
              <a:ea typeface="ＭＳ Ｐゴシック" panose="020B0600070205080204" pitchFamily="34" charset="-128"/>
            </a:endParaRPr>
          </a:p>
          <a:p>
            <a:pPr defTabSz="941388">
              <a:lnSpc>
                <a:spcPct val="90000"/>
              </a:lnSpc>
              <a:spcBef>
                <a:spcPct val="0"/>
              </a:spcBef>
              <a:spcAft>
                <a:spcPts val="1238"/>
              </a:spcAft>
              <a:buClr>
                <a:srgbClr val="00B5E2"/>
              </a:buClr>
            </a:pPr>
            <a:r>
              <a:rPr lang="fr-CA" altLang="fr-FR" sz="1200" b="1" dirty="0">
                <a:solidFill>
                  <a:srgbClr val="00B5E2"/>
                </a:solidFill>
                <a:latin typeface="Century Gothic" panose="020B0502020202020204" pitchFamily="34" charset="0"/>
                <a:ea typeface="ＭＳ Ｐゴシック" panose="020B0600070205080204" pitchFamily="34" charset="-128"/>
              </a:rPr>
              <a:t>Fixez votre objectif </a:t>
            </a:r>
            <a:r>
              <a:rPr lang="fr-CA" altLang="fr-FR" sz="1200" dirty="0">
                <a:latin typeface="Century Gothic" panose="020B0502020202020204" pitchFamily="34" charset="0"/>
                <a:ea typeface="ＭＳ Ｐゴシック" panose="020B0600070205080204" pitchFamily="34" charset="-128"/>
              </a:rPr>
              <a:t>pour 2021 et évaluez où vous vous situez pour mesurer votre succès.</a:t>
            </a:r>
            <a:endParaRPr lang="fr-CA" altLang="fr-FR" sz="1200" dirty="0">
              <a:solidFill>
                <a:srgbClr val="000000"/>
              </a:solidFill>
              <a:latin typeface="Century Gothic" panose="020B0502020202020204" pitchFamily="34" charset="0"/>
              <a:ea typeface="ＭＳ Ｐゴシック" panose="020B0600070205080204" pitchFamily="34" charset="-128"/>
            </a:endParaRPr>
          </a:p>
          <a:p>
            <a:pPr marL="765175" lvl="1" indent="-293688" defTabSz="941388">
              <a:lnSpc>
                <a:spcPct val="90000"/>
              </a:lnSpc>
              <a:spcBef>
                <a:spcPct val="0"/>
              </a:spcBef>
              <a:spcAft>
                <a:spcPts val="1238"/>
              </a:spcAft>
              <a:buClr>
                <a:srgbClr val="00B5E2"/>
              </a:buClr>
              <a:buFont typeface="Arial" panose="020B0604020202020204" pitchFamily="34" charset="0"/>
              <a:buChar char="–"/>
            </a:pPr>
            <a:r>
              <a:rPr lang="fr-CA" altLang="fr-FR" sz="1200" dirty="0">
                <a:solidFill>
                  <a:srgbClr val="000000"/>
                </a:solidFill>
                <a:latin typeface="Century Gothic" panose="020B0502020202020204" pitchFamily="34" charset="0"/>
                <a:ea typeface="ＭＳ Ｐゴシック" panose="020B0600070205080204" pitchFamily="34" charset="-128"/>
              </a:rPr>
              <a:t>CONSEIL : Alignez votre ou vos objectifs sur le prix auquel vous désirez soumettre votre candidature. Par exemple, si vous désirez gagner le Prix de la formation, votre objectif pourrait être d’accroître les connaissances du personnel et les recommandations qu’il fera. Évaluez où vous vous situez en testant leur connaissance des produits maintenant et refaites-le à la fin de l’année pour mesurer votre progrès.</a:t>
            </a:r>
          </a:p>
          <a:p>
            <a:pPr marL="765175" lvl="1" indent="-293688" defTabSz="941388">
              <a:lnSpc>
                <a:spcPct val="90000"/>
              </a:lnSpc>
              <a:spcBef>
                <a:spcPct val="0"/>
              </a:spcBef>
              <a:spcAft>
                <a:spcPts val="1238"/>
              </a:spcAft>
              <a:buClr>
                <a:srgbClr val="00B5E2"/>
              </a:buClr>
              <a:buFont typeface="Arial" panose="020B0604020202020204" pitchFamily="34" charset="0"/>
              <a:buChar char="–"/>
            </a:pPr>
            <a:endParaRPr lang="fr-CA" altLang="fr-FR" sz="1200" dirty="0">
              <a:solidFill>
                <a:srgbClr val="000000"/>
              </a:solidFill>
              <a:latin typeface="Century Gothic" panose="020B0502020202020204" pitchFamily="34" charset="0"/>
              <a:ea typeface="ＭＳ Ｐゴシック" panose="020B0600070205080204" pitchFamily="34" charset="-128"/>
            </a:endParaRPr>
          </a:p>
          <a:p>
            <a:pPr defTabSz="941388"/>
            <a:r>
              <a:rPr lang="fr-CA" altLang="fr-FR" sz="1200" b="1" dirty="0">
                <a:solidFill>
                  <a:srgbClr val="00B5E2"/>
                </a:solidFill>
                <a:latin typeface="Century Gothic" panose="020B0502020202020204" pitchFamily="34" charset="0"/>
                <a:ea typeface="ＭＳ Ｐゴシック" panose="020B0600070205080204" pitchFamily="34" charset="-128"/>
              </a:rPr>
              <a:t>Mettez un plan sur pied </a:t>
            </a:r>
            <a:r>
              <a:rPr lang="fr-CA" altLang="fr-FR" sz="1200" dirty="0">
                <a:latin typeface="Century Gothic" panose="020B0502020202020204" pitchFamily="34" charset="0"/>
                <a:ea typeface="ＭＳ Ｐゴシック" panose="020B0600070205080204" pitchFamily="34" charset="-128"/>
              </a:rPr>
              <a:t>pour vous aider à atteindre cet objectif. </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Peu importe votre objectif, assurez-vous que vous prenez des mesures maintenant et tout au long de l’année pour l’atteindre.</a:t>
            </a:r>
          </a:p>
          <a:p>
            <a:pPr marL="765175" lvl="1" indent="-293688" defTabSz="941388">
              <a:buFont typeface="Arial" panose="020B0604020202020204" pitchFamily="34" charset="0"/>
              <a:buChar char="–"/>
            </a:pPr>
            <a:endParaRPr lang="fr-CA" altLang="fr-FR" sz="1200" dirty="0">
              <a:latin typeface="Century Gothic" panose="020B0502020202020204" pitchFamily="34" charset="0"/>
              <a:ea typeface="ＭＳ Ｐゴシック" panose="020B0600070205080204" pitchFamily="34" charset="-128"/>
            </a:endParaRPr>
          </a:p>
          <a:p>
            <a:pPr defTabSz="941388"/>
            <a:r>
              <a:rPr lang="fr-CA" altLang="fr-FR" sz="1200" b="1" dirty="0">
                <a:solidFill>
                  <a:schemeClr val="tx2"/>
                </a:solidFill>
                <a:latin typeface="Century Gothic" panose="020B0502020202020204" pitchFamily="34" charset="0"/>
                <a:ea typeface="ＭＳ Ｐゴシック" panose="020B0600070205080204" pitchFamily="34" charset="-128"/>
              </a:rPr>
              <a:t>Commencez à suivre votre progrès dès maintenant!</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Vous avez déterminé votre objectif et établi un plan pour l’atteindre. Maintenant, vous devez suivre les actions que vous avez prises et votre progrès pour atteindre votre objectif.</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Il peut être difficile de vous souvenir de tout ce que vous avez accompli à la fin de l’année. Nous avons ajouté des diapositives dans ce guide pour que vous puissiez documenter votre aventure au fur et à mesure.</a:t>
            </a:r>
          </a:p>
        </p:txBody>
      </p:sp>
      <p:sp>
        <p:nvSpPr>
          <p:cNvPr id="348" name="Google Shape;34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defTabSz="941388">
              <a:lnSpc>
                <a:spcPct val="90000"/>
              </a:lnSpc>
              <a:spcBef>
                <a:spcPct val="0"/>
              </a:spcBef>
              <a:spcAft>
                <a:spcPts val="1238"/>
              </a:spcAft>
              <a:buClr>
                <a:srgbClr val="00B5E2"/>
              </a:buClr>
            </a:pPr>
            <a:r>
              <a:rPr lang="fr-CA" altLang="fr-FR" sz="1200" dirty="0">
                <a:solidFill>
                  <a:srgbClr val="000000"/>
                </a:solidFill>
                <a:latin typeface="Century Gothic" panose="020B0502020202020204" pitchFamily="34" charset="0"/>
                <a:ea typeface="ＭＳ Ｐゴシック" panose="020B0600070205080204" pitchFamily="34" charset="-128"/>
              </a:rPr>
              <a:t>Conseils des juges :</a:t>
            </a:r>
          </a:p>
          <a:p>
            <a:pPr defTabSz="941388">
              <a:lnSpc>
                <a:spcPct val="90000"/>
              </a:lnSpc>
              <a:spcBef>
                <a:spcPct val="0"/>
              </a:spcBef>
              <a:spcAft>
                <a:spcPts val="1238"/>
              </a:spcAft>
              <a:buClr>
                <a:srgbClr val="00B5E2"/>
              </a:buClr>
              <a:buFontTx/>
              <a:buChar char="•"/>
            </a:pPr>
            <a:r>
              <a:rPr lang="fr-CA" altLang="fr-FR" sz="1200" dirty="0">
                <a:latin typeface="Century Gothic" panose="020B0502020202020204" pitchFamily="34" charset="0"/>
                <a:ea typeface="ＭＳ Ｐゴシック" panose="020B0600070205080204" pitchFamily="34" charset="-128"/>
              </a:rPr>
              <a:t>Ne soumettez pas la même présentation PowerPoint pour différentes catégories. Personnalisez-la selon la catégorie pour laquelle vous soumettez votre candidature</a:t>
            </a:r>
            <a:r>
              <a:rPr lang="fr-CA" altLang="fr-FR" sz="1200" dirty="0">
                <a:solidFill>
                  <a:srgbClr val="000000"/>
                </a:solidFill>
                <a:latin typeface="Century Gothic" panose="020B0502020202020204" pitchFamily="34" charset="0"/>
                <a:ea typeface="ＭＳ Ｐゴシック" panose="020B0600070205080204" pitchFamily="34" charset="-128"/>
              </a:rPr>
              <a:t>.</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Établissez un objectif clair et mesurable dès maintenant. Montrez comment vos résultats s’alignent sur votre objectif. Même si vous n’atteignez pas votre objectif, faites état de vos progrès.</a:t>
            </a:r>
          </a:p>
          <a:p>
            <a:pPr defTabSz="941388">
              <a:lnSpc>
                <a:spcPct val="90000"/>
              </a:lnSpc>
              <a:spcBef>
                <a:spcPct val="0"/>
              </a:spcBef>
              <a:spcAft>
                <a:spcPts val="1238"/>
              </a:spcAft>
              <a:buClr>
                <a:srgbClr val="00B5E2"/>
              </a:buClr>
              <a:buFontTx/>
              <a:buChar char="•"/>
            </a:pPr>
            <a:r>
              <a:rPr lang="fr-CA" altLang="fr-FR" sz="1200" dirty="0">
                <a:latin typeface="Century Gothic" panose="020B0502020202020204" pitchFamily="34" charset="0"/>
                <a:ea typeface="ＭＳ Ｐゴシック" panose="020B0600070205080204" pitchFamily="34" charset="-128"/>
              </a:rPr>
              <a:t>Tracez un graphique de vos indicateurs (résultats, données par rapport à l’année précédente)</a:t>
            </a:r>
            <a:r>
              <a:rPr lang="fr-CA" altLang="fr-FR" sz="1200" dirty="0">
                <a:solidFill>
                  <a:srgbClr val="000000"/>
                </a:solidFill>
                <a:latin typeface="Century Gothic" panose="020B0502020202020204" pitchFamily="34" charset="0"/>
                <a:ea typeface="ＭＳ Ｐゴシック" panose="020B0600070205080204" pitchFamily="34" charset="-128"/>
              </a:rPr>
              <a:t>.</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Prenez des photos, enregistrez des vidéo et montrez des images de ce que vous  avez fait pour atteindre votre objectif. Les photos prises à l’aide d’un téléphone intelligent sont parfaitement acceptables.</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Mettez l’accent sur les aspects, à l’aide de polices ou de couleurs différentes, auxquels les juges devraient porter une attention particulière.</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Utilisez correctement les noms de produit, les logos et les images de la marque.</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Essayez de ne pas soumettre une présentation de plus de 10 diapositives. Réfléchissez de façon critique aux renseignements importants et dépassez la limite uniquement si d’autres diapositives sont nécessaires pour transmettre les renseignements demandés. </a:t>
            </a:r>
          </a:p>
          <a:p>
            <a:endParaRPr lang="en-US" dirty="0">
              <a:latin typeface="Century Gothic" panose="020B0502020202020204" pitchFamily="34" charset="0"/>
            </a:endParaRPr>
          </a:p>
        </p:txBody>
      </p:sp>
      <p:sp>
        <p:nvSpPr>
          <p:cNvPr id="357" name="Google Shape;35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err="1"/>
              <a:t>Walman</a:t>
            </a:r>
            <a:r>
              <a:rPr lang="fr-CA" noProof="0" dirty="0"/>
              <a:t> Optical, le plus important laboratoire grossiste indépendant en Amérique, offre aux professionnels de la vue ce qu’il y a de mieux pour leurs patients, soit une gamme de produits diversifiés et neutres, des programmes et des formations.</a:t>
            </a:r>
          </a:p>
          <a:p>
            <a:endParaRPr lang="fr-CA" noProof="0" dirty="0"/>
          </a:p>
          <a:p>
            <a:r>
              <a:rPr lang="fr-CA" noProof="0" dirty="0"/>
              <a:t>Son objectif en 2019 consistait à maximiser le lancement des verres </a:t>
            </a:r>
            <a:r>
              <a:rPr lang="fr-CA" sz="1200" i="1" noProof="0" dirty="0"/>
              <a:t>Transitions</a:t>
            </a:r>
            <a:r>
              <a:rPr lang="fr-CA" sz="1200" i="1" baseline="30000" noProof="0" dirty="0"/>
              <a:t>®</a:t>
            </a:r>
            <a:r>
              <a:rPr lang="fr-CA" sz="1200" i="1" noProof="0" dirty="0"/>
              <a:t> Signature</a:t>
            </a:r>
            <a:r>
              <a:rPr lang="fr-CA" sz="1200" i="1" baseline="30000" noProof="0" dirty="0"/>
              <a:t>®</a:t>
            </a:r>
            <a:r>
              <a:rPr lang="fr-CA" sz="1200" i="1" noProof="0" dirty="0"/>
              <a:t> GEN 8</a:t>
            </a:r>
            <a:r>
              <a:rPr lang="fr-CA" sz="1200" i="1" baseline="30000" noProof="0" dirty="0"/>
              <a:t>™</a:t>
            </a:r>
            <a:r>
              <a:rPr lang="fr-CA" sz="1200" i="1" noProof="0" dirty="0"/>
              <a:t> </a:t>
            </a:r>
            <a:r>
              <a:rPr lang="fr-CA" sz="1200" i="0" noProof="0" dirty="0"/>
              <a:t>pour aider les professionnels de la vue à accroître leurs revenus et la satisfaction de leur clientèle. </a:t>
            </a:r>
            <a:r>
              <a:rPr lang="fr-CA" sz="1200" i="0" noProof="0" dirty="0" err="1"/>
              <a:t>Walman</a:t>
            </a:r>
            <a:r>
              <a:rPr lang="fr-CA" sz="1200" i="0" noProof="0" dirty="0"/>
              <a:t> Optical a mis sur pied un solide programme de formation composé de formations en personne, de webinaires et du nouveau Programme des ambassadeurs de Transitions</a:t>
            </a:r>
            <a:r>
              <a:rPr lang="fr-CA" noProof="0" dirty="0"/>
              <a:t>. L’entreprise a constaté que les comptes qui ont participé au Programme des ambassadeurs de Transitions ont connu une valeur de croissance d’environ 5 %. L’effort ciblé a rapporté pour certains comptes!</a:t>
            </a:r>
          </a:p>
          <a:p>
            <a:endParaRPr lang="fr-CA" noProof="0" dirty="0"/>
          </a:p>
          <a:p>
            <a:r>
              <a:rPr lang="fr-CA" noProof="0" dirty="0" err="1"/>
              <a:t>Walman</a:t>
            </a:r>
            <a:r>
              <a:rPr lang="fr-CA" noProof="0" dirty="0"/>
              <a:t> Optical a aussi jumelé les verres </a:t>
            </a:r>
            <a:r>
              <a:rPr lang="fr-CA" sz="1200" i="1" noProof="0" dirty="0"/>
              <a:t>Transitions</a:t>
            </a:r>
            <a:r>
              <a:rPr lang="fr-CA" sz="1200" i="1" baseline="30000" noProof="0" dirty="0"/>
              <a:t>®</a:t>
            </a:r>
            <a:r>
              <a:rPr lang="fr-CA" sz="1200" i="1" noProof="0" dirty="0"/>
              <a:t> Signature</a:t>
            </a:r>
            <a:r>
              <a:rPr lang="fr-CA" sz="1200" i="1" baseline="30000" noProof="0" dirty="0"/>
              <a:t>®</a:t>
            </a:r>
            <a:r>
              <a:rPr lang="fr-CA" sz="1200" i="1" noProof="0" dirty="0"/>
              <a:t> </a:t>
            </a:r>
            <a:r>
              <a:rPr lang="fr-CA" sz="1200" i="0" noProof="0" dirty="0"/>
              <a:t>S</a:t>
            </a:r>
            <a:r>
              <a:rPr lang="fr-CA" i="0" noProof="0" dirty="0"/>
              <a:t>tyle </a:t>
            </a:r>
            <a:r>
              <a:rPr lang="fr-CA" i="0" noProof="0" dirty="0" err="1"/>
              <a:t>Colors</a:t>
            </a:r>
            <a:r>
              <a:rPr lang="fr-CA" i="0" noProof="0" dirty="0"/>
              <a:t> et les verres</a:t>
            </a:r>
            <a:r>
              <a:rPr lang="fr-CA" noProof="0" dirty="0"/>
              <a:t> </a:t>
            </a:r>
            <a:r>
              <a:rPr lang="fr-CA" sz="1200" i="1" noProof="0" dirty="0"/>
              <a:t>Transitions</a:t>
            </a:r>
            <a:r>
              <a:rPr lang="fr-CA" sz="1200" i="1" baseline="30000" noProof="0" dirty="0"/>
              <a:t>®</a:t>
            </a:r>
            <a:r>
              <a:rPr lang="fr-CA" sz="1200" i="1" noProof="0" dirty="0"/>
              <a:t> </a:t>
            </a:r>
            <a:r>
              <a:rPr lang="fr-CA" i="1" noProof="0" dirty="0" err="1"/>
              <a:t>XTRActive</a:t>
            </a:r>
            <a:r>
              <a:rPr lang="fr-CA" sz="1200" i="1" baseline="30000" noProof="0" dirty="0"/>
              <a:t>®</a:t>
            </a:r>
            <a:r>
              <a:rPr lang="fr-CA" i="1" noProof="0" dirty="0"/>
              <a:t> S</a:t>
            </a:r>
            <a:r>
              <a:rPr lang="fr-CA" noProof="0" dirty="0"/>
              <a:t>tyle </a:t>
            </a:r>
            <a:r>
              <a:rPr lang="fr-CA" noProof="0" dirty="0" err="1"/>
              <a:t>Mirrors</a:t>
            </a:r>
            <a:r>
              <a:rPr lang="fr-CA" noProof="0" dirty="0"/>
              <a:t> aux montures de </a:t>
            </a:r>
            <a:r>
              <a:rPr lang="fr-CA" noProof="0" dirty="0" err="1"/>
              <a:t>Walman</a:t>
            </a:r>
            <a:r>
              <a:rPr lang="fr-CA" noProof="0" dirty="0"/>
              <a:t> Optical pour offrir un produit différencié sur le marché. En misant sur les couleurs style et le lancement des verres </a:t>
            </a:r>
            <a:r>
              <a:rPr lang="fr-CA" i="1" noProof="0" dirty="0"/>
              <a:t>Transitions Signature GEN 8, </a:t>
            </a:r>
            <a:r>
              <a:rPr lang="fr-CA" i="0" noProof="0" dirty="0" err="1"/>
              <a:t>Walman</a:t>
            </a:r>
            <a:r>
              <a:rPr lang="fr-CA" i="0" noProof="0" dirty="0"/>
              <a:t> Optical a pu continuer à faire croître sa part de ventes de verres </a:t>
            </a:r>
            <a:r>
              <a:rPr lang="fr-CA" i="1" noProof="0" dirty="0"/>
              <a:t>Transitions</a:t>
            </a:r>
            <a:r>
              <a:rPr lang="fr-CA" noProof="0" dirty="0"/>
              <a:t>, ce qui lui a permis de vendre environ 5 000 paires de lunettes de plus par mois au cours des 2 dernières années.</a:t>
            </a:r>
          </a:p>
          <a:p>
            <a:endParaRPr lang="fr-C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sz="1200" b="1" i="1" kern="1200" noProof="0" dirty="0">
                <a:solidFill>
                  <a:schemeClr val="bg1"/>
                </a:solidFill>
                <a:latin typeface="+mn-lt"/>
                <a:ea typeface="+mn-ea"/>
                <a:cs typeface="Arial" charset="0"/>
              </a:rPr>
              <a:t>Commentaires des juges : </a:t>
            </a:r>
            <a:r>
              <a:rPr lang="fr-CA" altLang="en-US" sz="1200" i="1" dirty="0">
                <a:solidFill>
                  <a:schemeClr val="bg1"/>
                </a:solidFill>
                <a:latin typeface="+mj-lt"/>
                <a:cs typeface="Arial" charset="0"/>
              </a:rPr>
              <a:t>Grâce à sa détermination en 2019, </a:t>
            </a:r>
            <a:r>
              <a:rPr lang="fr-CA" altLang="en-US" sz="1200" i="1" dirty="0" err="1">
                <a:solidFill>
                  <a:schemeClr val="bg1"/>
                </a:solidFill>
                <a:latin typeface="+mj-lt"/>
                <a:cs typeface="Arial" charset="0"/>
              </a:rPr>
              <a:t>Walman</a:t>
            </a:r>
            <a:r>
              <a:rPr lang="fr-CA" altLang="en-US" sz="1200" i="1" dirty="0">
                <a:solidFill>
                  <a:schemeClr val="bg1"/>
                </a:solidFill>
                <a:latin typeface="+mj-lt"/>
                <a:cs typeface="Arial" charset="0"/>
              </a:rPr>
              <a:t> Optical a prouvé qu’une approche à multiples volets en matière de formation peut être extrêmement efficace. Sa décision d’offrir du soutien additionnel aux comptes présentant le plus grand potentiel de croissance pour Transitions à l’aide du Programme des ambassadeurs de Transitions a révélé un sens de l’innovation et du dévouement qui nous a vraiment impressionnés.</a:t>
            </a:r>
            <a:endParaRPr lang="fr-CA" noProof="0" dirty="0"/>
          </a:p>
        </p:txBody>
      </p:sp>
      <p:sp>
        <p:nvSpPr>
          <p:cNvPr id="4" name="Slide Number Placeholder 3"/>
          <p:cNvSpPr>
            <a:spLocks noGrp="1"/>
          </p:cNvSpPr>
          <p:nvPr>
            <p:ph type="sldNum" sz="quarter" idx="5"/>
          </p:nvPr>
        </p:nvSpPr>
        <p:spPr/>
        <p:txBody>
          <a:bodyPr/>
          <a:lstStyle/>
          <a:p>
            <a:fld id="{B1A44E3B-B3DB-430D-83B5-C915085C15BE}" type="slidenum">
              <a:rPr lang="en-US" smtClean="0"/>
              <a:t>13</a:t>
            </a:fld>
            <a:endParaRPr lang="en-US"/>
          </a:p>
        </p:txBody>
      </p:sp>
    </p:spTree>
    <p:extLst>
      <p:ext uri="{BB962C8B-B14F-4D97-AF65-F5344CB8AC3E}">
        <p14:creationId xmlns:p14="http://schemas.microsoft.com/office/powerpoint/2010/main" val="3188826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B5E2"/>
              </a:buClr>
            </a:pPr>
            <a:r>
              <a:rPr lang="fr-CA" altLang="en-US" noProof="0" dirty="0">
                <a:solidFill>
                  <a:srgbClr val="000000"/>
                </a:solidFill>
              </a:rPr>
              <a:t>Value Optical est une chaîne de détaillants d’optique qui compte 13 succursales dans les îles antillaises de Trinité-et-Tobago.</a:t>
            </a:r>
          </a:p>
          <a:p>
            <a:pPr>
              <a:buClr>
                <a:srgbClr val="00B5E2"/>
              </a:buClr>
            </a:pPr>
            <a:endParaRPr lang="fr-CA" altLang="en-US" noProof="0" dirty="0">
              <a:solidFill>
                <a:srgbClr val="000000"/>
              </a:solidFill>
            </a:endParaRPr>
          </a:p>
          <a:p>
            <a:pPr>
              <a:buClr>
                <a:srgbClr val="00B5E2"/>
              </a:buClr>
            </a:pPr>
            <a:r>
              <a:rPr lang="fr-CA" altLang="en-US" noProof="0" dirty="0">
                <a:solidFill>
                  <a:srgbClr val="000000"/>
                </a:solidFill>
              </a:rPr>
              <a:t>En 2019, Value Optical souhaitait atteindre une clientèle plus jeune avec des campagnes colorées mettant en vedette les verres </a:t>
            </a:r>
            <a:r>
              <a:rPr lang="fr-CA" altLang="en-US" i="1" noProof="0" dirty="0">
                <a:solidFill>
                  <a:srgbClr val="000000"/>
                </a:solidFill>
              </a:rPr>
              <a:t>Transitions Signature GEN 8 </a:t>
            </a:r>
            <a:r>
              <a:rPr lang="fr-CA" altLang="en-US" i="0" noProof="0" dirty="0">
                <a:solidFill>
                  <a:srgbClr val="000000"/>
                </a:solidFill>
              </a:rPr>
              <a:t>et les verres</a:t>
            </a:r>
            <a:r>
              <a:rPr lang="fr-CA" altLang="en-US" noProof="0" dirty="0">
                <a:solidFill>
                  <a:srgbClr val="000000"/>
                </a:solidFill>
              </a:rPr>
              <a:t> Transitions Style </a:t>
            </a:r>
            <a:r>
              <a:rPr lang="fr-CA" altLang="en-US" noProof="0" dirty="0" err="1">
                <a:solidFill>
                  <a:srgbClr val="000000"/>
                </a:solidFill>
              </a:rPr>
              <a:t>Colors</a:t>
            </a:r>
            <a:r>
              <a:rPr lang="fr-CA" altLang="en-US" noProof="0" dirty="0">
                <a:solidFill>
                  <a:srgbClr val="000000"/>
                </a:solidFill>
              </a:rPr>
              <a:t>. Ces campagnes mariaient publicité traditionnelle, influenceurs dans les médias sociaux et présence lors de congrès de l’industrie de l’optique.</a:t>
            </a:r>
          </a:p>
          <a:p>
            <a:pPr>
              <a:buClr>
                <a:srgbClr val="00B5E2"/>
              </a:buClr>
            </a:pPr>
            <a:endParaRPr lang="fr-CA" altLang="en-US" noProof="0" dirty="0">
              <a:solidFill>
                <a:srgbClr val="000000"/>
              </a:solidFill>
            </a:endParaRPr>
          </a:p>
          <a:p>
            <a:pPr>
              <a:buClr>
                <a:srgbClr val="00B5E2"/>
              </a:buClr>
            </a:pPr>
            <a:r>
              <a:rPr lang="fr-CA" altLang="en-US" noProof="0" dirty="0">
                <a:solidFill>
                  <a:srgbClr val="000000"/>
                </a:solidFill>
              </a:rPr>
              <a:t>Value Optical a lancé une campagne carnavalesque, une campagne de Pâques et une campagne axée sur les couleurs style dans laquelle les membres de son personnel portaient les lunettes. Lors de la campagne axée sur les couleurs style, les influenceurs dans les médias sociaux ont aidé à atteindre une clientèle plus jeune et à démontrer le style que donnent les verres </a:t>
            </a:r>
            <a:r>
              <a:rPr lang="fr-CA" altLang="en-US" i="1" noProof="0" dirty="0">
                <a:solidFill>
                  <a:srgbClr val="000000"/>
                </a:solidFill>
              </a:rPr>
              <a:t>Transitions</a:t>
            </a:r>
            <a:r>
              <a:rPr lang="fr-CA" altLang="en-US" noProof="0" dirty="0">
                <a:solidFill>
                  <a:srgbClr val="000000"/>
                </a:solidFill>
              </a:rPr>
              <a:t>. Value Optical a aussi présenté les verres Transitions Signature GEN 8 lors de sa plus importante conférence régionale de l’industrie de l’optique et utilisé des panneaux publicitaires que 100 000 personnes ont vus chaque mois.</a:t>
            </a:r>
          </a:p>
          <a:p>
            <a:pPr>
              <a:buClr>
                <a:srgbClr val="00B5E2"/>
              </a:buClr>
            </a:pPr>
            <a:endParaRPr lang="fr-CA" altLang="en-US" noProof="0" dirty="0">
              <a:solidFill>
                <a:srgbClr val="000000"/>
              </a:solidFill>
            </a:endParaRPr>
          </a:p>
          <a:p>
            <a:pPr>
              <a:buClr>
                <a:srgbClr val="00B5E2"/>
              </a:buClr>
            </a:pPr>
            <a:r>
              <a:rPr lang="fr-CA" altLang="en-US" i="0" noProof="0" dirty="0">
                <a:solidFill>
                  <a:srgbClr val="000000"/>
                </a:solidFill>
              </a:rPr>
              <a:t>Les différentes approches de Value Optical ont fait en sorte que 84 % de ses ventes représentaient des verres </a:t>
            </a:r>
            <a:r>
              <a:rPr lang="fr-CA" altLang="en-US" i="1" noProof="0" dirty="0">
                <a:solidFill>
                  <a:srgbClr val="000000"/>
                </a:solidFill>
              </a:rPr>
              <a:t>Transitions </a:t>
            </a:r>
            <a:r>
              <a:rPr lang="fr-CA" altLang="en-US" i="0" noProof="0" dirty="0">
                <a:solidFill>
                  <a:srgbClr val="000000"/>
                </a:solidFill>
              </a:rPr>
              <a:t>en 2019 et donné lieu à une hausse de ses ventes de verres simple vision, notamment en raison de l’impact positif de ses campagnes</a:t>
            </a:r>
            <a:r>
              <a:rPr lang="fr-CA" altLang="en-US" noProof="0" dirty="0">
                <a:solidFill>
                  <a:srgbClr val="000000"/>
                </a:solidFill>
              </a:rPr>
              <a:t>.</a:t>
            </a:r>
          </a:p>
          <a:p>
            <a:pPr>
              <a:buClr>
                <a:srgbClr val="00B5E2"/>
              </a:buClr>
            </a:pPr>
            <a:endParaRPr lang="fr-CA" altLang="en-US" b="1" i="1" noProof="0" dirty="0">
              <a:solidFill>
                <a:schemeClr val="tx2"/>
              </a:solidFill>
            </a:endParaRPr>
          </a:p>
          <a:p>
            <a:pPr marL="0" marR="0" lvl="0" indent="0" algn="l" defTabSz="914400" rtl="0" eaLnBrk="1" fontAlgn="auto" latinLnBrk="0" hangingPunct="1">
              <a:lnSpc>
                <a:spcPct val="100000"/>
              </a:lnSpc>
              <a:spcBef>
                <a:spcPts val="0"/>
              </a:spcBef>
              <a:spcAft>
                <a:spcPts val="0"/>
              </a:spcAft>
              <a:buClr>
                <a:srgbClr val="00B5E2"/>
              </a:buClr>
              <a:buSzTx/>
              <a:buFontTx/>
              <a:buNone/>
              <a:tabLst/>
              <a:defRPr/>
            </a:pPr>
            <a:r>
              <a:rPr lang="fr-CA" altLang="en-US" sz="1200" b="1" i="1" dirty="0">
                <a:solidFill>
                  <a:schemeClr val="bg1"/>
                </a:solidFill>
                <a:latin typeface="+mj-lt"/>
                <a:cs typeface="Arial" charset="0"/>
              </a:rPr>
              <a:t>Commentaires des juges : </a:t>
            </a:r>
            <a:r>
              <a:rPr lang="fr-CA" altLang="en-US" sz="1200" i="1" dirty="0">
                <a:solidFill>
                  <a:schemeClr val="bg1"/>
                </a:solidFill>
                <a:latin typeface="+mj-lt"/>
                <a:cs typeface="Arial" charset="0"/>
              </a:rPr>
              <a:t>Chaque année, Value Optical obtient des résultats </a:t>
            </a:r>
            <a:r>
              <a:rPr lang="fr-CA" altLang="en-US" sz="1200" i="1" kern="1200" dirty="0">
                <a:solidFill>
                  <a:schemeClr val="bg1"/>
                </a:solidFill>
                <a:latin typeface="+mn-lt"/>
                <a:ea typeface="+mn-ea"/>
                <a:cs typeface="Arial" charset="0"/>
              </a:rPr>
              <a:t>exceptionnels</a:t>
            </a:r>
            <a:r>
              <a:rPr lang="fr-CA" altLang="en-US" sz="1200" i="1" dirty="0">
                <a:solidFill>
                  <a:schemeClr val="bg1"/>
                </a:solidFill>
                <a:latin typeface="+mj-lt"/>
                <a:cs typeface="Arial" charset="0"/>
              </a:rPr>
              <a:t> qui sont durs à battre, mais, malgré tout, année après année, les membres de son personnel se surpassent. Leur utilisation de différentes approches pour cibler une clientèle plus jeune était stratégique et réfléchie, et les résultats démontrent clairement qu’elles étaient tout aussi efficaces.</a:t>
            </a:r>
          </a:p>
          <a:p>
            <a:pPr>
              <a:buClr>
                <a:srgbClr val="00B5E2"/>
              </a:buClr>
            </a:pPr>
            <a:endParaRPr lang="fr-CA" noProof="0" dirty="0"/>
          </a:p>
        </p:txBody>
      </p:sp>
      <p:sp>
        <p:nvSpPr>
          <p:cNvPr id="4" name="Slide Number Placeholder 3"/>
          <p:cNvSpPr>
            <a:spLocks noGrp="1"/>
          </p:cNvSpPr>
          <p:nvPr>
            <p:ph type="sldNum" sz="quarter" idx="5"/>
          </p:nvPr>
        </p:nvSpPr>
        <p:spPr/>
        <p:txBody>
          <a:bodyPr/>
          <a:lstStyle/>
          <a:p>
            <a:fld id="{B1A44E3B-B3DB-430D-83B5-C915085C15BE}" type="slidenum">
              <a:rPr lang="en-US" smtClean="0"/>
              <a:t>14</a:t>
            </a:fld>
            <a:endParaRPr lang="en-US"/>
          </a:p>
        </p:txBody>
      </p:sp>
    </p:spTree>
    <p:extLst>
      <p:ext uri="{BB962C8B-B14F-4D97-AF65-F5344CB8AC3E}">
        <p14:creationId xmlns:p14="http://schemas.microsoft.com/office/powerpoint/2010/main" val="1096191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noProof="0" dirty="0">
                <a:solidFill>
                  <a:schemeClr val="tx1"/>
                </a:solidFill>
                <a:effectLst/>
                <a:latin typeface="+mn-lt"/>
                <a:ea typeface="+mn-ea"/>
                <a:cs typeface="+mn-cs"/>
              </a:rPr>
              <a:t>Fondée en 1980, </a:t>
            </a:r>
            <a:r>
              <a:rPr lang="fr-CA" sz="1200" kern="1200" noProof="0" dirty="0" err="1">
                <a:solidFill>
                  <a:schemeClr val="tx1"/>
                </a:solidFill>
                <a:effectLst/>
                <a:latin typeface="+mn-lt"/>
                <a:ea typeface="+mn-ea"/>
                <a:cs typeface="+mn-cs"/>
              </a:rPr>
              <a:t>Grimard</a:t>
            </a:r>
            <a:r>
              <a:rPr lang="fr-CA" sz="1200" kern="1200" noProof="0" dirty="0">
                <a:solidFill>
                  <a:schemeClr val="tx1"/>
                </a:solidFill>
                <a:effectLst/>
                <a:latin typeface="+mn-lt"/>
                <a:ea typeface="+mn-ea"/>
                <a:cs typeface="+mn-cs"/>
              </a:rPr>
              <a:t> Optique compte présentement 22 lunetteries et emploie plus de 130 opticiens, assistants et optométristes, tous motivés par le désir de prendre soin de la santé oculaire des clients et d’offrir une expérience de magasinage de grande qualité. </a:t>
            </a:r>
          </a:p>
          <a:p>
            <a:r>
              <a:rPr lang="fr-CA" sz="1200" kern="1200" noProof="0" dirty="0">
                <a:solidFill>
                  <a:schemeClr val="tx1"/>
                </a:solidFill>
                <a:effectLst/>
                <a:latin typeface="+mn-lt"/>
                <a:ea typeface="+mn-ea"/>
                <a:cs typeface="+mn-cs"/>
              </a:rPr>
              <a:t> </a:t>
            </a:r>
          </a:p>
          <a:p>
            <a:r>
              <a:rPr lang="fr-CA" sz="1200" kern="1200" noProof="0" dirty="0">
                <a:solidFill>
                  <a:schemeClr val="tx1"/>
                </a:solidFill>
                <a:effectLst/>
                <a:latin typeface="+mn-lt"/>
                <a:ea typeface="+mn-ea"/>
                <a:cs typeface="+mn-cs"/>
              </a:rPr>
              <a:t>Puisque la santé oculaire était au cœur de ses priorités, </a:t>
            </a:r>
            <a:r>
              <a:rPr lang="fr-CA" sz="1200" kern="1200" noProof="0" dirty="0" err="1">
                <a:solidFill>
                  <a:schemeClr val="tx1"/>
                </a:solidFill>
                <a:effectLst/>
                <a:latin typeface="+mn-lt"/>
                <a:ea typeface="+mn-ea"/>
                <a:cs typeface="+mn-cs"/>
              </a:rPr>
              <a:t>Grimard</a:t>
            </a:r>
            <a:r>
              <a:rPr lang="fr-CA" sz="1200" kern="1200" noProof="0" dirty="0">
                <a:solidFill>
                  <a:schemeClr val="tx1"/>
                </a:solidFill>
                <a:effectLst/>
                <a:latin typeface="+mn-lt"/>
                <a:ea typeface="+mn-ea"/>
                <a:cs typeface="+mn-cs"/>
              </a:rPr>
              <a:t> Optique s’est lancé le défi de parler des verres </a:t>
            </a:r>
            <a:r>
              <a:rPr lang="fr-CA" sz="1200" i="1" kern="1200" noProof="0" dirty="0">
                <a:solidFill>
                  <a:schemeClr val="tx1"/>
                </a:solidFill>
                <a:effectLst/>
                <a:latin typeface="+mn-lt"/>
                <a:ea typeface="+mn-ea"/>
                <a:cs typeface="+mn-cs"/>
              </a:rPr>
              <a:t>Transitions </a:t>
            </a:r>
            <a:r>
              <a:rPr lang="fr-CA" sz="1200" i="0" kern="1200" noProof="0" dirty="0">
                <a:solidFill>
                  <a:schemeClr val="tx1"/>
                </a:solidFill>
                <a:effectLst/>
                <a:latin typeface="+mn-lt"/>
                <a:ea typeface="+mn-ea"/>
                <a:cs typeface="+mn-cs"/>
              </a:rPr>
              <a:t>à tous ses clients et de leur offrir des produits </a:t>
            </a:r>
            <a:r>
              <a:rPr lang="fr-CA" sz="1200" i="1" kern="1200" noProof="0" dirty="0">
                <a:solidFill>
                  <a:schemeClr val="tx1"/>
                </a:solidFill>
                <a:effectLst/>
                <a:latin typeface="+mn-lt"/>
                <a:ea typeface="+mn-ea"/>
                <a:cs typeface="+mn-cs"/>
              </a:rPr>
              <a:t>Transitions</a:t>
            </a:r>
            <a:r>
              <a:rPr lang="fr-CA" sz="1200" kern="1200" noProof="0" dirty="0">
                <a:solidFill>
                  <a:schemeClr val="tx1"/>
                </a:solidFill>
                <a:effectLst/>
                <a:latin typeface="+mn-lt"/>
                <a:ea typeface="+mn-ea"/>
                <a:cs typeface="+mn-cs"/>
              </a:rPr>
              <a:t>. Le personnel s’est engagé à présenter les avantages des verres </a:t>
            </a:r>
            <a:r>
              <a:rPr lang="fr-CA" sz="1200" i="1" kern="1200" noProof="0" dirty="0">
                <a:solidFill>
                  <a:schemeClr val="tx1"/>
                </a:solidFill>
                <a:effectLst/>
                <a:latin typeface="+mn-lt"/>
                <a:ea typeface="+mn-ea"/>
                <a:cs typeface="+mn-cs"/>
              </a:rPr>
              <a:t>Transitions </a:t>
            </a:r>
            <a:r>
              <a:rPr lang="fr-CA" sz="1200" i="0" kern="1200" noProof="0" dirty="0">
                <a:solidFill>
                  <a:schemeClr val="tx1"/>
                </a:solidFill>
                <a:effectLst/>
                <a:latin typeface="+mn-lt"/>
                <a:ea typeface="+mn-ea"/>
                <a:cs typeface="+mn-cs"/>
              </a:rPr>
              <a:t>en matière de santé oculaire, d’utilité, d’esthétisme et de mode</a:t>
            </a:r>
            <a:r>
              <a:rPr lang="fr-CA" sz="1200" kern="1200" noProof="0" dirty="0">
                <a:solidFill>
                  <a:schemeClr val="tx1"/>
                </a:solidFill>
                <a:effectLst/>
                <a:latin typeface="+mn-lt"/>
                <a:ea typeface="+mn-ea"/>
                <a:cs typeface="+mn-cs"/>
              </a:rPr>
              <a:t>.</a:t>
            </a:r>
          </a:p>
          <a:p>
            <a:endParaRPr lang="fr-CA" noProof="0" dirty="0"/>
          </a:p>
          <a:p>
            <a:r>
              <a:rPr lang="fr-CA" noProof="0" dirty="0"/>
              <a:t>Pour atteindre son objectif, </a:t>
            </a:r>
            <a:r>
              <a:rPr lang="fr-CA" noProof="0" dirty="0" err="1"/>
              <a:t>Grimard</a:t>
            </a:r>
            <a:r>
              <a:rPr lang="fr-CA" noProof="0" dirty="0"/>
              <a:t> Optique a établi des objectifs mensuels dans toutes ses cliniques et mis l’accent sur l’accroissement de la sensibilisation des patients aux verres </a:t>
            </a:r>
            <a:r>
              <a:rPr lang="fr-CA" i="1" noProof="0" dirty="0"/>
              <a:t>Transitions</a:t>
            </a:r>
            <a:r>
              <a:rPr lang="fr-CA" noProof="0" dirty="0"/>
              <a:t>. Ces objectifs étaient appuyés par des formations sur les produits </a:t>
            </a:r>
            <a:r>
              <a:rPr lang="fr-CA" i="1" noProof="0" dirty="0"/>
              <a:t>Transitions </a:t>
            </a:r>
            <a:r>
              <a:rPr lang="fr-CA" i="0" noProof="0" dirty="0"/>
              <a:t>à l’aide d’une nouvelle approche axée sur la sensibilité à la lumière</a:t>
            </a:r>
            <a:r>
              <a:rPr lang="fr-CA" noProof="0" dirty="0"/>
              <a:t>, d’un webinaire mensuel donné par le directeur des ventes afin d’informer les équipes sur les ventes de verres </a:t>
            </a:r>
            <a:r>
              <a:rPr lang="fr-CA" i="1" noProof="0" dirty="0"/>
              <a:t>Transitions </a:t>
            </a:r>
            <a:r>
              <a:rPr lang="fr-CA" i="0" noProof="0" dirty="0"/>
              <a:t>pour chaque magasin et chaque groupe et de mesures incitatives mensuelles pour les employés des magasins atteignant leurs objectifs. Pour aider à accroître la sensibilisation des patients, </a:t>
            </a:r>
            <a:r>
              <a:rPr lang="fr-CA" i="0" noProof="0" dirty="0" err="1"/>
              <a:t>Grimard</a:t>
            </a:r>
            <a:r>
              <a:rPr lang="fr-CA" i="0" noProof="0" dirty="0"/>
              <a:t> Optique a organisé 14 événements portes ouvertes durant lesquels des verres </a:t>
            </a:r>
            <a:r>
              <a:rPr lang="fr-CA" i="1" noProof="0" dirty="0"/>
              <a:t>Transitions </a:t>
            </a:r>
            <a:r>
              <a:rPr lang="fr-CA" i="0" noProof="0" dirty="0"/>
              <a:t>étaient offerts à chacun des clients, a installé des présentoirs de verres </a:t>
            </a:r>
            <a:r>
              <a:rPr lang="fr-CA" i="1" noProof="0" dirty="0"/>
              <a:t>Transitions </a:t>
            </a:r>
            <a:r>
              <a:rPr lang="fr-CA" i="0" noProof="0" dirty="0"/>
              <a:t>dans tous les bureaux, a investi dans des publicités à la radio et a envoyé des messages textes ou des courriels portant la mention « N’oubliez pas de demander votre rabais sur les verres </a:t>
            </a:r>
            <a:r>
              <a:rPr lang="fr-CA" i="1" noProof="0" dirty="0"/>
              <a:t>Transitions </a:t>
            </a:r>
            <a:r>
              <a:rPr lang="fr-CA" i="0" noProof="0" dirty="0"/>
              <a:t>à votre prochaine visite » pour chaque confirmation de rendez-vous.</a:t>
            </a:r>
            <a:endParaRPr lang="fr-CA" noProof="0" dirty="0"/>
          </a:p>
          <a:p>
            <a:endParaRPr lang="fr-CA" noProof="0" dirty="0"/>
          </a:p>
          <a:p>
            <a:r>
              <a:rPr lang="fr-CA" noProof="0" dirty="0"/>
              <a:t>Grâce à son dévouement, </a:t>
            </a:r>
            <a:r>
              <a:rPr lang="fr-CA" noProof="0" dirty="0" err="1"/>
              <a:t>Grimard</a:t>
            </a:r>
            <a:r>
              <a:rPr lang="fr-CA" noProof="0" dirty="0"/>
              <a:t> Optique a connu une hausse des ventes de verres simple vision </a:t>
            </a:r>
            <a:r>
              <a:rPr lang="fr-CA" i="1" noProof="0" dirty="0"/>
              <a:t>Transitions </a:t>
            </a:r>
            <a:r>
              <a:rPr lang="fr-CA" i="0" noProof="0" dirty="0"/>
              <a:t>de 153 %</a:t>
            </a:r>
            <a:r>
              <a:rPr lang="fr-CA" noProof="0" dirty="0"/>
              <a:t>.</a:t>
            </a:r>
          </a:p>
          <a:p>
            <a:endParaRPr lang="fr-CA" noProof="0" dirty="0"/>
          </a:p>
          <a:p>
            <a:pPr>
              <a:defRPr/>
            </a:pPr>
            <a:r>
              <a:rPr lang="fr-CA" altLang="en-US" sz="1200" b="1" i="1" noProof="0" dirty="0">
                <a:solidFill>
                  <a:schemeClr val="bg1"/>
                </a:solidFill>
                <a:latin typeface="+mj-lt"/>
                <a:cs typeface="Arial" charset="0"/>
              </a:rPr>
              <a:t>Commentaires des juges : </a:t>
            </a:r>
            <a:r>
              <a:rPr lang="fr-CA" altLang="en-US" sz="1200" i="1" noProof="0" dirty="0" err="1">
                <a:solidFill>
                  <a:schemeClr val="bg1"/>
                </a:solidFill>
                <a:latin typeface="+mj-lt"/>
                <a:cs typeface="Arial" charset="0"/>
              </a:rPr>
              <a:t>Grimard</a:t>
            </a:r>
            <a:r>
              <a:rPr lang="fr-CA" altLang="en-US" sz="1200" i="1" noProof="0" dirty="0">
                <a:solidFill>
                  <a:schemeClr val="bg1"/>
                </a:solidFill>
                <a:latin typeface="+mj-lt"/>
                <a:cs typeface="Arial" charset="0"/>
              </a:rPr>
              <a:t> Optique a non seulement alloué beaucoup d’énergie à la formation de son personnel sur les verres Transitions, mais également accordé une réelle importance à l’information donnée à ses patients sur les produits Transitions. En portant son attentions sur la sensibilité à la lumière, de nombreux événements portes ouvertes et la publicité à l’intention des patients, </a:t>
            </a:r>
            <a:r>
              <a:rPr lang="fr-CA" altLang="en-US" sz="1200" i="1" noProof="0" dirty="0" err="1">
                <a:solidFill>
                  <a:schemeClr val="bg1"/>
                </a:solidFill>
                <a:latin typeface="+mj-lt"/>
                <a:cs typeface="Arial" charset="0"/>
              </a:rPr>
              <a:t>Grimard</a:t>
            </a:r>
            <a:r>
              <a:rPr lang="fr-CA" altLang="en-US" sz="1200" i="1" noProof="0" dirty="0">
                <a:solidFill>
                  <a:schemeClr val="bg1"/>
                </a:solidFill>
                <a:latin typeface="+mj-lt"/>
                <a:cs typeface="Arial" charset="0"/>
              </a:rPr>
              <a:t> Optique a connu un franc succès en 2019.</a:t>
            </a:r>
          </a:p>
        </p:txBody>
      </p:sp>
      <p:sp>
        <p:nvSpPr>
          <p:cNvPr id="4" name="Slide Number Placeholder 3"/>
          <p:cNvSpPr>
            <a:spLocks noGrp="1"/>
          </p:cNvSpPr>
          <p:nvPr>
            <p:ph type="sldNum" sz="quarter" idx="5"/>
          </p:nvPr>
        </p:nvSpPr>
        <p:spPr/>
        <p:txBody>
          <a:bodyPr/>
          <a:lstStyle/>
          <a:p>
            <a:fld id="{B1A44E3B-B3DB-430D-83B5-C915085C15BE}" type="slidenum">
              <a:rPr lang="en-US" smtClean="0"/>
              <a:t>15</a:t>
            </a:fld>
            <a:endParaRPr lang="en-US"/>
          </a:p>
        </p:txBody>
      </p:sp>
    </p:spTree>
    <p:extLst>
      <p:ext uri="{BB962C8B-B14F-4D97-AF65-F5344CB8AC3E}">
        <p14:creationId xmlns:p14="http://schemas.microsoft.com/office/powerpoint/2010/main" val="4173045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noProof="0" dirty="0">
                <a:solidFill>
                  <a:schemeClr val="tx1"/>
                </a:solidFill>
                <a:effectLst/>
                <a:latin typeface="+mn-lt"/>
                <a:ea typeface="+mn-ea"/>
                <a:cs typeface="+mn-cs"/>
              </a:rPr>
              <a:t>Henry Ford </a:t>
            </a:r>
            <a:r>
              <a:rPr lang="fr-CA" sz="1200" kern="1200" noProof="0" dirty="0" err="1">
                <a:solidFill>
                  <a:schemeClr val="tx1"/>
                </a:solidFill>
                <a:effectLst/>
                <a:latin typeface="+mn-lt"/>
                <a:ea typeface="+mn-ea"/>
                <a:cs typeface="+mn-cs"/>
              </a:rPr>
              <a:t>OptimEyes</a:t>
            </a:r>
            <a:r>
              <a:rPr lang="fr-CA" sz="1200" kern="1200" noProof="0" dirty="0">
                <a:solidFill>
                  <a:schemeClr val="tx1"/>
                </a:solidFill>
                <a:effectLst/>
                <a:latin typeface="+mn-lt"/>
                <a:ea typeface="+mn-ea"/>
                <a:cs typeface="+mn-cs"/>
              </a:rPr>
              <a:t> peut compter sur une équipe composée d’optométristes et de professionnels de la vue soucieux d’offrir une gamme complète de soins oculaires de qualité à tous les membres de la famille. Ce personnel est réparti dans 20 succursales de la région métropolitaine de Détroit.</a:t>
            </a:r>
          </a:p>
          <a:p>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En 2019, le principal objectif d’Henry Ford </a:t>
            </a:r>
            <a:r>
              <a:rPr lang="fr-CA" sz="1200" kern="1200" noProof="0" dirty="0" err="1">
                <a:solidFill>
                  <a:schemeClr val="tx1"/>
                </a:solidFill>
                <a:effectLst/>
                <a:latin typeface="+mn-lt"/>
                <a:ea typeface="+mn-ea"/>
                <a:cs typeface="+mn-cs"/>
              </a:rPr>
              <a:t>OptimEyes</a:t>
            </a:r>
            <a:r>
              <a:rPr lang="fr-CA" sz="1200" kern="1200" noProof="0" dirty="0">
                <a:solidFill>
                  <a:schemeClr val="tx1"/>
                </a:solidFill>
                <a:effectLst/>
                <a:latin typeface="+mn-lt"/>
                <a:ea typeface="+mn-ea"/>
                <a:cs typeface="+mn-cs"/>
              </a:rPr>
              <a:t> consistait à attirer de nouveaux patients </a:t>
            </a:r>
            <a:r>
              <a:rPr lang="fr-CA" sz="1200" kern="1200" noProof="0" dirty="0" err="1">
                <a:solidFill>
                  <a:schemeClr val="tx1"/>
                </a:solidFill>
                <a:effectLst/>
                <a:latin typeface="+mn-lt"/>
                <a:ea typeface="+mn-ea"/>
                <a:cs typeface="+mn-cs"/>
              </a:rPr>
              <a:t>millénariaux</a:t>
            </a:r>
            <a:r>
              <a:rPr lang="fr-CA" sz="1200" kern="1200" noProof="0" dirty="0">
                <a:solidFill>
                  <a:schemeClr val="tx1"/>
                </a:solidFill>
                <a:effectLst/>
                <a:latin typeface="+mn-lt"/>
                <a:ea typeface="+mn-ea"/>
                <a:cs typeface="+mn-cs"/>
              </a:rPr>
              <a:t>, comme le prévoit l’objectif de Transitions Optical visant à accroître sa base de plus jeunes patients. Henry Ford </a:t>
            </a:r>
            <a:r>
              <a:rPr lang="fr-CA" sz="1200" kern="1200" noProof="0" dirty="0" err="1">
                <a:solidFill>
                  <a:schemeClr val="tx1"/>
                </a:solidFill>
                <a:effectLst/>
                <a:latin typeface="+mn-lt"/>
                <a:ea typeface="+mn-ea"/>
                <a:cs typeface="+mn-cs"/>
              </a:rPr>
              <a:t>OptimEyes</a:t>
            </a:r>
            <a:r>
              <a:rPr lang="fr-CA" sz="1200" kern="1200" noProof="0" dirty="0">
                <a:solidFill>
                  <a:schemeClr val="tx1"/>
                </a:solidFill>
                <a:effectLst/>
                <a:latin typeface="+mn-lt"/>
                <a:ea typeface="+mn-ea"/>
                <a:cs typeface="+mn-cs"/>
              </a:rPr>
              <a:t> a aussi motivé son équipe à vendre des verres </a:t>
            </a:r>
            <a:r>
              <a:rPr lang="fr-CA" sz="1200" i="1" kern="1200" noProof="0" dirty="0">
                <a:solidFill>
                  <a:schemeClr val="tx1"/>
                </a:solidFill>
                <a:effectLst/>
                <a:latin typeface="+mn-lt"/>
                <a:ea typeface="+mn-ea"/>
                <a:cs typeface="+mn-cs"/>
              </a:rPr>
              <a:t>Transitions</a:t>
            </a:r>
            <a:r>
              <a:rPr lang="fr-CA" sz="1200" kern="1200" noProof="0" dirty="0">
                <a:solidFill>
                  <a:schemeClr val="tx1"/>
                </a:solidFill>
                <a:effectLst/>
                <a:latin typeface="+mn-lt"/>
                <a:ea typeface="+mn-ea"/>
                <a:cs typeface="+mn-cs"/>
              </a:rPr>
              <a:t>, stimulé sa base de patients actuelle, recruté de nouveaux porteurs dans cette génération plus jeune à l’aide de produits nouveaux et novateurs et utilisé les nouveaux verres </a:t>
            </a:r>
            <a:r>
              <a:rPr lang="fr-CA" sz="1200" i="1" kern="1200" noProof="0" dirty="0">
                <a:solidFill>
                  <a:schemeClr val="tx1"/>
                </a:solidFill>
                <a:effectLst/>
                <a:latin typeface="+mn-lt"/>
                <a:ea typeface="+mn-ea"/>
                <a:cs typeface="+mn-cs"/>
              </a:rPr>
              <a:t>Transitions</a:t>
            </a:r>
            <a:r>
              <a:rPr lang="fr-CA" sz="1200" kern="1200" noProof="0" dirty="0">
                <a:solidFill>
                  <a:schemeClr val="tx1"/>
                </a:solidFill>
                <a:effectLst/>
                <a:latin typeface="+mn-lt"/>
                <a:ea typeface="+mn-ea"/>
                <a:cs typeface="+mn-cs"/>
              </a:rPr>
              <a:t> Style </a:t>
            </a:r>
            <a:r>
              <a:rPr lang="fr-CA" sz="1200" kern="1200" noProof="0" dirty="0" err="1">
                <a:solidFill>
                  <a:schemeClr val="tx1"/>
                </a:solidFill>
                <a:effectLst/>
                <a:latin typeface="+mn-lt"/>
                <a:ea typeface="+mn-ea"/>
                <a:cs typeface="+mn-cs"/>
              </a:rPr>
              <a:t>Colors</a:t>
            </a:r>
            <a:r>
              <a:rPr lang="fr-CA" sz="1200" kern="1200" noProof="0" dirty="0">
                <a:solidFill>
                  <a:schemeClr val="tx1"/>
                </a:solidFill>
                <a:effectLst/>
                <a:latin typeface="+mn-lt"/>
                <a:ea typeface="+mn-ea"/>
                <a:cs typeface="+mn-cs"/>
              </a:rPr>
              <a:t> et </a:t>
            </a:r>
            <a:r>
              <a:rPr lang="fr-CA" sz="1200" i="1" kern="1200" noProof="0" dirty="0">
                <a:solidFill>
                  <a:schemeClr val="tx1"/>
                </a:solidFill>
                <a:effectLst/>
                <a:latin typeface="+mn-lt"/>
                <a:ea typeface="+mn-ea"/>
                <a:cs typeface="+mn-cs"/>
              </a:rPr>
              <a:t>Transitions S</a:t>
            </a:r>
            <a:r>
              <a:rPr lang="fr-CA" sz="1200" i="0" kern="1200" noProof="0" dirty="0">
                <a:solidFill>
                  <a:schemeClr val="tx1"/>
                </a:solidFill>
                <a:effectLst/>
                <a:latin typeface="+mn-lt"/>
                <a:ea typeface="+mn-ea"/>
                <a:cs typeface="+mn-cs"/>
              </a:rPr>
              <a:t>tyle</a:t>
            </a:r>
            <a:r>
              <a:rPr lang="fr-CA" sz="1200" kern="1200" noProof="0" dirty="0">
                <a:solidFill>
                  <a:schemeClr val="tx1"/>
                </a:solidFill>
                <a:effectLst/>
                <a:latin typeface="+mn-lt"/>
                <a:ea typeface="+mn-ea"/>
                <a:cs typeface="+mn-cs"/>
              </a:rPr>
              <a:t> </a:t>
            </a:r>
            <a:r>
              <a:rPr lang="fr-CA" sz="1200" kern="1200" noProof="0" dirty="0" err="1">
                <a:solidFill>
                  <a:schemeClr val="tx1"/>
                </a:solidFill>
                <a:effectLst/>
                <a:latin typeface="+mn-lt"/>
                <a:ea typeface="+mn-ea"/>
                <a:cs typeface="+mn-cs"/>
              </a:rPr>
              <a:t>Mirrors</a:t>
            </a:r>
            <a:r>
              <a:rPr lang="fr-CA" sz="1200" kern="1200" noProof="0" dirty="0">
                <a:solidFill>
                  <a:schemeClr val="tx1"/>
                </a:solidFill>
                <a:effectLst/>
                <a:latin typeface="+mn-lt"/>
                <a:ea typeface="+mn-ea"/>
                <a:cs typeface="+mn-cs"/>
              </a:rPr>
              <a:t> pour aider les patients à personnaliser leur monture et leurs verres.</a:t>
            </a:r>
          </a:p>
          <a:p>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Avec le lancement des verres </a:t>
            </a:r>
            <a:r>
              <a:rPr lang="fr-CA" sz="1200" i="1" kern="1200" noProof="0" dirty="0">
                <a:solidFill>
                  <a:schemeClr val="tx1"/>
                </a:solidFill>
                <a:effectLst/>
                <a:latin typeface="+mn-lt"/>
                <a:ea typeface="+mn-ea"/>
                <a:cs typeface="+mn-cs"/>
              </a:rPr>
              <a:t>Transitions</a:t>
            </a:r>
            <a:r>
              <a:rPr lang="fr-CA" sz="1200" kern="1200" noProof="0" dirty="0">
                <a:solidFill>
                  <a:schemeClr val="tx1"/>
                </a:solidFill>
                <a:effectLst/>
                <a:latin typeface="+mn-lt"/>
                <a:ea typeface="+mn-ea"/>
                <a:cs typeface="+mn-cs"/>
              </a:rPr>
              <a:t> Style </a:t>
            </a:r>
            <a:r>
              <a:rPr lang="fr-CA" sz="1200" kern="1200" noProof="0" dirty="0" err="1">
                <a:solidFill>
                  <a:schemeClr val="tx1"/>
                </a:solidFill>
                <a:effectLst/>
                <a:latin typeface="+mn-lt"/>
                <a:ea typeface="+mn-ea"/>
                <a:cs typeface="+mn-cs"/>
              </a:rPr>
              <a:t>Colors</a:t>
            </a:r>
            <a:r>
              <a:rPr lang="fr-CA" sz="1200" kern="1200" noProof="0" dirty="0">
                <a:solidFill>
                  <a:schemeClr val="tx1"/>
                </a:solidFill>
                <a:effectLst/>
                <a:latin typeface="+mn-lt"/>
                <a:ea typeface="+mn-ea"/>
                <a:cs typeface="+mn-cs"/>
              </a:rPr>
              <a:t> et </a:t>
            </a:r>
            <a:r>
              <a:rPr lang="fr-CA" sz="1200" i="1" kern="1200" noProof="0" dirty="0">
                <a:solidFill>
                  <a:schemeClr val="tx1"/>
                </a:solidFill>
                <a:effectLst/>
                <a:latin typeface="+mn-lt"/>
                <a:ea typeface="+mn-ea"/>
                <a:cs typeface="+mn-cs"/>
              </a:rPr>
              <a:t>Transitions S</a:t>
            </a:r>
            <a:r>
              <a:rPr lang="fr-CA" sz="1200" kern="1200" noProof="0" dirty="0">
                <a:solidFill>
                  <a:schemeClr val="tx1"/>
                </a:solidFill>
                <a:effectLst/>
                <a:latin typeface="+mn-lt"/>
                <a:ea typeface="+mn-ea"/>
                <a:cs typeface="+mn-cs"/>
              </a:rPr>
              <a:t>tyle </a:t>
            </a:r>
            <a:r>
              <a:rPr lang="fr-CA" sz="1200" kern="1200" noProof="0" dirty="0" err="1">
                <a:solidFill>
                  <a:schemeClr val="tx1"/>
                </a:solidFill>
                <a:effectLst/>
                <a:latin typeface="+mn-lt"/>
                <a:ea typeface="+mn-ea"/>
                <a:cs typeface="+mn-cs"/>
              </a:rPr>
              <a:t>Mirrors</a:t>
            </a:r>
            <a:r>
              <a:rPr lang="fr-CA" sz="1200" kern="1200" noProof="0" dirty="0">
                <a:solidFill>
                  <a:schemeClr val="tx1"/>
                </a:solidFill>
                <a:effectLst/>
                <a:latin typeface="+mn-lt"/>
                <a:ea typeface="+mn-ea"/>
                <a:cs typeface="+mn-cs"/>
              </a:rPr>
              <a:t>, Henry Ford </a:t>
            </a:r>
            <a:r>
              <a:rPr lang="fr-CA" sz="1200" kern="1200" noProof="0" dirty="0" err="1">
                <a:solidFill>
                  <a:schemeClr val="tx1"/>
                </a:solidFill>
                <a:effectLst/>
                <a:latin typeface="+mn-lt"/>
                <a:ea typeface="+mn-ea"/>
                <a:cs typeface="+mn-cs"/>
              </a:rPr>
              <a:t>OptimEyes</a:t>
            </a:r>
            <a:r>
              <a:rPr lang="fr-CA" sz="1200" kern="1200" noProof="0" dirty="0">
                <a:solidFill>
                  <a:schemeClr val="tx1"/>
                </a:solidFill>
                <a:effectLst/>
                <a:latin typeface="+mn-lt"/>
                <a:ea typeface="+mn-ea"/>
                <a:cs typeface="+mn-cs"/>
              </a:rPr>
              <a:t> a suscité l’intérêt envers les produits et fait de la sensibilisation à leur sujet de différentes façons : publication d’un article sur les verres </a:t>
            </a:r>
            <a:r>
              <a:rPr lang="fr-CA" sz="1200" i="1" kern="1200" noProof="0" dirty="0">
                <a:solidFill>
                  <a:schemeClr val="tx1"/>
                </a:solidFill>
                <a:effectLst/>
                <a:latin typeface="+mn-lt"/>
                <a:ea typeface="+mn-ea"/>
                <a:cs typeface="+mn-cs"/>
              </a:rPr>
              <a:t>Transitions </a:t>
            </a:r>
            <a:r>
              <a:rPr lang="fr-CA" sz="1200" i="0" kern="1200" noProof="0" dirty="0">
                <a:solidFill>
                  <a:schemeClr val="tx1"/>
                </a:solidFill>
                <a:effectLst/>
                <a:latin typeface="+mn-lt"/>
                <a:ea typeface="+mn-ea"/>
                <a:cs typeface="+mn-cs"/>
              </a:rPr>
              <a:t>dans son magazine </a:t>
            </a:r>
            <a:r>
              <a:rPr lang="fr-CA" sz="1200" i="1" kern="1200" noProof="0" dirty="0">
                <a:solidFill>
                  <a:schemeClr val="tx1"/>
                </a:solidFill>
                <a:effectLst/>
                <a:latin typeface="+mn-lt"/>
                <a:ea typeface="+mn-ea"/>
                <a:cs typeface="+mn-cs"/>
              </a:rPr>
              <a:t>In-Focus</a:t>
            </a:r>
            <a:r>
              <a:rPr lang="fr-CA" sz="1200" kern="1200" noProof="0" dirty="0">
                <a:solidFill>
                  <a:schemeClr val="tx1"/>
                </a:solidFill>
                <a:effectLst/>
                <a:latin typeface="+mn-lt"/>
                <a:ea typeface="+mn-ea"/>
                <a:cs typeface="+mn-cs"/>
              </a:rPr>
              <a:t>, envoi de cartes postales mettant en vedette les nouvelles couleurs style et les nouveaux styles miroir dans plus de 13 000 domiciles, enregistrement pour tous les bureaux d’un message téléphonique décrivant les nouveaux produits que les clients pouvaient écouter tout au long de l’année lorsqu’ils étaient en attente et prestation de formations à tous les employés sur les nouveaux verres </a:t>
            </a:r>
            <a:r>
              <a:rPr lang="fr-CA" sz="1200" i="1" kern="1200" noProof="0" dirty="0">
                <a:solidFill>
                  <a:schemeClr val="tx1"/>
                </a:solidFill>
                <a:effectLst/>
                <a:latin typeface="+mn-lt"/>
                <a:ea typeface="+mn-ea"/>
                <a:cs typeface="+mn-cs"/>
              </a:rPr>
              <a:t>Transitions</a:t>
            </a:r>
            <a:r>
              <a:rPr lang="fr-CA" sz="1200" kern="1200" noProof="0" dirty="0">
                <a:solidFill>
                  <a:schemeClr val="tx1"/>
                </a:solidFill>
                <a:effectLst/>
                <a:latin typeface="+mn-lt"/>
                <a:ea typeface="+mn-ea"/>
                <a:cs typeface="+mn-cs"/>
              </a:rPr>
              <a:t>. Pour couronner le tout, tous les employés ont reçu en cadeau une monture et des verres </a:t>
            </a:r>
            <a:r>
              <a:rPr lang="fr-CA" sz="1200" i="1" kern="1200" noProof="0" dirty="0">
                <a:solidFill>
                  <a:schemeClr val="tx1"/>
                </a:solidFill>
                <a:effectLst/>
                <a:latin typeface="+mn-lt"/>
                <a:ea typeface="+mn-ea"/>
                <a:cs typeface="+mn-cs"/>
              </a:rPr>
              <a:t>Transitions</a:t>
            </a:r>
            <a:r>
              <a:rPr lang="fr-CA" sz="1200" kern="1200" noProof="0" dirty="0">
                <a:solidFill>
                  <a:schemeClr val="tx1"/>
                </a:solidFill>
                <a:effectLst/>
                <a:latin typeface="+mn-lt"/>
                <a:ea typeface="+mn-ea"/>
                <a:cs typeface="+mn-cs"/>
              </a:rPr>
              <a:t> Style </a:t>
            </a:r>
            <a:r>
              <a:rPr lang="fr-CA" sz="1200" kern="1200" noProof="0" dirty="0" err="1">
                <a:solidFill>
                  <a:schemeClr val="tx1"/>
                </a:solidFill>
                <a:effectLst/>
                <a:latin typeface="+mn-lt"/>
                <a:ea typeface="+mn-ea"/>
                <a:cs typeface="+mn-cs"/>
              </a:rPr>
              <a:t>Colors</a:t>
            </a:r>
            <a:r>
              <a:rPr lang="fr-CA" sz="1200" kern="1200" noProof="0" dirty="0">
                <a:solidFill>
                  <a:schemeClr val="tx1"/>
                </a:solidFill>
                <a:effectLst/>
                <a:latin typeface="+mn-lt"/>
                <a:ea typeface="+mn-ea"/>
                <a:cs typeface="+mn-cs"/>
              </a:rPr>
              <a:t> ou </a:t>
            </a:r>
            <a:r>
              <a:rPr lang="fr-CA" sz="1200" i="1" kern="1200" noProof="0" dirty="0">
                <a:solidFill>
                  <a:schemeClr val="tx1"/>
                </a:solidFill>
                <a:effectLst/>
                <a:latin typeface="+mn-lt"/>
                <a:ea typeface="+mn-ea"/>
                <a:cs typeface="+mn-cs"/>
              </a:rPr>
              <a:t>Transitions</a:t>
            </a:r>
            <a:r>
              <a:rPr lang="fr-CA" sz="1200" kern="1200" noProof="0" dirty="0">
                <a:solidFill>
                  <a:schemeClr val="tx1"/>
                </a:solidFill>
                <a:effectLst/>
                <a:latin typeface="+mn-lt"/>
                <a:ea typeface="+mn-ea"/>
                <a:cs typeface="+mn-cs"/>
              </a:rPr>
              <a:t> Style </a:t>
            </a:r>
            <a:r>
              <a:rPr lang="fr-CA" sz="1200" kern="1200" noProof="0" dirty="0" err="1">
                <a:solidFill>
                  <a:schemeClr val="tx1"/>
                </a:solidFill>
                <a:effectLst/>
                <a:latin typeface="+mn-lt"/>
                <a:ea typeface="+mn-ea"/>
                <a:cs typeface="+mn-cs"/>
              </a:rPr>
              <a:t>Mirrors</a:t>
            </a:r>
            <a:r>
              <a:rPr lang="fr-CA" sz="1200" kern="1200" noProof="0" dirty="0">
                <a:solidFill>
                  <a:schemeClr val="tx1"/>
                </a:solidFill>
                <a:effectLst/>
                <a:latin typeface="+mn-lt"/>
                <a:ea typeface="+mn-ea"/>
                <a:cs typeface="+mn-cs"/>
              </a:rPr>
              <a:t> pour créer un engouement!</a:t>
            </a:r>
          </a:p>
          <a:p>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Grâce à tous ses efforts, Henry Ford </a:t>
            </a:r>
            <a:r>
              <a:rPr lang="fr-CA" sz="1200" kern="1200" noProof="0" dirty="0" err="1">
                <a:solidFill>
                  <a:schemeClr val="tx1"/>
                </a:solidFill>
                <a:effectLst/>
                <a:latin typeface="+mn-lt"/>
                <a:ea typeface="+mn-ea"/>
                <a:cs typeface="+mn-cs"/>
              </a:rPr>
              <a:t>OptimEyes</a:t>
            </a:r>
            <a:r>
              <a:rPr lang="fr-CA" sz="1200" kern="1200" noProof="0" dirty="0">
                <a:solidFill>
                  <a:schemeClr val="tx1"/>
                </a:solidFill>
                <a:effectLst/>
                <a:latin typeface="+mn-lt"/>
                <a:ea typeface="+mn-ea"/>
                <a:cs typeface="+mn-cs"/>
              </a:rPr>
              <a:t> a connu une croissance à deux chiffres tous les mois en 2019.</a:t>
            </a:r>
          </a:p>
          <a:p>
            <a:endParaRPr lang="fr-CA" sz="1200" kern="1200" noProof="0" dirty="0">
              <a:solidFill>
                <a:schemeClr val="tx1"/>
              </a:solidFill>
              <a:effectLst/>
              <a:latin typeface="+mn-lt"/>
              <a:ea typeface="+mn-ea"/>
              <a:cs typeface="+mn-cs"/>
            </a:endParaRPr>
          </a:p>
          <a:p>
            <a:pPr>
              <a:defRPr/>
            </a:pPr>
            <a:r>
              <a:rPr lang="fr-CA" altLang="en-US" sz="1200" b="1" i="1" dirty="0">
                <a:solidFill>
                  <a:schemeClr val="bg1"/>
                </a:solidFill>
                <a:latin typeface="+mj-lt"/>
                <a:cs typeface="Arial" charset="0"/>
              </a:rPr>
              <a:t>Commentaires des juges : </a:t>
            </a:r>
            <a:r>
              <a:rPr lang="fr-CA" altLang="en-US" sz="1200" i="1" dirty="0">
                <a:solidFill>
                  <a:schemeClr val="bg1"/>
                </a:solidFill>
                <a:cs typeface="Arial" charset="0"/>
              </a:rPr>
              <a:t>Henry Ford </a:t>
            </a:r>
            <a:r>
              <a:rPr lang="fr-CA" altLang="en-US" sz="1200" i="1" dirty="0" err="1">
                <a:solidFill>
                  <a:schemeClr val="bg1"/>
                </a:solidFill>
                <a:cs typeface="Arial" charset="0"/>
              </a:rPr>
              <a:t>OptimEyes</a:t>
            </a:r>
            <a:r>
              <a:rPr lang="fr-CA" altLang="en-US" sz="1200" i="1" dirty="0">
                <a:solidFill>
                  <a:schemeClr val="bg1"/>
                </a:solidFill>
                <a:cs typeface="Arial" charset="0"/>
              </a:rPr>
              <a:t> a réellement misé sur le lancement des verres Transitions Style </a:t>
            </a:r>
            <a:r>
              <a:rPr lang="fr-CA" altLang="en-US" sz="1200" i="1" dirty="0" err="1">
                <a:solidFill>
                  <a:schemeClr val="bg1"/>
                </a:solidFill>
                <a:cs typeface="Arial" charset="0"/>
              </a:rPr>
              <a:t>Colors</a:t>
            </a:r>
            <a:r>
              <a:rPr lang="fr-CA" altLang="en-US" sz="1200" i="1" dirty="0">
                <a:solidFill>
                  <a:schemeClr val="bg1"/>
                </a:solidFill>
                <a:cs typeface="Arial" charset="0"/>
              </a:rPr>
              <a:t> et Transitions Style </a:t>
            </a:r>
            <a:r>
              <a:rPr lang="fr-CA" altLang="en-US" sz="1200" i="1" dirty="0" err="1">
                <a:solidFill>
                  <a:schemeClr val="bg1"/>
                </a:solidFill>
                <a:cs typeface="Arial" charset="0"/>
              </a:rPr>
              <a:t>Mirrors</a:t>
            </a:r>
            <a:r>
              <a:rPr lang="fr-CA" altLang="en-US" sz="1200" i="1" dirty="0">
                <a:solidFill>
                  <a:schemeClr val="bg1"/>
                </a:solidFill>
                <a:cs typeface="Arial" charset="0"/>
              </a:rPr>
              <a:t> pour atteindre ses objectifs! Les verres Transitions ont été mis en vedette dans pratiquement tout le matériel qui s’adressait aux patients, et le personnel a reçu de nouvelles formations et de nouveaux verres Transitions sans frais.</a:t>
            </a:r>
            <a:endParaRPr lang="fr-CA" altLang="en-US" sz="1200" i="1" dirty="0">
              <a:solidFill>
                <a:schemeClr val="bg1"/>
              </a:solidFill>
              <a:latin typeface="+mj-lt"/>
              <a:cs typeface="Arial" charset="0"/>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16</a:t>
            </a:fld>
            <a:endParaRPr lang="en-US"/>
          </a:p>
        </p:txBody>
      </p:sp>
    </p:spTree>
    <p:extLst>
      <p:ext uri="{BB962C8B-B14F-4D97-AF65-F5344CB8AC3E}">
        <p14:creationId xmlns:p14="http://schemas.microsoft.com/office/powerpoint/2010/main" val="1798702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Spring Hill </a:t>
            </a:r>
            <a:r>
              <a:rPr lang="fr-CA" noProof="0" dirty="0" err="1"/>
              <a:t>Eyecare</a:t>
            </a:r>
            <a:r>
              <a:rPr lang="fr-CA" noProof="0" dirty="0"/>
              <a:t> est une clinique d’optométrie privée située à Spring Hill, au Tennessee. </a:t>
            </a:r>
          </a:p>
          <a:p>
            <a:endParaRPr lang="fr-CA" noProof="0" dirty="0"/>
          </a:p>
          <a:p>
            <a:r>
              <a:rPr lang="fr-CA" noProof="0" dirty="0"/>
              <a:t>Le secret du succès de Spring Hill </a:t>
            </a:r>
            <a:r>
              <a:rPr lang="fr-CA" noProof="0" dirty="0" err="1"/>
              <a:t>Eyecare</a:t>
            </a:r>
            <a:r>
              <a:rPr lang="fr-CA" noProof="0" dirty="0"/>
              <a:t> a commencé par l’information en discutant des verres </a:t>
            </a:r>
            <a:r>
              <a:rPr lang="fr-CA" i="1" noProof="0" dirty="0"/>
              <a:t>Transitions </a:t>
            </a:r>
            <a:r>
              <a:rPr lang="fr-CA" i="0" noProof="0" dirty="0"/>
              <a:t>lors des réunions, en offrant des séances de formation et en racontant des expériences et les réactions des patients. La clinique a également donné une paire de verres </a:t>
            </a:r>
            <a:r>
              <a:rPr lang="fr-CA" sz="1200" b="0" i="1" u="none" strike="noStrike" kern="1200" noProof="0" dirty="0">
                <a:solidFill>
                  <a:schemeClr val="tx1"/>
                </a:solidFill>
                <a:effectLst/>
                <a:latin typeface="+mn-lt"/>
                <a:ea typeface="+mn-ea"/>
                <a:cs typeface="+mn-cs"/>
              </a:rPr>
              <a:t>Transitions® Signature® GEN 8</a:t>
            </a:r>
            <a:r>
              <a:rPr lang="fr-CA" sz="1200" b="0" i="0" u="none" strike="noStrike" kern="1200" noProof="0" dirty="0">
                <a:solidFill>
                  <a:schemeClr val="tx1"/>
                </a:solidFill>
                <a:effectLst/>
                <a:latin typeface="+mn-lt"/>
                <a:ea typeface="+mn-ea"/>
                <a:cs typeface="+mn-cs"/>
              </a:rPr>
              <a:t> à chacun de ses employés. </a:t>
            </a:r>
          </a:p>
          <a:p>
            <a:endParaRPr lang="fr-CA" sz="1200" b="0" i="0" u="none" strike="noStrike" kern="1200" noProof="0" dirty="0">
              <a:solidFill>
                <a:schemeClr val="tx1"/>
              </a:solidFill>
              <a:effectLst/>
              <a:latin typeface="+mn-lt"/>
              <a:ea typeface="+mn-ea"/>
              <a:cs typeface="+mn-cs"/>
            </a:endParaRPr>
          </a:p>
          <a:p>
            <a:r>
              <a:rPr lang="fr-CA" sz="1200" b="0" i="0" u="none" strike="noStrike" kern="1200" noProof="0" dirty="0">
                <a:solidFill>
                  <a:schemeClr val="tx1"/>
                </a:solidFill>
                <a:effectLst/>
                <a:latin typeface="+mn-lt"/>
                <a:ea typeface="+mn-ea"/>
                <a:cs typeface="+mn-cs"/>
              </a:rPr>
              <a:t>La clinique a favorisé la fidélisation des patients à la marque Transitions en leur demandant d’évaluer les produits par écrit. Leur rétroaction positive a rassuré les nouveaux porteurs dans leur décision d’achat. Spring Hill </a:t>
            </a:r>
            <a:r>
              <a:rPr lang="fr-CA" sz="1200" b="0" i="0" u="none" strike="noStrike" kern="1200" noProof="0" dirty="0" err="1">
                <a:solidFill>
                  <a:schemeClr val="tx1"/>
                </a:solidFill>
                <a:effectLst/>
                <a:latin typeface="+mn-lt"/>
                <a:ea typeface="+mn-ea"/>
                <a:cs typeface="+mn-cs"/>
              </a:rPr>
              <a:t>Eyecare</a:t>
            </a:r>
            <a:r>
              <a:rPr lang="fr-CA" sz="1200" b="0" i="0" u="none" strike="noStrike" kern="1200" noProof="0" dirty="0">
                <a:solidFill>
                  <a:schemeClr val="tx1"/>
                </a:solidFill>
                <a:effectLst/>
                <a:latin typeface="+mn-lt"/>
                <a:ea typeface="+mn-ea"/>
                <a:cs typeface="+mn-cs"/>
              </a:rPr>
              <a:t> a également installé un présentoir de verres interactif, où les patients pouvaient essayer les verres </a:t>
            </a:r>
            <a:r>
              <a:rPr lang="fr-CA" sz="1200" b="0" i="1" u="none" strike="noStrike" kern="1200" noProof="0" dirty="0">
                <a:solidFill>
                  <a:schemeClr val="tx1"/>
                </a:solidFill>
                <a:effectLst/>
                <a:latin typeface="+mn-lt"/>
                <a:ea typeface="+mn-ea"/>
                <a:cs typeface="+mn-cs"/>
              </a:rPr>
              <a:t>Transitions</a:t>
            </a:r>
            <a:r>
              <a:rPr lang="fr-CA" sz="1200" b="0" i="1" u="none" strike="noStrike" kern="1200" baseline="30000" noProof="0" dirty="0">
                <a:solidFill>
                  <a:schemeClr val="tx1"/>
                </a:solidFill>
                <a:effectLst/>
                <a:latin typeface="+mn-lt"/>
                <a:ea typeface="+mn-ea"/>
                <a:cs typeface="+mn-cs"/>
              </a:rPr>
              <a:t>®</a:t>
            </a:r>
            <a:r>
              <a:rPr lang="fr-CA" sz="1200" b="0" i="1" u="none" strike="noStrike" kern="1200" noProof="0" dirty="0">
                <a:solidFill>
                  <a:schemeClr val="tx1"/>
                </a:solidFill>
                <a:effectLst/>
                <a:latin typeface="+mn-lt"/>
                <a:ea typeface="+mn-ea"/>
                <a:cs typeface="+mn-cs"/>
              </a:rPr>
              <a:t> Signature</a:t>
            </a:r>
            <a:r>
              <a:rPr lang="fr-CA" sz="1200" b="0" i="1" u="none" strike="noStrike" kern="1200" baseline="30000" noProof="0" dirty="0">
                <a:solidFill>
                  <a:schemeClr val="tx1"/>
                </a:solidFill>
                <a:effectLst/>
                <a:latin typeface="+mn-lt"/>
                <a:ea typeface="+mn-ea"/>
                <a:cs typeface="+mn-cs"/>
              </a:rPr>
              <a:t>®</a:t>
            </a:r>
            <a:r>
              <a:rPr lang="fr-CA" sz="1200" b="0" i="0" u="none" strike="noStrike" kern="1200" noProof="0" dirty="0">
                <a:solidFill>
                  <a:schemeClr val="tx1"/>
                </a:solidFill>
                <a:effectLst/>
                <a:latin typeface="+mn-lt"/>
                <a:ea typeface="+mn-ea"/>
                <a:cs typeface="+mn-cs"/>
              </a:rPr>
              <a:t> Style </a:t>
            </a:r>
            <a:r>
              <a:rPr lang="fr-CA" sz="1200" b="0" i="0" u="none" strike="noStrike" kern="1200" noProof="0" dirty="0" err="1">
                <a:solidFill>
                  <a:schemeClr val="tx1"/>
                </a:solidFill>
                <a:effectLst/>
                <a:latin typeface="+mn-lt"/>
                <a:ea typeface="+mn-ea"/>
                <a:cs typeface="+mn-cs"/>
              </a:rPr>
              <a:t>Colors</a:t>
            </a:r>
            <a:r>
              <a:rPr lang="fr-CA" sz="1200" b="0" i="0" u="none" strike="noStrike" kern="1200" noProof="0" dirty="0">
                <a:solidFill>
                  <a:schemeClr val="tx1"/>
                </a:solidFill>
                <a:effectLst/>
                <a:latin typeface="+mn-lt"/>
                <a:ea typeface="+mn-ea"/>
                <a:cs typeface="+mn-cs"/>
              </a:rPr>
              <a:t> avec des montures. </a:t>
            </a:r>
          </a:p>
          <a:p>
            <a:endParaRPr lang="fr-CA" noProof="0" dirty="0"/>
          </a:p>
          <a:p>
            <a:r>
              <a:rPr lang="fr-CA" noProof="0" dirty="0"/>
              <a:t>Grâce à ces approches, Spring Hill </a:t>
            </a:r>
            <a:r>
              <a:rPr lang="fr-CA" noProof="0" dirty="0" err="1"/>
              <a:t>Eyecare</a:t>
            </a:r>
            <a:r>
              <a:rPr lang="fr-CA" noProof="0" dirty="0"/>
              <a:t> a augmenté ses ventes de verres </a:t>
            </a:r>
            <a:r>
              <a:rPr lang="fr-CA" i="1" noProof="0" dirty="0"/>
              <a:t>Transitions </a:t>
            </a:r>
            <a:r>
              <a:rPr lang="fr-CA" i="0" noProof="0" dirty="0"/>
              <a:t>de 22 %</a:t>
            </a:r>
            <a:r>
              <a:rPr lang="fr-CA" noProof="0" dirty="0"/>
              <a:t>. </a:t>
            </a:r>
          </a:p>
          <a:p>
            <a:endParaRPr lang="fr-CA" noProof="0" dirty="0"/>
          </a:p>
          <a:p>
            <a:pPr>
              <a:defRPr/>
            </a:pPr>
            <a:r>
              <a:rPr lang="fr-CA" altLang="en-US" sz="1200" b="1" i="1" dirty="0">
                <a:solidFill>
                  <a:schemeClr val="bg1"/>
                </a:solidFill>
                <a:latin typeface="+mj-lt"/>
                <a:cs typeface="Arial" charset="0"/>
              </a:rPr>
              <a:t>Commentaires des juges : </a:t>
            </a:r>
            <a:r>
              <a:rPr lang="fr-CA" altLang="en-US" sz="1200" i="1" dirty="0">
                <a:solidFill>
                  <a:schemeClr val="bg1"/>
                </a:solidFill>
                <a:cs typeface="Arial" charset="0"/>
              </a:rPr>
              <a:t>Spring Hill </a:t>
            </a:r>
            <a:r>
              <a:rPr lang="fr-CA" altLang="en-US" sz="1200" i="1" dirty="0" err="1">
                <a:solidFill>
                  <a:schemeClr val="bg1"/>
                </a:solidFill>
                <a:cs typeface="Arial" charset="0"/>
              </a:rPr>
              <a:t>Eyecare</a:t>
            </a:r>
            <a:r>
              <a:rPr lang="fr-CA" altLang="en-US" sz="1200" i="1" dirty="0">
                <a:solidFill>
                  <a:schemeClr val="bg1"/>
                </a:solidFill>
                <a:cs typeface="Arial" charset="0"/>
              </a:rPr>
              <a:t> a effectué un travail colossal en matière d’information de son personnel et de ses clients. En répondant aux objections communes avec du matériel en magasin unique, notamment par l’ajout de verres Transitions à son menu de verres, Spring Hill </a:t>
            </a:r>
            <a:r>
              <a:rPr lang="fr-CA" altLang="en-US" sz="1200" i="1" dirty="0" err="1">
                <a:solidFill>
                  <a:schemeClr val="bg1"/>
                </a:solidFill>
                <a:cs typeface="Arial" charset="0"/>
              </a:rPr>
              <a:t>Eyecare</a:t>
            </a:r>
            <a:r>
              <a:rPr lang="fr-CA" altLang="en-US" sz="1200" i="1" dirty="0">
                <a:solidFill>
                  <a:schemeClr val="bg1"/>
                </a:solidFill>
                <a:cs typeface="Arial" charset="0"/>
              </a:rPr>
              <a:t> n’a cessé de trouver de nouvelles façons de recommander les verres Transitions.</a:t>
            </a:r>
          </a:p>
          <a:p>
            <a:pPr>
              <a:defRPr/>
            </a:pPr>
            <a:endParaRPr lang="fr-CA" altLang="en-US" sz="1200" dirty="0">
              <a:solidFill>
                <a:srgbClr val="FF0000"/>
              </a:solidFill>
              <a:latin typeface="+mj-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ltLang="en-US" sz="1200" kern="1200" noProof="0" dirty="0">
              <a:solidFill>
                <a:schemeClr val="bg1"/>
              </a:solidFill>
              <a:latin typeface="+mn-lt"/>
              <a:ea typeface="+mn-ea"/>
              <a:cs typeface="Arial" charset="0"/>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17</a:t>
            </a:fld>
            <a:endParaRPr lang="en-US"/>
          </a:p>
        </p:txBody>
      </p:sp>
    </p:spTree>
    <p:extLst>
      <p:ext uri="{BB962C8B-B14F-4D97-AF65-F5344CB8AC3E}">
        <p14:creationId xmlns:p14="http://schemas.microsoft.com/office/powerpoint/2010/main" val="1395373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Vision Care Centre est une clinique d’optométrie indépendante de Toronto, au Canada. </a:t>
            </a:r>
          </a:p>
          <a:p>
            <a:endParaRPr lang="fr-CA" noProof="0" dirty="0"/>
          </a:p>
          <a:p>
            <a:r>
              <a:rPr lang="fr-CA" noProof="0" dirty="0"/>
              <a:t>Vision Care Centre a mis sur pied une approche globale visant à inclure les verres </a:t>
            </a:r>
            <a:r>
              <a:rPr lang="fr-CA" i="1" noProof="0" dirty="0"/>
              <a:t>Transitions </a:t>
            </a:r>
            <a:r>
              <a:rPr lang="fr-CA" i="0" noProof="0" dirty="0"/>
              <a:t>dans l’expérience du patient. </a:t>
            </a:r>
            <a:r>
              <a:rPr lang="fr-CA" sz="1800" dirty="0">
                <a:latin typeface="Segoe UI" panose="020B0502040204020203" pitchFamily="34" charset="0"/>
              </a:rPr>
              <a:t>Il a commencé à effectuer le test préalable des verres de tous les patients pour vérifier s’ils étaient protégés contre le soleil et a axé la pratique des optométristes sur les recommandations.</a:t>
            </a:r>
            <a:r>
              <a:rPr lang="fr-CA" i="0" noProof="0" dirty="0"/>
              <a:t> </a:t>
            </a:r>
            <a:r>
              <a:rPr lang="fr-CA" noProof="0" dirty="0"/>
              <a:t>Un bar Transitions Style a aussi été installé pour inciter les patients à essayer les verres. </a:t>
            </a:r>
          </a:p>
          <a:p>
            <a:endParaRPr lang="fr-CA" noProof="0" dirty="0"/>
          </a:p>
          <a:p>
            <a:r>
              <a:rPr lang="fr-CA" noProof="0" dirty="0"/>
              <a:t>Après avoir assisté au Transitions </a:t>
            </a:r>
            <a:r>
              <a:rPr lang="fr-CA" noProof="0" dirty="0" err="1"/>
              <a:t>Academy</a:t>
            </a:r>
            <a:r>
              <a:rPr lang="fr-CA" noProof="0" dirty="0"/>
              <a:t> en 2019, Vision Care Centre a recréé l’expérience pour le personnel en révisant son contenu éducatif et en rédigeant de nouveaux scénarios pour surmonter les objections des patients.   </a:t>
            </a:r>
          </a:p>
          <a:p>
            <a:endParaRPr lang="fr-CA" noProof="0" dirty="0"/>
          </a:p>
          <a:p>
            <a:r>
              <a:rPr lang="fr-CA" noProof="0" dirty="0"/>
              <a:t>Grâce à son dévouement, Vision Care Centre a atteint des patients de tous les âges, a modifié la perception de la marque et augmenté son taux de pénétration à 36,5 %. </a:t>
            </a:r>
          </a:p>
          <a:p>
            <a:endParaRPr lang="fr-CA" noProof="0" dirty="0"/>
          </a:p>
          <a:p>
            <a:pPr>
              <a:defRPr/>
            </a:pPr>
            <a:r>
              <a:rPr lang="fr-CA" altLang="en-US" sz="1200" b="1" i="1" dirty="0">
                <a:solidFill>
                  <a:schemeClr val="bg1"/>
                </a:solidFill>
                <a:latin typeface="+mj-lt"/>
                <a:cs typeface="Arial" charset="0"/>
              </a:rPr>
              <a:t>Commentaires des juges : </a:t>
            </a:r>
            <a:r>
              <a:rPr lang="fr-CA" altLang="en-US" sz="1200" i="1" dirty="0">
                <a:solidFill>
                  <a:schemeClr val="bg1"/>
                </a:solidFill>
                <a:latin typeface="+mj-lt"/>
                <a:cs typeface="Arial" charset="0"/>
              </a:rPr>
              <a:t>L’application des apprentissages du Transitions </a:t>
            </a:r>
            <a:r>
              <a:rPr lang="fr-CA" altLang="en-US" sz="1200" i="1" dirty="0" err="1">
                <a:solidFill>
                  <a:schemeClr val="bg1"/>
                </a:solidFill>
                <a:latin typeface="+mj-lt"/>
                <a:cs typeface="Arial" charset="0"/>
              </a:rPr>
              <a:t>Academy</a:t>
            </a:r>
            <a:r>
              <a:rPr lang="fr-CA" altLang="en-US" sz="1200" i="1" dirty="0">
                <a:solidFill>
                  <a:schemeClr val="bg1"/>
                </a:solidFill>
                <a:latin typeface="+mj-lt"/>
                <a:cs typeface="Arial" charset="0"/>
              </a:rPr>
              <a:t> de </a:t>
            </a:r>
            <a:r>
              <a:rPr lang="fr-CA" altLang="en-US" sz="1200" i="1" dirty="0">
                <a:solidFill>
                  <a:schemeClr val="bg1"/>
                </a:solidFill>
              </a:rPr>
              <a:t>Vision Care Centre est vraiment impressionnante. Non seulement la clinique a changé sa façon de recommander des produits, mais elle a aussi converti les membres de son personnel en promoteurs de la marque Transitions. </a:t>
            </a:r>
            <a:endParaRPr lang="fr-CA" altLang="en-US" sz="1200" i="1" dirty="0">
              <a:solidFill>
                <a:schemeClr val="bg1"/>
              </a:solidFill>
              <a:latin typeface="+mj-lt"/>
              <a:cs typeface="Arial" charset="0"/>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18</a:t>
            </a:fld>
            <a:endParaRPr lang="en-US"/>
          </a:p>
        </p:txBody>
      </p:sp>
    </p:spTree>
    <p:extLst>
      <p:ext uri="{BB962C8B-B14F-4D97-AF65-F5344CB8AC3E}">
        <p14:creationId xmlns:p14="http://schemas.microsoft.com/office/powerpoint/2010/main" val="1157322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noProof="0" dirty="0">
                <a:solidFill>
                  <a:schemeClr val="tx1"/>
                </a:solidFill>
                <a:effectLst/>
                <a:latin typeface="+mn-lt"/>
                <a:ea typeface="+mn-ea"/>
                <a:cs typeface="+mn-cs"/>
              </a:rPr>
              <a:t>Le professeur Edward C. August est un maître opticien comptant près de 50 ans d’expérience. Il est également président d’August Enterprise et propriétaire de The Optical </a:t>
            </a:r>
            <a:r>
              <a:rPr lang="fr-CA" sz="1200" kern="1200" noProof="0" dirty="0" err="1">
                <a:solidFill>
                  <a:schemeClr val="tx1"/>
                </a:solidFill>
                <a:effectLst/>
                <a:latin typeface="+mn-lt"/>
                <a:ea typeface="+mn-ea"/>
                <a:cs typeface="+mn-cs"/>
              </a:rPr>
              <a:t>Retail</a:t>
            </a:r>
            <a:r>
              <a:rPr lang="fr-CA" sz="1200" kern="1200" noProof="0" dirty="0">
                <a:solidFill>
                  <a:schemeClr val="tx1"/>
                </a:solidFill>
                <a:effectLst/>
                <a:latin typeface="+mn-lt"/>
                <a:ea typeface="+mn-ea"/>
                <a:cs typeface="+mn-cs"/>
              </a:rPr>
              <a:t> Group (TORG). Depuis le début des années 1990, il se dévoue pour la marque Transitions. Il est un fervent promoteur de la marque Transitions et en parle régulièrement, notamment dans sa conférence </a:t>
            </a:r>
            <a:r>
              <a:rPr lang="fr-CA" sz="1200" kern="1200" noProof="0" dirty="0" err="1">
                <a:solidFill>
                  <a:schemeClr val="tx1"/>
                </a:solidFill>
                <a:effectLst/>
                <a:latin typeface="+mn-lt"/>
                <a:ea typeface="+mn-ea"/>
                <a:cs typeface="+mn-cs"/>
              </a:rPr>
              <a:t>Sunwear</a:t>
            </a:r>
            <a:r>
              <a:rPr lang="fr-CA" sz="1200" kern="1200" noProof="0" dirty="0">
                <a:solidFill>
                  <a:schemeClr val="tx1"/>
                </a:solidFill>
                <a:effectLst/>
                <a:latin typeface="+mn-lt"/>
                <a:ea typeface="+mn-ea"/>
                <a:cs typeface="+mn-cs"/>
              </a:rPr>
              <a:t>-o-</a:t>
            </a:r>
            <a:r>
              <a:rPr lang="fr-CA" sz="1200" kern="1200" noProof="0" dirty="0" err="1">
                <a:solidFill>
                  <a:schemeClr val="tx1"/>
                </a:solidFill>
                <a:effectLst/>
                <a:latin typeface="+mn-lt"/>
                <a:ea typeface="+mn-ea"/>
                <a:cs typeface="+mn-cs"/>
              </a:rPr>
              <a:t>logy</a:t>
            </a:r>
            <a:r>
              <a:rPr lang="fr-CA" sz="1200" kern="1200" noProof="0" dirty="0">
                <a:solidFill>
                  <a:schemeClr val="tx1"/>
                </a:solidFill>
                <a:effectLst/>
                <a:latin typeface="+mn-lt"/>
                <a:ea typeface="+mn-ea"/>
                <a:cs typeface="+mn-cs"/>
              </a:rPr>
              <a:t>. En 2019, il a parlé à plus de 10 000 professionnels de la vue des États-Unis, du Canada, de l’Angleterre, de l’Écosse et de la Chine.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noProof="0" dirty="0">
                <a:solidFill>
                  <a:schemeClr val="tx1"/>
                </a:solidFill>
                <a:effectLst/>
                <a:latin typeface="+mn-lt"/>
                <a:ea typeface="+mn-ea"/>
                <a:cs typeface="+mn-cs"/>
              </a:rPr>
              <a:t>Chez TORG, le professeur Edward C. August encourage tous les détaillants à prescrire les verres </a:t>
            </a:r>
            <a:r>
              <a:rPr lang="fr-CA" sz="1200" b="0" i="1" u="none" strike="noStrike" kern="1200" noProof="0" dirty="0">
                <a:solidFill>
                  <a:schemeClr val="tx1"/>
                </a:solidFill>
                <a:effectLst/>
                <a:latin typeface="+mn-lt"/>
                <a:ea typeface="+mn-ea"/>
                <a:cs typeface="+mn-cs"/>
              </a:rPr>
              <a:t>Transitions</a:t>
            </a:r>
            <a:r>
              <a:rPr lang="fr-CA" sz="1200" b="0" i="0" u="none" strike="noStrike" kern="1200" noProof="0" dirty="0">
                <a:solidFill>
                  <a:schemeClr val="tx1"/>
                </a:solidFill>
                <a:effectLst/>
                <a:latin typeface="+mn-lt"/>
                <a:ea typeface="+mn-ea"/>
                <a:cs typeface="+mn-cs"/>
              </a:rPr>
              <a:t> à tous les patients et à discuter de la famille de marques </a:t>
            </a:r>
            <a:r>
              <a:rPr lang="fr-CA" sz="1200" b="0" i="1" u="none" strike="noStrike" kern="1200" noProof="0" dirty="0">
                <a:solidFill>
                  <a:schemeClr val="tx1"/>
                </a:solidFill>
                <a:effectLst/>
                <a:latin typeface="+mn-lt"/>
                <a:ea typeface="+mn-ea"/>
                <a:cs typeface="+mn-cs"/>
              </a:rPr>
              <a:t>Transitions</a:t>
            </a:r>
            <a:r>
              <a:rPr lang="fr-CA" sz="1200" b="0" i="0" u="none" strike="noStrike" kern="1200" noProof="0" dirty="0">
                <a:solidFill>
                  <a:schemeClr val="tx1"/>
                </a:solidFill>
                <a:effectLst/>
                <a:latin typeface="+mn-lt"/>
                <a:ea typeface="+mn-ea"/>
                <a:cs typeface="+mn-cs"/>
              </a:rPr>
              <a:t>. Il enseigne aussi l’analyse des prescriptions, soit l’art et la science de communiquer les fonctions et les avantages des produits en utilisant les produits éducatifs de qualité que sont les verres </a:t>
            </a:r>
            <a:r>
              <a:rPr lang="fr-CA" sz="1200" b="0" i="1" u="none" strike="noStrike" kern="1200" noProof="0" dirty="0">
                <a:solidFill>
                  <a:schemeClr val="tx1"/>
                </a:solidFill>
                <a:effectLst/>
                <a:latin typeface="+mn-lt"/>
                <a:ea typeface="+mn-ea"/>
                <a:cs typeface="+mn-cs"/>
              </a:rPr>
              <a:t>Transitions</a:t>
            </a:r>
            <a:r>
              <a:rPr lang="fr-CA" sz="1200" b="0" i="0" u="none" strike="noStrike" kern="1200" noProof="0" dirty="0">
                <a:solidFill>
                  <a:schemeClr val="tx1"/>
                </a:solidFill>
                <a:effectLst/>
                <a:latin typeface="+mn-lt"/>
                <a:ea typeface="+mn-ea"/>
                <a:cs typeface="+mn-cs"/>
              </a:rPr>
              <a:t>. </a:t>
            </a:r>
          </a:p>
          <a:p>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Ces démarches l’ont aidé à accroître les ventes de verres </a:t>
            </a:r>
            <a:r>
              <a:rPr lang="fr-CA" sz="1200" i="1" kern="1200" noProof="0" dirty="0">
                <a:solidFill>
                  <a:schemeClr val="tx1"/>
                </a:solidFill>
                <a:effectLst/>
                <a:latin typeface="+mn-lt"/>
                <a:ea typeface="+mn-ea"/>
                <a:cs typeface="+mn-cs"/>
              </a:rPr>
              <a:t>Transitions </a:t>
            </a:r>
            <a:r>
              <a:rPr lang="fr-CA" sz="1200" i="0" kern="1200" noProof="0" dirty="0">
                <a:solidFill>
                  <a:schemeClr val="tx1"/>
                </a:solidFill>
                <a:effectLst/>
                <a:latin typeface="+mn-lt"/>
                <a:ea typeface="+mn-ea"/>
                <a:cs typeface="+mn-cs"/>
              </a:rPr>
              <a:t>de TORG de 25 %</a:t>
            </a:r>
            <a:r>
              <a:rPr lang="fr-CA" sz="1200" kern="1200" noProof="0" dirty="0">
                <a:solidFill>
                  <a:schemeClr val="tx1"/>
                </a:solidFill>
                <a:effectLst/>
                <a:latin typeface="+mn-lt"/>
                <a:ea typeface="+mn-ea"/>
                <a:cs typeface="+mn-cs"/>
              </a:rPr>
              <a:t>. </a:t>
            </a:r>
          </a:p>
          <a:p>
            <a:endParaRPr lang="fr-CA" sz="1200" kern="1200" noProof="0" dirty="0">
              <a:solidFill>
                <a:schemeClr val="tx1"/>
              </a:solidFill>
              <a:effectLst/>
              <a:latin typeface="+mn-lt"/>
              <a:ea typeface="+mn-ea"/>
              <a:cs typeface="+mn-cs"/>
            </a:endParaRPr>
          </a:p>
          <a:p>
            <a:pPr>
              <a:defRPr/>
            </a:pPr>
            <a:r>
              <a:rPr lang="fr-CA" altLang="en-US" sz="1200" b="1" i="1" dirty="0">
                <a:solidFill>
                  <a:schemeClr val="bg1"/>
                </a:solidFill>
                <a:latin typeface="+mj-lt"/>
                <a:cs typeface="Arial" charset="0"/>
              </a:rPr>
              <a:t>Commentaires des juges : </a:t>
            </a:r>
            <a:r>
              <a:rPr lang="fr-CA" altLang="en-US" sz="1200" b="0" i="1" dirty="0">
                <a:solidFill>
                  <a:schemeClr val="bg1"/>
                </a:solidFill>
                <a:latin typeface="+mj-lt"/>
                <a:cs typeface="Arial" charset="0"/>
              </a:rPr>
              <a:t>En raison de son dévouement de toute une vie envers la marque Transitions, le</a:t>
            </a:r>
            <a:r>
              <a:rPr lang="fr-CA" altLang="en-US" sz="1200" i="1" dirty="0">
                <a:solidFill>
                  <a:schemeClr val="bg1"/>
                </a:solidFill>
                <a:latin typeface="+mj-lt"/>
                <a:cs typeface="Arial" charset="0"/>
              </a:rPr>
              <a:t> professeur </a:t>
            </a:r>
            <a:r>
              <a:rPr lang="fr-CA" sz="1200" i="1" dirty="0">
                <a:solidFill>
                  <a:schemeClr val="bg1"/>
                </a:solidFill>
              </a:rPr>
              <a:t>Edward C. August est la parfaite définition de ce qu’est un ambassadeur de la marque. Sa façon de recueillir l’information sur les verres Transitions et d’en parler partout dans le monde est incroyable. </a:t>
            </a:r>
          </a:p>
        </p:txBody>
      </p:sp>
      <p:sp>
        <p:nvSpPr>
          <p:cNvPr id="4" name="Slide Number Placeholder 3"/>
          <p:cNvSpPr>
            <a:spLocks noGrp="1"/>
          </p:cNvSpPr>
          <p:nvPr>
            <p:ph type="sldNum" sz="quarter" idx="5"/>
          </p:nvPr>
        </p:nvSpPr>
        <p:spPr/>
        <p:txBody>
          <a:bodyPr/>
          <a:lstStyle/>
          <a:p>
            <a:fld id="{B1A44E3B-B3DB-430D-83B5-C915085C15BE}" type="slidenum">
              <a:rPr lang="en-US" smtClean="0"/>
              <a:t>19</a:t>
            </a:fld>
            <a:endParaRPr lang="en-US"/>
          </a:p>
        </p:txBody>
      </p:sp>
    </p:spTree>
    <p:extLst>
      <p:ext uri="{BB962C8B-B14F-4D97-AF65-F5344CB8AC3E}">
        <p14:creationId xmlns:p14="http://schemas.microsoft.com/office/powerpoint/2010/main" val="191359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3" name="Google Shape;2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39" name="Google Shape;43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CA" altLang="fr-FR" dirty="0">
                <a:ea typeface="ＭＳ Ｐゴシック" panose="020B0600070205080204" pitchFamily="34" charset="-128"/>
              </a:rPr>
              <a:t>Déterminez votre ou vos objectifs S.M.A.R.T. (spécifiques, mesurables, atteignables, réalistes et définis dans le temps).</a:t>
            </a:r>
          </a:p>
          <a:p>
            <a:pPr marL="457200" marR="0" lvl="0" indent="-228600" algn="l" rtl="0">
              <a:lnSpc>
                <a:spcPct val="100000"/>
              </a:lnSpc>
              <a:spcBef>
                <a:spcPts val="0"/>
              </a:spcBef>
              <a:spcAft>
                <a:spcPts val="0"/>
              </a:spcAft>
              <a:buSzPts val="1400"/>
              <a:buNone/>
            </a:pPr>
            <a:endParaRPr dirty="0"/>
          </a:p>
        </p:txBody>
      </p:sp>
      <p:sp>
        <p:nvSpPr>
          <p:cNvPr id="447" name="Google Shape;44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55" name="Google Shape;45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CA" altLang="fr-FR" dirty="0">
                <a:ea typeface="ＭＳ Ｐゴシック" panose="020B0600070205080204" pitchFamily="34" charset="-128"/>
              </a:rPr>
              <a:t>Le cas échéant, n’oubliez pas d’inclure vos ventes de verres photochromiques (incluant la croissance des paires et la part de marché sur l’ensemble de vos ventes).</a:t>
            </a:r>
          </a:p>
        </p:txBody>
      </p:sp>
      <p:sp>
        <p:nvSpPr>
          <p:cNvPr id="471" name="Google Shape;47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887c65a839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887c65a839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857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CA" altLang="fr-FR" sz="1200" b="1" dirty="0">
                <a:latin typeface="Century Gothic" panose="020B0502020202020204" pitchFamily="34" charset="0"/>
                <a:ea typeface="ＭＳ Ｐゴシック" panose="020B0600070205080204" pitchFamily="34" charset="-128"/>
              </a:rPr>
              <a:t>Prix de l’ambassadeur de la marque Transitions : </a:t>
            </a:r>
            <a:r>
              <a:rPr lang="fr-CA" altLang="fr-FR" sz="1200" dirty="0">
                <a:latin typeface="Century Gothic" panose="020B0502020202020204" pitchFamily="34" charset="0"/>
                <a:ea typeface="ＭＳ Ｐゴシック" panose="020B0600070205080204" pitchFamily="34" charset="-128"/>
              </a:rPr>
              <a:t>Ce prix est remis à </a:t>
            </a:r>
            <a:r>
              <a:rPr lang="fr-CA" altLang="fr-FR" sz="1200" b="1" u="sng" dirty="0">
                <a:latin typeface="Century Gothic" panose="020B0502020202020204" pitchFamily="34" charset="0"/>
                <a:ea typeface="ＭＳ Ｐゴシック" panose="020B0600070205080204" pitchFamily="34" charset="-128"/>
              </a:rPr>
              <a:t>la personne</a:t>
            </a:r>
            <a:r>
              <a:rPr lang="fr-CA" altLang="fr-FR" sz="1200" dirty="0">
                <a:latin typeface="Century Gothic" panose="020B0502020202020204" pitchFamily="34" charset="0"/>
                <a:ea typeface="ＭＳ Ｐゴシック" panose="020B0600070205080204" pitchFamily="34" charset="-128"/>
              </a:rPr>
              <a:t> s’étant l</a:t>
            </a:r>
            <a:r>
              <a:rPr lang="fr-CA" altLang="fr-FR" sz="1200" dirty="0">
                <a:solidFill>
                  <a:srgbClr val="FF0000"/>
                </a:solidFill>
                <a:latin typeface="Century Gothic" panose="020B0502020202020204" pitchFamily="34" charset="0"/>
                <a:ea typeface="ＭＳ Ｐゴシック" panose="020B0600070205080204" pitchFamily="34" charset="-128"/>
              </a:rPr>
              <a:t>a</a:t>
            </a:r>
            <a:r>
              <a:rPr lang="fr-CA" altLang="fr-FR" sz="1200" dirty="0">
                <a:latin typeface="Century Gothic" panose="020B0502020202020204" pitchFamily="34" charset="0"/>
                <a:ea typeface="ＭＳ Ｐゴシック" panose="020B0600070205080204" pitchFamily="34" charset="-128"/>
              </a:rPr>
              <a:t> plus dévouée pour promouvoir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multiplier les conversations entre pairs, être présente dans les médias sociaux et avoir fait preuve d’un engagement sans pareil pour inclure les verres </a:t>
            </a:r>
            <a:r>
              <a:rPr lang="fr-CA" altLang="fr-FR" sz="1200" i="0"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dans ses objectifs opérationnels, dans ses interactions avec ses patients et dans ses activités de formation ou de promotion d’une saine vision au sein de sa collectivité. </a:t>
            </a:r>
          </a:p>
          <a:p>
            <a:endParaRPr lang="fr-CA" altLang="fr-FR" sz="1200" dirty="0">
              <a:latin typeface="Century Gothic" panose="020B0502020202020204" pitchFamily="34" charset="0"/>
              <a:ea typeface="ＭＳ Ｐゴシック" panose="020B0600070205080204" pitchFamily="34" charset="-128"/>
            </a:endParaRPr>
          </a:p>
          <a:p>
            <a:r>
              <a:rPr lang="fr-CA" altLang="fr-FR" sz="1200" b="1" dirty="0">
                <a:latin typeface="Century Gothic" panose="020B0502020202020204" pitchFamily="34" charset="0"/>
                <a:ea typeface="ＭＳ Ｐゴシック" panose="020B0600070205080204" pitchFamily="34" charset="-128"/>
              </a:rPr>
              <a:t>Prix du détaillant de l’année aux États-Unis et Prix du détaillant de l’année au Canada : </a:t>
            </a:r>
            <a:r>
              <a:rPr lang="fr-CA" altLang="fr-FR" sz="1200" dirty="0">
                <a:latin typeface="Century Gothic" panose="020B0502020202020204" pitchFamily="34" charset="0"/>
                <a:ea typeface="ＭＳ Ｐゴシック" panose="020B0600070205080204" pitchFamily="34" charset="-128"/>
              </a:rPr>
              <a:t>Ce prix est remis à un </a:t>
            </a:r>
            <a:r>
              <a:rPr lang="fr-CA" altLang="fr-FR" sz="1200" b="1" u="sng" dirty="0">
                <a:latin typeface="Century Gothic" panose="020B0502020202020204" pitchFamily="34" charset="0"/>
                <a:ea typeface="ＭＳ Ｐゴシック" panose="020B0600070205080204" pitchFamily="34" charset="-128"/>
              </a:rPr>
              <a:t>détaillant</a:t>
            </a:r>
            <a:r>
              <a:rPr lang="fr-CA" altLang="fr-FR" sz="1200" dirty="0">
                <a:latin typeface="Century Gothic" panose="020B0502020202020204" pitchFamily="34" charset="0"/>
                <a:ea typeface="ＭＳ Ｐゴシック" panose="020B0600070205080204" pitchFamily="34" charset="-128"/>
              </a:rPr>
              <a:t> qui a soutenu activement la marque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et qui s’est engagé à améliorer la vue de ses clients et de sa collectivité. Les détaillants de 20 succursales ou plus aux États-Unis et de 20 succursales ou plus au Canada sont admissibles à ce prix. Le prix sera remis à un détaillant des États-Unis et à un détaillant du Canada. Les nommés sont jugés selon de nombreux facteurs, notamment la croissance photochromique dans son ensemble, les actions déployées pour appuyer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à l’aide de programmes de marketing et de promotions, la qualité de la formation offerte aux employés du secteur de l’optique, les actions déployées pour promouvoir une vision saine au sein de leur collectivité locale, le soutien et l’engagement auprès des programmes de service public de même que l’engagement dans son ensemble envers l’information aux clients sur l’importance d’une vision saine et les avantages des verres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b="1" dirty="0">
              <a:latin typeface="Century Gothic" panose="020B0502020202020204" pitchFamily="34" charset="0"/>
              <a:ea typeface="ＭＳ Ｐゴシック" panose="020B0600070205080204" pitchFamily="34" charset="-128"/>
            </a:endParaRPr>
          </a:p>
          <a:p>
            <a:r>
              <a:rPr lang="fr-CA" altLang="fr-FR" sz="1200" b="1" dirty="0">
                <a:latin typeface="Century Gothic" panose="020B0502020202020204" pitchFamily="34" charset="0"/>
                <a:ea typeface="ＭＳ Ｐゴシック" panose="020B0600070205080204" pitchFamily="34" charset="-128"/>
              </a:rPr>
              <a:t>Prix de la clinique de soins de la vue de l’année aux États-Unis, Prix de la clinique de soins de la vue de l’année au Canada: </a:t>
            </a:r>
            <a:r>
              <a:rPr lang="fr-FR" altLang="en-US" sz="1200" dirty="0">
                <a:solidFill>
                  <a:srgbClr val="000000"/>
                </a:solidFill>
                <a:latin typeface="Century Gothic" panose="020B0502020202020204" pitchFamily="34" charset="0"/>
                <a:ea typeface="ＭＳ Ｐゴシック" panose="020B0600070205080204" pitchFamily="34" charset="-128"/>
              </a:rPr>
              <a:t>Le Prix de la clinique de soins de la vue de l’année reconnaît les </a:t>
            </a:r>
            <a:r>
              <a:rPr lang="fr-FR" altLang="en-US" sz="1200" b="1" u="sng" dirty="0">
                <a:solidFill>
                  <a:srgbClr val="000000"/>
                </a:solidFill>
                <a:latin typeface="Century Gothic" panose="020B0502020202020204" pitchFamily="34" charset="0"/>
                <a:ea typeface="ＭＳ Ｐゴシック" panose="020B0600070205080204" pitchFamily="34" charset="-128"/>
              </a:rPr>
              <a:t>cliniques de soins de la vue indépendantes </a:t>
            </a:r>
            <a:r>
              <a:rPr lang="fr-FR" altLang="en-US" sz="1200" dirty="0">
                <a:solidFill>
                  <a:srgbClr val="000000"/>
                </a:solidFill>
                <a:latin typeface="Century Gothic" panose="020B0502020202020204" pitchFamily="34" charset="0"/>
                <a:ea typeface="ＭＳ Ｐゴシック" panose="020B0600070205080204" pitchFamily="34" charset="-128"/>
              </a:rPr>
              <a:t>et </a:t>
            </a:r>
            <a:r>
              <a:rPr lang="fr-FR" altLang="en-US" sz="1200" b="1" u="sng" dirty="0">
                <a:solidFill>
                  <a:srgbClr val="000000"/>
                </a:solidFill>
                <a:latin typeface="Century Gothic" panose="020B0502020202020204" pitchFamily="34" charset="0"/>
                <a:ea typeface="ＭＳ Ｐゴシック" panose="020B0600070205080204" pitchFamily="34" charset="-128"/>
              </a:rPr>
              <a:t>les détaillants de moins de 20 emplacements</a:t>
            </a:r>
            <a:r>
              <a:rPr lang="fr-CA" altLang="fr-FR" sz="1200" dirty="0">
                <a:latin typeface="Century Gothic" panose="020B0502020202020204" pitchFamily="34" charset="0"/>
                <a:ea typeface="ＭＳ Ｐゴシック" panose="020B0600070205080204" pitchFamily="34" charset="-128"/>
              </a:rPr>
              <a:t> qui se sont engagées activement dans la promotion d’une vision saine auprès de leurs patients et au sein de leur collectivité locale et qui ont fait preuve d’excellence en matière de soutien de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La performance de tous les nommés est évaluée selon de nombreux facteurs, incluant la croissance photochromique, l’harmonisation avec Transitions Optical et la participation à des programmes et à des promotions, les stratégies marketing, les activités d’éducation et de formation et l’engagement au sein de la collectivité</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b="1" dirty="0">
              <a:latin typeface="Century Gothic" panose="020B0502020202020204" pitchFamily="34" charset="0"/>
              <a:ea typeface="ＭＳ Ｐゴシック" panose="020B0600070205080204" pitchFamily="34" charset="-128"/>
            </a:endParaRPr>
          </a:p>
          <a:p>
            <a:pPr>
              <a:lnSpc>
                <a:spcPct val="90000"/>
              </a:lnSpc>
              <a:spcBef>
                <a:spcPct val="0"/>
              </a:spcBef>
              <a:spcAft>
                <a:spcPts val="1238"/>
              </a:spcAft>
              <a:buClr>
                <a:srgbClr val="00B5E2"/>
              </a:buClr>
            </a:pPr>
            <a:r>
              <a:rPr lang="fr-CA" altLang="fr-FR" sz="1200" b="1" dirty="0">
                <a:latin typeface="Century Gothic" panose="020B0502020202020204" pitchFamily="34" charset="0"/>
                <a:ea typeface="ＭＳ Ｐゴシック" panose="020B0600070205080204" pitchFamily="34" charset="-128"/>
              </a:rPr>
              <a:t>Prix de la formation : </a:t>
            </a:r>
            <a:r>
              <a:rPr lang="fr-CA" altLang="fr-FR" sz="1200" dirty="0">
                <a:latin typeface="Century Gothic" panose="020B0502020202020204" pitchFamily="34" charset="0"/>
                <a:ea typeface="ＭＳ Ｐゴシック" panose="020B0600070205080204" pitchFamily="34" charset="-128"/>
              </a:rPr>
              <a:t>Ce prix est remis </a:t>
            </a:r>
            <a:r>
              <a:rPr lang="fr-CA" altLang="fr-FR" sz="1200" b="1" u="sng" dirty="0">
                <a:latin typeface="Century Gothic" panose="020B0502020202020204" pitchFamily="34" charset="0"/>
                <a:ea typeface="ＭＳ Ｐゴシック" panose="020B0600070205080204" pitchFamily="34" charset="-128"/>
              </a:rPr>
              <a:t>à une personne, une entreprise ou un formateur</a:t>
            </a:r>
            <a:r>
              <a:rPr lang="fr-CA" altLang="fr-FR" sz="1200" dirty="0">
                <a:latin typeface="Century Gothic" panose="020B0502020202020204" pitchFamily="34" charset="0"/>
                <a:ea typeface="ＭＳ Ｐゴシック" panose="020B0600070205080204" pitchFamily="34" charset="-128"/>
              </a:rPr>
              <a:t> qui a fait preuve de créativité dans la mise sur pied ou l’offre de formations incluant les verres photochromiques et la marque ou la famille de produits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ce qui peut inclure l’intégration du message ou des ressources éducatives de Transitions Optical</a:t>
            </a:r>
            <a:r>
              <a:rPr lang="fr-CA" altLang="fr-FR" sz="1200" i="1" dirty="0">
                <a:latin typeface="Century Gothic" panose="020B0502020202020204" pitchFamily="34" charset="0"/>
                <a:ea typeface="ＭＳ Ｐゴシック" panose="020B0600070205080204" pitchFamily="34" charset="-128"/>
              </a:rPr>
              <a:t> </a:t>
            </a:r>
            <a:r>
              <a:rPr lang="fr-CA" altLang="fr-FR" sz="1200" dirty="0">
                <a:latin typeface="Century Gothic" panose="020B0502020202020204" pitchFamily="34" charset="0"/>
                <a:ea typeface="ＭＳ Ｐゴシック" panose="020B0600070205080204" pitchFamily="34" charset="-128"/>
              </a:rPr>
              <a:t>dans des formations destinées au personnel ou aux professionnels de l’industrie ou la contribution à l’augmentation des participants à des formations comprenant celles de Transitions Optical (comme les séminaires de formation continue ou des formations qui ont eu lieu dans un laboratoire ou chez des fabricants de verres partenaires)</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dirty="0">
              <a:latin typeface="Century Gothic" panose="020B0502020202020204" pitchFamily="34" charset="0"/>
              <a:ea typeface="ＭＳ Ｐゴシック" panose="020B0600070205080204" pitchFamily="34" charset="-128"/>
            </a:endParaRPr>
          </a:p>
          <a:p>
            <a:pPr>
              <a:lnSpc>
                <a:spcPct val="90000"/>
              </a:lnSpc>
              <a:spcBef>
                <a:spcPct val="0"/>
              </a:spcBef>
              <a:spcAft>
                <a:spcPts val="1238"/>
              </a:spcAft>
              <a:buClr>
                <a:srgbClr val="00B5E2"/>
              </a:buClr>
            </a:pPr>
            <a:r>
              <a:rPr lang="fr-CA" altLang="fr-FR" sz="1200" b="1" dirty="0">
                <a:latin typeface="Century Gothic" panose="020B0502020202020204" pitchFamily="34" charset="0"/>
                <a:ea typeface="ＭＳ Ｐゴシック" panose="020B0600070205080204" pitchFamily="34" charset="-128"/>
              </a:rPr>
              <a:t>Prix du marketing : </a:t>
            </a:r>
            <a:r>
              <a:rPr lang="fr-CA" altLang="fr-FR" sz="1200" dirty="0">
                <a:latin typeface="Century Gothic" panose="020B0502020202020204" pitchFamily="34" charset="0"/>
                <a:ea typeface="ＭＳ Ｐゴシック" panose="020B0600070205080204" pitchFamily="34" charset="-128"/>
              </a:rPr>
              <a:t>Ce prix est remis </a:t>
            </a:r>
            <a:r>
              <a:rPr lang="fr-CA" altLang="fr-FR" sz="1200" b="1" u="sng" dirty="0">
                <a:latin typeface="Century Gothic" panose="020B0502020202020204" pitchFamily="34" charset="0"/>
                <a:ea typeface="ＭＳ Ｐゴシック" panose="020B0600070205080204" pitchFamily="34" charset="-128"/>
              </a:rPr>
              <a:t>à une personne ou à une entreprise</a:t>
            </a:r>
            <a:r>
              <a:rPr lang="fr-CA" altLang="fr-FR" sz="1200" dirty="0">
                <a:latin typeface="Century Gothic" panose="020B0502020202020204" pitchFamily="34" charset="0"/>
                <a:ea typeface="ＭＳ Ｐゴシック" panose="020B0600070205080204" pitchFamily="34" charset="-128"/>
              </a:rPr>
              <a:t> qui a adopté des tactiques de commercialisation créatives et stratégiques afin de promouvoir efficacement la marque ou la famille de produits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auprès de ses clients ou dans sa collectivité. Ces démarches de marketing pourraient inclure l’intégration de la marque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dans les campagnes marketing et publicitaires, les promotions des ventes ou les promotions s’adressant aux employés, le matériel de points de vente ou dans les communications numériques (courriel, site Web, médias sociaux, etc.). Les candidats devront également montrer comment ces tactiques leur ont permis de « percer le marché » et d’ajouter de la valeur à leurs objectifs opérationnels</a:t>
            </a:r>
            <a:r>
              <a:rPr lang="fr-CA" altLang="fr-FR" sz="1200" dirty="0">
                <a:solidFill>
                  <a:srgbClr val="000000"/>
                </a:solidFill>
                <a:latin typeface="Century Gothic" panose="020B0502020202020204" pitchFamily="34" charset="0"/>
                <a:ea typeface="ＭＳ Ｐゴシック" panose="020B0600070205080204" pitchFamily="34" charset="-128"/>
              </a:rPr>
              <a:t>. </a:t>
            </a:r>
          </a:p>
        </p:txBody>
      </p:sp>
      <p:sp>
        <p:nvSpPr>
          <p:cNvPr id="272" name="Google Shape;27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t>
            </a:r>
            <a:r>
              <a:rPr lang="en-US" sz="1200" b="0" i="1" u="none" strike="noStrike" kern="1200" cap="none" dirty="0" err="1">
                <a:solidFill>
                  <a:schemeClr val="tx1"/>
                </a:solidFill>
                <a:effectLst/>
                <a:latin typeface="Calibri"/>
                <a:ea typeface="Calibri"/>
                <a:cs typeface="Calibri"/>
                <a:sym typeface="Calibri"/>
              </a:rPr>
              <a:t>Certaines</a:t>
            </a:r>
            <a:r>
              <a:rPr lang="en-US" sz="1200" b="0" i="1" u="none" strike="noStrike" kern="1200" cap="none" dirty="0">
                <a:solidFill>
                  <a:schemeClr val="tx1"/>
                </a:solidFill>
                <a:effectLst/>
                <a:latin typeface="Calibri"/>
                <a:ea typeface="Calibri"/>
                <a:cs typeface="Calibri"/>
                <a:sym typeface="Calibri"/>
              </a:rPr>
              <a:t> restrictions </a:t>
            </a:r>
            <a:r>
              <a:rPr lang="en-US" sz="1200" b="0" i="1" u="none" strike="noStrike" kern="1200" cap="none" dirty="0" err="1">
                <a:solidFill>
                  <a:schemeClr val="tx1"/>
                </a:solidFill>
                <a:effectLst/>
                <a:latin typeface="Calibri"/>
                <a:ea typeface="Calibri"/>
                <a:cs typeface="Calibri"/>
                <a:sym typeface="Calibri"/>
              </a:rPr>
              <a:t>peuvent</a:t>
            </a:r>
            <a:r>
              <a:rPr lang="en-US" sz="1200" b="0" i="1" u="none" strike="noStrike" kern="1200" cap="none" dirty="0">
                <a:solidFill>
                  <a:schemeClr val="tx1"/>
                </a:solidFill>
                <a:effectLst/>
                <a:latin typeface="Calibri"/>
                <a:ea typeface="Calibri"/>
                <a:cs typeface="Calibri"/>
                <a:sym typeface="Calibri"/>
              </a:rPr>
              <a:t> </a:t>
            </a:r>
            <a:r>
              <a:rPr lang="en-US" sz="1200" b="0" i="1" u="none" strike="noStrike" kern="1200" cap="none" dirty="0" err="1">
                <a:solidFill>
                  <a:schemeClr val="tx1"/>
                </a:solidFill>
                <a:effectLst/>
                <a:latin typeface="Calibri"/>
                <a:ea typeface="Calibri"/>
                <a:cs typeface="Calibri"/>
                <a:sym typeface="Calibri"/>
              </a:rPr>
              <a:t>s’appliquer</a:t>
            </a:r>
            <a:r>
              <a:rPr lang="en-US" sz="1200" b="0" i="1" u="none" strike="noStrike" kern="1200" cap="none" dirty="0">
                <a:solidFill>
                  <a:schemeClr val="tx1"/>
                </a:solidFill>
                <a:effectLst/>
                <a:latin typeface="Calibri"/>
                <a:ea typeface="Calibri"/>
                <a:cs typeface="Calibri"/>
                <a:sym typeface="Calibri"/>
              </a:rPr>
              <a:t>. Les </a:t>
            </a:r>
            <a:r>
              <a:rPr lang="en-US" sz="1200" b="0" i="1" u="none" strike="noStrike" kern="1200" cap="none" dirty="0" err="1">
                <a:solidFill>
                  <a:schemeClr val="tx1"/>
                </a:solidFill>
                <a:effectLst/>
                <a:latin typeface="Calibri"/>
                <a:ea typeface="Calibri"/>
                <a:cs typeface="Calibri"/>
                <a:sym typeface="Calibri"/>
              </a:rPr>
              <a:t>professionnels</a:t>
            </a:r>
            <a:r>
              <a:rPr lang="en-US" sz="1200" b="0" i="1" u="none" strike="noStrike" kern="1200" cap="none" dirty="0">
                <a:solidFill>
                  <a:schemeClr val="tx1"/>
                </a:solidFill>
                <a:effectLst/>
                <a:latin typeface="Calibri"/>
                <a:ea typeface="Calibri"/>
                <a:cs typeface="Calibri"/>
                <a:sym typeface="Calibri"/>
              </a:rPr>
              <a:t> de la </a:t>
            </a:r>
            <a:r>
              <a:rPr lang="en-US" sz="1200" b="0" i="1" u="none" strike="noStrike" kern="1200" cap="none" dirty="0" err="1">
                <a:solidFill>
                  <a:schemeClr val="tx1"/>
                </a:solidFill>
                <a:effectLst/>
                <a:latin typeface="Calibri"/>
                <a:ea typeface="Calibri"/>
                <a:cs typeface="Calibri"/>
                <a:sym typeface="Calibri"/>
              </a:rPr>
              <a:t>vue</a:t>
            </a:r>
            <a:r>
              <a:rPr lang="en-US" sz="1200" b="0" i="1" u="none" strike="noStrike" kern="1200" cap="none" dirty="0">
                <a:solidFill>
                  <a:schemeClr val="tx1"/>
                </a:solidFill>
                <a:effectLst/>
                <a:latin typeface="Calibri"/>
                <a:ea typeface="Calibri"/>
                <a:cs typeface="Calibri"/>
                <a:sym typeface="Calibri"/>
              </a:rPr>
              <a:t> </a:t>
            </a:r>
            <a:r>
              <a:rPr lang="en-US" sz="1200" b="0" i="1" u="none" strike="noStrike" kern="1200" cap="none" dirty="0" err="1">
                <a:solidFill>
                  <a:schemeClr val="tx1"/>
                </a:solidFill>
                <a:effectLst/>
                <a:latin typeface="Calibri"/>
                <a:ea typeface="Calibri"/>
                <a:cs typeface="Calibri"/>
                <a:sym typeface="Calibri"/>
              </a:rPr>
              <a:t>sont</a:t>
            </a:r>
            <a:r>
              <a:rPr lang="en-US" sz="1200" b="0" i="1" u="none" strike="noStrike" kern="1200" cap="none" dirty="0">
                <a:solidFill>
                  <a:schemeClr val="tx1"/>
                </a:solidFill>
                <a:effectLst/>
                <a:latin typeface="Calibri"/>
                <a:ea typeface="Calibri"/>
                <a:cs typeface="Calibri"/>
                <a:sym typeface="Calibri"/>
              </a:rPr>
              <a:t> </a:t>
            </a:r>
            <a:r>
              <a:rPr lang="en-US" sz="1200" b="0" i="1" u="none" strike="noStrike" kern="1200" cap="none" dirty="0" err="1">
                <a:solidFill>
                  <a:schemeClr val="tx1"/>
                </a:solidFill>
                <a:effectLst/>
                <a:latin typeface="Calibri"/>
                <a:ea typeface="Calibri"/>
                <a:cs typeface="Calibri"/>
                <a:sym typeface="Calibri"/>
              </a:rPr>
              <a:t>invités</a:t>
            </a:r>
            <a:r>
              <a:rPr lang="en-US" sz="1200" b="0" i="1" u="none" strike="noStrike" kern="1200" cap="none" dirty="0">
                <a:solidFill>
                  <a:schemeClr val="tx1"/>
                </a:solidFill>
                <a:effectLst/>
                <a:latin typeface="Calibri"/>
                <a:ea typeface="Calibri"/>
                <a:cs typeface="Calibri"/>
                <a:sym typeface="Calibri"/>
              </a:rPr>
              <a:t> </a:t>
            </a:r>
            <a:r>
              <a:rPr lang="en-US" sz="1200" b="0" i="1" u="none" strike="noStrike" kern="1200" cap="none" dirty="0" err="1">
                <a:solidFill>
                  <a:schemeClr val="tx1"/>
                </a:solidFill>
                <a:effectLst/>
                <a:latin typeface="Calibri"/>
                <a:ea typeface="Calibri"/>
                <a:cs typeface="Calibri"/>
                <a:sym typeface="Calibri"/>
              </a:rPr>
              <a:t>à</a:t>
            </a:r>
            <a:r>
              <a:rPr lang="en-US" sz="1200" b="0" i="1" u="none" strike="noStrike" kern="1200" cap="none" dirty="0">
                <a:solidFill>
                  <a:schemeClr val="tx1"/>
                </a:solidFill>
                <a:effectLst/>
                <a:latin typeface="Calibri"/>
                <a:ea typeface="Calibri"/>
                <a:cs typeface="Calibri"/>
                <a:sym typeface="Calibri"/>
              </a:rPr>
              <a:t> consulter </a:t>
            </a:r>
            <a:r>
              <a:rPr lang="en-US" sz="1200" b="0" i="1" u="none" strike="noStrike" kern="1200" cap="none" dirty="0" err="1">
                <a:solidFill>
                  <a:schemeClr val="tx1"/>
                </a:solidFill>
                <a:effectLst/>
                <a:latin typeface="Calibri"/>
                <a:ea typeface="Calibri"/>
                <a:cs typeface="Calibri"/>
                <a:sym typeface="Calibri"/>
              </a:rPr>
              <a:t>leur</a:t>
            </a:r>
            <a:r>
              <a:rPr lang="en-US" sz="1200" b="0" i="1" u="none" strike="noStrike" kern="1200" cap="none" dirty="0">
                <a:solidFill>
                  <a:schemeClr val="tx1"/>
                </a:solidFill>
                <a:effectLst/>
                <a:latin typeface="Calibri"/>
                <a:ea typeface="Calibri"/>
                <a:cs typeface="Calibri"/>
                <a:sym typeface="Calibri"/>
              </a:rPr>
              <a:t> code de </a:t>
            </a:r>
            <a:r>
              <a:rPr lang="en-US" sz="1200" b="0" i="1" u="none" strike="noStrike" kern="1200" cap="none" dirty="0" err="1">
                <a:solidFill>
                  <a:schemeClr val="tx1"/>
                </a:solidFill>
                <a:effectLst/>
                <a:latin typeface="Calibri"/>
                <a:ea typeface="Calibri"/>
                <a:cs typeface="Calibri"/>
                <a:sym typeface="Calibri"/>
              </a:rPr>
              <a:t>déontologie</a:t>
            </a:r>
            <a:r>
              <a:rPr lang="en-US" sz="1200" b="0" i="1" u="none" strike="noStrike" kern="1200" cap="none" dirty="0">
                <a:solidFill>
                  <a:schemeClr val="tx1"/>
                </a:solidFill>
                <a:effectLst/>
                <a:latin typeface="Calibri"/>
                <a:ea typeface="Calibri"/>
                <a:cs typeface="Calibri"/>
                <a:sym typeface="Calibri"/>
              </a:rPr>
              <a:t>.</a:t>
            </a:r>
            <a:endParaRPr lang="en-US" sz="1200" b="0" i="0" u="none" strike="noStrike" kern="1200" cap="none" dirty="0">
              <a:solidFill>
                <a:schemeClr val="tx1"/>
              </a:solidFill>
              <a:effectLst/>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1200" dirty="0">
              <a:solidFill>
                <a:srgbClr val="000000"/>
              </a:solidFill>
              <a:latin typeface="Century Gothic"/>
              <a:ea typeface="Century Gothic"/>
              <a:cs typeface="Century Gothic"/>
              <a:sym typeface="Century Gothic"/>
            </a:endParaRPr>
          </a:p>
        </p:txBody>
      </p:sp>
      <p:sp>
        <p:nvSpPr>
          <p:cNvPr id="283" name="Google Shape;2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https://www.visionmonday.com/business/article/transitions-optical-announces-2020-innovation-awards-finalists/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https://www.eyecarebusiness.com/news/2021/transitions-optical-names-innovation-awards-progra</a:t>
            </a:r>
            <a:endParaRPr/>
          </a:p>
        </p:txBody>
      </p:sp>
      <p:sp>
        <p:nvSpPr>
          <p:cNvPr id="294" name="Google Shape;29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https://opticalprism.ca/transitions-optical-announces-2020-innovation-award-finalists/?fbclid=IwAR2Yw4esdmNzveTJaAwIFWoAE5PPmgYw-mFCrvHMvSlv9xyjrvoUOXKS2R0</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https://www.optiknow.ca/2021/08/04/transitions-announces-2020-innovation-award-finalists/</a:t>
            </a:r>
            <a:endParaRPr/>
          </a:p>
        </p:txBody>
      </p:sp>
      <p:sp>
        <p:nvSpPr>
          <p:cNvPr id="308" name="Google Shape;3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Nominations will be accepted online at </a:t>
            </a:r>
            <a:r>
              <a:rPr lang="en-US" dirty="0" err="1"/>
              <a:t>TransitionsPRO.com</a:t>
            </a:r>
            <a:r>
              <a:rPr lang="en-US" dirty="0"/>
              <a:t>/Awards in October 2021.</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To enter, candidates must complete a nomination form and detail their 2021 efforts in the following evaluation areas: commitment and inspiration, goals, plan and creativity, and impact and results.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Nominees are welcome to enter more than one category and can self-enter, or can be nominated by a lab, lens manufacturer, industry colleague or other industry organization representative.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321" name="Google Shape;3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a:t>https://vimeo.com/392964907 </a:t>
            </a:r>
            <a:endParaRPr/>
          </a:p>
          <a:p>
            <a:pPr marL="457200" marR="0" lvl="0" indent="-228600" algn="l" rtl="0">
              <a:lnSpc>
                <a:spcPct val="100000"/>
              </a:lnSpc>
              <a:spcBef>
                <a:spcPts val="0"/>
              </a:spcBef>
              <a:spcAft>
                <a:spcPts val="0"/>
              </a:spcAft>
              <a:buSzPts val="1400"/>
              <a:buNone/>
            </a:pPr>
            <a:endParaRPr/>
          </a:p>
        </p:txBody>
      </p:sp>
      <p:sp>
        <p:nvSpPr>
          <p:cNvPr id="329" name="Google Shape;32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40" name="Google Shape;34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_Branded_3">
  <p:cSld name="Cover_Branded_3">
    <p:spTree>
      <p:nvGrpSpPr>
        <p:cNvPr id="1" name="Shape 10"/>
        <p:cNvGrpSpPr/>
        <p:nvPr/>
      </p:nvGrpSpPr>
      <p:grpSpPr>
        <a:xfrm>
          <a:off x="0" y="0"/>
          <a:ext cx="0" cy="0"/>
          <a:chOff x="0" y="0"/>
          <a:chExt cx="0" cy="0"/>
        </a:xfrm>
      </p:grpSpPr>
      <p:pic>
        <p:nvPicPr>
          <p:cNvPr id="11" name="Google Shape;11;p29" descr="A person looking at the camera&#10;&#10;Description automatically generated"/>
          <p:cNvPicPr preferRelativeResize="0"/>
          <p:nvPr/>
        </p:nvPicPr>
        <p:blipFill rotWithShape="1">
          <a:blip r:embed="rId2">
            <a:alphaModFix/>
          </a:blip>
          <a:srcRect/>
          <a:stretch/>
        </p:blipFill>
        <p:spPr>
          <a:xfrm>
            <a:off x="-1" y="-31408"/>
            <a:ext cx="12390784" cy="6913422"/>
          </a:xfrm>
          <a:prstGeom prst="rect">
            <a:avLst/>
          </a:prstGeom>
          <a:noFill/>
          <a:ln>
            <a:noFill/>
          </a:ln>
        </p:spPr>
      </p:pic>
      <p:grpSp>
        <p:nvGrpSpPr>
          <p:cNvPr id="12" name="Google Shape;12;p29"/>
          <p:cNvGrpSpPr/>
          <p:nvPr/>
        </p:nvGrpSpPr>
        <p:grpSpPr>
          <a:xfrm>
            <a:off x="4423088" y="-763"/>
            <a:ext cx="7414135" cy="6858762"/>
            <a:chOff x="3932760" y="-132522"/>
            <a:chExt cx="8259240" cy="7016304"/>
          </a:xfrm>
        </p:grpSpPr>
        <p:sp>
          <p:nvSpPr>
            <p:cNvPr id="13" name="Google Shape;13;p29"/>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9"/>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15" name="Google Shape;15;p29"/>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 name="Google Shape;16;p29"/>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 name="Google Shape;17;p29"/>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8" name="Google Shape;18;p29"/>
          <p:cNvPicPr preferRelativeResize="0"/>
          <p:nvPr/>
        </p:nvPicPr>
        <p:blipFill rotWithShape="1">
          <a:blip r:embed="rId3">
            <a:alphaModFix/>
          </a:blip>
          <a:srcRect/>
          <a:stretch/>
        </p:blipFill>
        <p:spPr>
          <a:xfrm rot="-3664159">
            <a:off x="1748507" y="3487297"/>
            <a:ext cx="8747993" cy="147687"/>
          </a:xfrm>
          <a:prstGeom prst="rect">
            <a:avLst/>
          </a:prstGeom>
          <a:noFill/>
          <a:ln>
            <a:noFill/>
          </a:ln>
        </p:spPr>
      </p:pic>
      <p:pic>
        <p:nvPicPr>
          <p:cNvPr id="19" name="Google Shape;19;p29" descr="A close up of a sign&#10;&#10;Description automatically generated"/>
          <p:cNvPicPr preferRelativeResize="0"/>
          <p:nvPr/>
        </p:nvPicPr>
        <p:blipFill rotWithShape="1">
          <a:blip r:embed="rId4">
            <a:alphaModFix/>
          </a:blip>
          <a:srcRect/>
          <a:stretch/>
        </p:blipFill>
        <p:spPr>
          <a:xfrm>
            <a:off x="9379900" y="360999"/>
            <a:ext cx="2520000" cy="6726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_Branded_1">
  <p:cSld name="Cover_Branded_1">
    <p:spTree>
      <p:nvGrpSpPr>
        <p:cNvPr id="1" name="Shape 76"/>
        <p:cNvGrpSpPr/>
        <p:nvPr/>
      </p:nvGrpSpPr>
      <p:grpSpPr>
        <a:xfrm>
          <a:off x="0" y="0"/>
          <a:ext cx="0" cy="0"/>
          <a:chOff x="0" y="0"/>
          <a:chExt cx="0" cy="0"/>
        </a:xfrm>
      </p:grpSpPr>
      <p:pic>
        <p:nvPicPr>
          <p:cNvPr id="77" name="Google Shape;77;p38" descr="A person in glasses looking at the camera&#10;&#10;Description automatically generated"/>
          <p:cNvPicPr preferRelativeResize="0"/>
          <p:nvPr/>
        </p:nvPicPr>
        <p:blipFill rotWithShape="1">
          <a:blip r:embed="rId2">
            <a:alphaModFix/>
          </a:blip>
          <a:srcRect b="699"/>
          <a:stretch/>
        </p:blipFill>
        <p:spPr>
          <a:xfrm>
            <a:off x="-92765" y="-762"/>
            <a:ext cx="12464299" cy="6898671"/>
          </a:xfrm>
          <a:prstGeom prst="rect">
            <a:avLst/>
          </a:prstGeom>
          <a:noFill/>
          <a:ln>
            <a:noFill/>
          </a:ln>
        </p:spPr>
      </p:pic>
      <p:grpSp>
        <p:nvGrpSpPr>
          <p:cNvPr id="78" name="Google Shape;78;p38"/>
          <p:cNvGrpSpPr/>
          <p:nvPr/>
        </p:nvGrpSpPr>
        <p:grpSpPr>
          <a:xfrm>
            <a:off x="4423088" y="-763"/>
            <a:ext cx="7414135" cy="6858762"/>
            <a:chOff x="3932760" y="-132522"/>
            <a:chExt cx="8259240" cy="7016304"/>
          </a:xfrm>
        </p:grpSpPr>
        <p:sp>
          <p:nvSpPr>
            <p:cNvPr id="79" name="Google Shape;79;p38"/>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8"/>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81" name="Google Shape;81;p38"/>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2" name="Google Shape;82;p38"/>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83" name="Google Shape;83;p38" descr="A close up of a sign&#10;&#10;Description automatically generated"/>
          <p:cNvPicPr preferRelativeResize="0"/>
          <p:nvPr/>
        </p:nvPicPr>
        <p:blipFill rotWithShape="1">
          <a:blip r:embed="rId3">
            <a:alphaModFix/>
          </a:blip>
          <a:srcRect/>
          <a:stretch/>
        </p:blipFill>
        <p:spPr>
          <a:xfrm>
            <a:off x="9379900" y="360999"/>
            <a:ext cx="2520000" cy="672632"/>
          </a:xfrm>
          <a:prstGeom prst="rect">
            <a:avLst/>
          </a:prstGeom>
          <a:noFill/>
          <a:ln>
            <a:noFill/>
          </a:ln>
        </p:spPr>
      </p:pic>
      <p:sp>
        <p:nvSpPr>
          <p:cNvPr id="84" name="Google Shape;84;p38"/>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85" name="Google Shape;85;p38"/>
          <p:cNvPicPr preferRelativeResize="0"/>
          <p:nvPr/>
        </p:nvPicPr>
        <p:blipFill rotWithShape="1">
          <a:blip r:embed="rId4">
            <a:alphaModFix/>
          </a:blip>
          <a:srcRect/>
          <a:stretch/>
        </p:blipFill>
        <p:spPr>
          <a:xfrm rot="-3664159">
            <a:off x="1748507" y="3487297"/>
            <a:ext cx="8747993" cy="14768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_Branded_2">
  <p:cSld name="Cover_Branded_2">
    <p:spTree>
      <p:nvGrpSpPr>
        <p:cNvPr id="1" name="Shape 86"/>
        <p:cNvGrpSpPr/>
        <p:nvPr/>
      </p:nvGrpSpPr>
      <p:grpSpPr>
        <a:xfrm>
          <a:off x="0" y="0"/>
          <a:ext cx="0" cy="0"/>
          <a:chOff x="0" y="0"/>
          <a:chExt cx="0" cy="0"/>
        </a:xfrm>
      </p:grpSpPr>
      <p:pic>
        <p:nvPicPr>
          <p:cNvPr id="87" name="Google Shape;87;p39" descr="A person wearing glasses and looking at the camera&#10;&#10;Description automatically generated"/>
          <p:cNvPicPr preferRelativeResize="0"/>
          <p:nvPr/>
        </p:nvPicPr>
        <p:blipFill rotWithShape="1">
          <a:blip r:embed="rId2">
            <a:alphaModFix/>
          </a:blip>
          <a:srcRect/>
          <a:stretch/>
        </p:blipFill>
        <p:spPr>
          <a:xfrm>
            <a:off x="-39757" y="-9226"/>
            <a:ext cx="12404035" cy="6920815"/>
          </a:xfrm>
          <a:prstGeom prst="rect">
            <a:avLst/>
          </a:prstGeom>
          <a:noFill/>
          <a:ln>
            <a:noFill/>
          </a:ln>
        </p:spPr>
      </p:pic>
      <p:grpSp>
        <p:nvGrpSpPr>
          <p:cNvPr id="88" name="Google Shape;88;p39"/>
          <p:cNvGrpSpPr/>
          <p:nvPr/>
        </p:nvGrpSpPr>
        <p:grpSpPr>
          <a:xfrm>
            <a:off x="4423088" y="-763"/>
            <a:ext cx="7414135" cy="6858762"/>
            <a:chOff x="3932760" y="-132522"/>
            <a:chExt cx="8259240" cy="7016304"/>
          </a:xfrm>
        </p:grpSpPr>
        <p:sp>
          <p:nvSpPr>
            <p:cNvPr id="89" name="Google Shape;89;p39"/>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9"/>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91" name="Google Shape;91;p39"/>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39"/>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Google Shape;93;p39"/>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94" name="Google Shape;94;p39"/>
          <p:cNvPicPr preferRelativeResize="0"/>
          <p:nvPr/>
        </p:nvPicPr>
        <p:blipFill rotWithShape="1">
          <a:blip r:embed="rId3">
            <a:alphaModFix/>
          </a:blip>
          <a:srcRect/>
          <a:stretch/>
        </p:blipFill>
        <p:spPr>
          <a:xfrm rot="-3664159">
            <a:off x="1748507" y="3487297"/>
            <a:ext cx="8747993" cy="147687"/>
          </a:xfrm>
          <a:prstGeom prst="rect">
            <a:avLst/>
          </a:prstGeom>
          <a:noFill/>
          <a:ln>
            <a:noFill/>
          </a:ln>
        </p:spPr>
      </p:pic>
      <p:pic>
        <p:nvPicPr>
          <p:cNvPr id="95" name="Google Shape;95;p39" descr="A close up of a sign&#10;&#10;Description automatically generated"/>
          <p:cNvPicPr preferRelativeResize="0"/>
          <p:nvPr/>
        </p:nvPicPr>
        <p:blipFill rotWithShape="1">
          <a:blip r:embed="rId4">
            <a:alphaModFix/>
          </a:blip>
          <a:srcRect/>
          <a:stretch/>
        </p:blipFill>
        <p:spPr>
          <a:xfrm>
            <a:off x="9379900" y="360999"/>
            <a:ext cx="2520000" cy="67263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_Insert_Image">
  <p:cSld name="Cover_Insert_Image">
    <p:spTree>
      <p:nvGrpSpPr>
        <p:cNvPr id="1" name="Shape 96"/>
        <p:cNvGrpSpPr/>
        <p:nvPr/>
      </p:nvGrpSpPr>
      <p:grpSpPr>
        <a:xfrm>
          <a:off x="0" y="0"/>
          <a:ext cx="0" cy="0"/>
          <a:chOff x="0" y="0"/>
          <a:chExt cx="0" cy="0"/>
        </a:xfrm>
      </p:grpSpPr>
      <p:grpSp>
        <p:nvGrpSpPr>
          <p:cNvPr id="97" name="Google Shape;97;p40"/>
          <p:cNvGrpSpPr/>
          <p:nvPr/>
        </p:nvGrpSpPr>
        <p:grpSpPr>
          <a:xfrm>
            <a:off x="4423088" y="-763"/>
            <a:ext cx="7414135" cy="6858762"/>
            <a:chOff x="3932760" y="-132522"/>
            <a:chExt cx="8259240" cy="7016304"/>
          </a:xfrm>
        </p:grpSpPr>
        <p:sp>
          <p:nvSpPr>
            <p:cNvPr id="98" name="Google Shape;98;p40"/>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40"/>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100" name="Google Shape;100;p40"/>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1" name="Google Shape;101;p40"/>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2" name="Google Shape;102;p40"/>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03" name="Google Shape;103;p40"/>
          <p:cNvPicPr preferRelativeResize="0"/>
          <p:nvPr/>
        </p:nvPicPr>
        <p:blipFill rotWithShape="1">
          <a:blip r:embed="rId2">
            <a:alphaModFix/>
          </a:blip>
          <a:srcRect/>
          <a:stretch/>
        </p:blipFill>
        <p:spPr>
          <a:xfrm rot="-3664159">
            <a:off x="1748507" y="3487297"/>
            <a:ext cx="8747993" cy="147687"/>
          </a:xfrm>
          <a:prstGeom prst="rect">
            <a:avLst/>
          </a:prstGeom>
          <a:noFill/>
          <a:ln>
            <a:noFill/>
          </a:ln>
        </p:spPr>
      </p:pic>
      <p:sp>
        <p:nvSpPr>
          <p:cNvPr id="104" name="Google Shape;104;p40"/>
          <p:cNvSpPr>
            <a:spLocks noGrp="1"/>
          </p:cNvSpPr>
          <p:nvPr>
            <p:ph type="pic" idx="4"/>
          </p:nvPr>
        </p:nvSpPr>
        <p:spPr>
          <a:xfrm>
            <a:off x="0" y="0"/>
            <a:ext cx="8001966" cy="6871253"/>
          </a:xfrm>
          <a:prstGeom prst="rect">
            <a:avLst/>
          </a:prstGeom>
          <a:solidFill>
            <a:schemeClr val="accent2"/>
          </a:solidFill>
          <a:ln>
            <a:noFill/>
          </a:ln>
        </p:spPr>
      </p:sp>
      <p:pic>
        <p:nvPicPr>
          <p:cNvPr id="105" name="Google Shape;105;p40" descr="A close up of a sign&#10;&#10;Description automatically generated"/>
          <p:cNvPicPr preferRelativeResize="0"/>
          <p:nvPr/>
        </p:nvPicPr>
        <p:blipFill rotWithShape="1">
          <a:blip r:embed="rId3">
            <a:alphaModFix/>
          </a:blip>
          <a:srcRect/>
          <a:stretch/>
        </p:blipFill>
        <p:spPr>
          <a:xfrm>
            <a:off x="9379900" y="360999"/>
            <a:ext cx="2520000" cy="67263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_Branded">
  <p:cSld name="Agenda_Branded">
    <p:spTree>
      <p:nvGrpSpPr>
        <p:cNvPr id="1" name="Shape 106"/>
        <p:cNvGrpSpPr/>
        <p:nvPr/>
      </p:nvGrpSpPr>
      <p:grpSpPr>
        <a:xfrm>
          <a:off x="0" y="0"/>
          <a:ext cx="0" cy="0"/>
          <a:chOff x="0" y="0"/>
          <a:chExt cx="0" cy="0"/>
        </a:xfrm>
      </p:grpSpPr>
      <p:pic>
        <p:nvPicPr>
          <p:cNvPr id="107" name="Google Shape;107;p41" descr="A person wearing glasses and looking at the camera&#10;&#10;Description automatically generated"/>
          <p:cNvPicPr preferRelativeResize="0"/>
          <p:nvPr/>
        </p:nvPicPr>
        <p:blipFill rotWithShape="1">
          <a:blip r:embed="rId2">
            <a:alphaModFix/>
          </a:blip>
          <a:srcRect/>
          <a:stretch/>
        </p:blipFill>
        <p:spPr>
          <a:xfrm>
            <a:off x="-39757" y="-9226"/>
            <a:ext cx="12404035" cy="6920815"/>
          </a:xfrm>
          <a:prstGeom prst="rect">
            <a:avLst/>
          </a:prstGeom>
          <a:noFill/>
          <a:ln>
            <a:noFill/>
          </a:ln>
        </p:spPr>
      </p:pic>
      <p:sp>
        <p:nvSpPr>
          <p:cNvPr id="108" name="Google Shape;108;p41"/>
          <p:cNvSpPr txBox="1">
            <a:spLocks noGrp="1"/>
          </p:cNvSpPr>
          <p:nvPr>
            <p:ph type="title"/>
          </p:nvPr>
        </p:nvSpPr>
        <p:spPr>
          <a:xfrm>
            <a:off x="7301948" y="1520759"/>
            <a:ext cx="4490387" cy="612842"/>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2400" b="1" i="0" u="none" strike="noStrike" cap="none">
                <a:solidFill>
                  <a:schemeClr val="dk1"/>
                </a:solidFill>
                <a:latin typeface="Century Gothic"/>
                <a:ea typeface="Century Gothic"/>
                <a:cs typeface="Century Gothic"/>
                <a:sym typeface="Century Gothic"/>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41"/>
          <p:cNvSpPr txBox="1">
            <a:spLocks noGrp="1"/>
          </p:cNvSpPr>
          <p:nvPr>
            <p:ph type="body" idx="1"/>
          </p:nvPr>
        </p:nvSpPr>
        <p:spPr>
          <a:xfrm>
            <a:off x="7307541" y="2491495"/>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0" name="Google Shape;110;p41"/>
          <p:cNvSpPr txBox="1">
            <a:spLocks noGrp="1"/>
          </p:cNvSpPr>
          <p:nvPr>
            <p:ph type="body" idx="2"/>
          </p:nvPr>
        </p:nvSpPr>
        <p:spPr>
          <a:xfrm>
            <a:off x="7307541" y="2944444"/>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1" name="Google Shape;111;p41"/>
          <p:cNvSpPr txBox="1">
            <a:spLocks noGrp="1"/>
          </p:cNvSpPr>
          <p:nvPr>
            <p:ph type="body" idx="3"/>
          </p:nvPr>
        </p:nvSpPr>
        <p:spPr>
          <a:xfrm>
            <a:off x="7307541" y="3343953"/>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Google Shape;112;p41"/>
          <p:cNvSpPr txBox="1">
            <a:spLocks noGrp="1"/>
          </p:cNvSpPr>
          <p:nvPr>
            <p:ph type="body" idx="4"/>
          </p:nvPr>
        </p:nvSpPr>
        <p:spPr>
          <a:xfrm>
            <a:off x="7307541" y="3796902"/>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Google Shape;113;p41"/>
          <p:cNvSpPr txBox="1">
            <a:spLocks noGrp="1"/>
          </p:cNvSpPr>
          <p:nvPr>
            <p:ph type="body" idx="5"/>
          </p:nvPr>
        </p:nvSpPr>
        <p:spPr>
          <a:xfrm>
            <a:off x="7307541" y="4185467"/>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4" name="Google Shape;114;p41"/>
          <p:cNvSpPr txBox="1">
            <a:spLocks noGrp="1"/>
          </p:cNvSpPr>
          <p:nvPr>
            <p:ph type="body" idx="6"/>
          </p:nvPr>
        </p:nvSpPr>
        <p:spPr>
          <a:xfrm>
            <a:off x="7307541" y="4638416"/>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5" name="Google Shape;115;p41"/>
          <p:cNvSpPr txBox="1">
            <a:spLocks noGrp="1"/>
          </p:cNvSpPr>
          <p:nvPr>
            <p:ph type="body" idx="7"/>
          </p:nvPr>
        </p:nvSpPr>
        <p:spPr>
          <a:xfrm>
            <a:off x="7297009" y="5004571"/>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6" name="Google Shape;116;p41"/>
          <p:cNvSpPr txBox="1">
            <a:spLocks noGrp="1"/>
          </p:cNvSpPr>
          <p:nvPr>
            <p:ph type="body" idx="8"/>
          </p:nvPr>
        </p:nvSpPr>
        <p:spPr>
          <a:xfrm>
            <a:off x="7297009" y="5457520"/>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17" name="Google Shape;117;p41"/>
          <p:cNvPicPr preferRelativeResize="0"/>
          <p:nvPr/>
        </p:nvPicPr>
        <p:blipFill rotWithShape="1">
          <a:blip r:embed="rId3">
            <a:alphaModFix/>
          </a:blip>
          <a:srcRect/>
          <a:stretch/>
        </p:blipFill>
        <p:spPr>
          <a:xfrm>
            <a:off x="10335620" y="6396102"/>
            <a:ext cx="1440000" cy="385169"/>
          </a:xfrm>
          <a:prstGeom prst="rect">
            <a:avLst/>
          </a:prstGeom>
          <a:noFill/>
          <a:ln>
            <a:noFill/>
          </a:ln>
        </p:spPr>
      </p:pic>
      <p:pic>
        <p:nvPicPr>
          <p:cNvPr id="118" name="Google Shape;118;p41"/>
          <p:cNvPicPr preferRelativeResize="0"/>
          <p:nvPr/>
        </p:nvPicPr>
        <p:blipFill rotWithShape="1">
          <a:blip r:embed="rId4">
            <a:alphaModFix/>
          </a:blip>
          <a:srcRect/>
          <a:stretch/>
        </p:blipFill>
        <p:spPr>
          <a:xfrm rot="-3664159">
            <a:off x="1748507" y="3487297"/>
            <a:ext cx="8747993" cy="14768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_Insert_Image">
  <p:cSld name="Agenda_Insert_Image">
    <p:spTree>
      <p:nvGrpSpPr>
        <p:cNvPr id="1" name="Shape 119"/>
        <p:cNvGrpSpPr/>
        <p:nvPr/>
      </p:nvGrpSpPr>
      <p:grpSpPr>
        <a:xfrm>
          <a:off x="0" y="0"/>
          <a:ext cx="0" cy="0"/>
          <a:chOff x="0" y="0"/>
          <a:chExt cx="0" cy="0"/>
        </a:xfrm>
      </p:grpSpPr>
      <p:grpSp>
        <p:nvGrpSpPr>
          <p:cNvPr id="120" name="Google Shape;120;p42"/>
          <p:cNvGrpSpPr/>
          <p:nvPr/>
        </p:nvGrpSpPr>
        <p:grpSpPr>
          <a:xfrm>
            <a:off x="4423088" y="-763"/>
            <a:ext cx="7414135" cy="6858762"/>
            <a:chOff x="3932760" y="-132522"/>
            <a:chExt cx="8259240" cy="7016304"/>
          </a:xfrm>
        </p:grpSpPr>
        <p:sp>
          <p:nvSpPr>
            <p:cNvPr id="121" name="Google Shape;121;p42"/>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2"/>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pic>
        <p:nvPicPr>
          <p:cNvPr id="123" name="Google Shape;123;p42"/>
          <p:cNvPicPr preferRelativeResize="0"/>
          <p:nvPr/>
        </p:nvPicPr>
        <p:blipFill rotWithShape="1">
          <a:blip r:embed="rId2">
            <a:alphaModFix/>
          </a:blip>
          <a:srcRect/>
          <a:stretch/>
        </p:blipFill>
        <p:spPr>
          <a:xfrm rot="-3664159">
            <a:off x="1748507" y="3487297"/>
            <a:ext cx="8747993" cy="147687"/>
          </a:xfrm>
          <a:prstGeom prst="rect">
            <a:avLst/>
          </a:prstGeom>
          <a:noFill/>
          <a:ln>
            <a:noFill/>
          </a:ln>
        </p:spPr>
      </p:pic>
      <p:sp>
        <p:nvSpPr>
          <p:cNvPr id="124" name="Google Shape;124;p42"/>
          <p:cNvSpPr>
            <a:spLocks noGrp="1"/>
          </p:cNvSpPr>
          <p:nvPr>
            <p:ph type="pic" idx="2"/>
          </p:nvPr>
        </p:nvSpPr>
        <p:spPr>
          <a:xfrm>
            <a:off x="0" y="0"/>
            <a:ext cx="8001966" cy="6871253"/>
          </a:xfrm>
          <a:prstGeom prst="rect">
            <a:avLst/>
          </a:prstGeom>
          <a:solidFill>
            <a:schemeClr val="accent2"/>
          </a:solidFill>
          <a:ln>
            <a:noFill/>
          </a:ln>
        </p:spPr>
      </p:sp>
      <p:sp>
        <p:nvSpPr>
          <p:cNvPr id="125" name="Google Shape;125;p42"/>
          <p:cNvSpPr txBox="1">
            <a:spLocks noGrp="1"/>
          </p:cNvSpPr>
          <p:nvPr>
            <p:ph type="title"/>
          </p:nvPr>
        </p:nvSpPr>
        <p:spPr>
          <a:xfrm>
            <a:off x="7301948" y="1520759"/>
            <a:ext cx="4490387" cy="612842"/>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2400" b="1" i="0" u="none" strike="noStrike" cap="none">
                <a:solidFill>
                  <a:schemeClr val="dk1"/>
                </a:solidFill>
                <a:latin typeface="Century Gothic"/>
                <a:ea typeface="Century Gothic"/>
                <a:cs typeface="Century Gothic"/>
                <a:sym typeface="Century Gothic"/>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6" name="Google Shape;126;p42"/>
          <p:cNvSpPr txBox="1">
            <a:spLocks noGrp="1"/>
          </p:cNvSpPr>
          <p:nvPr>
            <p:ph type="body" idx="1"/>
          </p:nvPr>
        </p:nvSpPr>
        <p:spPr>
          <a:xfrm>
            <a:off x="7307541" y="2491495"/>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7" name="Google Shape;127;p42"/>
          <p:cNvSpPr txBox="1">
            <a:spLocks noGrp="1"/>
          </p:cNvSpPr>
          <p:nvPr>
            <p:ph type="body" idx="3"/>
          </p:nvPr>
        </p:nvSpPr>
        <p:spPr>
          <a:xfrm>
            <a:off x="7307541" y="2944444"/>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8" name="Google Shape;128;p42"/>
          <p:cNvSpPr txBox="1">
            <a:spLocks noGrp="1"/>
          </p:cNvSpPr>
          <p:nvPr>
            <p:ph type="body" idx="4"/>
          </p:nvPr>
        </p:nvSpPr>
        <p:spPr>
          <a:xfrm>
            <a:off x="7307541" y="3343953"/>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Google Shape;129;p42"/>
          <p:cNvSpPr txBox="1">
            <a:spLocks noGrp="1"/>
          </p:cNvSpPr>
          <p:nvPr>
            <p:ph type="body" idx="5"/>
          </p:nvPr>
        </p:nvSpPr>
        <p:spPr>
          <a:xfrm>
            <a:off x="7307541" y="3796902"/>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Google Shape;130;p42"/>
          <p:cNvSpPr txBox="1">
            <a:spLocks noGrp="1"/>
          </p:cNvSpPr>
          <p:nvPr>
            <p:ph type="body" idx="6"/>
          </p:nvPr>
        </p:nvSpPr>
        <p:spPr>
          <a:xfrm>
            <a:off x="7307541" y="4185467"/>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1" name="Google Shape;131;p42"/>
          <p:cNvSpPr txBox="1">
            <a:spLocks noGrp="1"/>
          </p:cNvSpPr>
          <p:nvPr>
            <p:ph type="body" idx="7"/>
          </p:nvPr>
        </p:nvSpPr>
        <p:spPr>
          <a:xfrm>
            <a:off x="7307541" y="4638416"/>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2" name="Google Shape;132;p42"/>
          <p:cNvSpPr txBox="1">
            <a:spLocks noGrp="1"/>
          </p:cNvSpPr>
          <p:nvPr>
            <p:ph type="body" idx="8"/>
          </p:nvPr>
        </p:nvSpPr>
        <p:spPr>
          <a:xfrm>
            <a:off x="7297009" y="5004571"/>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3" name="Google Shape;133;p42"/>
          <p:cNvSpPr txBox="1">
            <a:spLocks noGrp="1"/>
          </p:cNvSpPr>
          <p:nvPr>
            <p:ph type="body" idx="9"/>
          </p:nvPr>
        </p:nvSpPr>
        <p:spPr>
          <a:xfrm>
            <a:off x="7297009" y="5457520"/>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34" name="Google Shape;134;p42"/>
          <p:cNvPicPr preferRelativeResize="0"/>
          <p:nvPr/>
        </p:nvPicPr>
        <p:blipFill rotWithShape="1">
          <a:blip r:embed="rId3">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_3_Columns">
  <p:cSld name="Content_3_Columns">
    <p:spTree>
      <p:nvGrpSpPr>
        <p:cNvPr id="1" name="Shape 135"/>
        <p:cNvGrpSpPr/>
        <p:nvPr/>
      </p:nvGrpSpPr>
      <p:grpSpPr>
        <a:xfrm>
          <a:off x="0" y="0"/>
          <a:ext cx="0" cy="0"/>
          <a:chOff x="0" y="0"/>
          <a:chExt cx="0" cy="0"/>
        </a:xfrm>
      </p:grpSpPr>
      <p:sp>
        <p:nvSpPr>
          <p:cNvPr id="136" name="Google Shape;136;p43"/>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37" name="Google Shape;137;p43"/>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Google Shape;138;p43"/>
          <p:cNvSpPr txBox="1">
            <a:spLocks noGrp="1"/>
          </p:cNvSpPr>
          <p:nvPr>
            <p:ph type="body" idx="2"/>
          </p:nvPr>
        </p:nvSpPr>
        <p:spPr>
          <a:xfrm>
            <a:off x="960439" y="1156435"/>
            <a:ext cx="35604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9" name="Google Shape;139;p43"/>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40" name="Google Shape;140;p43"/>
          <p:cNvSpPr txBox="1">
            <a:spLocks noGrp="1"/>
          </p:cNvSpPr>
          <p:nvPr>
            <p:ph type="body" idx="3"/>
          </p:nvPr>
        </p:nvSpPr>
        <p:spPr>
          <a:xfrm>
            <a:off x="4567420" y="1156435"/>
            <a:ext cx="35604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1" name="Google Shape;141;p43"/>
          <p:cNvSpPr txBox="1">
            <a:spLocks noGrp="1"/>
          </p:cNvSpPr>
          <p:nvPr>
            <p:ph type="body" idx="4"/>
          </p:nvPr>
        </p:nvSpPr>
        <p:spPr>
          <a:xfrm>
            <a:off x="8174401" y="1156435"/>
            <a:ext cx="35604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42" name="Google Shape;142;p43"/>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43" name="Google Shape;143;p43"/>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_Text_Image">
  <p:cSld name="Content_Text_Image">
    <p:spTree>
      <p:nvGrpSpPr>
        <p:cNvPr id="1" name="Shape 144"/>
        <p:cNvGrpSpPr/>
        <p:nvPr/>
      </p:nvGrpSpPr>
      <p:grpSpPr>
        <a:xfrm>
          <a:off x="0" y="0"/>
          <a:ext cx="0" cy="0"/>
          <a:chOff x="0" y="0"/>
          <a:chExt cx="0" cy="0"/>
        </a:xfrm>
      </p:grpSpPr>
      <p:sp>
        <p:nvSpPr>
          <p:cNvPr id="145" name="Google Shape;145;p44"/>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46" name="Google Shape;146;p44"/>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7" name="Google Shape;147;p44"/>
          <p:cNvSpPr txBox="1">
            <a:spLocks noGrp="1"/>
          </p:cNvSpPr>
          <p:nvPr>
            <p:ph type="body" idx="2"/>
          </p:nvPr>
        </p:nvSpPr>
        <p:spPr>
          <a:xfrm>
            <a:off x="960438" y="1192213"/>
            <a:ext cx="3897311"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8" name="Google Shape;148;p44"/>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49" name="Google Shape;149;p44"/>
          <p:cNvSpPr>
            <a:spLocks noGrp="1"/>
          </p:cNvSpPr>
          <p:nvPr>
            <p:ph type="pic" idx="3"/>
          </p:nvPr>
        </p:nvSpPr>
        <p:spPr>
          <a:xfrm>
            <a:off x="5233307" y="1192213"/>
            <a:ext cx="6501492" cy="5116512"/>
          </a:xfrm>
          <a:prstGeom prst="rect">
            <a:avLst/>
          </a:prstGeom>
          <a:noFill/>
          <a:ln>
            <a:noFill/>
          </a:ln>
        </p:spPr>
      </p:sp>
      <p:pic>
        <p:nvPicPr>
          <p:cNvPr id="150" name="Google Shape;150;p44"/>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51" name="Google Shape;151;p44"/>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_Text_Chart">
  <p:cSld name="Content_Text_Chart">
    <p:spTree>
      <p:nvGrpSpPr>
        <p:cNvPr id="1" name="Shape 152"/>
        <p:cNvGrpSpPr/>
        <p:nvPr/>
      </p:nvGrpSpPr>
      <p:grpSpPr>
        <a:xfrm>
          <a:off x="0" y="0"/>
          <a:ext cx="0" cy="0"/>
          <a:chOff x="0" y="0"/>
          <a:chExt cx="0" cy="0"/>
        </a:xfrm>
      </p:grpSpPr>
      <p:sp>
        <p:nvSpPr>
          <p:cNvPr id="153" name="Google Shape;153;p45"/>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54" name="Google Shape;154;p45"/>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45"/>
          <p:cNvSpPr txBox="1">
            <a:spLocks noGrp="1"/>
          </p:cNvSpPr>
          <p:nvPr>
            <p:ph type="body" idx="2"/>
          </p:nvPr>
        </p:nvSpPr>
        <p:spPr>
          <a:xfrm>
            <a:off x="960439" y="1192213"/>
            <a:ext cx="3876262"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6" name="Google Shape;156;p45"/>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57" name="Google Shape;157;p45"/>
          <p:cNvSpPr>
            <a:spLocks noGrp="1"/>
          </p:cNvSpPr>
          <p:nvPr>
            <p:ph type="chart" idx="3"/>
          </p:nvPr>
        </p:nvSpPr>
        <p:spPr>
          <a:xfrm>
            <a:off x="5053693" y="1192213"/>
            <a:ext cx="6681108" cy="51165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58" name="Google Shape;158;p45"/>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59" name="Google Shape;159;p45"/>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_Blank">
  <p:cSld name="Content_Blank">
    <p:spTree>
      <p:nvGrpSpPr>
        <p:cNvPr id="1" name="Shape 160"/>
        <p:cNvGrpSpPr/>
        <p:nvPr/>
      </p:nvGrpSpPr>
      <p:grpSpPr>
        <a:xfrm>
          <a:off x="0" y="0"/>
          <a:ext cx="0" cy="0"/>
          <a:chOff x="0" y="0"/>
          <a:chExt cx="0" cy="0"/>
        </a:xfrm>
      </p:grpSpPr>
      <p:sp>
        <p:nvSpPr>
          <p:cNvPr id="161" name="Google Shape;161;p46"/>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62" name="Google Shape;162;p46"/>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163" name="Google Shape;163;p46"/>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64" name="Google Shape;164;p46"/>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_1_Column">
  <p:cSld name="Content_1_Column">
    <p:spTree>
      <p:nvGrpSpPr>
        <p:cNvPr id="1" name="Shape 20"/>
        <p:cNvGrpSpPr/>
        <p:nvPr/>
      </p:nvGrpSpPr>
      <p:grpSpPr>
        <a:xfrm>
          <a:off x="0" y="0"/>
          <a:ext cx="0" cy="0"/>
          <a:chOff x="0" y="0"/>
          <a:chExt cx="0" cy="0"/>
        </a:xfrm>
      </p:grpSpPr>
      <p:sp>
        <p:nvSpPr>
          <p:cNvPr id="21" name="Google Shape;21;p30"/>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22" name="Google Shape;22;p30"/>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Google Shape;23;p30"/>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Google Shape;24;p30"/>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25" name="Google Shape;25;p30"/>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26" name="Google Shape;26;p30"/>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o">
  <p:cSld name="Bio">
    <p:spTree>
      <p:nvGrpSpPr>
        <p:cNvPr id="1" name="Shape 166"/>
        <p:cNvGrpSpPr/>
        <p:nvPr/>
      </p:nvGrpSpPr>
      <p:grpSpPr>
        <a:xfrm>
          <a:off x="0" y="0"/>
          <a:ext cx="0" cy="0"/>
          <a:chOff x="0" y="0"/>
          <a:chExt cx="0" cy="0"/>
        </a:xfrm>
      </p:grpSpPr>
      <p:sp>
        <p:nvSpPr>
          <p:cNvPr id="167" name="Google Shape;167;p48"/>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68" name="Google Shape;168;p48"/>
          <p:cNvSpPr txBox="1">
            <a:spLocks noGrp="1"/>
          </p:cNvSpPr>
          <p:nvPr>
            <p:ph type="body" idx="1"/>
          </p:nvPr>
        </p:nvSpPr>
        <p:spPr>
          <a:xfrm>
            <a:off x="1119244" y="4625008"/>
            <a:ext cx="2828925" cy="5302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9" name="Google Shape;169;p48"/>
          <p:cNvSpPr txBox="1">
            <a:spLocks noGrp="1"/>
          </p:cNvSpPr>
          <p:nvPr>
            <p:ph type="body" idx="2"/>
          </p:nvPr>
        </p:nvSpPr>
        <p:spPr>
          <a:xfrm>
            <a:off x="1119244" y="5181873"/>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0" name="Google Shape;170;p48"/>
          <p:cNvSpPr txBox="1">
            <a:spLocks noGrp="1"/>
          </p:cNvSpPr>
          <p:nvPr>
            <p:ph type="body" idx="3"/>
          </p:nvPr>
        </p:nvSpPr>
        <p:spPr>
          <a:xfrm>
            <a:off x="1118850" y="5532363"/>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1" name="Google Shape;171;p48"/>
          <p:cNvSpPr txBox="1"/>
          <p:nvPr/>
        </p:nvSpPr>
        <p:spPr>
          <a:xfrm>
            <a:off x="4453544" y="846552"/>
            <a:ext cx="1440600" cy="2890500"/>
          </a:xfrm>
          <a:prstGeom prst="rect">
            <a:avLst/>
          </a:prstGeom>
          <a:noFill/>
          <a:ln>
            <a:noFill/>
          </a:ln>
        </p:spPr>
        <p:txBody>
          <a:bodyPr spcFirstLastPara="1" wrap="square" lIns="0" tIns="6925" rIns="0" bIns="0" anchor="t" anchorCtr="0">
            <a:noAutofit/>
          </a:bodyPr>
          <a:lstStyle/>
          <a:p>
            <a:pPr marL="0" marR="0" lvl="0" indent="0" algn="l" rtl="0">
              <a:lnSpc>
                <a:spcPct val="100000"/>
              </a:lnSpc>
              <a:spcBef>
                <a:spcPts val="0"/>
              </a:spcBef>
              <a:spcAft>
                <a:spcPts val="0"/>
              </a:spcAft>
              <a:buClr>
                <a:srgbClr val="000000"/>
              </a:buClr>
              <a:buSzPts val="18700"/>
              <a:buFont typeface="Arial"/>
              <a:buNone/>
            </a:pPr>
            <a:r>
              <a:rPr lang="en-US" sz="18700" b="0" i="0" u="none" strike="noStrike" cap="none">
                <a:solidFill>
                  <a:srgbClr val="203C6E"/>
                </a:solidFill>
                <a:latin typeface="Georgia"/>
                <a:ea typeface="Georgia"/>
                <a:cs typeface="Georgia"/>
                <a:sym typeface="Georgia"/>
              </a:rPr>
              <a:t>“</a:t>
            </a:r>
            <a:endParaRPr sz="18700" b="0" i="0" u="none" strike="noStrike" cap="none">
              <a:solidFill>
                <a:schemeClr val="dk1"/>
              </a:solidFill>
              <a:latin typeface="Georgia"/>
              <a:ea typeface="Georgia"/>
              <a:cs typeface="Georgia"/>
              <a:sym typeface="Georgia"/>
            </a:endParaRPr>
          </a:p>
        </p:txBody>
      </p:sp>
      <p:sp>
        <p:nvSpPr>
          <p:cNvPr id="172" name="Google Shape;172;p48"/>
          <p:cNvSpPr txBox="1">
            <a:spLocks noGrp="1"/>
          </p:cNvSpPr>
          <p:nvPr>
            <p:ph type="body" idx="4"/>
          </p:nvPr>
        </p:nvSpPr>
        <p:spPr>
          <a:xfrm>
            <a:off x="5327374" y="1729683"/>
            <a:ext cx="6029739" cy="2890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73" name="Google Shape;173;p48"/>
          <p:cNvPicPr preferRelativeResize="0"/>
          <p:nvPr/>
        </p:nvPicPr>
        <p:blipFill rotWithShape="1">
          <a:blip r:embed="rId2">
            <a:alphaModFix/>
          </a:blip>
          <a:srcRect/>
          <a:stretch/>
        </p:blipFill>
        <p:spPr>
          <a:xfrm>
            <a:off x="1" y="2934"/>
            <a:ext cx="12191999" cy="205830"/>
          </a:xfrm>
          <a:prstGeom prst="rect">
            <a:avLst/>
          </a:prstGeom>
          <a:noFill/>
          <a:ln>
            <a:noFill/>
          </a:ln>
        </p:spPr>
      </p:pic>
      <p:grpSp>
        <p:nvGrpSpPr>
          <p:cNvPr id="174" name="Google Shape;174;p48"/>
          <p:cNvGrpSpPr/>
          <p:nvPr/>
        </p:nvGrpSpPr>
        <p:grpSpPr>
          <a:xfrm>
            <a:off x="1171172" y="1346876"/>
            <a:ext cx="2671958" cy="3047374"/>
            <a:chOff x="1171172" y="1346876"/>
            <a:chExt cx="2671958" cy="3047374"/>
          </a:xfrm>
        </p:grpSpPr>
        <p:pic>
          <p:nvPicPr>
            <p:cNvPr id="175" name="Google Shape;175;p48"/>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76" name="Google Shape;176;p48"/>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pic>
        <p:nvPicPr>
          <p:cNvPr id="177" name="Google Shape;177;p48"/>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am_7_Profiles">
  <p:cSld name="Team_7_Profiles">
    <p:spTree>
      <p:nvGrpSpPr>
        <p:cNvPr id="1" name="Shape 178"/>
        <p:cNvGrpSpPr/>
        <p:nvPr/>
      </p:nvGrpSpPr>
      <p:grpSpPr>
        <a:xfrm>
          <a:off x="0" y="0"/>
          <a:ext cx="0" cy="0"/>
          <a:chOff x="0" y="0"/>
          <a:chExt cx="0" cy="0"/>
        </a:xfrm>
      </p:grpSpPr>
      <p:sp>
        <p:nvSpPr>
          <p:cNvPr id="179" name="Google Shape;179;p49"/>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180" name="Google Shape;180;p49"/>
          <p:cNvPicPr preferRelativeResize="0"/>
          <p:nvPr/>
        </p:nvPicPr>
        <p:blipFill rotWithShape="1">
          <a:blip r:embed="rId2">
            <a:alphaModFix/>
          </a:blip>
          <a:srcRect/>
          <a:stretch/>
        </p:blipFill>
        <p:spPr>
          <a:xfrm>
            <a:off x="1" y="2934"/>
            <a:ext cx="12191999" cy="205830"/>
          </a:xfrm>
          <a:prstGeom prst="rect">
            <a:avLst/>
          </a:prstGeom>
          <a:noFill/>
          <a:ln>
            <a:noFill/>
          </a:ln>
        </p:spPr>
      </p:pic>
      <p:sp>
        <p:nvSpPr>
          <p:cNvPr id="181" name="Google Shape;181;p49"/>
          <p:cNvSpPr txBox="1">
            <a:spLocks noGrp="1"/>
          </p:cNvSpPr>
          <p:nvPr>
            <p:ph type="body" idx="1"/>
          </p:nvPr>
        </p:nvSpPr>
        <p:spPr>
          <a:xfrm>
            <a:off x="972631" y="3063184"/>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2" name="Google Shape;182;p49"/>
          <p:cNvSpPr txBox="1">
            <a:spLocks noGrp="1"/>
          </p:cNvSpPr>
          <p:nvPr>
            <p:ph type="body" idx="2"/>
          </p:nvPr>
        </p:nvSpPr>
        <p:spPr>
          <a:xfrm>
            <a:off x="972237" y="3294608"/>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3" name="Google Shape;183;p49"/>
          <p:cNvSpPr txBox="1">
            <a:spLocks noGrp="1"/>
          </p:cNvSpPr>
          <p:nvPr>
            <p:ph type="body" idx="3"/>
          </p:nvPr>
        </p:nvSpPr>
        <p:spPr>
          <a:xfrm>
            <a:off x="3694916" y="3073847"/>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4" name="Google Shape;184;p49"/>
          <p:cNvSpPr txBox="1">
            <a:spLocks noGrp="1"/>
          </p:cNvSpPr>
          <p:nvPr>
            <p:ph type="body" idx="4"/>
          </p:nvPr>
        </p:nvSpPr>
        <p:spPr>
          <a:xfrm>
            <a:off x="3694522" y="3305271"/>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5" name="Google Shape;185;p49"/>
          <p:cNvSpPr txBox="1">
            <a:spLocks noGrp="1"/>
          </p:cNvSpPr>
          <p:nvPr>
            <p:ph type="body" idx="5"/>
          </p:nvPr>
        </p:nvSpPr>
        <p:spPr>
          <a:xfrm>
            <a:off x="6489745" y="3063184"/>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6" name="Google Shape;186;p49"/>
          <p:cNvSpPr txBox="1">
            <a:spLocks noGrp="1"/>
          </p:cNvSpPr>
          <p:nvPr>
            <p:ph type="body" idx="6"/>
          </p:nvPr>
        </p:nvSpPr>
        <p:spPr>
          <a:xfrm>
            <a:off x="6489351" y="3294608"/>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grpSp>
        <p:nvGrpSpPr>
          <p:cNvPr id="187" name="Google Shape;187;p49"/>
          <p:cNvGrpSpPr/>
          <p:nvPr/>
        </p:nvGrpSpPr>
        <p:grpSpPr>
          <a:xfrm>
            <a:off x="1130891" y="891392"/>
            <a:ext cx="1638442" cy="1868647"/>
            <a:chOff x="1171172" y="1346876"/>
            <a:chExt cx="2671958" cy="3047374"/>
          </a:xfrm>
        </p:grpSpPr>
        <p:pic>
          <p:nvPicPr>
            <p:cNvPr id="188" name="Google Shape;188;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89" name="Google Shape;189;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190" name="Google Shape;190;p49"/>
          <p:cNvGrpSpPr/>
          <p:nvPr/>
        </p:nvGrpSpPr>
        <p:grpSpPr>
          <a:xfrm>
            <a:off x="3875651" y="915301"/>
            <a:ext cx="1638442" cy="1868647"/>
            <a:chOff x="1171172" y="1346876"/>
            <a:chExt cx="2671958" cy="3047374"/>
          </a:xfrm>
        </p:grpSpPr>
        <p:pic>
          <p:nvPicPr>
            <p:cNvPr id="191" name="Google Shape;191;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92" name="Google Shape;192;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193" name="Google Shape;193;p49"/>
          <p:cNvGrpSpPr/>
          <p:nvPr/>
        </p:nvGrpSpPr>
        <p:grpSpPr>
          <a:xfrm>
            <a:off x="6620411" y="891391"/>
            <a:ext cx="1638442" cy="1868647"/>
            <a:chOff x="1171172" y="1346876"/>
            <a:chExt cx="2671958" cy="3047374"/>
          </a:xfrm>
        </p:grpSpPr>
        <p:pic>
          <p:nvPicPr>
            <p:cNvPr id="194" name="Google Shape;194;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95" name="Google Shape;195;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sp>
        <p:nvSpPr>
          <p:cNvPr id="196" name="Google Shape;196;p49"/>
          <p:cNvSpPr txBox="1">
            <a:spLocks noGrp="1"/>
          </p:cNvSpPr>
          <p:nvPr>
            <p:ph type="body" idx="7"/>
          </p:nvPr>
        </p:nvSpPr>
        <p:spPr>
          <a:xfrm>
            <a:off x="9247418" y="3063184"/>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7" name="Google Shape;197;p49"/>
          <p:cNvSpPr txBox="1">
            <a:spLocks noGrp="1"/>
          </p:cNvSpPr>
          <p:nvPr>
            <p:ph type="body" idx="8"/>
          </p:nvPr>
        </p:nvSpPr>
        <p:spPr>
          <a:xfrm>
            <a:off x="9247024" y="3294608"/>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grpSp>
        <p:nvGrpSpPr>
          <p:cNvPr id="198" name="Google Shape;198;p49"/>
          <p:cNvGrpSpPr/>
          <p:nvPr/>
        </p:nvGrpSpPr>
        <p:grpSpPr>
          <a:xfrm>
            <a:off x="9365170" y="915301"/>
            <a:ext cx="1638442" cy="1868647"/>
            <a:chOff x="1171172" y="1346876"/>
            <a:chExt cx="2671958" cy="3047374"/>
          </a:xfrm>
        </p:grpSpPr>
        <p:pic>
          <p:nvPicPr>
            <p:cNvPr id="199" name="Google Shape;199;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00" name="Google Shape;200;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sp>
        <p:nvSpPr>
          <p:cNvPr id="201" name="Google Shape;201;p49"/>
          <p:cNvSpPr txBox="1">
            <a:spLocks noGrp="1"/>
          </p:cNvSpPr>
          <p:nvPr>
            <p:ph type="body" idx="9"/>
          </p:nvPr>
        </p:nvSpPr>
        <p:spPr>
          <a:xfrm>
            <a:off x="2139526" y="5844108"/>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2" name="Google Shape;202;p49"/>
          <p:cNvSpPr txBox="1">
            <a:spLocks noGrp="1"/>
          </p:cNvSpPr>
          <p:nvPr>
            <p:ph type="body" idx="13"/>
          </p:nvPr>
        </p:nvSpPr>
        <p:spPr>
          <a:xfrm>
            <a:off x="2139132" y="6075532"/>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3" name="Google Shape;203;p49"/>
          <p:cNvSpPr txBox="1">
            <a:spLocks noGrp="1"/>
          </p:cNvSpPr>
          <p:nvPr>
            <p:ph type="body" idx="14"/>
          </p:nvPr>
        </p:nvSpPr>
        <p:spPr>
          <a:xfrm>
            <a:off x="4921828" y="5844108"/>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4" name="Google Shape;204;p49"/>
          <p:cNvSpPr txBox="1">
            <a:spLocks noGrp="1"/>
          </p:cNvSpPr>
          <p:nvPr>
            <p:ph type="body" idx="15"/>
          </p:nvPr>
        </p:nvSpPr>
        <p:spPr>
          <a:xfrm>
            <a:off x="4921434" y="6075532"/>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5" name="Google Shape;205;p49"/>
          <p:cNvSpPr txBox="1">
            <a:spLocks noGrp="1"/>
          </p:cNvSpPr>
          <p:nvPr>
            <p:ph type="body" idx="16"/>
          </p:nvPr>
        </p:nvSpPr>
        <p:spPr>
          <a:xfrm>
            <a:off x="7584491" y="5844108"/>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6" name="Google Shape;206;p49"/>
          <p:cNvSpPr txBox="1">
            <a:spLocks noGrp="1"/>
          </p:cNvSpPr>
          <p:nvPr>
            <p:ph type="body" idx="17"/>
          </p:nvPr>
        </p:nvSpPr>
        <p:spPr>
          <a:xfrm>
            <a:off x="7584097" y="6075532"/>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grpSp>
        <p:nvGrpSpPr>
          <p:cNvPr id="207" name="Google Shape;207;p49"/>
          <p:cNvGrpSpPr/>
          <p:nvPr/>
        </p:nvGrpSpPr>
        <p:grpSpPr>
          <a:xfrm>
            <a:off x="2297786" y="3672316"/>
            <a:ext cx="1638442" cy="1868647"/>
            <a:chOff x="1171172" y="1346876"/>
            <a:chExt cx="2671958" cy="3047374"/>
          </a:xfrm>
        </p:grpSpPr>
        <p:pic>
          <p:nvPicPr>
            <p:cNvPr id="208" name="Google Shape;208;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09" name="Google Shape;209;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210" name="Google Shape;210;p49"/>
          <p:cNvGrpSpPr/>
          <p:nvPr/>
        </p:nvGrpSpPr>
        <p:grpSpPr>
          <a:xfrm>
            <a:off x="5052196" y="3672315"/>
            <a:ext cx="1638442" cy="1868647"/>
            <a:chOff x="1171172" y="1346876"/>
            <a:chExt cx="2671958" cy="3047374"/>
          </a:xfrm>
        </p:grpSpPr>
        <p:pic>
          <p:nvPicPr>
            <p:cNvPr id="211" name="Google Shape;211;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12" name="Google Shape;212;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213" name="Google Shape;213;p49"/>
          <p:cNvGrpSpPr/>
          <p:nvPr/>
        </p:nvGrpSpPr>
        <p:grpSpPr>
          <a:xfrm>
            <a:off x="7730973" y="3672315"/>
            <a:ext cx="1638442" cy="1868647"/>
            <a:chOff x="1171172" y="1346876"/>
            <a:chExt cx="2671958" cy="3047374"/>
          </a:xfrm>
        </p:grpSpPr>
        <p:pic>
          <p:nvPicPr>
            <p:cNvPr id="214" name="Google Shape;214;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15" name="Google Shape;215;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pic>
        <p:nvPicPr>
          <p:cNvPr id="216" name="Google Shape;216;p49"/>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_You_1">
  <p:cSld name="Thank_You_1">
    <p:bg>
      <p:bgPr>
        <a:solidFill>
          <a:srgbClr val="042E6F"/>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8"/>
        <p:cNvGrpSpPr/>
        <p:nvPr/>
      </p:nvGrpSpPr>
      <p:grpSpPr>
        <a:xfrm>
          <a:off x="0" y="0"/>
          <a:ext cx="0" cy="0"/>
          <a:chOff x="0" y="0"/>
          <a:chExt cx="0" cy="0"/>
        </a:xfrm>
      </p:grpSpPr>
      <p:sp>
        <p:nvSpPr>
          <p:cNvPr id="219" name="Google Shape;219;p51"/>
          <p:cNvSpPr txBox="1">
            <a:spLocks noGrp="1"/>
          </p:cNvSpPr>
          <p:nvPr>
            <p:ph type="title"/>
          </p:nvPr>
        </p:nvSpPr>
        <p:spPr>
          <a:xfrm>
            <a:off x="1765718" y="319762"/>
            <a:ext cx="9930900" cy="722400"/>
          </a:xfrm>
          <a:prstGeom prst="rect">
            <a:avLst/>
          </a:prstGeom>
          <a:noFill/>
          <a:ln>
            <a:noFill/>
          </a:ln>
        </p:spPr>
        <p:txBody>
          <a:bodyPr spcFirstLastPara="1" wrap="square" lIns="91425" tIns="45700" rIns="91425" bIns="45700" anchor="ctr" anchorCtr="0">
            <a:noAutofit/>
          </a:bodyPr>
          <a:lstStyle>
            <a:lvl1pPr marR="0" lvl="0" algn="l" rtl="0">
              <a:lnSpc>
                <a:spcPct val="85000"/>
              </a:lnSpc>
              <a:spcBef>
                <a:spcPts val="0"/>
              </a:spcBef>
              <a:spcAft>
                <a:spcPts val="0"/>
              </a:spcAft>
              <a:buClr>
                <a:srgbClr val="4D03B0"/>
              </a:buClr>
              <a:buSzPts val="3200"/>
              <a:buFont typeface="Century Gothic"/>
              <a:buNone/>
              <a:defRPr sz="3200" b="1" i="0" u="none" strike="noStrike" cap="none">
                <a:solidFill>
                  <a:srgbClr val="4D03B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0" name="Google Shape;220;p51"/>
          <p:cNvSpPr txBox="1">
            <a:spLocks noGrp="1"/>
          </p:cNvSpPr>
          <p:nvPr>
            <p:ph type="body" idx="1"/>
          </p:nvPr>
        </p:nvSpPr>
        <p:spPr>
          <a:xfrm>
            <a:off x="1784768" y="1116468"/>
            <a:ext cx="9930900" cy="4856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2400"/>
              <a:buFont typeface="Noto Sans Symbols"/>
              <a:buNone/>
              <a:defRPr sz="2400" b="0" i="0" u="none" strike="noStrike" cap="none">
                <a:solidFill>
                  <a:srgbClr val="0C0C0C"/>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4D03B0"/>
              </a:buClr>
              <a:buSzPts val="2000"/>
              <a:buFont typeface="Noto Sans Symbols"/>
              <a:buNone/>
              <a:defRPr sz="2000" b="0" i="0" u="none" strike="noStrike" cap="none">
                <a:solidFill>
                  <a:srgbClr val="0C0C0C"/>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4D03B0"/>
              </a:buClr>
              <a:buSzPts val="1800"/>
              <a:buFont typeface="Noto Sans Symbols"/>
              <a:buNone/>
              <a:defRPr sz="1800" b="0" i="0" u="none" strike="noStrike" cap="none">
                <a:solidFill>
                  <a:srgbClr val="0C0C0C"/>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4D03B0"/>
              </a:buClr>
              <a:buSzPts val="1800"/>
              <a:buFont typeface="Noto Sans Symbols"/>
              <a:buNone/>
              <a:defRPr sz="1800" b="0" i="0" u="none" strike="noStrike" cap="none">
                <a:solidFill>
                  <a:srgbClr val="0C0C0C"/>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4D03B0"/>
              </a:buClr>
              <a:buSzPts val="1800"/>
              <a:buFont typeface="Noto Sans Symbols"/>
              <a:buNone/>
              <a:defRPr sz="1800" b="0" i="0" u="none" strike="noStrike" cap="none">
                <a:solidFill>
                  <a:srgbClr val="0C0C0C"/>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1" name="Google Shape;221;p51"/>
          <p:cNvSpPr/>
          <p:nvPr/>
        </p:nvSpPr>
        <p:spPr>
          <a:xfrm>
            <a:off x="-32899" y="-19049"/>
            <a:ext cx="1797835" cy="6904268"/>
          </a:xfrm>
          <a:custGeom>
            <a:avLst/>
            <a:gdLst/>
            <a:ahLst/>
            <a:cxnLst/>
            <a:rect l="l" t="t" r="r" b="b"/>
            <a:pathLst>
              <a:path w="1797835" h="6938963" extrusionOk="0">
                <a:moveTo>
                  <a:pt x="0" y="6920080"/>
                </a:moveTo>
                <a:cubicBezTo>
                  <a:pt x="23706" y="6919399"/>
                  <a:pt x="27005" y="2299043"/>
                  <a:pt x="21683" y="5105"/>
                </a:cubicBezTo>
                <a:lnTo>
                  <a:pt x="1797835" y="0"/>
                </a:lnTo>
                <a:lnTo>
                  <a:pt x="213600" y="6938963"/>
                </a:lnTo>
                <a:lnTo>
                  <a:pt x="0" y="6920080"/>
                </a:lnTo>
                <a:close/>
              </a:path>
            </a:pathLst>
          </a:custGeom>
          <a:gradFill>
            <a:gsLst>
              <a:gs pos="0">
                <a:srgbClr val="4D03B0"/>
              </a:gs>
              <a:gs pos="48000">
                <a:srgbClr val="4D03B0"/>
              </a:gs>
              <a:gs pos="77000">
                <a:srgbClr val="E1030E"/>
              </a:gs>
              <a:gs pos="100000">
                <a:srgbClr val="F77000"/>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cxnSp>
        <p:nvCxnSpPr>
          <p:cNvPr id="222" name="Google Shape;222;p51"/>
          <p:cNvCxnSpPr/>
          <p:nvPr/>
        </p:nvCxnSpPr>
        <p:spPr>
          <a:xfrm flipH="1">
            <a:off x="133868" y="-253970"/>
            <a:ext cx="1650900" cy="7365900"/>
          </a:xfrm>
          <a:prstGeom prst="straightConnector1">
            <a:avLst/>
          </a:prstGeom>
          <a:noFill/>
          <a:ln w="1174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cxnSp>
      <p:sp>
        <p:nvSpPr>
          <p:cNvPr id="223" name="Google Shape;223;p51"/>
          <p:cNvSpPr txBox="1"/>
          <p:nvPr/>
        </p:nvSpPr>
        <p:spPr>
          <a:xfrm>
            <a:off x="243486" y="6601281"/>
            <a:ext cx="372000" cy="15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sz="1050" b="1" i="0" u="none" strike="noStrike" cap="none">
                <a:solidFill>
                  <a:schemeClr val="dk1"/>
                </a:solidFill>
                <a:latin typeface="Century Gothic"/>
                <a:ea typeface="Century Gothic"/>
                <a:cs typeface="Century Gothic"/>
                <a:sym typeface="Century Gothic"/>
              </a:rPr>
              <a:t>‹#›</a:t>
            </a:fld>
            <a:endParaRPr sz="1050" b="1" i="0" u="none" strike="noStrike" cap="none">
              <a:solidFill>
                <a:schemeClr val="dk1"/>
              </a:solidFill>
              <a:latin typeface="Century Gothic"/>
              <a:ea typeface="Century Gothic"/>
              <a:cs typeface="Century Gothic"/>
              <a:sym typeface="Century Gothic"/>
            </a:endParaRPr>
          </a:p>
        </p:txBody>
      </p:sp>
      <p:grpSp>
        <p:nvGrpSpPr>
          <p:cNvPr id="224" name="Google Shape;224;p51"/>
          <p:cNvGrpSpPr/>
          <p:nvPr/>
        </p:nvGrpSpPr>
        <p:grpSpPr>
          <a:xfrm>
            <a:off x="10229964" y="6400536"/>
            <a:ext cx="1579690" cy="422387"/>
            <a:chOff x="7928991" y="4928489"/>
            <a:chExt cx="5435959" cy="1453500"/>
          </a:xfrm>
        </p:grpSpPr>
        <p:sp>
          <p:nvSpPr>
            <p:cNvPr id="225" name="Google Shape;225;p51"/>
            <p:cNvSpPr/>
            <p:nvPr/>
          </p:nvSpPr>
          <p:spPr>
            <a:xfrm>
              <a:off x="9397524" y="5336938"/>
              <a:ext cx="518795" cy="613410"/>
            </a:xfrm>
            <a:custGeom>
              <a:avLst/>
              <a:gdLst/>
              <a:ahLst/>
              <a:cxnLst/>
              <a:rect l="l" t="t" r="r" b="b"/>
              <a:pathLst>
                <a:path w="518795" h="613410" extrusionOk="0">
                  <a:moveTo>
                    <a:pt x="483617" y="84124"/>
                  </a:moveTo>
                  <a:lnTo>
                    <a:pt x="267703" y="84124"/>
                  </a:lnTo>
                  <a:lnTo>
                    <a:pt x="316565" y="89208"/>
                  </a:lnTo>
                  <a:lnTo>
                    <a:pt x="354368" y="104671"/>
                  </a:lnTo>
                  <a:lnTo>
                    <a:pt x="381227" y="130830"/>
                  </a:lnTo>
                  <a:lnTo>
                    <a:pt x="397259" y="168004"/>
                  </a:lnTo>
                  <a:lnTo>
                    <a:pt x="402577" y="216509"/>
                  </a:lnTo>
                  <a:lnTo>
                    <a:pt x="402577" y="610476"/>
                  </a:lnTo>
                  <a:lnTo>
                    <a:pt x="405333" y="613219"/>
                  </a:lnTo>
                  <a:lnTo>
                    <a:pt x="515581" y="613206"/>
                  </a:lnTo>
                  <a:lnTo>
                    <a:pt x="518299" y="610476"/>
                  </a:lnTo>
                  <a:lnTo>
                    <a:pt x="518299" y="205473"/>
                  </a:lnTo>
                  <a:lnTo>
                    <a:pt x="513105" y="152167"/>
                  </a:lnTo>
                  <a:lnTo>
                    <a:pt x="498001" y="106510"/>
                  </a:lnTo>
                  <a:lnTo>
                    <a:pt x="483617" y="84124"/>
                  </a:lnTo>
                  <a:close/>
                </a:path>
                <a:path w="518795" h="613410" extrusionOk="0">
                  <a:moveTo>
                    <a:pt x="95973" y="19227"/>
                  </a:moveTo>
                  <a:lnTo>
                    <a:pt x="2755" y="19227"/>
                  </a:lnTo>
                  <a:lnTo>
                    <a:pt x="0" y="21970"/>
                  </a:lnTo>
                  <a:lnTo>
                    <a:pt x="25" y="610476"/>
                  </a:lnTo>
                  <a:lnTo>
                    <a:pt x="2755" y="613206"/>
                  </a:lnTo>
                  <a:lnTo>
                    <a:pt x="112979" y="613206"/>
                  </a:lnTo>
                  <a:lnTo>
                    <a:pt x="115709" y="610476"/>
                  </a:lnTo>
                  <a:lnTo>
                    <a:pt x="115735" y="136321"/>
                  </a:lnTo>
                  <a:lnTo>
                    <a:pt x="142818" y="117461"/>
                  </a:lnTo>
                  <a:lnTo>
                    <a:pt x="178693" y="100707"/>
                  </a:lnTo>
                  <a:lnTo>
                    <a:pt x="221082" y="88712"/>
                  </a:lnTo>
                  <a:lnTo>
                    <a:pt x="267703" y="84124"/>
                  </a:lnTo>
                  <a:lnTo>
                    <a:pt x="483617" y="84124"/>
                  </a:lnTo>
                  <a:lnTo>
                    <a:pt x="473708" y="68703"/>
                  </a:lnTo>
                  <a:lnTo>
                    <a:pt x="469070" y="64490"/>
                  </a:lnTo>
                  <a:lnTo>
                    <a:pt x="106146" y="64490"/>
                  </a:lnTo>
                  <a:lnTo>
                    <a:pt x="98869" y="24930"/>
                  </a:lnTo>
                  <a:lnTo>
                    <a:pt x="98653" y="21716"/>
                  </a:lnTo>
                  <a:lnTo>
                    <a:pt x="95973" y="19227"/>
                  </a:lnTo>
                  <a:close/>
                </a:path>
                <a:path w="518795" h="613410" extrusionOk="0">
                  <a:moveTo>
                    <a:pt x="299046" y="0"/>
                  </a:moveTo>
                  <a:lnTo>
                    <a:pt x="247282" y="4506"/>
                  </a:lnTo>
                  <a:lnTo>
                    <a:pt x="195510" y="17391"/>
                  </a:lnTo>
                  <a:lnTo>
                    <a:pt x="147281" y="37702"/>
                  </a:lnTo>
                  <a:lnTo>
                    <a:pt x="106146" y="64490"/>
                  </a:lnTo>
                  <a:lnTo>
                    <a:pt x="469070" y="64490"/>
                  </a:lnTo>
                  <a:lnTo>
                    <a:pt x="440946" y="38947"/>
                  </a:lnTo>
                  <a:lnTo>
                    <a:pt x="400435" y="17444"/>
                  </a:lnTo>
                  <a:lnTo>
                    <a:pt x="352895" y="4394"/>
                  </a:lnTo>
                  <a:lnTo>
                    <a:pt x="299046"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 name="Google Shape;226;p51"/>
            <p:cNvSpPr/>
            <p:nvPr/>
          </p:nvSpPr>
          <p:spPr>
            <a:xfrm>
              <a:off x="12153008" y="5338316"/>
              <a:ext cx="518795" cy="612139"/>
            </a:xfrm>
            <a:custGeom>
              <a:avLst/>
              <a:gdLst/>
              <a:ahLst/>
              <a:cxnLst/>
              <a:rect l="l" t="t" r="r" b="b"/>
              <a:pathLst>
                <a:path w="518795" h="612139" extrusionOk="0">
                  <a:moveTo>
                    <a:pt x="95973" y="19227"/>
                  </a:moveTo>
                  <a:lnTo>
                    <a:pt x="2743" y="19227"/>
                  </a:lnTo>
                  <a:lnTo>
                    <a:pt x="0" y="21970"/>
                  </a:lnTo>
                  <a:lnTo>
                    <a:pt x="0" y="609104"/>
                  </a:lnTo>
                  <a:lnTo>
                    <a:pt x="2743" y="611847"/>
                  </a:lnTo>
                  <a:lnTo>
                    <a:pt x="112979" y="611847"/>
                  </a:lnTo>
                  <a:lnTo>
                    <a:pt x="115735" y="609104"/>
                  </a:lnTo>
                  <a:lnTo>
                    <a:pt x="115735" y="136321"/>
                  </a:lnTo>
                  <a:lnTo>
                    <a:pt x="142812" y="117461"/>
                  </a:lnTo>
                  <a:lnTo>
                    <a:pt x="178689" y="100707"/>
                  </a:lnTo>
                  <a:lnTo>
                    <a:pt x="221080" y="88712"/>
                  </a:lnTo>
                  <a:lnTo>
                    <a:pt x="267703" y="84124"/>
                  </a:lnTo>
                  <a:lnTo>
                    <a:pt x="483617" y="84124"/>
                  </a:lnTo>
                  <a:lnTo>
                    <a:pt x="473708" y="68703"/>
                  </a:lnTo>
                  <a:lnTo>
                    <a:pt x="469070" y="64490"/>
                  </a:lnTo>
                  <a:lnTo>
                    <a:pt x="106146" y="64490"/>
                  </a:lnTo>
                  <a:lnTo>
                    <a:pt x="98869" y="24930"/>
                  </a:lnTo>
                  <a:lnTo>
                    <a:pt x="98653" y="21716"/>
                  </a:lnTo>
                  <a:lnTo>
                    <a:pt x="95973" y="19227"/>
                  </a:lnTo>
                  <a:close/>
                </a:path>
                <a:path w="518795" h="612139" extrusionOk="0">
                  <a:moveTo>
                    <a:pt x="483617" y="84124"/>
                  </a:moveTo>
                  <a:lnTo>
                    <a:pt x="267703" y="84124"/>
                  </a:lnTo>
                  <a:lnTo>
                    <a:pt x="316565" y="89208"/>
                  </a:lnTo>
                  <a:lnTo>
                    <a:pt x="354368" y="104671"/>
                  </a:lnTo>
                  <a:lnTo>
                    <a:pt x="381227" y="130830"/>
                  </a:lnTo>
                  <a:lnTo>
                    <a:pt x="397259" y="168004"/>
                  </a:lnTo>
                  <a:lnTo>
                    <a:pt x="402577" y="216509"/>
                  </a:lnTo>
                  <a:lnTo>
                    <a:pt x="402577" y="609104"/>
                  </a:lnTo>
                  <a:lnTo>
                    <a:pt x="405320" y="611847"/>
                  </a:lnTo>
                  <a:lnTo>
                    <a:pt x="515556" y="611847"/>
                  </a:lnTo>
                  <a:lnTo>
                    <a:pt x="518299" y="609104"/>
                  </a:lnTo>
                  <a:lnTo>
                    <a:pt x="518299" y="205473"/>
                  </a:lnTo>
                  <a:lnTo>
                    <a:pt x="513105" y="152167"/>
                  </a:lnTo>
                  <a:lnTo>
                    <a:pt x="498001" y="106510"/>
                  </a:lnTo>
                  <a:lnTo>
                    <a:pt x="483617" y="84124"/>
                  </a:lnTo>
                  <a:close/>
                </a:path>
                <a:path w="518795" h="612139" extrusionOk="0">
                  <a:moveTo>
                    <a:pt x="299046" y="0"/>
                  </a:moveTo>
                  <a:lnTo>
                    <a:pt x="247276" y="4506"/>
                  </a:lnTo>
                  <a:lnTo>
                    <a:pt x="195505" y="17391"/>
                  </a:lnTo>
                  <a:lnTo>
                    <a:pt x="147279" y="37702"/>
                  </a:lnTo>
                  <a:lnTo>
                    <a:pt x="106146" y="64490"/>
                  </a:lnTo>
                  <a:lnTo>
                    <a:pt x="469070" y="64490"/>
                  </a:lnTo>
                  <a:lnTo>
                    <a:pt x="440946" y="38947"/>
                  </a:lnTo>
                  <a:lnTo>
                    <a:pt x="400435" y="17444"/>
                  </a:lnTo>
                  <a:lnTo>
                    <a:pt x="352895" y="4394"/>
                  </a:lnTo>
                  <a:lnTo>
                    <a:pt x="299046"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51"/>
            <p:cNvSpPr/>
            <p:nvPr/>
          </p:nvSpPr>
          <p:spPr>
            <a:xfrm>
              <a:off x="10522442" y="5357598"/>
              <a:ext cx="113029" cy="593089"/>
            </a:xfrm>
            <a:custGeom>
              <a:avLst/>
              <a:gdLst/>
              <a:ahLst/>
              <a:cxnLst/>
              <a:rect l="l" t="t" r="r" b="b"/>
              <a:pathLst>
                <a:path w="113029" h="593089" extrusionOk="0">
                  <a:moveTo>
                    <a:pt x="109905" y="0"/>
                  </a:moveTo>
                  <a:lnTo>
                    <a:pt x="2755" y="0"/>
                  </a:lnTo>
                  <a:lnTo>
                    <a:pt x="0" y="2743"/>
                  </a:lnTo>
                  <a:lnTo>
                    <a:pt x="0" y="589826"/>
                  </a:lnTo>
                  <a:lnTo>
                    <a:pt x="2755" y="592556"/>
                  </a:lnTo>
                  <a:lnTo>
                    <a:pt x="109905" y="592556"/>
                  </a:lnTo>
                  <a:lnTo>
                    <a:pt x="112661" y="589826"/>
                  </a:lnTo>
                  <a:lnTo>
                    <a:pt x="112661" y="2743"/>
                  </a:lnTo>
                  <a:lnTo>
                    <a:pt x="109905"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51"/>
            <p:cNvSpPr/>
            <p:nvPr/>
          </p:nvSpPr>
          <p:spPr>
            <a:xfrm>
              <a:off x="10516072" y="5162133"/>
              <a:ext cx="126300" cy="126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 name="Google Shape;229;p51"/>
            <p:cNvSpPr/>
            <p:nvPr/>
          </p:nvSpPr>
          <p:spPr>
            <a:xfrm>
              <a:off x="11137241" y="5357598"/>
              <a:ext cx="113029" cy="593089"/>
            </a:xfrm>
            <a:custGeom>
              <a:avLst/>
              <a:gdLst/>
              <a:ahLst/>
              <a:cxnLst/>
              <a:rect l="l" t="t" r="r" b="b"/>
              <a:pathLst>
                <a:path w="113029" h="593089" extrusionOk="0">
                  <a:moveTo>
                    <a:pt x="109905" y="0"/>
                  </a:moveTo>
                  <a:lnTo>
                    <a:pt x="2755" y="0"/>
                  </a:lnTo>
                  <a:lnTo>
                    <a:pt x="0" y="2743"/>
                  </a:lnTo>
                  <a:lnTo>
                    <a:pt x="0" y="589826"/>
                  </a:lnTo>
                  <a:lnTo>
                    <a:pt x="2755" y="592556"/>
                  </a:lnTo>
                  <a:lnTo>
                    <a:pt x="109905" y="592556"/>
                  </a:lnTo>
                  <a:lnTo>
                    <a:pt x="112661" y="589826"/>
                  </a:lnTo>
                  <a:lnTo>
                    <a:pt x="112661" y="2743"/>
                  </a:lnTo>
                  <a:lnTo>
                    <a:pt x="109905"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 name="Google Shape;230;p51"/>
            <p:cNvSpPr/>
            <p:nvPr/>
          </p:nvSpPr>
          <p:spPr>
            <a:xfrm>
              <a:off x="11130870" y="5162133"/>
              <a:ext cx="126300" cy="1263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 name="Google Shape;231;p51"/>
            <p:cNvSpPr/>
            <p:nvPr/>
          </p:nvSpPr>
          <p:spPr>
            <a:xfrm>
              <a:off x="8474470" y="5338438"/>
              <a:ext cx="326390" cy="612139"/>
            </a:xfrm>
            <a:custGeom>
              <a:avLst/>
              <a:gdLst/>
              <a:ahLst/>
              <a:cxnLst/>
              <a:rect l="l" t="t" r="r" b="b"/>
              <a:pathLst>
                <a:path w="326390" h="612139" extrusionOk="0">
                  <a:moveTo>
                    <a:pt x="96265" y="19151"/>
                  </a:moveTo>
                  <a:lnTo>
                    <a:pt x="3035" y="19151"/>
                  </a:lnTo>
                  <a:lnTo>
                    <a:pt x="279" y="21907"/>
                  </a:lnTo>
                  <a:lnTo>
                    <a:pt x="0" y="605586"/>
                  </a:lnTo>
                  <a:lnTo>
                    <a:pt x="0" y="608977"/>
                  </a:lnTo>
                  <a:lnTo>
                    <a:pt x="2743" y="611720"/>
                  </a:lnTo>
                  <a:lnTo>
                    <a:pt x="112420" y="611720"/>
                  </a:lnTo>
                  <a:lnTo>
                    <a:pt x="113372" y="608977"/>
                  </a:lnTo>
                  <a:lnTo>
                    <a:pt x="113372" y="224167"/>
                  </a:lnTo>
                  <a:lnTo>
                    <a:pt x="119639" y="181212"/>
                  </a:lnTo>
                  <a:lnTo>
                    <a:pt x="137606" y="141768"/>
                  </a:lnTo>
                  <a:lnTo>
                    <a:pt x="166023" y="109303"/>
                  </a:lnTo>
                  <a:lnTo>
                    <a:pt x="201894" y="88303"/>
                  </a:lnTo>
                  <a:lnTo>
                    <a:pt x="104965" y="88303"/>
                  </a:lnTo>
                  <a:lnTo>
                    <a:pt x="99161" y="24866"/>
                  </a:lnTo>
                  <a:lnTo>
                    <a:pt x="98932" y="21653"/>
                  </a:lnTo>
                  <a:lnTo>
                    <a:pt x="96265" y="19151"/>
                  </a:lnTo>
                  <a:close/>
                </a:path>
                <a:path w="326390" h="612139" extrusionOk="0">
                  <a:moveTo>
                    <a:pt x="259600" y="0"/>
                  </a:moveTo>
                  <a:lnTo>
                    <a:pt x="207789" y="7016"/>
                  </a:lnTo>
                  <a:lnTo>
                    <a:pt x="163871" y="26068"/>
                  </a:lnTo>
                  <a:lnTo>
                    <a:pt x="129159" y="54162"/>
                  </a:lnTo>
                  <a:lnTo>
                    <a:pt x="104965" y="88303"/>
                  </a:lnTo>
                  <a:lnTo>
                    <a:pt x="201894" y="88303"/>
                  </a:lnTo>
                  <a:lnTo>
                    <a:pt x="203637" y="87282"/>
                  </a:lnTo>
                  <a:lnTo>
                    <a:pt x="249199" y="79171"/>
                  </a:lnTo>
                  <a:lnTo>
                    <a:pt x="310242" y="79171"/>
                  </a:lnTo>
                  <a:lnTo>
                    <a:pt x="325310" y="16979"/>
                  </a:lnTo>
                  <a:lnTo>
                    <a:pt x="325970" y="14757"/>
                  </a:lnTo>
                  <a:lnTo>
                    <a:pt x="276619" y="922"/>
                  </a:lnTo>
                  <a:lnTo>
                    <a:pt x="259600" y="0"/>
                  </a:lnTo>
                  <a:close/>
                </a:path>
                <a:path w="326390" h="612139" extrusionOk="0">
                  <a:moveTo>
                    <a:pt x="310242" y="79171"/>
                  </a:moveTo>
                  <a:lnTo>
                    <a:pt x="249199" y="79171"/>
                  </a:lnTo>
                  <a:lnTo>
                    <a:pt x="266039" y="79771"/>
                  </a:lnTo>
                  <a:lnTo>
                    <a:pt x="280165" y="81438"/>
                  </a:lnTo>
                  <a:lnTo>
                    <a:pt x="292333" y="83972"/>
                  </a:lnTo>
                  <a:lnTo>
                    <a:pt x="303301" y="87172"/>
                  </a:lnTo>
                  <a:lnTo>
                    <a:pt x="305701" y="87972"/>
                  </a:lnTo>
                  <a:lnTo>
                    <a:pt x="308267" y="86804"/>
                  </a:lnTo>
                  <a:lnTo>
                    <a:pt x="308978" y="84391"/>
                  </a:lnTo>
                  <a:lnTo>
                    <a:pt x="310242" y="79171"/>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 name="Google Shape;232;p51"/>
            <p:cNvSpPr/>
            <p:nvPr/>
          </p:nvSpPr>
          <p:spPr>
            <a:xfrm>
              <a:off x="10770189" y="5192402"/>
              <a:ext cx="307975" cy="779145"/>
            </a:xfrm>
            <a:custGeom>
              <a:avLst/>
              <a:gdLst/>
              <a:ahLst/>
              <a:cxnLst/>
              <a:rect l="l" t="t" r="r" b="b"/>
              <a:pathLst>
                <a:path w="307975" h="779145" extrusionOk="0">
                  <a:moveTo>
                    <a:pt x="92202" y="0"/>
                  </a:moveTo>
                  <a:lnTo>
                    <a:pt x="3797" y="0"/>
                  </a:lnTo>
                  <a:lnTo>
                    <a:pt x="1041" y="2247"/>
                  </a:lnTo>
                  <a:lnTo>
                    <a:pt x="0" y="598106"/>
                  </a:lnTo>
                  <a:lnTo>
                    <a:pt x="5598" y="651533"/>
                  </a:lnTo>
                  <a:lnTo>
                    <a:pt x="21258" y="694271"/>
                  </a:lnTo>
                  <a:lnTo>
                    <a:pt x="45272" y="727221"/>
                  </a:lnTo>
                  <a:lnTo>
                    <a:pt x="75937" y="751282"/>
                  </a:lnTo>
                  <a:lnTo>
                    <a:pt x="111547" y="767354"/>
                  </a:lnTo>
                  <a:lnTo>
                    <a:pt x="150396" y="776337"/>
                  </a:lnTo>
                  <a:lnTo>
                    <a:pt x="190779" y="779132"/>
                  </a:lnTo>
                  <a:lnTo>
                    <a:pt x="220249" y="777469"/>
                  </a:lnTo>
                  <a:lnTo>
                    <a:pt x="276575" y="764537"/>
                  </a:lnTo>
                  <a:lnTo>
                    <a:pt x="307441" y="749122"/>
                  </a:lnTo>
                  <a:lnTo>
                    <a:pt x="298664" y="705523"/>
                  </a:lnTo>
                  <a:lnTo>
                    <a:pt x="201429" y="705523"/>
                  </a:lnTo>
                  <a:lnTo>
                    <a:pt x="166800" y="695304"/>
                  </a:lnTo>
                  <a:lnTo>
                    <a:pt x="140069" y="672532"/>
                  </a:lnTo>
                  <a:lnTo>
                    <a:pt x="122849" y="636792"/>
                  </a:lnTo>
                  <a:lnTo>
                    <a:pt x="116751" y="587667"/>
                  </a:lnTo>
                  <a:lnTo>
                    <a:pt x="116751" y="242150"/>
                  </a:lnTo>
                  <a:lnTo>
                    <a:pt x="275526" y="242150"/>
                  </a:lnTo>
                  <a:lnTo>
                    <a:pt x="278282" y="239395"/>
                  </a:lnTo>
                  <a:lnTo>
                    <a:pt x="278282" y="167906"/>
                  </a:lnTo>
                  <a:lnTo>
                    <a:pt x="275526" y="165138"/>
                  </a:lnTo>
                  <a:lnTo>
                    <a:pt x="109118" y="165138"/>
                  </a:lnTo>
                  <a:lnTo>
                    <a:pt x="94932" y="6146"/>
                  </a:lnTo>
                  <a:lnTo>
                    <a:pt x="94932" y="2755"/>
                  </a:lnTo>
                  <a:lnTo>
                    <a:pt x="92202" y="0"/>
                  </a:lnTo>
                  <a:close/>
                </a:path>
                <a:path w="307975" h="779145" extrusionOk="0">
                  <a:moveTo>
                    <a:pt x="291655" y="688454"/>
                  </a:moveTo>
                  <a:lnTo>
                    <a:pt x="287934" y="689965"/>
                  </a:lnTo>
                  <a:lnTo>
                    <a:pt x="242344" y="703604"/>
                  </a:lnTo>
                  <a:lnTo>
                    <a:pt x="201429" y="705523"/>
                  </a:lnTo>
                  <a:lnTo>
                    <a:pt x="298664" y="705523"/>
                  </a:lnTo>
                  <a:lnTo>
                    <a:pt x="295744" y="691070"/>
                  </a:lnTo>
                  <a:lnTo>
                    <a:pt x="291655" y="688454"/>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51"/>
            <p:cNvSpPr/>
            <p:nvPr/>
          </p:nvSpPr>
          <p:spPr>
            <a:xfrm>
              <a:off x="9990567" y="5338702"/>
              <a:ext cx="442595" cy="633095"/>
            </a:xfrm>
            <a:custGeom>
              <a:avLst/>
              <a:gdLst/>
              <a:ahLst/>
              <a:cxnLst/>
              <a:rect l="l" t="t" r="r" b="b"/>
              <a:pathLst>
                <a:path w="442595" h="633095" extrusionOk="0">
                  <a:moveTo>
                    <a:pt x="49390" y="479590"/>
                  </a:moveTo>
                  <a:lnTo>
                    <a:pt x="46012" y="479780"/>
                  </a:lnTo>
                  <a:lnTo>
                    <a:pt x="44132" y="481952"/>
                  </a:lnTo>
                  <a:lnTo>
                    <a:pt x="2603" y="534301"/>
                  </a:lnTo>
                  <a:lnTo>
                    <a:pt x="0" y="537298"/>
                  </a:lnTo>
                  <a:lnTo>
                    <a:pt x="36083" y="572550"/>
                  </a:lnTo>
                  <a:lnTo>
                    <a:pt x="76086" y="596815"/>
                  </a:lnTo>
                  <a:lnTo>
                    <a:pt x="122190" y="615973"/>
                  </a:lnTo>
                  <a:lnTo>
                    <a:pt x="173680" y="628549"/>
                  </a:lnTo>
                  <a:lnTo>
                    <a:pt x="229844" y="633069"/>
                  </a:lnTo>
                  <a:lnTo>
                    <a:pt x="283826" y="628264"/>
                  </a:lnTo>
                  <a:lnTo>
                    <a:pt x="330577" y="614638"/>
                  </a:lnTo>
                  <a:lnTo>
                    <a:pt x="369708" y="593374"/>
                  </a:lnTo>
                  <a:lnTo>
                    <a:pt x="400824" y="565654"/>
                  </a:lnTo>
                  <a:lnTo>
                    <a:pt x="408384" y="554672"/>
                  </a:lnTo>
                  <a:lnTo>
                    <a:pt x="222453" y="554672"/>
                  </a:lnTo>
                  <a:lnTo>
                    <a:pt x="175762" y="550086"/>
                  </a:lnTo>
                  <a:lnTo>
                    <a:pt x="131040" y="536357"/>
                  </a:lnTo>
                  <a:lnTo>
                    <a:pt x="89263" y="513529"/>
                  </a:lnTo>
                  <a:lnTo>
                    <a:pt x="51409" y="481647"/>
                  </a:lnTo>
                  <a:lnTo>
                    <a:pt x="49390" y="479590"/>
                  </a:lnTo>
                  <a:close/>
                </a:path>
                <a:path w="442595" h="633095" extrusionOk="0">
                  <a:moveTo>
                    <a:pt x="211264" y="0"/>
                  </a:moveTo>
                  <a:lnTo>
                    <a:pt x="151343" y="5644"/>
                  </a:lnTo>
                  <a:lnTo>
                    <a:pt x="102520" y="21492"/>
                  </a:lnTo>
                  <a:lnTo>
                    <a:pt x="64704" y="45894"/>
                  </a:lnTo>
                  <a:lnTo>
                    <a:pt x="37806" y="77203"/>
                  </a:lnTo>
                  <a:lnTo>
                    <a:pt x="21733" y="113771"/>
                  </a:lnTo>
                  <a:lnTo>
                    <a:pt x="16395" y="153949"/>
                  </a:lnTo>
                  <a:lnTo>
                    <a:pt x="21660" y="196789"/>
                  </a:lnTo>
                  <a:lnTo>
                    <a:pt x="36317" y="232891"/>
                  </a:lnTo>
                  <a:lnTo>
                    <a:pt x="86974" y="288905"/>
                  </a:lnTo>
                  <a:lnTo>
                    <a:pt x="119559" y="310828"/>
                  </a:lnTo>
                  <a:lnTo>
                    <a:pt x="154706" y="330037"/>
                  </a:lnTo>
                  <a:lnTo>
                    <a:pt x="225854" y="364331"/>
                  </a:lnTo>
                  <a:lnTo>
                    <a:pt x="258440" y="381428"/>
                  </a:lnTo>
                  <a:lnTo>
                    <a:pt x="286757" y="399833"/>
                  </a:lnTo>
                  <a:lnTo>
                    <a:pt x="309097" y="420550"/>
                  </a:lnTo>
                  <a:lnTo>
                    <a:pt x="323753" y="444587"/>
                  </a:lnTo>
                  <a:lnTo>
                    <a:pt x="329018" y="472948"/>
                  </a:lnTo>
                  <a:lnTo>
                    <a:pt x="321499" y="507288"/>
                  </a:lnTo>
                  <a:lnTo>
                    <a:pt x="300086" y="532984"/>
                  </a:lnTo>
                  <a:lnTo>
                    <a:pt x="266498" y="549093"/>
                  </a:lnTo>
                  <a:lnTo>
                    <a:pt x="222453" y="554672"/>
                  </a:lnTo>
                  <a:lnTo>
                    <a:pt x="408384" y="554672"/>
                  </a:lnTo>
                  <a:lnTo>
                    <a:pt x="423536" y="532660"/>
                  </a:lnTo>
                  <a:lnTo>
                    <a:pt x="437450" y="495577"/>
                  </a:lnTo>
                  <a:lnTo>
                    <a:pt x="442175" y="455587"/>
                  </a:lnTo>
                  <a:lnTo>
                    <a:pt x="436869" y="414445"/>
                  </a:lnTo>
                  <a:lnTo>
                    <a:pt x="399584" y="349697"/>
                  </a:lnTo>
                  <a:lnTo>
                    <a:pt x="371046" y="324270"/>
                  </a:lnTo>
                  <a:lnTo>
                    <a:pt x="338207" y="302263"/>
                  </a:lnTo>
                  <a:lnTo>
                    <a:pt x="302785" y="282766"/>
                  </a:lnTo>
                  <a:lnTo>
                    <a:pt x="231083" y="247664"/>
                  </a:lnTo>
                  <a:lnTo>
                    <a:pt x="198243" y="230240"/>
                  </a:lnTo>
                  <a:lnTo>
                    <a:pt x="169705" y="211688"/>
                  </a:lnTo>
                  <a:lnTo>
                    <a:pt x="147191" y="191099"/>
                  </a:lnTo>
                  <a:lnTo>
                    <a:pt x="132420" y="167562"/>
                  </a:lnTo>
                  <a:lnTo>
                    <a:pt x="127114" y="140169"/>
                  </a:lnTo>
                  <a:lnTo>
                    <a:pt x="132577" y="113343"/>
                  </a:lnTo>
                  <a:lnTo>
                    <a:pt x="149058" y="92586"/>
                  </a:lnTo>
                  <a:lnTo>
                    <a:pt x="176690" y="79187"/>
                  </a:lnTo>
                  <a:lnTo>
                    <a:pt x="215607" y="74434"/>
                  </a:lnTo>
                  <a:lnTo>
                    <a:pt x="428165" y="74434"/>
                  </a:lnTo>
                  <a:lnTo>
                    <a:pt x="428218" y="71907"/>
                  </a:lnTo>
                  <a:lnTo>
                    <a:pt x="389119" y="46040"/>
                  </a:lnTo>
                  <a:lnTo>
                    <a:pt x="348596" y="26658"/>
                  </a:lnTo>
                  <a:lnTo>
                    <a:pt x="304834" y="12186"/>
                  </a:lnTo>
                  <a:lnTo>
                    <a:pt x="258751" y="3131"/>
                  </a:lnTo>
                  <a:lnTo>
                    <a:pt x="211264" y="0"/>
                  </a:lnTo>
                  <a:close/>
                </a:path>
                <a:path w="442595" h="633095" extrusionOk="0">
                  <a:moveTo>
                    <a:pt x="428165" y="74434"/>
                  </a:moveTo>
                  <a:lnTo>
                    <a:pt x="215607" y="74434"/>
                  </a:lnTo>
                  <a:lnTo>
                    <a:pt x="257699" y="78710"/>
                  </a:lnTo>
                  <a:lnTo>
                    <a:pt x="300483" y="90717"/>
                  </a:lnTo>
                  <a:lnTo>
                    <a:pt x="342336" y="109222"/>
                  </a:lnTo>
                  <a:lnTo>
                    <a:pt x="381634" y="132994"/>
                  </a:lnTo>
                  <a:lnTo>
                    <a:pt x="384746" y="135153"/>
                  </a:lnTo>
                  <a:lnTo>
                    <a:pt x="388823" y="135000"/>
                  </a:lnTo>
                  <a:lnTo>
                    <a:pt x="391159" y="132029"/>
                  </a:lnTo>
                  <a:lnTo>
                    <a:pt x="426021" y="78854"/>
                  </a:lnTo>
                  <a:lnTo>
                    <a:pt x="428129" y="76161"/>
                  </a:lnTo>
                  <a:lnTo>
                    <a:pt x="428165" y="74434"/>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51"/>
            <p:cNvSpPr/>
            <p:nvPr/>
          </p:nvSpPr>
          <p:spPr>
            <a:xfrm>
              <a:off x="12742748" y="5338702"/>
              <a:ext cx="442594" cy="633095"/>
            </a:xfrm>
            <a:custGeom>
              <a:avLst/>
              <a:gdLst/>
              <a:ahLst/>
              <a:cxnLst/>
              <a:rect l="l" t="t" r="r" b="b"/>
              <a:pathLst>
                <a:path w="442594" h="633095" extrusionOk="0">
                  <a:moveTo>
                    <a:pt x="49390" y="479590"/>
                  </a:moveTo>
                  <a:lnTo>
                    <a:pt x="46024" y="479780"/>
                  </a:lnTo>
                  <a:lnTo>
                    <a:pt x="44145" y="481952"/>
                  </a:lnTo>
                  <a:lnTo>
                    <a:pt x="2603" y="534301"/>
                  </a:lnTo>
                  <a:lnTo>
                    <a:pt x="0" y="537298"/>
                  </a:lnTo>
                  <a:lnTo>
                    <a:pt x="36096" y="572550"/>
                  </a:lnTo>
                  <a:lnTo>
                    <a:pt x="76098" y="596815"/>
                  </a:lnTo>
                  <a:lnTo>
                    <a:pt x="122200" y="615973"/>
                  </a:lnTo>
                  <a:lnTo>
                    <a:pt x="173686" y="628549"/>
                  </a:lnTo>
                  <a:lnTo>
                    <a:pt x="229844" y="633069"/>
                  </a:lnTo>
                  <a:lnTo>
                    <a:pt x="283826" y="628264"/>
                  </a:lnTo>
                  <a:lnTo>
                    <a:pt x="330580" y="614638"/>
                  </a:lnTo>
                  <a:lnTo>
                    <a:pt x="369713" y="593374"/>
                  </a:lnTo>
                  <a:lnTo>
                    <a:pt x="400832" y="565654"/>
                  </a:lnTo>
                  <a:lnTo>
                    <a:pt x="408392" y="554672"/>
                  </a:lnTo>
                  <a:lnTo>
                    <a:pt x="222465" y="554672"/>
                  </a:lnTo>
                  <a:lnTo>
                    <a:pt x="175775" y="550086"/>
                  </a:lnTo>
                  <a:lnTo>
                    <a:pt x="131052" y="536357"/>
                  </a:lnTo>
                  <a:lnTo>
                    <a:pt x="89276" y="513529"/>
                  </a:lnTo>
                  <a:lnTo>
                    <a:pt x="51422" y="481647"/>
                  </a:lnTo>
                  <a:lnTo>
                    <a:pt x="49390" y="479590"/>
                  </a:lnTo>
                  <a:close/>
                </a:path>
                <a:path w="442594" h="633095" extrusionOk="0">
                  <a:moveTo>
                    <a:pt x="211264" y="0"/>
                  </a:moveTo>
                  <a:lnTo>
                    <a:pt x="151347" y="5644"/>
                  </a:lnTo>
                  <a:lnTo>
                    <a:pt x="102526" y="21492"/>
                  </a:lnTo>
                  <a:lnTo>
                    <a:pt x="64709" y="45894"/>
                  </a:lnTo>
                  <a:lnTo>
                    <a:pt x="37808" y="77203"/>
                  </a:lnTo>
                  <a:lnTo>
                    <a:pt x="21734" y="113771"/>
                  </a:lnTo>
                  <a:lnTo>
                    <a:pt x="16395" y="153949"/>
                  </a:lnTo>
                  <a:lnTo>
                    <a:pt x="21660" y="196789"/>
                  </a:lnTo>
                  <a:lnTo>
                    <a:pt x="36317" y="232891"/>
                  </a:lnTo>
                  <a:lnTo>
                    <a:pt x="86977" y="288905"/>
                  </a:lnTo>
                  <a:lnTo>
                    <a:pt x="119564" y="310828"/>
                  </a:lnTo>
                  <a:lnTo>
                    <a:pt x="154712" y="330037"/>
                  </a:lnTo>
                  <a:lnTo>
                    <a:pt x="225863" y="364331"/>
                  </a:lnTo>
                  <a:lnTo>
                    <a:pt x="258450" y="381428"/>
                  </a:lnTo>
                  <a:lnTo>
                    <a:pt x="286768" y="399833"/>
                  </a:lnTo>
                  <a:lnTo>
                    <a:pt x="309109" y="420550"/>
                  </a:lnTo>
                  <a:lnTo>
                    <a:pt x="323766" y="444587"/>
                  </a:lnTo>
                  <a:lnTo>
                    <a:pt x="329031" y="472948"/>
                  </a:lnTo>
                  <a:lnTo>
                    <a:pt x="321510" y="507288"/>
                  </a:lnTo>
                  <a:lnTo>
                    <a:pt x="300094" y="532984"/>
                  </a:lnTo>
                  <a:lnTo>
                    <a:pt x="266505" y="549093"/>
                  </a:lnTo>
                  <a:lnTo>
                    <a:pt x="222465" y="554672"/>
                  </a:lnTo>
                  <a:lnTo>
                    <a:pt x="408392" y="554672"/>
                  </a:lnTo>
                  <a:lnTo>
                    <a:pt x="423546" y="532660"/>
                  </a:lnTo>
                  <a:lnTo>
                    <a:pt x="437462" y="495577"/>
                  </a:lnTo>
                  <a:lnTo>
                    <a:pt x="442188" y="455587"/>
                  </a:lnTo>
                  <a:lnTo>
                    <a:pt x="436882" y="414445"/>
                  </a:lnTo>
                  <a:lnTo>
                    <a:pt x="399595" y="349697"/>
                  </a:lnTo>
                  <a:lnTo>
                    <a:pt x="371056" y="324270"/>
                  </a:lnTo>
                  <a:lnTo>
                    <a:pt x="338215" y="302263"/>
                  </a:lnTo>
                  <a:lnTo>
                    <a:pt x="302792" y="282766"/>
                  </a:lnTo>
                  <a:lnTo>
                    <a:pt x="231087" y="247664"/>
                  </a:lnTo>
                  <a:lnTo>
                    <a:pt x="198246" y="230240"/>
                  </a:lnTo>
                  <a:lnTo>
                    <a:pt x="169707" y="211688"/>
                  </a:lnTo>
                  <a:lnTo>
                    <a:pt x="147191" y="191099"/>
                  </a:lnTo>
                  <a:lnTo>
                    <a:pt x="132420" y="167562"/>
                  </a:lnTo>
                  <a:lnTo>
                    <a:pt x="127114" y="140169"/>
                  </a:lnTo>
                  <a:lnTo>
                    <a:pt x="132579" y="113343"/>
                  </a:lnTo>
                  <a:lnTo>
                    <a:pt x="149064" y="92586"/>
                  </a:lnTo>
                  <a:lnTo>
                    <a:pt x="176700" y="79187"/>
                  </a:lnTo>
                  <a:lnTo>
                    <a:pt x="215620" y="74434"/>
                  </a:lnTo>
                  <a:lnTo>
                    <a:pt x="428178" y="74434"/>
                  </a:lnTo>
                  <a:lnTo>
                    <a:pt x="428231" y="71907"/>
                  </a:lnTo>
                  <a:lnTo>
                    <a:pt x="389132" y="46040"/>
                  </a:lnTo>
                  <a:lnTo>
                    <a:pt x="348608" y="26658"/>
                  </a:lnTo>
                  <a:lnTo>
                    <a:pt x="304844" y="12186"/>
                  </a:lnTo>
                  <a:lnTo>
                    <a:pt x="258758" y="3131"/>
                  </a:lnTo>
                  <a:lnTo>
                    <a:pt x="211264" y="0"/>
                  </a:lnTo>
                  <a:close/>
                </a:path>
                <a:path w="442594" h="633095" extrusionOk="0">
                  <a:moveTo>
                    <a:pt x="428178" y="74434"/>
                  </a:moveTo>
                  <a:lnTo>
                    <a:pt x="215620" y="74434"/>
                  </a:lnTo>
                  <a:lnTo>
                    <a:pt x="257705" y="78710"/>
                  </a:lnTo>
                  <a:lnTo>
                    <a:pt x="300486" y="90717"/>
                  </a:lnTo>
                  <a:lnTo>
                    <a:pt x="342341" y="109222"/>
                  </a:lnTo>
                  <a:lnTo>
                    <a:pt x="381647" y="132994"/>
                  </a:lnTo>
                  <a:lnTo>
                    <a:pt x="384759" y="135153"/>
                  </a:lnTo>
                  <a:lnTo>
                    <a:pt x="388835" y="135000"/>
                  </a:lnTo>
                  <a:lnTo>
                    <a:pt x="391172" y="132029"/>
                  </a:lnTo>
                  <a:lnTo>
                    <a:pt x="426034" y="78854"/>
                  </a:lnTo>
                  <a:lnTo>
                    <a:pt x="428142" y="76161"/>
                  </a:lnTo>
                  <a:lnTo>
                    <a:pt x="428178" y="74434"/>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51"/>
            <p:cNvSpPr/>
            <p:nvPr/>
          </p:nvSpPr>
          <p:spPr>
            <a:xfrm>
              <a:off x="11563939" y="5374611"/>
              <a:ext cx="490854" cy="638175"/>
            </a:xfrm>
            <a:custGeom>
              <a:avLst/>
              <a:gdLst/>
              <a:ahLst/>
              <a:cxnLst/>
              <a:rect l="l" t="t" r="r" b="b"/>
              <a:pathLst>
                <a:path w="490854" h="638175" extrusionOk="0">
                  <a:moveTo>
                    <a:pt x="354622" y="0"/>
                  </a:moveTo>
                  <a:lnTo>
                    <a:pt x="0" y="611936"/>
                  </a:lnTo>
                  <a:lnTo>
                    <a:pt x="31589" y="622999"/>
                  </a:lnTo>
                  <a:lnTo>
                    <a:pt x="64462" y="631102"/>
                  </a:lnTo>
                  <a:lnTo>
                    <a:pt x="98444" y="636084"/>
                  </a:lnTo>
                  <a:lnTo>
                    <a:pt x="133362" y="637781"/>
                  </a:lnTo>
                  <a:lnTo>
                    <a:pt x="181872" y="634518"/>
                  </a:lnTo>
                  <a:lnTo>
                    <a:pt x="228393" y="625013"/>
                  </a:lnTo>
                  <a:lnTo>
                    <a:pt x="272500" y="609692"/>
                  </a:lnTo>
                  <a:lnTo>
                    <a:pt x="313770" y="588982"/>
                  </a:lnTo>
                  <a:lnTo>
                    <a:pt x="351776" y="563309"/>
                  </a:lnTo>
                  <a:lnTo>
                    <a:pt x="386094" y="533098"/>
                  </a:lnTo>
                  <a:lnTo>
                    <a:pt x="416298" y="498776"/>
                  </a:lnTo>
                  <a:lnTo>
                    <a:pt x="441964" y="460769"/>
                  </a:lnTo>
                  <a:lnTo>
                    <a:pt x="462666" y="419504"/>
                  </a:lnTo>
                  <a:lnTo>
                    <a:pt x="477979" y="375405"/>
                  </a:lnTo>
                  <a:lnTo>
                    <a:pt x="487479" y="328901"/>
                  </a:lnTo>
                  <a:lnTo>
                    <a:pt x="490740" y="280415"/>
                  </a:lnTo>
                  <a:lnTo>
                    <a:pt x="487550" y="232464"/>
                  </a:lnTo>
                  <a:lnTo>
                    <a:pt x="478253" y="186461"/>
                  </a:lnTo>
                  <a:lnTo>
                    <a:pt x="463262" y="142816"/>
                  </a:lnTo>
                  <a:lnTo>
                    <a:pt x="442991" y="101938"/>
                  </a:lnTo>
                  <a:lnTo>
                    <a:pt x="417852" y="64236"/>
                  </a:lnTo>
                  <a:lnTo>
                    <a:pt x="388258" y="30120"/>
                  </a:lnTo>
                  <a:lnTo>
                    <a:pt x="354622"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51"/>
            <p:cNvSpPr/>
            <p:nvPr/>
          </p:nvSpPr>
          <p:spPr>
            <a:xfrm>
              <a:off x="8789189" y="5338952"/>
              <a:ext cx="483234" cy="631189"/>
            </a:xfrm>
            <a:custGeom>
              <a:avLst/>
              <a:gdLst/>
              <a:ahLst/>
              <a:cxnLst/>
              <a:rect l="l" t="t" r="r" b="b"/>
              <a:pathLst>
                <a:path w="483234" h="631189" extrusionOk="0">
                  <a:moveTo>
                    <a:pt x="248640" y="234734"/>
                  </a:moveTo>
                  <a:lnTo>
                    <a:pt x="193384" y="238253"/>
                  </a:lnTo>
                  <a:lnTo>
                    <a:pt x="144296" y="248560"/>
                  </a:lnTo>
                  <a:lnTo>
                    <a:pt x="101746" y="265273"/>
                  </a:lnTo>
                  <a:lnTo>
                    <a:pt x="66103" y="288013"/>
                  </a:lnTo>
                  <a:lnTo>
                    <a:pt x="37737" y="316401"/>
                  </a:lnTo>
                  <a:lnTo>
                    <a:pt x="17018" y="350055"/>
                  </a:lnTo>
                  <a:lnTo>
                    <a:pt x="4316" y="388597"/>
                  </a:lnTo>
                  <a:lnTo>
                    <a:pt x="0" y="431647"/>
                  </a:lnTo>
                  <a:lnTo>
                    <a:pt x="4019" y="476230"/>
                  </a:lnTo>
                  <a:lnTo>
                    <a:pt x="15852" y="515684"/>
                  </a:lnTo>
                  <a:lnTo>
                    <a:pt x="35158" y="549759"/>
                  </a:lnTo>
                  <a:lnTo>
                    <a:pt x="61596" y="578202"/>
                  </a:lnTo>
                  <a:lnTo>
                    <a:pt x="94826" y="600762"/>
                  </a:lnTo>
                  <a:lnTo>
                    <a:pt x="134507" y="617188"/>
                  </a:lnTo>
                  <a:lnTo>
                    <a:pt x="180300" y="627228"/>
                  </a:lnTo>
                  <a:lnTo>
                    <a:pt x="231863" y="630631"/>
                  </a:lnTo>
                  <a:lnTo>
                    <a:pt x="273958" y="627324"/>
                  </a:lnTo>
                  <a:lnTo>
                    <a:pt x="315910" y="617750"/>
                  </a:lnTo>
                  <a:lnTo>
                    <a:pt x="354698" y="602427"/>
                  </a:lnTo>
                  <a:lnTo>
                    <a:pt x="387299" y="581875"/>
                  </a:lnTo>
                  <a:lnTo>
                    <a:pt x="483057" y="581875"/>
                  </a:lnTo>
                  <a:lnTo>
                    <a:pt x="483057" y="550506"/>
                  </a:lnTo>
                  <a:lnTo>
                    <a:pt x="266407" y="550506"/>
                  </a:lnTo>
                  <a:lnTo>
                    <a:pt x="210389" y="545183"/>
                  </a:lnTo>
                  <a:lnTo>
                    <a:pt x="168754" y="529652"/>
                  </a:lnTo>
                  <a:lnTo>
                    <a:pt x="140392" y="504572"/>
                  </a:lnTo>
                  <a:lnTo>
                    <a:pt x="124190" y="470600"/>
                  </a:lnTo>
                  <a:lnTo>
                    <a:pt x="119037" y="428396"/>
                  </a:lnTo>
                  <a:lnTo>
                    <a:pt x="124243" y="387011"/>
                  </a:lnTo>
                  <a:lnTo>
                    <a:pt x="140965" y="353330"/>
                  </a:lnTo>
                  <a:lnTo>
                    <a:pt x="170853" y="328211"/>
                  </a:lnTo>
                  <a:lnTo>
                    <a:pt x="215558" y="312510"/>
                  </a:lnTo>
                  <a:lnTo>
                    <a:pt x="276733" y="307085"/>
                  </a:lnTo>
                  <a:lnTo>
                    <a:pt x="483057" y="307085"/>
                  </a:lnTo>
                  <a:lnTo>
                    <a:pt x="483057" y="251485"/>
                  </a:lnTo>
                  <a:lnTo>
                    <a:pt x="372084" y="251485"/>
                  </a:lnTo>
                  <a:lnTo>
                    <a:pt x="342459" y="244946"/>
                  </a:lnTo>
                  <a:lnTo>
                    <a:pt x="311010" y="239623"/>
                  </a:lnTo>
                  <a:lnTo>
                    <a:pt x="279237" y="236044"/>
                  </a:lnTo>
                  <a:lnTo>
                    <a:pt x="248640" y="234734"/>
                  </a:lnTo>
                  <a:close/>
                </a:path>
                <a:path w="483234" h="631189" extrusionOk="0">
                  <a:moveTo>
                    <a:pt x="483057" y="581875"/>
                  </a:moveTo>
                  <a:lnTo>
                    <a:pt x="387299" y="581875"/>
                  </a:lnTo>
                  <a:lnTo>
                    <a:pt x="394258" y="607529"/>
                  </a:lnTo>
                  <a:lnTo>
                    <a:pt x="394766" y="610488"/>
                  </a:lnTo>
                  <a:lnTo>
                    <a:pt x="397319" y="612533"/>
                  </a:lnTo>
                  <a:lnTo>
                    <a:pt x="480301" y="612533"/>
                  </a:lnTo>
                  <a:lnTo>
                    <a:pt x="483057" y="609790"/>
                  </a:lnTo>
                  <a:lnTo>
                    <a:pt x="483057" y="581875"/>
                  </a:lnTo>
                  <a:close/>
                </a:path>
                <a:path w="483234" h="631189" extrusionOk="0">
                  <a:moveTo>
                    <a:pt x="483057" y="307085"/>
                  </a:moveTo>
                  <a:lnTo>
                    <a:pt x="276733" y="307085"/>
                  </a:lnTo>
                  <a:lnTo>
                    <a:pt x="302561" y="308038"/>
                  </a:lnTo>
                  <a:lnTo>
                    <a:pt x="327504" y="310638"/>
                  </a:lnTo>
                  <a:lnTo>
                    <a:pt x="350899" y="314501"/>
                  </a:lnTo>
                  <a:lnTo>
                    <a:pt x="372084" y="319239"/>
                  </a:lnTo>
                  <a:lnTo>
                    <a:pt x="372084" y="516889"/>
                  </a:lnTo>
                  <a:lnTo>
                    <a:pt x="348618" y="529557"/>
                  </a:lnTo>
                  <a:lnTo>
                    <a:pt x="322618" y="540289"/>
                  </a:lnTo>
                  <a:lnTo>
                    <a:pt x="294932" y="547725"/>
                  </a:lnTo>
                  <a:lnTo>
                    <a:pt x="266407" y="550506"/>
                  </a:lnTo>
                  <a:lnTo>
                    <a:pt x="483057" y="550506"/>
                  </a:lnTo>
                  <a:lnTo>
                    <a:pt x="483057" y="307085"/>
                  </a:lnTo>
                  <a:close/>
                </a:path>
                <a:path w="483234" h="631189" extrusionOk="0">
                  <a:moveTo>
                    <a:pt x="438512" y="74688"/>
                  </a:moveTo>
                  <a:lnTo>
                    <a:pt x="237388" y="74688"/>
                  </a:lnTo>
                  <a:lnTo>
                    <a:pt x="286870" y="80695"/>
                  </a:lnTo>
                  <a:lnTo>
                    <a:pt x="324709" y="97921"/>
                  </a:lnTo>
                  <a:lnTo>
                    <a:pt x="351276" y="125174"/>
                  </a:lnTo>
                  <a:lnTo>
                    <a:pt x="366944" y="161261"/>
                  </a:lnTo>
                  <a:lnTo>
                    <a:pt x="372084" y="204990"/>
                  </a:lnTo>
                  <a:lnTo>
                    <a:pt x="372084" y="251485"/>
                  </a:lnTo>
                  <a:lnTo>
                    <a:pt x="483057" y="251485"/>
                  </a:lnTo>
                  <a:lnTo>
                    <a:pt x="483057" y="223189"/>
                  </a:lnTo>
                  <a:lnTo>
                    <a:pt x="479500" y="172845"/>
                  </a:lnTo>
                  <a:lnTo>
                    <a:pt x="468780" y="128432"/>
                  </a:lnTo>
                  <a:lnTo>
                    <a:pt x="450821" y="90191"/>
                  </a:lnTo>
                  <a:lnTo>
                    <a:pt x="438512" y="74688"/>
                  </a:lnTo>
                  <a:close/>
                </a:path>
                <a:path w="483234" h="631189" extrusionOk="0">
                  <a:moveTo>
                    <a:pt x="249859" y="0"/>
                  </a:moveTo>
                  <a:lnTo>
                    <a:pt x="201762" y="3288"/>
                  </a:lnTo>
                  <a:lnTo>
                    <a:pt x="152911" y="12369"/>
                  </a:lnTo>
                  <a:lnTo>
                    <a:pt x="106416" y="26071"/>
                  </a:lnTo>
                  <a:lnTo>
                    <a:pt x="65392" y="43218"/>
                  </a:lnTo>
                  <a:lnTo>
                    <a:pt x="59270" y="49961"/>
                  </a:lnTo>
                  <a:lnTo>
                    <a:pt x="60604" y="54355"/>
                  </a:lnTo>
                  <a:lnTo>
                    <a:pt x="64270" y="67087"/>
                  </a:lnTo>
                  <a:lnTo>
                    <a:pt x="72112" y="93312"/>
                  </a:lnTo>
                  <a:lnTo>
                    <a:pt x="76022" y="106679"/>
                  </a:lnTo>
                  <a:lnTo>
                    <a:pt x="77241" y="110972"/>
                  </a:lnTo>
                  <a:lnTo>
                    <a:pt x="82054" y="112699"/>
                  </a:lnTo>
                  <a:lnTo>
                    <a:pt x="123041" y="95519"/>
                  </a:lnTo>
                  <a:lnTo>
                    <a:pt x="159915" y="84159"/>
                  </a:lnTo>
                  <a:lnTo>
                    <a:pt x="197688" y="77109"/>
                  </a:lnTo>
                  <a:lnTo>
                    <a:pt x="237388" y="74688"/>
                  </a:lnTo>
                  <a:lnTo>
                    <a:pt x="438512" y="74688"/>
                  </a:lnTo>
                  <a:lnTo>
                    <a:pt x="425551" y="58364"/>
                  </a:lnTo>
                  <a:lnTo>
                    <a:pt x="392894" y="33190"/>
                  </a:lnTo>
                  <a:lnTo>
                    <a:pt x="352776" y="14911"/>
                  </a:lnTo>
                  <a:lnTo>
                    <a:pt x="305123" y="3768"/>
                  </a:lnTo>
                  <a:lnTo>
                    <a:pt x="249859"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51"/>
            <p:cNvSpPr/>
            <p:nvPr/>
          </p:nvSpPr>
          <p:spPr>
            <a:xfrm>
              <a:off x="11337966" y="5297715"/>
              <a:ext cx="464820" cy="618489"/>
            </a:xfrm>
            <a:custGeom>
              <a:avLst/>
              <a:gdLst/>
              <a:ahLst/>
              <a:cxnLst/>
              <a:rect l="l" t="t" r="r" b="b"/>
              <a:pathLst>
                <a:path w="464820" h="618489" extrusionOk="0">
                  <a:moveTo>
                    <a:pt x="359371" y="0"/>
                  </a:moveTo>
                  <a:lnTo>
                    <a:pt x="311268" y="2978"/>
                  </a:lnTo>
                  <a:lnTo>
                    <a:pt x="264930" y="11721"/>
                  </a:lnTo>
                  <a:lnTo>
                    <a:pt x="220816" y="25938"/>
                  </a:lnTo>
                  <a:lnTo>
                    <a:pt x="179389" y="45337"/>
                  </a:lnTo>
                  <a:lnTo>
                    <a:pt x="141110" y="69628"/>
                  </a:lnTo>
                  <a:lnTo>
                    <a:pt x="106438" y="98520"/>
                  </a:lnTo>
                  <a:lnTo>
                    <a:pt x="75836" y="131723"/>
                  </a:lnTo>
                  <a:lnTo>
                    <a:pt x="49764" y="168945"/>
                  </a:lnTo>
                  <a:lnTo>
                    <a:pt x="28684" y="209897"/>
                  </a:lnTo>
                  <a:lnTo>
                    <a:pt x="13055" y="254288"/>
                  </a:lnTo>
                  <a:lnTo>
                    <a:pt x="3340" y="301826"/>
                  </a:lnTo>
                  <a:lnTo>
                    <a:pt x="0" y="352221"/>
                  </a:lnTo>
                  <a:lnTo>
                    <a:pt x="3702" y="403130"/>
                  </a:lnTo>
                  <a:lnTo>
                    <a:pt x="14409" y="452425"/>
                  </a:lnTo>
                  <a:lnTo>
                    <a:pt x="31521" y="499341"/>
                  </a:lnTo>
                  <a:lnTo>
                    <a:pt x="54436" y="543115"/>
                  </a:lnTo>
                  <a:lnTo>
                    <a:pt x="82555" y="582980"/>
                  </a:lnTo>
                  <a:lnTo>
                    <a:pt x="115277" y="618172"/>
                  </a:lnTo>
                  <a:lnTo>
                    <a:pt x="157784" y="543255"/>
                  </a:lnTo>
                  <a:lnTo>
                    <a:pt x="126780" y="502847"/>
                  </a:lnTo>
                  <a:lnTo>
                    <a:pt x="104336" y="457176"/>
                  </a:lnTo>
                  <a:lnTo>
                    <a:pt x="90694" y="407039"/>
                  </a:lnTo>
                  <a:lnTo>
                    <a:pt x="86093" y="353237"/>
                  </a:lnTo>
                  <a:lnTo>
                    <a:pt x="89486" y="306449"/>
                  </a:lnTo>
                  <a:lnTo>
                    <a:pt x="99378" y="262604"/>
                  </a:lnTo>
                  <a:lnTo>
                    <a:pt x="115335" y="222170"/>
                  </a:lnTo>
                  <a:lnTo>
                    <a:pt x="136922" y="185613"/>
                  </a:lnTo>
                  <a:lnTo>
                    <a:pt x="163706" y="153400"/>
                  </a:lnTo>
                  <a:lnTo>
                    <a:pt x="195253" y="125997"/>
                  </a:lnTo>
                  <a:lnTo>
                    <a:pt x="231130" y="103872"/>
                  </a:lnTo>
                  <a:lnTo>
                    <a:pt x="270902" y="87490"/>
                  </a:lnTo>
                  <a:lnTo>
                    <a:pt x="314137" y="77319"/>
                  </a:lnTo>
                  <a:lnTo>
                    <a:pt x="360400" y="73825"/>
                  </a:lnTo>
                  <a:lnTo>
                    <a:pt x="429559" y="73825"/>
                  </a:lnTo>
                  <a:lnTo>
                    <a:pt x="464439" y="15722"/>
                  </a:lnTo>
                  <a:lnTo>
                    <a:pt x="439149" y="8963"/>
                  </a:lnTo>
                  <a:lnTo>
                    <a:pt x="413162" y="4037"/>
                  </a:lnTo>
                  <a:lnTo>
                    <a:pt x="386547" y="1022"/>
                  </a:lnTo>
                  <a:lnTo>
                    <a:pt x="359371" y="0"/>
                  </a:lnTo>
                  <a:close/>
                </a:path>
                <a:path w="464820" h="618489" extrusionOk="0">
                  <a:moveTo>
                    <a:pt x="429559" y="73825"/>
                  </a:moveTo>
                  <a:lnTo>
                    <a:pt x="360400" y="73825"/>
                  </a:lnTo>
                  <a:lnTo>
                    <a:pt x="376963" y="74322"/>
                  </a:lnTo>
                  <a:lnTo>
                    <a:pt x="393263" y="75785"/>
                  </a:lnTo>
                  <a:lnTo>
                    <a:pt x="409279" y="78170"/>
                  </a:lnTo>
                  <a:lnTo>
                    <a:pt x="424992" y="81432"/>
                  </a:lnTo>
                  <a:lnTo>
                    <a:pt x="429559" y="73825"/>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51"/>
            <p:cNvSpPr/>
            <p:nvPr/>
          </p:nvSpPr>
          <p:spPr>
            <a:xfrm>
              <a:off x="7928991" y="5133849"/>
              <a:ext cx="632459" cy="816610"/>
            </a:xfrm>
            <a:custGeom>
              <a:avLst/>
              <a:gdLst/>
              <a:ahLst/>
              <a:cxnLst/>
              <a:rect l="l" t="t" r="r" b="b"/>
              <a:pathLst>
                <a:path w="632459" h="816610" extrusionOk="0">
                  <a:moveTo>
                    <a:pt x="372046" y="82664"/>
                  </a:moveTo>
                  <a:lnTo>
                    <a:pt x="251586" y="82664"/>
                  </a:lnTo>
                  <a:lnTo>
                    <a:pt x="251586" y="813536"/>
                  </a:lnTo>
                  <a:lnTo>
                    <a:pt x="254368" y="816305"/>
                  </a:lnTo>
                  <a:lnTo>
                    <a:pt x="369277" y="816305"/>
                  </a:lnTo>
                  <a:lnTo>
                    <a:pt x="372046" y="813536"/>
                  </a:lnTo>
                  <a:lnTo>
                    <a:pt x="372046" y="82664"/>
                  </a:lnTo>
                  <a:close/>
                </a:path>
                <a:path w="632459" h="816610" extrusionOk="0">
                  <a:moveTo>
                    <a:pt x="629018" y="0"/>
                  </a:moveTo>
                  <a:lnTo>
                    <a:pt x="2946" y="0"/>
                  </a:lnTo>
                  <a:lnTo>
                    <a:pt x="0" y="2768"/>
                  </a:lnTo>
                  <a:lnTo>
                    <a:pt x="0" y="79895"/>
                  </a:lnTo>
                  <a:lnTo>
                    <a:pt x="2946" y="82664"/>
                  </a:lnTo>
                  <a:lnTo>
                    <a:pt x="629018" y="82664"/>
                  </a:lnTo>
                  <a:lnTo>
                    <a:pt x="631964" y="79895"/>
                  </a:lnTo>
                  <a:lnTo>
                    <a:pt x="631964" y="2768"/>
                  </a:lnTo>
                  <a:lnTo>
                    <a:pt x="629018"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 name="Google Shape;239;p51"/>
            <p:cNvSpPr/>
            <p:nvPr/>
          </p:nvSpPr>
          <p:spPr>
            <a:xfrm>
              <a:off x="11238839" y="4928489"/>
              <a:ext cx="935400" cy="14535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 name="Google Shape;240;p51"/>
            <p:cNvSpPr/>
            <p:nvPr/>
          </p:nvSpPr>
          <p:spPr>
            <a:xfrm>
              <a:off x="13223050" y="5367680"/>
              <a:ext cx="141900" cy="696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1"/>
        <p:cNvGrpSpPr/>
        <p:nvPr/>
      </p:nvGrpSpPr>
      <p:grpSpPr>
        <a:xfrm>
          <a:off x="0" y="0"/>
          <a:ext cx="0" cy="0"/>
          <a:chOff x="0" y="0"/>
          <a:chExt cx="0" cy="0"/>
        </a:xfrm>
      </p:grpSpPr>
      <p:sp>
        <p:nvSpPr>
          <p:cNvPr id="242" name="Google Shape;242;p5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43" name="Google Shape;243;p5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44" name="Google Shape;244;p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5"/>
        <p:cNvGrpSpPr/>
        <p:nvPr/>
      </p:nvGrpSpPr>
      <p:grpSpPr>
        <a:xfrm>
          <a:off x="0" y="0"/>
          <a:ext cx="0" cy="0"/>
          <a:chOff x="0" y="0"/>
          <a:chExt cx="0" cy="0"/>
        </a:xfrm>
      </p:grpSpPr>
      <p:sp>
        <p:nvSpPr>
          <p:cNvPr id="246" name="Google Shape;246;p53"/>
          <p:cNvSpPr txBox="1">
            <a:spLocks noGrp="1"/>
          </p:cNvSpPr>
          <p:nvPr>
            <p:ph type="title"/>
          </p:nvPr>
        </p:nvSpPr>
        <p:spPr>
          <a:xfrm>
            <a:off x="1968500" y="365125"/>
            <a:ext cx="9918900" cy="10065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Century Gothic"/>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247" name="Google Shape;247;p53"/>
          <p:cNvSpPr txBox="1">
            <a:spLocks noGrp="1"/>
          </p:cNvSpPr>
          <p:nvPr>
            <p:ph type="sldNum" idx="12"/>
          </p:nvPr>
        </p:nvSpPr>
        <p:spPr>
          <a:xfrm>
            <a:off x="11353800" y="6356350"/>
            <a:ext cx="704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8" name="Google Shape;248;p53"/>
          <p:cNvSpPr/>
          <p:nvPr/>
        </p:nvSpPr>
        <p:spPr>
          <a:xfrm rot="10800000" flipH="1">
            <a:off x="0" y="-89"/>
            <a:ext cx="2412900" cy="3777600"/>
          </a:xfrm>
          <a:prstGeom prst="rtTriangle">
            <a:avLst/>
          </a:prstGeom>
          <a:gradFill>
            <a:gsLst>
              <a:gs pos="0">
                <a:schemeClr val="accent2"/>
              </a:gs>
              <a:gs pos="45000">
                <a:schemeClr val="accent2"/>
              </a:gs>
              <a:gs pos="87000">
                <a:schemeClr val="accent3"/>
              </a:gs>
              <a:gs pos="100000">
                <a:schemeClr val="accent4"/>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249" name="Google Shape;249;p53"/>
          <p:cNvSpPr txBox="1">
            <a:spLocks noGrp="1"/>
          </p:cNvSpPr>
          <p:nvPr>
            <p:ph type="body" idx="1"/>
          </p:nvPr>
        </p:nvSpPr>
        <p:spPr>
          <a:xfrm>
            <a:off x="1968500" y="1625600"/>
            <a:ext cx="9918900" cy="4406700"/>
          </a:xfrm>
          <a:prstGeom prst="rect">
            <a:avLst/>
          </a:prstGeom>
          <a:noFill/>
          <a:ln>
            <a:noFill/>
          </a:ln>
        </p:spPr>
        <p:txBody>
          <a:bodyPr spcFirstLastPara="1" wrap="square" lIns="91425" tIns="45700" rIns="91425" bIns="45700" anchor="t" anchorCtr="0">
            <a:noAutofit/>
          </a:bodyPr>
          <a:lstStyle>
            <a:lvl1pPr marL="457200" marR="0" lvl="0" indent="-349250" algn="l" rtl="0">
              <a:lnSpc>
                <a:spcPct val="90000"/>
              </a:lnSpc>
              <a:spcBef>
                <a:spcPts val="11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50" name="Google Shape;250;p53"/>
          <p:cNvSpPr txBox="1">
            <a:spLocks noGrp="1"/>
          </p:cNvSpPr>
          <p:nvPr>
            <p:ph type="body" idx="2"/>
          </p:nvPr>
        </p:nvSpPr>
        <p:spPr>
          <a:xfrm>
            <a:off x="74386" y="280987"/>
            <a:ext cx="1349100" cy="1174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9600"/>
              <a:buFont typeface="Arial"/>
              <a:buNone/>
              <a:defRPr sz="9600" b="0" i="0" u="none" strike="noStrike" cap="none">
                <a:solidFill>
                  <a:schemeClr val="lt1"/>
                </a:solidFill>
                <a:latin typeface="Arial"/>
                <a:ea typeface="Arial"/>
                <a:cs typeface="Arial"/>
                <a:sym typeface="Arial"/>
              </a:defRPr>
            </a:lvl1pPr>
            <a:lvl2pPr marL="914400" marR="0" lvl="1"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1 Title and content">
  <p:cSld name="3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30A0"/>
                </a:solidFill>
                <a:latin typeface="Century Gothic"/>
                <a:ea typeface="Century Gothic"/>
                <a:cs typeface="Century Gothic"/>
                <a:sym typeface="Century Gothic"/>
              </a:rPr>
              <a:t>‹#›</a:t>
            </a:fld>
            <a:endParaRPr sz="1000" b="0" i="0" u="none" strike="noStrike" cap="none" dirty="0">
              <a:solidFill>
                <a:srgbClr val="7030A0"/>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7030A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67;p12">
            <a:extLst>
              <a:ext uri="{FF2B5EF4-FFF2-40B4-BE49-F238E27FC236}">
                <a16:creationId xmlns:a16="http://schemas.microsoft.com/office/drawing/2014/main" id="{4AE6AF72-0B9B-4204-8ED1-F123E9330A95}"/>
              </a:ext>
            </a:extLst>
          </p:cNvPr>
          <p:cNvSpPr/>
          <p:nvPr userDrawn="1"/>
        </p:nvSpPr>
        <p:spPr>
          <a:xfrm>
            <a:off x="-29364" y="0"/>
            <a:ext cx="694309" cy="6882605"/>
          </a:xfrm>
          <a:custGeom>
            <a:avLst/>
            <a:gdLst/>
            <a:ahLst/>
            <a:cxnLst/>
            <a:rect l="l" t="t" r="r" b="b"/>
            <a:pathLst>
              <a:path w="694310" h="6882605" extrusionOk="0">
                <a:moveTo>
                  <a:pt x="0" y="0"/>
                </a:moveTo>
                <a:lnTo>
                  <a:pt x="694310" y="1117"/>
                </a:lnTo>
                <a:lnTo>
                  <a:pt x="24515" y="6882605"/>
                </a:lnTo>
                <a:cubicBezTo>
                  <a:pt x="22693" y="4559828"/>
                  <a:pt x="1822" y="2322777"/>
                  <a:pt x="0" y="0"/>
                </a:cubicBezTo>
                <a:close/>
              </a:path>
            </a:pathLst>
          </a:cu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94487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_Style4">
  <p:cSld name="1_Section_Style4">
    <p:spTree>
      <p:nvGrpSpPr>
        <p:cNvPr id="1" name="Shape 27"/>
        <p:cNvGrpSpPr/>
        <p:nvPr/>
      </p:nvGrpSpPr>
      <p:grpSpPr>
        <a:xfrm>
          <a:off x="0" y="0"/>
          <a:ext cx="0" cy="0"/>
          <a:chOff x="0" y="0"/>
          <a:chExt cx="0" cy="0"/>
        </a:xfrm>
      </p:grpSpPr>
      <p:pic>
        <p:nvPicPr>
          <p:cNvPr id="28" name="Google Shape;28;p31"/>
          <p:cNvPicPr preferRelativeResize="0"/>
          <p:nvPr/>
        </p:nvPicPr>
        <p:blipFill rotWithShape="1">
          <a:blip r:embed="rId2">
            <a:alphaModFix/>
          </a:blip>
          <a:srcRect/>
          <a:stretch/>
        </p:blipFill>
        <p:spPr>
          <a:xfrm>
            <a:off x="0" y="0"/>
            <a:ext cx="12217340" cy="6858000"/>
          </a:xfrm>
          <a:prstGeom prst="rect">
            <a:avLst/>
          </a:prstGeom>
          <a:noFill/>
          <a:ln>
            <a:noFill/>
          </a:ln>
        </p:spPr>
      </p:pic>
      <p:sp>
        <p:nvSpPr>
          <p:cNvPr id="29" name="Google Shape;29;p31"/>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30" name="Google Shape;30;p31"/>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Style3">
  <p:cSld name="1_Section_Style3">
    <p:spTree>
      <p:nvGrpSpPr>
        <p:cNvPr id="1" name="Shape 31"/>
        <p:cNvGrpSpPr/>
        <p:nvPr/>
      </p:nvGrpSpPr>
      <p:grpSpPr>
        <a:xfrm>
          <a:off x="0" y="0"/>
          <a:ext cx="0" cy="0"/>
          <a:chOff x="0" y="0"/>
          <a:chExt cx="0" cy="0"/>
        </a:xfrm>
      </p:grpSpPr>
      <p:pic>
        <p:nvPicPr>
          <p:cNvPr id="32" name="Google Shape;32;p32"/>
          <p:cNvPicPr preferRelativeResize="0"/>
          <p:nvPr/>
        </p:nvPicPr>
        <p:blipFill rotWithShape="1">
          <a:blip r:embed="rId2">
            <a:alphaModFix/>
          </a:blip>
          <a:srcRect/>
          <a:stretch/>
        </p:blipFill>
        <p:spPr>
          <a:xfrm>
            <a:off x="0" y="0"/>
            <a:ext cx="12217340" cy="6858000"/>
          </a:xfrm>
          <a:prstGeom prst="rect">
            <a:avLst/>
          </a:prstGeom>
          <a:noFill/>
          <a:ln>
            <a:noFill/>
          </a:ln>
        </p:spPr>
      </p:pic>
      <p:sp>
        <p:nvSpPr>
          <p:cNvPr id="33" name="Google Shape;33;p32"/>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34" name="Google Shape;34;p32"/>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_2_Columns">
  <p:cSld name="Content_2_Columns">
    <p:spTree>
      <p:nvGrpSpPr>
        <p:cNvPr id="1" name="Shape 35"/>
        <p:cNvGrpSpPr/>
        <p:nvPr/>
      </p:nvGrpSpPr>
      <p:grpSpPr>
        <a:xfrm>
          <a:off x="0" y="0"/>
          <a:ext cx="0" cy="0"/>
          <a:chOff x="0" y="0"/>
          <a:chExt cx="0" cy="0"/>
        </a:xfrm>
      </p:grpSpPr>
      <p:sp>
        <p:nvSpPr>
          <p:cNvPr id="36" name="Google Shape;36;p33"/>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37" name="Google Shape;37;p33"/>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Google Shape;38;p33"/>
          <p:cNvSpPr txBox="1">
            <a:spLocks noGrp="1"/>
          </p:cNvSpPr>
          <p:nvPr>
            <p:ph type="body" idx="2"/>
          </p:nvPr>
        </p:nvSpPr>
        <p:spPr>
          <a:xfrm>
            <a:off x="960439" y="1208146"/>
            <a:ext cx="52488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Google Shape;39;p33"/>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40" name="Google Shape;40;p33"/>
          <p:cNvPicPr preferRelativeResize="0"/>
          <p:nvPr/>
        </p:nvPicPr>
        <p:blipFill rotWithShape="1">
          <a:blip r:embed="rId3">
            <a:alphaModFix/>
          </a:blip>
          <a:srcRect/>
          <a:stretch/>
        </p:blipFill>
        <p:spPr>
          <a:xfrm>
            <a:off x="1" y="2934"/>
            <a:ext cx="12191999" cy="205830"/>
          </a:xfrm>
          <a:prstGeom prst="rect">
            <a:avLst/>
          </a:prstGeom>
          <a:noFill/>
          <a:ln>
            <a:noFill/>
          </a:ln>
        </p:spPr>
      </p:pic>
      <p:sp>
        <p:nvSpPr>
          <p:cNvPr id="41" name="Google Shape;41;p33"/>
          <p:cNvSpPr txBox="1">
            <a:spLocks noGrp="1"/>
          </p:cNvSpPr>
          <p:nvPr>
            <p:ph type="body" idx="3"/>
          </p:nvPr>
        </p:nvSpPr>
        <p:spPr>
          <a:xfrm>
            <a:off x="6486001" y="1192213"/>
            <a:ext cx="52488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2" name="Google Shape;42;p33"/>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_Style4">
  <p:cSld name="Section_Style4">
    <p:spTree>
      <p:nvGrpSpPr>
        <p:cNvPr id="1" name="Shape 43"/>
        <p:cNvGrpSpPr/>
        <p:nvPr/>
      </p:nvGrpSpPr>
      <p:grpSpPr>
        <a:xfrm>
          <a:off x="0" y="0"/>
          <a:ext cx="0" cy="0"/>
          <a:chOff x="0" y="0"/>
          <a:chExt cx="0" cy="0"/>
        </a:xfrm>
      </p:grpSpPr>
      <p:pic>
        <p:nvPicPr>
          <p:cNvPr id="44" name="Google Shape;44;p34"/>
          <p:cNvPicPr preferRelativeResize="0"/>
          <p:nvPr/>
        </p:nvPicPr>
        <p:blipFill rotWithShape="1">
          <a:blip r:embed="rId2">
            <a:alphaModFix/>
          </a:blip>
          <a:srcRect/>
          <a:stretch/>
        </p:blipFill>
        <p:spPr>
          <a:xfrm>
            <a:off x="0" y="0"/>
            <a:ext cx="12217340" cy="6858000"/>
          </a:xfrm>
          <a:prstGeom prst="rect">
            <a:avLst/>
          </a:prstGeom>
          <a:noFill/>
          <a:ln>
            <a:noFill/>
          </a:ln>
        </p:spPr>
      </p:pic>
      <p:cxnSp>
        <p:nvCxnSpPr>
          <p:cNvPr id="45" name="Google Shape;45;p34"/>
          <p:cNvCxnSpPr/>
          <p:nvPr/>
        </p:nvCxnSpPr>
        <p:spPr>
          <a:xfrm rot="10800000">
            <a:off x="716600" y="908775"/>
            <a:ext cx="0" cy="4339086"/>
          </a:xfrm>
          <a:prstGeom prst="straightConnector1">
            <a:avLst/>
          </a:prstGeom>
          <a:noFill/>
          <a:ln w="53975" cap="flat" cmpd="sng">
            <a:solidFill>
              <a:schemeClr val="lt2"/>
            </a:solidFill>
            <a:prstDash val="solid"/>
            <a:miter lim="800000"/>
            <a:headEnd type="none" w="sm" len="sm"/>
            <a:tailEnd type="none" w="sm" len="sm"/>
          </a:ln>
        </p:spPr>
      </p:cxnSp>
      <p:sp>
        <p:nvSpPr>
          <p:cNvPr id="46" name="Google Shape;46;p34"/>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Google Shape;47;p34"/>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Arial"/>
              <a:buNone/>
              <a:defRPr sz="45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Google Shape;48;p34"/>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9" name="Google Shape;49;p34"/>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_Style3">
  <p:cSld name="Section_Style3">
    <p:spTree>
      <p:nvGrpSpPr>
        <p:cNvPr id="1" name="Shape 50"/>
        <p:cNvGrpSpPr/>
        <p:nvPr/>
      </p:nvGrpSpPr>
      <p:grpSpPr>
        <a:xfrm>
          <a:off x="0" y="0"/>
          <a:ext cx="0" cy="0"/>
          <a:chOff x="0" y="0"/>
          <a:chExt cx="0" cy="0"/>
        </a:xfrm>
      </p:grpSpPr>
      <p:pic>
        <p:nvPicPr>
          <p:cNvPr id="51" name="Google Shape;51;p35"/>
          <p:cNvPicPr preferRelativeResize="0"/>
          <p:nvPr/>
        </p:nvPicPr>
        <p:blipFill rotWithShape="1">
          <a:blip r:embed="rId2">
            <a:alphaModFix/>
          </a:blip>
          <a:srcRect/>
          <a:stretch/>
        </p:blipFill>
        <p:spPr>
          <a:xfrm>
            <a:off x="0" y="0"/>
            <a:ext cx="12217340" cy="6858000"/>
          </a:xfrm>
          <a:prstGeom prst="rect">
            <a:avLst/>
          </a:prstGeom>
          <a:noFill/>
          <a:ln>
            <a:noFill/>
          </a:ln>
        </p:spPr>
      </p:pic>
      <p:cxnSp>
        <p:nvCxnSpPr>
          <p:cNvPr id="52" name="Google Shape;52;p35"/>
          <p:cNvCxnSpPr/>
          <p:nvPr/>
        </p:nvCxnSpPr>
        <p:spPr>
          <a:xfrm rot="10800000">
            <a:off x="716600" y="908775"/>
            <a:ext cx="0" cy="4339086"/>
          </a:xfrm>
          <a:prstGeom prst="straightConnector1">
            <a:avLst/>
          </a:prstGeom>
          <a:noFill/>
          <a:ln w="53975" cap="flat" cmpd="sng">
            <a:solidFill>
              <a:schemeClr val="lt2"/>
            </a:solidFill>
            <a:prstDash val="solid"/>
            <a:miter lim="800000"/>
            <a:headEnd type="none" w="sm" len="sm"/>
            <a:tailEnd type="none" w="sm" len="sm"/>
          </a:ln>
        </p:spPr>
      </p:cxnSp>
      <p:sp>
        <p:nvSpPr>
          <p:cNvPr id="53" name="Google Shape;53;p35"/>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Google Shape;54;p35"/>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Arial"/>
              <a:buNone/>
              <a:defRPr sz="45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p35"/>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56" name="Google Shape;56;p35"/>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_Style2">
  <p:cSld name="Section_Style2">
    <p:spTree>
      <p:nvGrpSpPr>
        <p:cNvPr id="1" name="Shape 57"/>
        <p:cNvGrpSpPr/>
        <p:nvPr/>
      </p:nvGrpSpPr>
      <p:grpSpPr>
        <a:xfrm>
          <a:off x="0" y="0"/>
          <a:ext cx="0" cy="0"/>
          <a:chOff x="0" y="0"/>
          <a:chExt cx="0" cy="0"/>
        </a:xfrm>
      </p:grpSpPr>
      <p:pic>
        <p:nvPicPr>
          <p:cNvPr id="58" name="Google Shape;58;p36" descr="A close up of a sign&#10;&#10;Description automatically generated"/>
          <p:cNvPicPr preferRelativeResize="0"/>
          <p:nvPr/>
        </p:nvPicPr>
        <p:blipFill rotWithShape="1">
          <a:blip r:embed="rId2">
            <a:alphaModFix/>
          </a:blip>
          <a:srcRect/>
          <a:stretch/>
        </p:blipFill>
        <p:spPr>
          <a:xfrm>
            <a:off x="-1" y="1228"/>
            <a:ext cx="12217340" cy="6858000"/>
          </a:xfrm>
          <a:prstGeom prst="rect">
            <a:avLst/>
          </a:prstGeom>
          <a:noFill/>
          <a:ln>
            <a:noFill/>
          </a:ln>
        </p:spPr>
      </p:pic>
      <p:cxnSp>
        <p:nvCxnSpPr>
          <p:cNvPr id="59" name="Google Shape;59;p36"/>
          <p:cNvCxnSpPr/>
          <p:nvPr/>
        </p:nvCxnSpPr>
        <p:spPr>
          <a:xfrm rot="10800000">
            <a:off x="716600" y="908775"/>
            <a:ext cx="0" cy="4339086"/>
          </a:xfrm>
          <a:prstGeom prst="straightConnector1">
            <a:avLst/>
          </a:prstGeom>
          <a:noFill/>
          <a:ln w="53975" cap="flat" cmpd="sng">
            <a:solidFill>
              <a:schemeClr val="lt2"/>
            </a:solidFill>
            <a:prstDash val="solid"/>
            <a:miter lim="800000"/>
            <a:headEnd type="none" w="sm" len="sm"/>
            <a:tailEnd type="none" w="sm" len="sm"/>
          </a:ln>
        </p:spPr>
      </p:cxnSp>
      <p:sp>
        <p:nvSpPr>
          <p:cNvPr id="60" name="Google Shape;60;p36"/>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Google Shape;61;p36"/>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Arial"/>
              <a:buNone/>
              <a:defRPr sz="45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p36"/>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63" name="Google Shape;63;p36"/>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_You_2">
  <p:cSld name="Thank_You_2">
    <p:spTree>
      <p:nvGrpSpPr>
        <p:cNvPr id="1" name="Shape 64"/>
        <p:cNvGrpSpPr/>
        <p:nvPr/>
      </p:nvGrpSpPr>
      <p:grpSpPr>
        <a:xfrm>
          <a:off x="0" y="0"/>
          <a:ext cx="0" cy="0"/>
          <a:chOff x="0" y="0"/>
          <a:chExt cx="0" cy="0"/>
        </a:xfrm>
      </p:grpSpPr>
      <p:pic>
        <p:nvPicPr>
          <p:cNvPr id="65" name="Google Shape;65;p37" descr="A sunset over a body of water&#10;&#10;Description automatically generated"/>
          <p:cNvPicPr preferRelativeResize="0"/>
          <p:nvPr/>
        </p:nvPicPr>
        <p:blipFill rotWithShape="1">
          <a:blip r:embed="rId2">
            <a:alphaModFix/>
          </a:blip>
          <a:srcRect t="3043" r="28755" b="5090"/>
          <a:stretch/>
        </p:blipFill>
        <p:spPr>
          <a:xfrm>
            <a:off x="4214155" y="0"/>
            <a:ext cx="7977845" cy="6858000"/>
          </a:xfrm>
          <a:prstGeom prst="rect">
            <a:avLst/>
          </a:prstGeom>
          <a:noFill/>
          <a:ln>
            <a:noFill/>
          </a:ln>
        </p:spPr>
      </p:pic>
      <p:sp>
        <p:nvSpPr>
          <p:cNvPr id="66" name="Google Shape;66;p37"/>
          <p:cNvSpPr/>
          <p:nvPr/>
        </p:nvSpPr>
        <p:spPr>
          <a:xfrm>
            <a:off x="4214400" y="1"/>
            <a:ext cx="7977600" cy="6858000"/>
          </a:xfrm>
          <a:prstGeom prst="rect">
            <a:avLst/>
          </a:prstGeom>
          <a:solidFill>
            <a:schemeClr val="accent1">
              <a:alpha val="49411"/>
            </a:schemeClr>
          </a:solidFill>
          <a:ln w="12700" cap="flat" cmpd="sng">
            <a:solidFill>
              <a:srgbClr val="10101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nvGrpSpPr>
          <p:cNvPr id="67" name="Google Shape;67;p37"/>
          <p:cNvGrpSpPr/>
          <p:nvPr/>
        </p:nvGrpSpPr>
        <p:grpSpPr>
          <a:xfrm rot="10800000">
            <a:off x="0" y="-1"/>
            <a:ext cx="8259240" cy="6858001"/>
            <a:chOff x="3932760" y="-132522"/>
            <a:chExt cx="8259240" cy="7016305"/>
          </a:xfrm>
        </p:grpSpPr>
        <p:sp>
          <p:nvSpPr>
            <p:cNvPr id="68" name="Google Shape;68;p37"/>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7"/>
            <p:cNvSpPr/>
            <p:nvPr/>
          </p:nvSpPr>
          <p:spPr>
            <a:xfrm flipH="1">
              <a:off x="3932760" y="-120828"/>
              <a:ext cx="4045083" cy="7004611"/>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70" name="Google Shape;70;p37"/>
          <p:cNvSpPr txBox="1">
            <a:spLocks noGrp="1"/>
          </p:cNvSpPr>
          <p:nvPr>
            <p:ph type="body" idx="1"/>
          </p:nvPr>
        </p:nvSpPr>
        <p:spPr>
          <a:xfrm>
            <a:off x="642026" y="1128410"/>
            <a:ext cx="6206246" cy="117084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6000"/>
              <a:buFont typeface="Arial"/>
              <a:buNone/>
              <a:defRPr sz="60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37"/>
          <p:cNvSpPr txBox="1">
            <a:spLocks noGrp="1"/>
          </p:cNvSpPr>
          <p:nvPr>
            <p:ph type="body" idx="2"/>
          </p:nvPr>
        </p:nvSpPr>
        <p:spPr>
          <a:xfrm>
            <a:off x="642026" y="2493949"/>
            <a:ext cx="2828925" cy="3313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37"/>
          <p:cNvSpPr txBox="1">
            <a:spLocks noGrp="1"/>
          </p:cNvSpPr>
          <p:nvPr>
            <p:ph type="body" idx="3"/>
          </p:nvPr>
        </p:nvSpPr>
        <p:spPr>
          <a:xfrm>
            <a:off x="642026" y="2846805"/>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Google Shape;73;p37"/>
          <p:cNvSpPr txBox="1">
            <a:spLocks noGrp="1"/>
          </p:cNvSpPr>
          <p:nvPr>
            <p:ph type="body" idx="4"/>
          </p:nvPr>
        </p:nvSpPr>
        <p:spPr>
          <a:xfrm>
            <a:off x="642026" y="3197295"/>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74" name="Google Shape;74;p37"/>
          <p:cNvPicPr preferRelativeResize="0"/>
          <p:nvPr/>
        </p:nvPicPr>
        <p:blipFill rotWithShape="1">
          <a:blip r:embed="rId3">
            <a:alphaModFix/>
          </a:blip>
          <a:srcRect/>
          <a:stretch/>
        </p:blipFill>
        <p:spPr>
          <a:xfrm rot="-3554913">
            <a:off x="1837912" y="3343538"/>
            <a:ext cx="8747993" cy="147687"/>
          </a:xfrm>
          <a:prstGeom prst="rect">
            <a:avLst/>
          </a:prstGeom>
          <a:noFill/>
          <a:ln>
            <a:noFill/>
          </a:ln>
        </p:spPr>
      </p:pic>
      <p:pic>
        <p:nvPicPr>
          <p:cNvPr id="75" name="Google Shape;75;p37"/>
          <p:cNvPicPr preferRelativeResize="0"/>
          <p:nvPr/>
        </p:nvPicPr>
        <p:blipFill rotWithShape="1">
          <a:blip r:embed="rId4">
            <a:alphaModFix/>
          </a:blip>
          <a:srcRect l="26134" t="38157" r="28078" b="40107"/>
          <a:stretch/>
        </p:blipFill>
        <p:spPr>
          <a:xfrm>
            <a:off x="9042673" y="5571358"/>
            <a:ext cx="2880000" cy="8577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4500"/>
                                        <p:tgtEl>
                                          <p:spTgt spid="66"/>
                                        </p:tgtEl>
                                      </p:cBhvr>
                                    </p:animEffect>
                                    <p:set>
                                      <p:cBhvr>
                                        <p:cTn id="7" dur="1" fill="hold">
                                          <p:stCondLst>
                                            <p:cond delay="450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2.tiff"/><Relationship Id="rId5" Type="http://schemas.openxmlformats.org/officeDocument/2006/relationships/tags" Target="../tags/tag5.xml"/><Relationship Id="rId10" Type="http://schemas.openxmlformats.org/officeDocument/2006/relationships/image" Target="../media/image19.png"/><Relationship Id="rId4" Type="http://schemas.openxmlformats.org/officeDocument/2006/relationships/tags" Target="../tags/tag4.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3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19.png"/><Relationship Id="rId5" Type="http://schemas.openxmlformats.org/officeDocument/2006/relationships/tags" Target="../tags/tag12.xml"/><Relationship Id="rId10" Type="http://schemas.openxmlformats.org/officeDocument/2006/relationships/image" Target="../media/image34.tiff"/><Relationship Id="rId4" Type="http://schemas.openxmlformats.org/officeDocument/2006/relationships/tags" Target="../tags/tag11.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3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19.png"/><Relationship Id="rId5" Type="http://schemas.openxmlformats.org/officeDocument/2006/relationships/tags" Target="../tags/tag19.xml"/><Relationship Id="rId10" Type="http://schemas.openxmlformats.org/officeDocument/2006/relationships/image" Target="../media/image35.tiff"/><Relationship Id="rId4" Type="http://schemas.openxmlformats.org/officeDocument/2006/relationships/tags" Target="../tags/tag18.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33.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9.png"/><Relationship Id="rId5" Type="http://schemas.openxmlformats.org/officeDocument/2006/relationships/tags" Target="../tags/tag26.xml"/><Relationship Id="rId10" Type="http://schemas.openxmlformats.org/officeDocument/2006/relationships/image" Target="../media/image36.tiff"/><Relationship Id="rId4" Type="http://schemas.openxmlformats.org/officeDocument/2006/relationships/tags" Target="../tags/tag25.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image" Target="../media/image33.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image" Target="../media/image19.png"/><Relationship Id="rId5" Type="http://schemas.openxmlformats.org/officeDocument/2006/relationships/tags" Target="../tags/tag33.xml"/><Relationship Id="rId10" Type="http://schemas.openxmlformats.org/officeDocument/2006/relationships/image" Target="../media/image37.jpeg"/><Relationship Id="rId4" Type="http://schemas.openxmlformats.org/officeDocument/2006/relationships/tags" Target="../tags/tag32.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image" Target="../media/image33.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image" Target="../media/image19.png"/><Relationship Id="rId5" Type="http://schemas.openxmlformats.org/officeDocument/2006/relationships/tags" Target="../tags/tag40.xml"/><Relationship Id="rId10" Type="http://schemas.openxmlformats.org/officeDocument/2006/relationships/image" Target="../media/image38.jpeg"/><Relationship Id="rId4" Type="http://schemas.openxmlformats.org/officeDocument/2006/relationships/tags" Target="../tags/tag39.xml"/><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image" Target="../media/image33.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19.png"/><Relationship Id="rId5" Type="http://schemas.openxmlformats.org/officeDocument/2006/relationships/tags" Target="../tags/tag47.xml"/><Relationship Id="rId10" Type="http://schemas.openxmlformats.org/officeDocument/2006/relationships/image" Target="../media/image39.jpeg"/><Relationship Id="rId4" Type="http://schemas.openxmlformats.org/officeDocument/2006/relationships/tags" Target="../tags/tag46.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39296490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p>
            <a:pPr lvl="0"/>
            <a:r>
              <a:rPr lang="en-US" sz="3200" dirty="0"/>
              <a:t>APERÇU ET GUIDE DE </a:t>
            </a:r>
            <a:br>
              <a:rPr lang="en-US" sz="3200" dirty="0"/>
            </a:br>
            <a:r>
              <a:rPr lang="en-US" sz="3200" dirty="0"/>
              <a:t>MISE EN CANDIDATURE</a:t>
            </a:r>
            <a:endParaRPr sz="3200" dirty="0"/>
          </a:p>
        </p:txBody>
      </p:sp>
      <p:sp>
        <p:nvSpPr>
          <p:cNvPr id="257" name="Google Shape;257;p1"/>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p>
            <a:r>
              <a:rPr lang="fr-CA" altLang="fr-FR" sz="2000" dirty="0">
                <a:ea typeface="ＭＳ Ｐゴシック" panose="020B0600070205080204" pitchFamily="34" charset="-128"/>
              </a:rPr>
              <a:t>ALLEZ À TRANSITIONS.COM/PRIX </a:t>
            </a:r>
          </a:p>
        </p:txBody>
      </p:sp>
      <p:sp>
        <p:nvSpPr>
          <p:cNvPr id="258" name="Google Shape;258;p1"/>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p>
            <a:pPr marL="457200" marR="0" lvl="0" indent="-228600" algn="r" rtl="0">
              <a:lnSpc>
                <a:spcPct val="90000"/>
              </a:lnSpc>
              <a:spcBef>
                <a:spcPts val="1000"/>
              </a:spcBef>
              <a:spcAft>
                <a:spcPts val="0"/>
              </a:spcAft>
              <a:buClr>
                <a:schemeClr val="dk1"/>
              </a:buClr>
              <a:buSzPts val="1200"/>
              <a:buFont typeface="Arial"/>
              <a:buNone/>
            </a:pPr>
            <a:endParaRPr/>
          </a:p>
        </p:txBody>
      </p:sp>
      <p:pic>
        <p:nvPicPr>
          <p:cNvPr id="260" name="Google Shape;260;p1"/>
          <p:cNvPicPr preferRelativeResize="0"/>
          <p:nvPr/>
        </p:nvPicPr>
        <p:blipFill rotWithShape="1">
          <a:blip r:embed="rId3"/>
          <a:srcRect/>
          <a:stretch/>
        </p:blipFill>
        <p:spPr>
          <a:xfrm>
            <a:off x="282303" y="141209"/>
            <a:ext cx="3030913" cy="12014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0"/>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COMMENCEZ </a:t>
            </a:r>
            <a:r>
              <a:rPr lang="en-US" dirty="0" err="1"/>
              <a:t>À</a:t>
            </a:r>
            <a:r>
              <a:rPr lang="en-US" dirty="0"/>
              <a:t> PLANIFIER DÈS MAINTENANT!</a:t>
            </a:r>
            <a:endParaRPr dirty="0"/>
          </a:p>
        </p:txBody>
      </p:sp>
      <p:sp>
        <p:nvSpPr>
          <p:cNvPr id="351" name="Google Shape;351;p10"/>
          <p:cNvSpPr txBox="1">
            <a:spLocks noGrp="1"/>
          </p:cNvSpPr>
          <p:nvPr>
            <p:ph type="body" idx="2"/>
          </p:nvPr>
        </p:nvSpPr>
        <p:spPr>
          <a:xfrm>
            <a:off x="960440" y="1192213"/>
            <a:ext cx="8052932" cy="5116512"/>
          </a:xfrm>
          <a:prstGeom prst="rect">
            <a:avLst/>
          </a:prstGeom>
          <a:noFill/>
          <a:ln>
            <a:noFill/>
          </a:ln>
        </p:spPr>
        <p:txBody>
          <a:bodyPr spcFirstLastPara="1" wrap="square" lIns="91425" tIns="45700" rIns="91425" bIns="45700" anchor="t" anchorCtr="0">
            <a:noAutofit/>
          </a:bodyPr>
          <a:lstStyle/>
          <a:p>
            <a:pPr marL="114300" lvl="0" indent="0">
              <a:buNone/>
            </a:pPr>
            <a:r>
              <a:rPr lang="en-US" sz="2400" dirty="0" err="1"/>
              <a:t>Commencez</a:t>
            </a:r>
            <a:r>
              <a:rPr lang="en-US" sz="2400" dirty="0"/>
              <a:t> par </a:t>
            </a:r>
            <a:r>
              <a:rPr lang="en-US" sz="2400" dirty="0" err="1"/>
              <a:t>déterminer</a:t>
            </a:r>
            <a:r>
              <a:rPr lang="en-US" sz="2400" dirty="0"/>
              <a:t> le(s) prix que </a:t>
            </a:r>
            <a:r>
              <a:rPr lang="en-US" sz="2400" dirty="0" err="1"/>
              <a:t>vous</a:t>
            </a:r>
            <a:r>
              <a:rPr lang="en-US" sz="2400" dirty="0"/>
              <a:t> </a:t>
            </a:r>
            <a:r>
              <a:rPr lang="en-US" sz="2400" dirty="0" err="1"/>
              <a:t>désirez</a:t>
            </a:r>
            <a:r>
              <a:rPr lang="en-US" sz="2400" dirty="0"/>
              <a:t> </a:t>
            </a:r>
            <a:r>
              <a:rPr lang="en-US" sz="2400" dirty="0" err="1"/>
              <a:t>gagner</a:t>
            </a:r>
            <a:r>
              <a:rPr lang="en-US" sz="2400" dirty="0"/>
              <a:t> et </a:t>
            </a:r>
            <a:r>
              <a:rPr lang="en-US" sz="2400" dirty="0" err="1"/>
              <a:t>révisez</a:t>
            </a:r>
            <a:r>
              <a:rPr lang="en-US" sz="2400" dirty="0"/>
              <a:t> les </a:t>
            </a:r>
            <a:r>
              <a:rPr lang="en-US" sz="2400" dirty="0" err="1"/>
              <a:t>critères</a:t>
            </a:r>
            <a:r>
              <a:rPr lang="en-US" sz="2400" dirty="0"/>
              <a:t> </a:t>
            </a:r>
            <a:r>
              <a:rPr lang="en-US" sz="2400" dirty="0" err="1"/>
              <a:t>d’évaluation</a:t>
            </a:r>
            <a:r>
              <a:rPr lang="en-US" sz="2400" dirty="0"/>
              <a:t>.</a:t>
            </a:r>
          </a:p>
          <a:p>
            <a:endParaRPr lang="en-US" sz="2400" dirty="0"/>
          </a:p>
          <a:p>
            <a:r>
              <a:rPr lang="en-US" sz="2400" b="1" dirty="0" err="1"/>
              <a:t>Fixez</a:t>
            </a:r>
            <a:r>
              <a:rPr lang="en-US" sz="2400" b="1" dirty="0"/>
              <a:t> </a:t>
            </a:r>
            <a:r>
              <a:rPr lang="en-US" sz="2400" b="1" dirty="0" err="1"/>
              <a:t>votre</a:t>
            </a:r>
            <a:r>
              <a:rPr lang="en-US" sz="2400" b="1" dirty="0"/>
              <a:t> </a:t>
            </a:r>
            <a:r>
              <a:rPr lang="en-US" sz="2400" b="1" dirty="0" err="1"/>
              <a:t>objectif</a:t>
            </a:r>
            <a:r>
              <a:rPr lang="en-US" sz="2400" b="1" dirty="0"/>
              <a:t> </a:t>
            </a:r>
            <a:r>
              <a:rPr lang="en-US" sz="2400" dirty="0"/>
              <a:t>pour 2021 et </a:t>
            </a:r>
            <a:r>
              <a:rPr lang="en-US" sz="2400" dirty="0" err="1"/>
              <a:t>évaluez</a:t>
            </a:r>
            <a:r>
              <a:rPr lang="en-US" sz="2400" dirty="0"/>
              <a:t> </a:t>
            </a:r>
            <a:r>
              <a:rPr lang="en-US" sz="2400" dirty="0" err="1"/>
              <a:t>où</a:t>
            </a:r>
            <a:r>
              <a:rPr lang="en-US" sz="2400" dirty="0"/>
              <a:t> </a:t>
            </a:r>
            <a:r>
              <a:rPr lang="en-US" sz="2400" dirty="0" err="1"/>
              <a:t>vous</a:t>
            </a:r>
            <a:r>
              <a:rPr lang="en-US" sz="2400" dirty="0"/>
              <a:t> </a:t>
            </a:r>
            <a:r>
              <a:rPr lang="en-US" sz="2400" dirty="0" err="1"/>
              <a:t>vous</a:t>
            </a:r>
            <a:r>
              <a:rPr lang="en-US" sz="2400" dirty="0"/>
              <a:t> </a:t>
            </a:r>
            <a:r>
              <a:rPr lang="en-US" sz="2400" dirty="0" err="1"/>
              <a:t>situez</a:t>
            </a:r>
            <a:r>
              <a:rPr lang="en-US" sz="2400" dirty="0"/>
              <a:t> pour </a:t>
            </a:r>
            <a:r>
              <a:rPr lang="en-US" sz="2400" dirty="0" err="1"/>
              <a:t>mesurer</a:t>
            </a:r>
            <a:r>
              <a:rPr lang="en-US" sz="2400" dirty="0"/>
              <a:t> </a:t>
            </a:r>
            <a:r>
              <a:rPr lang="en-US" sz="2400" dirty="0" err="1"/>
              <a:t>votre</a:t>
            </a:r>
            <a:r>
              <a:rPr lang="en-US" sz="2400" dirty="0"/>
              <a:t> succès.</a:t>
            </a:r>
          </a:p>
          <a:p>
            <a:r>
              <a:rPr lang="en-US" sz="2400" b="1" dirty="0" err="1"/>
              <a:t>Mettez</a:t>
            </a:r>
            <a:r>
              <a:rPr lang="en-US" sz="2400" b="1" dirty="0"/>
              <a:t> un plan sur pied </a:t>
            </a:r>
            <a:r>
              <a:rPr lang="en-US" sz="2400" dirty="0"/>
              <a:t>pour </a:t>
            </a:r>
            <a:r>
              <a:rPr lang="en-US" sz="2400" dirty="0" err="1"/>
              <a:t>vous</a:t>
            </a:r>
            <a:r>
              <a:rPr lang="en-US" sz="2400" dirty="0"/>
              <a:t> aider </a:t>
            </a:r>
            <a:r>
              <a:rPr lang="en-US" sz="2400" dirty="0" err="1"/>
              <a:t>à</a:t>
            </a:r>
            <a:r>
              <a:rPr lang="en-US" sz="2400" dirty="0"/>
              <a:t> </a:t>
            </a:r>
            <a:r>
              <a:rPr lang="en-US" sz="2400" dirty="0" err="1"/>
              <a:t>atteindre</a:t>
            </a:r>
            <a:r>
              <a:rPr lang="en-US" sz="2400" dirty="0"/>
              <a:t> </a:t>
            </a:r>
            <a:r>
              <a:rPr lang="en-US" sz="2400" dirty="0" err="1"/>
              <a:t>cet</a:t>
            </a:r>
            <a:r>
              <a:rPr lang="en-US" sz="2400" dirty="0"/>
              <a:t> </a:t>
            </a:r>
            <a:r>
              <a:rPr lang="en-US" sz="2400" dirty="0" err="1"/>
              <a:t>objectif</a:t>
            </a:r>
            <a:r>
              <a:rPr lang="en-US" sz="2400" dirty="0"/>
              <a:t>. </a:t>
            </a:r>
          </a:p>
          <a:p>
            <a:r>
              <a:rPr lang="en-US" sz="2400" b="1" dirty="0" err="1"/>
              <a:t>Commencez</a:t>
            </a:r>
            <a:r>
              <a:rPr lang="en-US" sz="2400" b="1" dirty="0"/>
              <a:t> </a:t>
            </a:r>
            <a:r>
              <a:rPr lang="en-US" sz="2400" b="1" dirty="0" err="1"/>
              <a:t>à</a:t>
            </a:r>
            <a:r>
              <a:rPr lang="en-US" sz="2400" b="1" dirty="0"/>
              <a:t> </a:t>
            </a:r>
            <a:r>
              <a:rPr lang="en-US" sz="2400" b="1" dirty="0" err="1"/>
              <a:t>suivre</a:t>
            </a:r>
            <a:r>
              <a:rPr lang="en-US" sz="2400" b="1" dirty="0"/>
              <a:t> </a:t>
            </a:r>
            <a:r>
              <a:rPr lang="en-US" sz="2400" b="1" dirty="0" err="1"/>
              <a:t>vos</a:t>
            </a:r>
            <a:r>
              <a:rPr lang="en-US" sz="2400" b="1" dirty="0"/>
              <a:t> </a:t>
            </a:r>
            <a:r>
              <a:rPr lang="en-US" sz="2400" b="1" dirty="0" err="1"/>
              <a:t>progrès</a:t>
            </a:r>
            <a:r>
              <a:rPr lang="en-US" sz="2400" b="1" dirty="0"/>
              <a:t> </a:t>
            </a:r>
            <a:r>
              <a:rPr lang="en-US" sz="2400" b="1" dirty="0" err="1"/>
              <a:t>dès</a:t>
            </a:r>
            <a:r>
              <a:rPr lang="en-US" sz="2400" b="1" dirty="0"/>
              <a:t> </a:t>
            </a:r>
            <a:r>
              <a:rPr lang="en-US" sz="2400" b="1" dirty="0" err="1"/>
              <a:t>maintenant</a:t>
            </a:r>
            <a:r>
              <a:rPr lang="en-US" sz="2400" b="1" dirty="0"/>
              <a:t>!</a:t>
            </a:r>
          </a:p>
          <a:p>
            <a:pPr marL="114300" lvl="0" indent="0">
              <a:buNone/>
            </a:pPr>
            <a:endParaRPr lang="en-US" sz="2400" dirty="0"/>
          </a:p>
          <a:p>
            <a:pPr marL="114300" lvl="0" indent="0">
              <a:buNone/>
            </a:pPr>
            <a:r>
              <a:rPr lang="en-US" sz="2400" b="1" dirty="0" err="1"/>
              <a:t>N’hésitez</a:t>
            </a:r>
            <a:r>
              <a:rPr lang="en-US" sz="2400" b="1" dirty="0"/>
              <a:t> pas </a:t>
            </a:r>
            <a:r>
              <a:rPr lang="en-US" sz="2400" b="1" dirty="0" err="1"/>
              <a:t>à</a:t>
            </a:r>
            <a:r>
              <a:rPr lang="en-US" sz="2400" b="1" dirty="0"/>
              <a:t> consulter le guide de mise </a:t>
            </a:r>
            <a:r>
              <a:rPr lang="en-US" sz="2400" b="1" dirty="0" err="1"/>
              <a:t>en</a:t>
            </a:r>
            <a:r>
              <a:rPr lang="en-US" sz="2400" b="1" dirty="0"/>
              <a:t> candidature pour </a:t>
            </a:r>
            <a:r>
              <a:rPr lang="en-US" sz="2400" b="1" dirty="0" err="1"/>
              <a:t>vous</a:t>
            </a:r>
            <a:r>
              <a:rPr lang="en-US" sz="2400" b="1" dirty="0"/>
              <a:t> aider!</a:t>
            </a:r>
          </a:p>
        </p:txBody>
      </p:sp>
      <p:sp>
        <p:nvSpPr>
          <p:cNvPr id="352" name="Google Shape;352;p10"/>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10</a:t>
            </a:fld>
            <a:endParaRPr sz="800" b="0">
              <a:solidFill>
                <a:schemeClr val="dk1"/>
              </a:solidFill>
            </a:endParaRPr>
          </a:p>
        </p:txBody>
      </p:sp>
      <p:pic>
        <p:nvPicPr>
          <p:cNvPr id="353" name="Google Shape;353;p10" descr="C:\Users\Michael.Battisti\Downloads\noun_875439_cc.png"/>
          <p:cNvPicPr preferRelativeResize="0"/>
          <p:nvPr/>
        </p:nvPicPr>
        <p:blipFill rotWithShape="1">
          <a:blip r:embed="rId3">
            <a:alphaModFix/>
          </a:blip>
          <a:srcRect/>
          <a:stretch/>
        </p:blipFill>
        <p:spPr>
          <a:xfrm>
            <a:off x="9075420" y="2290762"/>
            <a:ext cx="2641600" cy="2276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1"/>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CONSEILS DES JUGES</a:t>
            </a:r>
            <a:endParaRPr dirty="0"/>
          </a:p>
        </p:txBody>
      </p:sp>
      <p:sp>
        <p:nvSpPr>
          <p:cNvPr id="360" name="Google Shape;360;p11"/>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dirty="0"/>
              <a:t>Ne </a:t>
            </a:r>
            <a:r>
              <a:rPr lang="en-US" dirty="0" err="1"/>
              <a:t>soumettez</a:t>
            </a:r>
            <a:r>
              <a:rPr lang="en-US" dirty="0"/>
              <a:t> pas la </a:t>
            </a:r>
            <a:r>
              <a:rPr lang="en-US" dirty="0" err="1"/>
              <a:t>même</a:t>
            </a:r>
            <a:r>
              <a:rPr lang="en-US" dirty="0"/>
              <a:t> </a:t>
            </a:r>
            <a:r>
              <a:rPr lang="en-US" dirty="0" err="1"/>
              <a:t>présentation</a:t>
            </a:r>
            <a:r>
              <a:rPr lang="en-US" dirty="0"/>
              <a:t> pour </a:t>
            </a:r>
            <a:r>
              <a:rPr lang="en-US" dirty="0" err="1"/>
              <a:t>différentes</a:t>
            </a:r>
            <a:r>
              <a:rPr lang="en-US" dirty="0"/>
              <a:t> </a:t>
            </a:r>
            <a:r>
              <a:rPr lang="en-US" dirty="0" err="1"/>
              <a:t>catégories</a:t>
            </a:r>
            <a:r>
              <a:rPr lang="en-US" dirty="0"/>
              <a:t>. </a:t>
            </a:r>
          </a:p>
          <a:p>
            <a:pPr marL="114300" lvl="0" indent="0">
              <a:buNone/>
            </a:pPr>
            <a:endParaRPr lang="en-US" sz="1000" dirty="0"/>
          </a:p>
          <a:p>
            <a:pPr lvl="0"/>
            <a:r>
              <a:rPr lang="en-US" dirty="0" err="1"/>
              <a:t>Établissez</a:t>
            </a:r>
            <a:r>
              <a:rPr lang="en-US" dirty="0"/>
              <a:t> des </a:t>
            </a:r>
            <a:r>
              <a:rPr lang="en-US" dirty="0" err="1"/>
              <a:t>objectifs</a:t>
            </a:r>
            <a:r>
              <a:rPr lang="en-US" dirty="0"/>
              <a:t> </a:t>
            </a:r>
            <a:r>
              <a:rPr lang="en-US" dirty="0" err="1"/>
              <a:t>clairs</a:t>
            </a:r>
            <a:r>
              <a:rPr lang="en-US" dirty="0"/>
              <a:t> et </a:t>
            </a:r>
            <a:r>
              <a:rPr lang="en-US" dirty="0" err="1"/>
              <a:t>mesurables</a:t>
            </a:r>
            <a:r>
              <a:rPr lang="en-US" dirty="0"/>
              <a:t> et </a:t>
            </a:r>
            <a:r>
              <a:rPr lang="en-US" dirty="0" err="1"/>
              <a:t>montrez</a:t>
            </a:r>
            <a:r>
              <a:rPr lang="en-US" dirty="0"/>
              <a:t> comment </a:t>
            </a:r>
            <a:r>
              <a:rPr lang="en-US" dirty="0" err="1"/>
              <a:t>vos</a:t>
            </a:r>
            <a:r>
              <a:rPr lang="en-US" dirty="0"/>
              <a:t> </a:t>
            </a:r>
            <a:r>
              <a:rPr lang="en-US" dirty="0" err="1"/>
              <a:t>résultats</a:t>
            </a:r>
            <a:r>
              <a:rPr lang="en-US" dirty="0"/>
              <a:t> </a:t>
            </a:r>
            <a:r>
              <a:rPr lang="en-US" dirty="0" err="1"/>
              <a:t>s’alignent</a:t>
            </a:r>
            <a:r>
              <a:rPr lang="en-US" dirty="0"/>
              <a:t> sur </a:t>
            </a:r>
            <a:r>
              <a:rPr lang="en-US" dirty="0" err="1"/>
              <a:t>ceux</a:t>
            </a:r>
            <a:r>
              <a:rPr lang="en-US" dirty="0"/>
              <a:t>-ci (</a:t>
            </a:r>
            <a:r>
              <a:rPr lang="en-US" dirty="0" err="1"/>
              <a:t>même</a:t>
            </a:r>
            <a:r>
              <a:rPr lang="en-US" dirty="0"/>
              <a:t> </a:t>
            </a:r>
            <a:r>
              <a:rPr lang="en-US" dirty="0" err="1"/>
              <a:t>si</a:t>
            </a:r>
            <a:r>
              <a:rPr lang="en-US" dirty="0"/>
              <a:t> </a:t>
            </a:r>
            <a:r>
              <a:rPr lang="en-US" dirty="0" err="1"/>
              <a:t>vous</a:t>
            </a:r>
            <a:r>
              <a:rPr lang="en-US" dirty="0"/>
              <a:t> ne les </a:t>
            </a:r>
            <a:r>
              <a:rPr lang="en-US" dirty="0" err="1"/>
              <a:t>atteignez</a:t>
            </a:r>
            <a:r>
              <a:rPr lang="en-US" dirty="0"/>
              <a:t> pas).</a:t>
            </a:r>
          </a:p>
          <a:p>
            <a:pPr lvl="0"/>
            <a:endParaRPr lang="en-US" sz="1000" dirty="0"/>
          </a:p>
          <a:p>
            <a:pPr lvl="0"/>
            <a:r>
              <a:rPr lang="en-US" dirty="0" err="1"/>
              <a:t>Tracez</a:t>
            </a:r>
            <a:r>
              <a:rPr lang="en-US" dirty="0"/>
              <a:t> un </a:t>
            </a:r>
            <a:r>
              <a:rPr lang="en-US" dirty="0" err="1"/>
              <a:t>graphique</a:t>
            </a:r>
            <a:r>
              <a:rPr lang="en-US" dirty="0"/>
              <a:t> de </a:t>
            </a:r>
            <a:r>
              <a:rPr lang="en-US" dirty="0" err="1"/>
              <a:t>vos</a:t>
            </a:r>
            <a:r>
              <a:rPr lang="en-US" dirty="0"/>
              <a:t> </a:t>
            </a:r>
            <a:r>
              <a:rPr lang="en-US" dirty="0" err="1"/>
              <a:t>indicateurs</a:t>
            </a:r>
            <a:r>
              <a:rPr lang="en-US" dirty="0"/>
              <a:t> (</a:t>
            </a:r>
            <a:r>
              <a:rPr lang="en-US" dirty="0" err="1"/>
              <a:t>résultats</a:t>
            </a:r>
            <a:r>
              <a:rPr lang="en-US" dirty="0"/>
              <a:t>, </a:t>
            </a:r>
            <a:r>
              <a:rPr lang="en-US" dirty="0" err="1"/>
              <a:t>données</a:t>
            </a:r>
            <a:r>
              <a:rPr lang="en-US" dirty="0"/>
              <a:t> par rapport </a:t>
            </a:r>
            <a:r>
              <a:rPr lang="en-US" dirty="0" err="1"/>
              <a:t>à</a:t>
            </a:r>
            <a:r>
              <a:rPr lang="en-US" dirty="0"/>
              <a:t> </a:t>
            </a:r>
            <a:r>
              <a:rPr lang="en-US" dirty="0" err="1"/>
              <a:t>l’année</a:t>
            </a:r>
            <a:r>
              <a:rPr lang="en-US" dirty="0"/>
              <a:t> </a:t>
            </a:r>
            <a:r>
              <a:rPr lang="en-US" dirty="0" err="1"/>
              <a:t>précédente</a:t>
            </a:r>
            <a:r>
              <a:rPr lang="en-US" dirty="0"/>
              <a:t>).</a:t>
            </a:r>
          </a:p>
          <a:p>
            <a:pPr lvl="0"/>
            <a:endParaRPr lang="en-US" sz="1000" dirty="0"/>
          </a:p>
          <a:p>
            <a:pPr lvl="0"/>
            <a:r>
              <a:rPr lang="en-US" b="1" dirty="0" err="1"/>
              <a:t>Montrez</a:t>
            </a:r>
            <a:r>
              <a:rPr lang="en-US" b="1" dirty="0"/>
              <a:t> des images de </a:t>
            </a:r>
            <a:r>
              <a:rPr lang="en-US" b="1" dirty="0" err="1"/>
              <a:t>ce</a:t>
            </a:r>
            <a:r>
              <a:rPr lang="en-US" b="1" dirty="0"/>
              <a:t> que </a:t>
            </a:r>
            <a:r>
              <a:rPr lang="en-US" b="1" dirty="0" err="1"/>
              <a:t>vous</a:t>
            </a:r>
            <a:r>
              <a:rPr lang="en-US" b="1" dirty="0"/>
              <a:t> </a:t>
            </a:r>
            <a:r>
              <a:rPr lang="en-US" b="1" dirty="0" err="1"/>
              <a:t>avez</a:t>
            </a:r>
            <a:r>
              <a:rPr lang="en-US" b="1" dirty="0"/>
              <a:t> fait pour </a:t>
            </a:r>
            <a:r>
              <a:rPr lang="en-US" b="1" dirty="0" err="1"/>
              <a:t>atteindre</a:t>
            </a:r>
            <a:r>
              <a:rPr lang="en-US" b="1" dirty="0"/>
              <a:t> </a:t>
            </a:r>
            <a:r>
              <a:rPr lang="en-US" b="1" dirty="0" err="1"/>
              <a:t>vos</a:t>
            </a:r>
            <a:r>
              <a:rPr lang="en-US" b="1" dirty="0"/>
              <a:t> </a:t>
            </a:r>
            <a:r>
              <a:rPr lang="en-US" b="1" dirty="0" err="1"/>
              <a:t>objectifs</a:t>
            </a:r>
            <a:r>
              <a:rPr lang="en-US" b="1" dirty="0"/>
              <a:t>. </a:t>
            </a:r>
          </a:p>
          <a:p>
            <a:pPr lvl="0"/>
            <a:endParaRPr lang="en-US" sz="1000" dirty="0"/>
          </a:p>
          <a:p>
            <a:pPr lvl="0"/>
            <a:r>
              <a:rPr lang="en-US" dirty="0" err="1"/>
              <a:t>Mettez</a:t>
            </a:r>
            <a:r>
              <a:rPr lang="en-US" dirty="0"/>
              <a:t> </a:t>
            </a:r>
            <a:r>
              <a:rPr lang="en-US" dirty="0" err="1"/>
              <a:t>l’accent</a:t>
            </a:r>
            <a:r>
              <a:rPr lang="en-US" dirty="0"/>
              <a:t> sur les aspects </a:t>
            </a:r>
            <a:r>
              <a:rPr lang="en-US" dirty="0" err="1"/>
              <a:t>auxquels</a:t>
            </a:r>
            <a:r>
              <a:rPr lang="en-US" dirty="0"/>
              <a:t> les </a:t>
            </a:r>
            <a:r>
              <a:rPr lang="en-US" dirty="0" err="1"/>
              <a:t>juges</a:t>
            </a:r>
            <a:r>
              <a:rPr lang="en-US" dirty="0"/>
              <a:t> </a:t>
            </a:r>
            <a:r>
              <a:rPr lang="en-US" dirty="0" err="1"/>
              <a:t>devraient</a:t>
            </a:r>
            <a:r>
              <a:rPr lang="en-US" dirty="0"/>
              <a:t> porter </a:t>
            </a:r>
            <a:r>
              <a:rPr lang="en-US" dirty="0" err="1"/>
              <a:t>une</a:t>
            </a:r>
            <a:r>
              <a:rPr lang="en-US" dirty="0"/>
              <a:t> attention </a:t>
            </a:r>
            <a:r>
              <a:rPr lang="en-US" dirty="0" err="1"/>
              <a:t>particulière</a:t>
            </a:r>
            <a:r>
              <a:rPr lang="en-US" dirty="0"/>
              <a:t>.</a:t>
            </a:r>
          </a:p>
          <a:p>
            <a:pPr lvl="0"/>
            <a:endParaRPr lang="en-US" sz="1000" dirty="0"/>
          </a:p>
          <a:p>
            <a:pPr lvl="0"/>
            <a:r>
              <a:rPr lang="en-US" dirty="0" err="1"/>
              <a:t>Utilisez</a:t>
            </a:r>
            <a:r>
              <a:rPr lang="en-US" dirty="0"/>
              <a:t> </a:t>
            </a:r>
            <a:r>
              <a:rPr lang="en-US" dirty="0" err="1"/>
              <a:t>correctement</a:t>
            </a:r>
            <a:r>
              <a:rPr lang="en-US" dirty="0"/>
              <a:t> les </a:t>
            </a:r>
            <a:r>
              <a:rPr lang="en-US" dirty="0" err="1"/>
              <a:t>noms</a:t>
            </a:r>
            <a:r>
              <a:rPr lang="en-US" dirty="0"/>
              <a:t> de </a:t>
            </a:r>
            <a:r>
              <a:rPr lang="en-US" dirty="0" err="1"/>
              <a:t>produits</a:t>
            </a:r>
            <a:r>
              <a:rPr lang="en-US" dirty="0"/>
              <a:t>, les logos et les images de la marque.</a:t>
            </a:r>
          </a:p>
          <a:p>
            <a:pPr lvl="0"/>
            <a:endParaRPr lang="en-US" sz="1000" dirty="0"/>
          </a:p>
          <a:p>
            <a:pPr lvl="0"/>
            <a:r>
              <a:rPr lang="en-US" dirty="0" err="1"/>
              <a:t>Essayez</a:t>
            </a:r>
            <a:r>
              <a:rPr lang="en-US" dirty="0"/>
              <a:t> de </a:t>
            </a:r>
            <a:r>
              <a:rPr lang="en-US" dirty="0" err="1"/>
              <a:t>soumettre</a:t>
            </a:r>
            <a:r>
              <a:rPr lang="en-US" dirty="0"/>
              <a:t> </a:t>
            </a:r>
            <a:r>
              <a:rPr lang="en-US" dirty="0" err="1"/>
              <a:t>une</a:t>
            </a:r>
            <a:r>
              <a:rPr lang="en-US" dirty="0"/>
              <a:t> </a:t>
            </a:r>
            <a:r>
              <a:rPr lang="en-US" dirty="0" err="1"/>
              <a:t>présentation</a:t>
            </a:r>
            <a:r>
              <a:rPr lang="en-US" dirty="0"/>
              <a:t> </a:t>
            </a:r>
            <a:r>
              <a:rPr lang="en-US" dirty="0" err="1"/>
              <a:t>n’excédant</a:t>
            </a:r>
            <a:r>
              <a:rPr lang="en-US" dirty="0"/>
              <a:t> pas 10 diapositives.</a:t>
            </a:r>
          </a:p>
        </p:txBody>
      </p:sp>
      <p:sp>
        <p:nvSpPr>
          <p:cNvPr id="361" name="Google Shape;361;p11"/>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11</a:t>
            </a:fld>
            <a:endParaRPr sz="800" b="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2"/>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2"/>
              </a:buClr>
              <a:buSzPts val="800"/>
              <a:buFont typeface="Arial"/>
              <a:buNone/>
            </a:pPr>
            <a:endParaRPr/>
          </a:p>
        </p:txBody>
      </p:sp>
      <p:sp>
        <p:nvSpPr>
          <p:cNvPr id="367" name="Google Shape;367;p12"/>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p>
            <a:pPr lvl="0"/>
            <a:r>
              <a:rPr lang="en-US" dirty="0"/>
              <a:t>PROFILS DES LAURÉATS PRÉCÉDENTS</a:t>
            </a:r>
            <a:endParaRPr dirty="0"/>
          </a:p>
        </p:txBody>
      </p:sp>
      <p:sp>
        <p:nvSpPr>
          <p:cNvPr id="368" name="Google Shape;368;p12"/>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2"/>
              </a:buClr>
              <a:buSzPts val="2400"/>
              <a:buFont typeface="Arial"/>
              <a:buNone/>
            </a:pPr>
            <a:endParaRPr/>
          </a:p>
        </p:txBody>
      </p:sp>
      <p:sp>
        <p:nvSpPr>
          <p:cNvPr id="369" name="Google Shape;369;p12"/>
          <p:cNvSpPr txBox="1">
            <a:spLocks noGrp="1"/>
          </p:cNvSpPr>
          <p:nvPr>
            <p:ph type="sldNum" idx="12"/>
          </p:nvPr>
        </p:nvSpPr>
        <p:spPr>
          <a:xfrm>
            <a:off x="0" y="6516688"/>
            <a:ext cx="6383338" cy="222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r>
              <a:rPr lang="en-US" sz="1400" b="0" i="0" u="none" strike="noStrike" cap="none">
                <a:solidFill>
                  <a:srgbClr val="000000"/>
                </a:solidFill>
                <a:latin typeface="Arial"/>
                <a:ea typeface="Arial"/>
                <a:cs typeface="Arial"/>
                <a:sym typeface="Arial"/>
              </a:rPr>
              <a:t> / </a:t>
            </a:r>
            <a:r>
              <a:rPr lang="en-US" sz="800" b="0" i="0" u="none" strike="noStrike" cap="none">
                <a:solidFill>
                  <a:schemeClr val="dk1"/>
                </a:solidFill>
                <a:latin typeface="Arial"/>
                <a:ea typeface="Arial"/>
                <a:cs typeface="Arial"/>
                <a:sym typeface="Arial"/>
              </a:rPr>
              <a:t>Confidential © Transitions Optical - All Rights Reserved - Do not disclose, copy or distribute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FDDAFB5-3077-4E2C-8C82-5877F4B53CE9}"/>
              </a:ext>
            </a:extLst>
          </p:cNvPr>
          <p:cNvSpPr txBox="1">
            <a:spLocks/>
          </p:cNvSpPr>
          <p:nvPr>
            <p:custDataLst>
              <p:tags r:id="rId1"/>
            </p:custDataLst>
          </p:nvPr>
        </p:nvSpPr>
        <p:spPr>
          <a:xfrm>
            <a:off x="845127" y="1465941"/>
            <a:ext cx="5444513" cy="5081111"/>
          </a:xfrm>
          <a:prstGeom prst="rect">
            <a:avLst/>
          </a:prstGeom>
          <a:noFill/>
          <a:ln>
            <a:noFill/>
          </a:ln>
        </p:spPr>
        <p:txBody>
          <a:bodyPr spcFirstLastPara="1" vert="horz" wrap="square" lIns="91425" tIns="45700" rIns="91425" bIns="45700" rtlCol="0" anchor="t" anchorCtr="0">
            <a:normAutofit fontScale="92500" lnSpcReduction="1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fr-CA" sz="2400" dirty="0"/>
              <a:t>Est le plus important laboratoire grossiste indépendant en Amérique</a:t>
            </a:r>
          </a:p>
          <a:p>
            <a:r>
              <a:rPr lang="fr-CA" sz="2400" dirty="0"/>
              <a:t>A maximisé le du lancement des verres </a:t>
            </a:r>
            <a:r>
              <a:rPr lang="fr-CA" sz="2400" i="1" dirty="0"/>
              <a:t>Transitions</a:t>
            </a:r>
            <a:r>
              <a:rPr lang="fr-CA" sz="2400" i="1" baseline="30000" dirty="0"/>
              <a:t>®</a:t>
            </a:r>
            <a:r>
              <a:rPr lang="fr-CA" sz="2400" i="1" dirty="0"/>
              <a:t> Signature</a:t>
            </a:r>
            <a:r>
              <a:rPr lang="fr-CA" sz="2400" i="1" baseline="30000" dirty="0"/>
              <a:t>®</a:t>
            </a:r>
            <a:r>
              <a:rPr lang="fr-CA" sz="2400" i="1" dirty="0"/>
              <a:t> GEN 8</a:t>
            </a:r>
            <a:r>
              <a:rPr lang="fr-CA" sz="2400" i="1" baseline="30000" dirty="0"/>
              <a:t>™</a:t>
            </a:r>
            <a:endParaRPr lang="fr-CA" sz="2400" dirty="0"/>
          </a:p>
          <a:p>
            <a:r>
              <a:rPr lang="fr-CA" sz="2400" dirty="0"/>
              <a:t>A combiné les formations en personne, les webinaires et le nouveau Programme des ambassadeurs de Transitions</a:t>
            </a:r>
          </a:p>
          <a:p>
            <a:r>
              <a:rPr lang="fr-CA" sz="2400" dirty="0"/>
              <a:t>A jumelé les couleurs style et les styles miroir aux montures de </a:t>
            </a:r>
            <a:r>
              <a:rPr lang="fr-CA" sz="2400" dirty="0" err="1"/>
              <a:t>Walman</a:t>
            </a:r>
            <a:r>
              <a:rPr lang="fr-CA" sz="2400" dirty="0"/>
              <a:t> Optical</a:t>
            </a:r>
          </a:p>
          <a:p>
            <a:r>
              <a:rPr lang="fr-CA" sz="2400" dirty="0"/>
              <a:t>A vendu environ 5 000 paires de lunettes de plus par mois au cours des 2 dernières années</a:t>
            </a:r>
          </a:p>
          <a:p>
            <a:endParaRPr lang="fr-CA" sz="2400" dirty="0"/>
          </a:p>
        </p:txBody>
      </p:sp>
      <p:sp>
        <p:nvSpPr>
          <p:cNvPr id="9" name="Rectangle 4">
            <a:extLst>
              <a:ext uri="{FF2B5EF4-FFF2-40B4-BE49-F238E27FC236}">
                <a16:creationId xmlns:a16="http://schemas.microsoft.com/office/drawing/2014/main" id="{595814C4-7603-42A5-A503-D92BF9E17D64}"/>
              </a:ext>
            </a:extLst>
          </p:cNvPr>
          <p:cNvSpPr/>
          <p:nvPr>
            <p:custDataLst>
              <p:tags r:id="rId2"/>
            </p:custDataLst>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10"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custDataLst>
              <p:tags r:id="rId3"/>
            </p:custDataLst>
          </p:nvPr>
        </p:nvPicPr>
        <p:blipFill rotWithShape="1">
          <a:blip r:embed="rId11" cstate="print">
            <a:extLst>
              <a:ext uri="{28A0092B-C50C-407E-A947-70E740481C1C}">
                <a14:useLocalDpi xmlns:a14="http://schemas.microsoft.com/office/drawing/2010/main" val="0"/>
              </a:ext>
            </a:extLst>
          </a:blip>
          <a:srcRect l="1967"/>
          <a:stretch/>
        </p:blipFill>
        <p:spPr>
          <a:xfrm>
            <a:off x="6611007" y="208"/>
            <a:ext cx="5976082" cy="3429001"/>
          </a:xfrm>
          <a:prstGeom prst="parallelogram">
            <a:avLst>
              <a:gd name="adj" fmla="val 10655"/>
            </a:avLst>
          </a:prstGeom>
          <a:noFill/>
          <a:ln>
            <a:noFill/>
          </a:ln>
        </p:spPr>
      </p:pic>
      <p:sp>
        <p:nvSpPr>
          <p:cNvPr id="4" name="Rectangle 3">
            <a:extLst>
              <a:ext uri="{FF2B5EF4-FFF2-40B4-BE49-F238E27FC236}">
                <a16:creationId xmlns:a16="http://schemas.microsoft.com/office/drawing/2014/main" id="{B7002DFE-ED4B-4B12-AF34-2ED980381F04}"/>
              </a:ext>
            </a:extLst>
          </p:cNvPr>
          <p:cNvSpPr/>
          <p:nvPr>
            <p:custDataLst>
              <p:tags r:id="rId4"/>
            </p:custDataLst>
          </p:nvPr>
        </p:nvSpPr>
        <p:spPr>
          <a:xfrm>
            <a:off x="7003174" y="3610403"/>
            <a:ext cx="4820964" cy="2554545"/>
          </a:xfrm>
          <a:prstGeom prst="rect">
            <a:avLst/>
          </a:prstGeom>
        </p:spPr>
        <p:txBody>
          <a:bodyPr wrap="square">
            <a:spAutoFit/>
          </a:bodyPr>
          <a:lstStyle/>
          <a:p>
            <a:pPr>
              <a:defRPr/>
            </a:pPr>
            <a:r>
              <a:rPr lang="fr-CA" altLang="en-US" sz="1600" b="1" i="1" dirty="0">
                <a:solidFill>
                  <a:schemeClr val="tx2"/>
                </a:solidFill>
                <a:latin typeface="+mj-lt"/>
                <a:cs typeface="Arial" charset="0"/>
              </a:rPr>
              <a:t>Commentaires des juges : </a:t>
            </a:r>
            <a:r>
              <a:rPr lang="fr-CA" altLang="en-US" sz="1600" i="1" dirty="0">
                <a:solidFill>
                  <a:schemeClr val="tx2"/>
                </a:solidFill>
                <a:latin typeface="+mj-lt"/>
                <a:cs typeface="Arial" charset="0"/>
              </a:rPr>
              <a:t>Grâce à sa détermination en 2019, </a:t>
            </a:r>
            <a:r>
              <a:rPr lang="fr-CA" altLang="en-US" sz="1600" i="1" dirty="0" err="1">
                <a:solidFill>
                  <a:schemeClr val="tx2"/>
                </a:solidFill>
                <a:latin typeface="+mj-lt"/>
                <a:cs typeface="Arial" charset="0"/>
              </a:rPr>
              <a:t>Walman</a:t>
            </a:r>
            <a:r>
              <a:rPr lang="fr-CA" altLang="en-US" sz="1600" i="1" dirty="0">
                <a:solidFill>
                  <a:schemeClr val="tx2"/>
                </a:solidFill>
                <a:latin typeface="+mj-lt"/>
                <a:cs typeface="Arial" charset="0"/>
              </a:rPr>
              <a:t> Optical a prouvé qu’une approche à multiples volets en matière de formation peut être extrêmement efficace. Sa décision d’offrir du soutien additionnel aux comptes présentant le plus grand potentiel de croissance pour Transitions à l’aide du Programme des ambassadeurs de Transitions a révélé un sens de l’innovation et du dévouement qui nous ont vraiment impressionnés.</a:t>
            </a:r>
            <a:endParaRPr lang="fr-CA" altLang="en-US" sz="1600" dirty="0">
              <a:solidFill>
                <a:schemeClr val="tx2"/>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custDataLst>
              <p:tags r:id="rId5"/>
            </p:custDataLst>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4F667BB-69DE-44EB-B4D9-EBD5B998EB3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
        <p:nvSpPr>
          <p:cNvPr id="12" name="Title 1">
            <a:extLst>
              <a:ext uri="{FF2B5EF4-FFF2-40B4-BE49-F238E27FC236}">
                <a16:creationId xmlns:a16="http://schemas.microsoft.com/office/drawing/2014/main" id="{5675CFFE-A8A8-4172-85BE-E1E78082EB0D}"/>
              </a:ext>
            </a:extLst>
          </p:cNvPr>
          <p:cNvSpPr txBox="1">
            <a:spLocks/>
          </p:cNvSpPr>
          <p:nvPr>
            <p:custDataLst>
              <p:tags r:id="rId7"/>
            </p:custDataLst>
          </p:nvPr>
        </p:nvSpPr>
        <p:spPr>
          <a:xfrm>
            <a:off x="845127" y="109764"/>
            <a:ext cx="5765880" cy="1146178"/>
          </a:xfrm>
          <a:prstGeom prst="rect">
            <a:avLst/>
          </a:prstGeom>
          <a:noFill/>
          <a:ln>
            <a:noFill/>
          </a:ln>
        </p:spPr>
        <p:txBody>
          <a:bodyPr spcFirstLastPara="1" vert="horz" wrap="square" lIns="91425" tIns="45700" rIns="91425" bIns="45700" rtlCol="0" anchor="ctr" anchorCtr="0">
            <a:normAutofit fontScale="97500"/>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300" dirty="0"/>
              <a:t>WALMAN OPTICAL</a:t>
            </a:r>
            <a:br>
              <a:rPr lang="en-US" dirty="0"/>
            </a:br>
            <a:r>
              <a:rPr lang="en-US" sz="2500" b="0" i="1" dirty="0"/>
              <a:t>PRIX DE LA FORMATION</a:t>
            </a:r>
          </a:p>
        </p:txBody>
      </p:sp>
    </p:spTree>
    <p:extLst>
      <p:ext uri="{BB962C8B-B14F-4D97-AF65-F5344CB8AC3E}">
        <p14:creationId xmlns:p14="http://schemas.microsoft.com/office/powerpoint/2010/main" val="28460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78;p52">
            <a:extLst>
              <a:ext uri="{FF2B5EF4-FFF2-40B4-BE49-F238E27FC236}">
                <a16:creationId xmlns:a16="http://schemas.microsoft.com/office/drawing/2014/main" id="{F9B3DB46-E19E-42B7-AA10-622A4E8C3943}"/>
              </a:ext>
            </a:extLst>
          </p:cNvPr>
          <p:cNvPicPr preferRelativeResize="0"/>
          <p:nvPr>
            <p:custDataLst>
              <p:tags r:id="rId1"/>
            </p:custDataLst>
          </p:nvPr>
        </p:nvPicPr>
        <p:blipFill rotWithShape="1">
          <a:blip r:embed="rId10" cstate="print">
            <a:extLst>
              <a:ext uri="{28A0092B-C50C-407E-A947-70E740481C1C}">
                <a14:useLocalDpi xmlns:a14="http://schemas.microsoft.com/office/drawing/2010/main" val="0"/>
              </a:ext>
            </a:extLst>
          </a:blip>
          <a:srcRect/>
          <a:stretch/>
        </p:blipFill>
        <p:spPr>
          <a:xfrm>
            <a:off x="6499598" y="0"/>
            <a:ext cx="6001684" cy="4002374"/>
          </a:xfrm>
          <a:prstGeom prst="parallelogram">
            <a:avLst>
              <a:gd name="adj" fmla="val 10655"/>
            </a:avLst>
          </a:prstGeom>
          <a:noFill/>
          <a:ln>
            <a:noFill/>
          </a:ln>
        </p:spPr>
      </p:pic>
      <p:sp>
        <p:nvSpPr>
          <p:cNvPr id="9" name="Rectangle 4">
            <a:extLst>
              <a:ext uri="{FF2B5EF4-FFF2-40B4-BE49-F238E27FC236}">
                <a16:creationId xmlns:a16="http://schemas.microsoft.com/office/drawing/2014/main" id="{67BEB32F-4515-4696-B643-2AF0ED9FACD6}"/>
              </a:ext>
            </a:extLst>
          </p:cNvPr>
          <p:cNvSpPr/>
          <p:nvPr>
            <p:custDataLst>
              <p:tags r:id="rId2"/>
            </p:custDataLst>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11"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2" name="Title 1">
            <a:extLst>
              <a:ext uri="{FF2B5EF4-FFF2-40B4-BE49-F238E27FC236}">
                <a16:creationId xmlns:a16="http://schemas.microsoft.com/office/drawing/2014/main" id="{89DE2AD5-9B4D-4E47-BA67-9ED88354B9C9}"/>
              </a:ext>
            </a:extLst>
          </p:cNvPr>
          <p:cNvSpPr>
            <a:spLocks noGrp="1"/>
          </p:cNvSpPr>
          <p:nvPr>
            <p:ph type="title"/>
            <p:custDataLst>
              <p:tags r:id="rId3"/>
            </p:custDataLst>
          </p:nvPr>
        </p:nvSpPr>
        <p:spPr/>
        <p:txBody>
          <a:bodyPr>
            <a:normAutofit fontScale="90000"/>
          </a:bodyPr>
          <a:lstStyle/>
          <a:p>
            <a:r>
              <a:rPr lang="en-US" sz="3600" dirty="0"/>
              <a:t>VALUE OPTICAL </a:t>
            </a:r>
            <a:br>
              <a:rPr lang="en-US" dirty="0"/>
            </a:br>
            <a:r>
              <a:rPr lang="en-US" sz="2700" b="0" i="1" dirty="0"/>
              <a:t>PRIX DU MARKETING</a:t>
            </a:r>
            <a:endParaRPr lang="en-US" b="0" i="1" dirty="0"/>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custDataLst>
              <p:tags r:id="rId4"/>
            </p:custDataLst>
          </p:nvPr>
        </p:nvSpPr>
        <p:spPr>
          <a:xfrm>
            <a:off x="845127" y="1465942"/>
            <a:ext cx="5444513" cy="4388011"/>
          </a:xfrm>
          <a:noFill/>
          <a:ln>
            <a:noFill/>
          </a:ln>
        </p:spPr>
        <p:txBody>
          <a:bodyPr spcFirstLastPara="1" vert="horz" wrap="square" lIns="91425" tIns="45700" rIns="91425" bIns="45700" rtlCol="0" anchor="t" anchorCtr="0">
            <a:normAutofit fontScale="85000" lnSpcReduction="10000"/>
          </a:bodyPr>
          <a:lstStyle/>
          <a:p>
            <a:r>
              <a:rPr lang="fr-CA" sz="2400" kern="1200" dirty="0">
                <a:solidFill>
                  <a:srgbClr val="24366B"/>
                </a:solidFill>
                <a:latin typeface="Century Gothic" panose="020B0502020202020204" pitchFamily="34" charset="0"/>
                <a:ea typeface="+mn-ea"/>
                <a:cs typeface="+mn-cs"/>
              </a:rPr>
              <a:t>Est une chaîne de détaillants d’optique comptant 13 succursales dans les îles antillaises de Trinité-et-Tobago</a:t>
            </a:r>
          </a:p>
          <a:p>
            <a:r>
              <a:rPr lang="fr-CA" sz="2400" kern="1200" dirty="0">
                <a:solidFill>
                  <a:srgbClr val="24366B"/>
                </a:solidFill>
                <a:latin typeface="Century Gothic" panose="020B0502020202020204" pitchFamily="34" charset="0"/>
                <a:ea typeface="+mn-ea"/>
                <a:cs typeface="+mn-cs"/>
              </a:rPr>
              <a:t>A mis l’accent sur l’atteinte d’une clientèle plus jeune</a:t>
            </a:r>
          </a:p>
          <a:p>
            <a:r>
              <a:rPr lang="fr-CA" sz="2400" kern="1200" dirty="0">
                <a:solidFill>
                  <a:srgbClr val="24366B"/>
                </a:solidFill>
                <a:latin typeface="Century Gothic" panose="020B0502020202020204" pitchFamily="34" charset="0"/>
                <a:ea typeface="+mn-ea"/>
                <a:cs typeface="+mn-cs"/>
              </a:rPr>
              <a:t>A lancé une campagne carnavalesque, une campagne de Pâques et une campagne axée sur les couleurs style</a:t>
            </a:r>
          </a:p>
          <a:p>
            <a:r>
              <a:rPr lang="fr-CA" sz="2400" kern="1200" dirty="0">
                <a:solidFill>
                  <a:srgbClr val="24366B"/>
                </a:solidFill>
                <a:latin typeface="Century Gothic" panose="020B0502020202020204" pitchFamily="34" charset="0"/>
                <a:ea typeface="+mn-ea"/>
                <a:cs typeface="+mn-cs"/>
              </a:rPr>
              <a:t>A présenté les verres Transitions Signature GEN 8 lors d’une conférence de l’industrie de l’optique</a:t>
            </a:r>
          </a:p>
          <a:p>
            <a:r>
              <a:rPr lang="fr-CA" sz="2400" kern="1200" dirty="0">
                <a:solidFill>
                  <a:srgbClr val="24366B"/>
                </a:solidFill>
                <a:latin typeface="Century Gothic" panose="020B0502020202020204" pitchFamily="34" charset="0"/>
                <a:ea typeface="+mn-ea"/>
                <a:cs typeface="+mn-cs"/>
              </a:rPr>
              <a:t>En 2019, 84 % des ventes représentaient des verres Transitions</a:t>
            </a:r>
          </a:p>
          <a:p>
            <a:endParaRPr lang="fr-CA" sz="2400" kern="1200" dirty="0">
              <a:solidFill>
                <a:srgbClr val="24366B"/>
              </a:solidFill>
              <a:latin typeface="Century Gothic" panose="020B0502020202020204" pitchFamily="34" charset="0"/>
              <a:ea typeface="+mn-ea"/>
              <a:cs typeface="+mn-cs"/>
            </a:endParaRPr>
          </a:p>
          <a:p>
            <a:endParaRPr lang="fr-CA" sz="2400" kern="1200" dirty="0">
              <a:solidFill>
                <a:srgbClr val="24366B"/>
              </a:solidFill>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B7002DFE-ED4B-4B12-AF34-2ED980381F04}"/>
              </a:ext>
            </a:extLst>
          </p:cNvPr>
          <p:cNvSpPr/>
          <p:nvPr>
            <p:custDataLst>
              <p:tags r:id="rId5"/>
            </p:custDataLst>
          </p:nvPr>
        </p:nvSpPr>
        <p:spPr>
          <a:xfrm>
            <a:off x="7125565" y="3696747"/>
            <a:ext cx="4820964" cy="2062103"/>
          </a:xfrm>
          <a:prstGeom prst="rect">
            <a:avLst/>
          </a:prstGeom>
        </p:spPr>
        <p:txBody>
          <a:bodyPr wrap="square">
            <a:spAutoFit/>
          </a:bodyPr>
          <a:lstStyle/>
          <a:p>
            <a:pPr>
              <a:defRPr/>
            </a:pPr>
            <a:r>
              <a:rPr lang="fr-CA" altLang="en-US" sz="1600" b="1" i="1" dirty="0">
                <a:solidFill>
                  <a:schemeClr val="tx2"/>
                </a:solidFill>
                <a:latin typeface="+mj-lt"/>
                <a:cs typeface="Arial" charset="0"/>
              </a:rPr>
              <a:t>Commentaires des juges : </a:t>
            </a:r>
            <a:r>
              <a:rPr lang="fr-CA" altLang="en-US" sz="1600" i="1" dirty="0">
                <a:solidFill>
                  <a:schemeClr val="tx2"/>
                </a:solidFill>
                <a:latin typeface="+mj-lt"/>
                <a:cs typeface="Arial" charset="0"/>
              </a:rPr>
              <a:t>Chaque année, Value Optical obtient des résultats exceptionnels qui sont durs à battre, mais, malgré tout, année après année, les membres de son personnel se surpassent. Leur utilisation de différentes approches pour cibler une clientèle plus jeune était stratégique et réfléchie, et les résultats démontrent clairement qu’elles étaient tout aussi efficaces.</a:t>
            </a:r>
          </a:p>
        </p:txBody>
      </p:sp>
      <p:sp>
        <p:nvSpPr>
          <p:cNvPr id="6" name="Connecteur droit 7">
            <a:extLst>
              <a:ext uri="{FF2B5EF4-FFF2-40B4-BE49-F238E27FC236}">
                <a16:creationId xmlns:a16="http://schemas.microsoft.com/office/drawing/2014/main" id="{29B7D7B6-7EB9-4044-9EC9-E277904F6444}"/>
              </a:ext>
            </a:extLst>
          </p:cNvPr>
          <p:cNvSpPr/>
          <p:nvPr>
            <p:custDataLst>
              <p:tags r:id="rId6"/>
            </p:custDataLst>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A1A92B09-A6B8-429F-8DD6-A70F80C2B11B}"/>
              </a:ext>
            </a:extLst>
          </p:cNvPr>
          <p:cNvPicPr>
            <a:picLocks noChangeAspect="1"/>
          </p:cNvPicPr>
          <p:nvPr>
            <p:custDataLst>
              <p:tags r:id="rId7"/>
            </p:custDataLst>
          </p:nvPr>
        </p:nvPicPr>
        <p:blipFill>
          <a:blip r:embed="rId12"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51879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78;p52">
            <a:extLst>
              <a:ext uri="{FF2B5EF4-FFF2-40B4-BE49-F238E27FC236}">
                <a16:creationId xmlns:a16="http://schemas.microsoft.com/office/drawing/2014/main" id="{69C3B727-BD17-BE4B-9984-2661C6C1EF7E}"/>
              </a:ext>
            </a:extLst>
          </p:cNvPr>
          <p:cNvPicPr preferRelativeResize="0"/>
          <p:nvPr>
            <p:custDataLst>
              <p:tags r:id="rId1"/>
            </p:custDataLst>
          </p:nvPr>
        </p:nvPicPr>
        <p:blipFill rotWithShape="1">
          <a:blip r:embed="rId10" cstate="print">
            <a:extLst>
              <a:ext uri="{28A0092B-C50C-407E-A947-70E740481C1C}">
                <a14:useLocalDpi xmlns:a14="http://schemas.microsoft.com/office/drawing/2010/main" val="0"/>
              </a:ext>
            </a:extLst>
          </a:blip>
          <a:srcRect/>
          <a:stretch/>
        </p:blipFill>
        <p:spPr>
          <a:xfrm>
            <a:off x="6597785" y="-389463"/>
            <a:ext cx="6034483" cy="4024246"/>
          </a:xfrm>
          <a:prstGeom prst="parallelogram">
            <a:avLst>
              <a:gd name="adj" fmla="val 10655"/>
            </a:avLst>
          </a:prstGeom>
          <a:noFill/>
          <a:ln>
            <a:noFill/>
          </a:ln>
        </p:spPr>
      </p:pic>
      <p:sp>
        <p:nvSpPr>
          <p:cNvPr id="5" name="Rectangle 4">
            <a:extLst>
              <a:ext uri="{FF2B5EF4-FFF2-40B4-BE49-F238E27FC236}">
                <a16:creationId xmlns:a16="http://schemas.microsoft.com/office/drawing/2014/main" id="{B13A7AEC-1DB1-4CF8-AD48-BAC595051BDD}"/>
              </a:ext>
            </a:extLst>
          </p:cNvPr>
          <p:cNvSpPr/>
          <p:nvPr>
            <p:custDataLst>
              <p:tags r:id="rId2"/>
            </p:custDataLst>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11"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2" name="Title 1">
            <a:extLst>
              <a:ext uri="{FF2B5EF4-FFF2-40B4-BE49-F238E27FC236}">
                <a16:creationId xmlns:a16="http://schemas.microsoft.com/office/drawing/2014/main" id="{89DE2AD5-9B4D-4E47-BA67-9ED88354B9C9}"/>
              </a:ext>
            </a:extLst>
          </p:cNvPr>
          <p:cNvSpPr>
            <a:spLocks noGrp="1"/>
          </p:cNvSpPr>
          <p:nvPr>
            <p:ph type="title"/>
            <p:custDataLst>
              <p:tags r:id="rId3"/>
            </p:custDataLst>
          </p:nvPr>
        </p:nvSpPr>
        <p:spPr>
          <a:xfrm>
            <a:off x="845128" y="319762"/>
            <a:ext cx="5902360" cy="722549"/>
          </a:xfrm>
        </p:spPr>
        <p:txBody>
          <a:bodyPr>
            <a:normAutofit fontScale="90000"/>
          </a:bodyPr>
          <a:lstStyle/>
          <a:p>
            <a:r>
              <a:rPr lang="en-US" sz="3600" dirty="0"/>
              <a:t>GRIMARD OPTIQUE</a:t>
            </a:r>
            <a:br>
              <a:rPr lang="en-US" dirty="0"/>
            </a:br>
            <a:r>
              <a:rPr lang="en-US" sz="2700" b="0" i="1" dirty="0"/>
              <a:t>PRIX DU DÉTAILLANT CANADIEN DE L’ANNÉE</a:t>
            </a:r>
            <a:endParaRPr lang="en-US" b="0" i="1" dirty="0"/>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custDataLst>
              <p:tags r:id="rId4"/>
            </p:custDataLst>
          </p:nvPr>
        </p:nvSpPr>
        <p:spPr>
          <a:xfrm>
            <a:off x="845128" y="1465942"/>
            <a:ext cx="5507188" cy="4388011"/>
          </a:xfrm>
        </p:spPr>
        <p:txBody>
          <a:bodyPr>
            <a:normAutofit/>
          </a:bodyPr>
          <a:lstStyle/>
          <a:p>
            <a:r>
              <a:rPr lang="fr-CA" sz="2000" kern="1200" dirty="0">
                <a:solidFill>
                  <a:srgbClr val="24366B"/>
                </a:solidFill>
                <a:latin typeface="Century Gothic" panose="020B0502020202020204" pitchFamily="34" charset="0"/>
                <a:ea typeface="+mn-ea"/>
                <a:cs typeface="+mn-cs"/>
              </a:rPr>
              <a:t>Est une chaîne de 22 lunetteries qui emploie plus de 130 opticiens, assistants et optométristes</a:t>
            </a:r>
          </a:p>
          <a:p>
            <a:r>
              <a:rPr lang="fr-CA" sz="2000" kern="1200" dirty="0">
                <a:solidFill>
                  <a:srgbClr val="24366B"/>
                </a:solidFill>
                <a:latin typeface="Century Gothic" panose="020B0502020202020204" pitchFamily="34" charset="0"/>
                <a:ea typeface="+mn-ea"/>
                <a:cs typeface="+mn-cs"/>
              </a:rPr>
              <a:t>S’est lancé le défi de parler des verres Transitions à tous les clients</a:t>
            </a:r>
          </a:p>
          <a:p>
            <a:r>
              <a:rPr lang="fr-CA" sz="2000" kern="1200" dirty="0">
                <a:solidFill>
                  <a:srgbClr val="24366B"/>
                </a:solidFill>
                <a:latin typeface="Century Gothic" panose="020B0502020202020204" pitchFamily="34" charset="0"/>
                <a:ea typeface="+mn-ea"/>
                <a:cs typeface="+mn-cs"/>
              </a:rPr>
              <a:t>A établi des objectifs mensuels pour toutes les cliniques</a:t>
            </a:r>
          </a:p>
          <a:p>
            <a:r>
              <a:rPr lang="fr-CA" sz="2000" kern="1200" dirty="0">
                <a:solidFill>
                  <a:srgbClr val="24366B"/>
                </a:solidFill>
                <a:latin typeface="Century Gothic" panose="020B0502020202020204" pitchFamily="34" charset="0"/>
                <a:ea typeface="+mn-ea"/>
                <a:cs typeface="+mn-cs"/>
              </a:rPr>
              <a:t>A mis l’accent sur l’accroissement de la sensibilisation des patients aux verres Transitions</a:t>
            </a:r>
          </a:p>
          <a:p>
            <a:r>
              <a:rPr lang="fr-CA" sz="2000" kern="1200" dirty="0">
                <a:solidFill>
                  <a:srgbClr val="24366B"/>
                </a:solidFill>
                <a:latin typeface="Century Gothic" panose="020B0502020202020204" pitchFamily="34" charset="0"/>
                <a:ea typeface="+mn-ea"/>
                <a:cs typeface="+mn-cs"/>
              </a:rPr>
              <a:t>A vu ses ventes de verres simple vision Transitions augmenter de 153 %</a:t>
            </a:r>
          </a:p>
        </p:txBody>
      </p:sp>
      <p:sp>
        <p:nvSpPr>
          <p:cNvPr id="4" name="Rectangle 3">
            <a:extLst>
              <a:ext uri="{FF2B5EF4-FFF2-40B4-BE49-F238E27FC236}">
                <a16:creationId xmlns:a16="http://schemas.microsoft.com/office/drawing/2014/main" id="{B7002DFE-ED4B-4B12-AF34-2ED980381F04}"/>
              </a:ext>
            </a:extLst>
          </p:cNvPr>
          <p:cNvSpPr/>
          <p:nvPr>
            <p:custDataLst>
              <p:tags r:id="rId5"/>
            </p:custDataLst>
          </p:nvPr>
        </p:nvSpPr>
        <p:spPr>
          <a:xfrm>
            <a:off x="7125565" y="3873280"/>
            <a:ext cx="4820964" cy="2554545"/>
          </a:xfrm>
          <a:prstGeom prst="rect">
            <a:avLst/>
          </a:prstGeom>
        </p:spPr>
        <p:txBody>
          <a:bodyPr wrap="square">
            <a:spAutoFit/>
          </a:bodyPr>
          <a:lstStyle/>
          <a:p>
            <a:pPr>
              <a:defRPr/>
            </a:pPr>
            <a:r>
              <a:rPr lang="fr-CA" altLang="en-US" sz="1600" b="1" i="1" dirty="0">
                <a:solidFill>
                  <a:schemeClr val="tx2"/>
                </a:solidFill>
                <a:latin typeface="+mj-lt"/>
                <a:cs typeface="Arial" charset="0"/>
              </a:rPr>
              <a:t>Commentaires des juges : </a:t>
            </a:r>
            <a:r>
              <a:rPr lang="fr-CA" altLang="en-US" sz="1600" i="1" dirty="0" err="1">
                <a:solidFill>
                  <a:schemeClr val="tx2"/>
                </a:solidFill>
                <a:latin typeface="+mj-lt"/>
                <a:cs typeface="Arial" charset="0"/>
              </a:rPr>
              <a:t>Grimard</a:t>
            </a:r>
            <a:r>
              <a:rPr lang="fr-CA" altLang="en-US" sz="1600" i="1" dirty="0">
                <a:solidFill>
                  <a:schemeClr val="tx2"/>
                </a:solidFill>
                <a:latin typeface="+mj-lt"/>
                <a:cs typeface="Arial" charset="0"/>
              </a:rPr>
              <a:t> Optique a non seulement alloué beaucoup d’énergie à la formation de son personnel sur les verres Transitions, mais également accordé une réelle importance à l’information donnée à ses patients sur les produits Transitions. En portant son attentions sur la sensibilité à la lumière, de nombreux événements portes ouvertes et la publicité à l’intention des patients, </a:t>
            </a:r>
            <a:r>
              <a:rPr lang="fr-CA" altLang="en-US" sz="1600" i="1" dirty="0" err="1">
                <a:solidFill>
                  <a:schemeClr val="tx2"/>
                </a:solidFill>
                <a:latin typeface="+mj-lt"/>
                <a:cs typeface="Arial" charset="0"/>
              </a:rPr>
              <a:t>Grimard</a:t>
            </a:r>
            <a:r>
              <a:rPr lang="fr-CA" altLang="en-US" sz="1600" i="1" dirty="0">
                <a:solidFill>
                  <a:schemeClr val="tx2"/>
                </a:solidFill>
                <a:latin typeface="+mj-lt"/>
                <a:cs typeface="Arial" charset="0"/>
              </a:rPr>
              <a:t> Optique a connu un franc succès en 2019.</a:t>
            </a:r>
          </a:p>
        </p:txBody>
      </p:sp>
      <p:sp>
        <p:nvSpPr>
          <p:cNvPr id="6" name="Connecteur droit 7">
            <a:extLst>
              <a:ext uri="{FF2B5EF4-FFF2-40B4-BE49-F238E27FC236}">
                <a16:creationId xmlns:a16="http://schemas.microsoft.com/office/drawing/2014/main" id="{29B7D7B6-7EB9-4044-9EC9-E277904F6444}"/>
              </a:ext>
            </a:extLst>
          </p:cNvPr>
          <p:cNvSpPr/>
          <p:nvPr>
            <p:custDataLst>
              <p:tags r:id="rId6"/>
            </p:custDataLst>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Picture 8">
            <a:extLst>
              <a:ext uri="{FF2B5EF4-FFF2-40B4-BE49-F238E27FC236}">
                <a16:creationId xmlns:a16="http://schemas.microsoft.com/office/drawing/2014/main" id="{BDAFE596-4DFD-42B1-9337-509371404D57}"/>
              </a:ext>
            </a:extLst>
          </p:cNvPr>
          <p:cNvPicPr>
            <a:picLocks noChangeAspect="1"/>
          </p:cNvPicPr>
          <p:nvPr>
            <p:custDataLst>
              <p:tags r:id="rId7"/>
            </p:custDataLst>
          </p:nvPr>
        </p:nvPicPr>
        <p:blipFill>
          <a:blip r:embed="rId12"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263830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78;p52">
            <a:extLst>
              <a:ext uri="{FF2B5EF4-FFF2-40B4-BE49-F238E27FC236}">
                <a16:creationId xmlns:a16="http://schemas.microsoft.com/office/drawing/2014/main" id="{F9B3DB46-E19E-42B7-AA10-622A4E8C3943}"/>
              </a:ext>
            </a:extLst>
          </p:cNvPr>
          <p:cNvPicPr preferRelativeResize="0"/>
          <p:nvPr>
            <p:custDataLst>
              <p:tags r:id="rId1"/>
            </p:custDataLst>
          </p:nvPr>
        </p:nvPicPr>
        <p:blipFill rotWithShape="1">
          <a:blip r:embed="rId10" cstate="print">
            <a:extLst>
              <a:ext uri="{28A0092B-C50C-407E-A947-70E740481C1C}">
                <a14:useLocalDpi xmlns:a14="http://schemas.microsoft.com/office/drawing/2010/main" val="0"/>
              </a:ext>
            </a:extLst>
          </a:blip>
          <a:srcRect l="5051"/>
          <a:stretch/>
        </p:blipFill>
        <p:spPr>
          <a:xfrm>
            <a:off x="6632448" y="-39378"/>
            <a:ext cx="5940503" cy="3519262"/>
          </a:xfrm>
          <a:prstGeom prst="parallelogram">
            <a:avLst>
              <a:gd name="adj" fmla="val 10655"/>
            </a:avLst>
          </a:prstGeom>
          <a:noFill/>
          <a:ln>
            <a:noFill/>
          </a:ln>
        </p:spPr>
      </p:pic>
      <p:sp>
        <p:nvSpPr>
          <p:cNvPr id="10" name="Text Placeholder 2">
            <a:extLst>
              <a:ext uri="{FF2B5EF4-FFF2-40B4-BE49-F238E27FC236}">
                <a16:creationId xmlns:a16="http://schemas.microsoft.com/office/drawing/2014/main" id="{A8BBA63D-C345-4F46-A180-AAE477360B5A}"/>
              </a:ext>
            </a:extLst>
          </p:cNvPr>
          <p:cNvSpPr txBox="1">
            <a:spLocks/>
          </p:cNvSpPr>
          <p:nvPr>
            <p:custDataLst>
              <p:tags r:id="rId2"/>
            </p:custDataLst>
          </p:nvPr>
        </p:nvSpPr>
        <p:spPr>
          <a:xfrm>
            <a:off x="845127" y="1465941"/>
            <a:ext cx="5392683" cy="4963735"/>
          </a:xfrm>
          <a:prstGeom prst="rect">
            <a:avLst/>
          </a:prstGeom>
          <a:noFill/>
          <a:ln>
            <a:noFill/>
          </a:ln>
        </p:spPr>
        <p:txBody>
          <a:bodyPr spcFirstLastPara="1" vert="horz" wrap="square" lIns="91425" tIns="45700" rIns="91425" bIns="45700" rtlCol="0" anchor="t" anchorCtr="0">
            <a:normAutofit fontScale="85000" lnSpcReduction="2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fr-CA" dirty="0"/>
              <a:t>Équipe composée d’optométristes et de professionnels de la vue très compétents répartis dans 20 succursales de la région métropolitaine de Détroit</a:t>
            </a:r>
          </a:p>
          <a:p>
            <a:r>
              <a:rPr lang="fr-CA" dirty="0"/>
              <a:t>Son principal objectif visait à attirer les </a:t>
            </a:r>
            <a:r>
              <a:rPr lang="fr-CA" dirty="0" err="1"/>
              <a:t>millénariaux</a:t>
            </a:r>
            <a:endParaRPr lang="fr-CA" dirty="0"/>
          </a:p>
          <a:p>
            <a:r>
              <a:rPr lang="fr-CA" dirty="0"/>
              <a:t>A stimulé l’intérêt pour les verres  Transitions Style </a:t>
            </a:r>
            <a:r>
              <a:rPr lang="fr-CA" dirty="0" err="1"/>
              <a:t>Colors</a:t>
            </a:r>
            <a:r>
              <a:rPr lang="fr-CA" dirty="0"/>
              <a:t> et les verres Transitions Style </a:t>
            </a:r>
            <a:r>
              <a:rPr lang="fr-CA" dirty="0" err="1"/>
              <a:t>Mirrors</a:t>
            </a:r>
            <a:r>
              <a:rPr lang="fr-CA" dirty="0"/>
              <a:t> et a attiré l’attention sur eux à l’aide de différentes approches</a:t>
            </a:r>
          </a:p>
          <a:p>
            <a:r>
              <a:rPr lang="fr-CA" dirty="0"/>
              <a:t>A réussi à atteindre une croissance à deux chiffres tous les mois en 2019</a:t>
            </a:r>
          </a:p>
          <a:p>
            <a:endParaRPr lang="fr-CA" dirty="0"/>
          </a:p>
        </p:txBody>
      </p:sp>
      <p:sp>
        <p:nvSpPr>
          <p:cNvPr id="5" name="Rectangle 4">
            <a:extLst>
              <a:ext uri="{FF2B5EF4-FFF2-40B4-BE49-F238E27FC236}">
                <a16:creationId xmlns:a16="http://schemas.microsoft.com/office/drawing/2014/main" id="{B13A7AEC-1DB1-4CF8-AD48-BAC595051BDD}"/>
              </a:ext>
            </a:extLst>
          </p:cNvPr>
          <p:cNvSpPr/>
          <p:nvPr>
            <p:custDataLst>
              <p:tags r:id="rId3"/>
            </p:custDataLst>
          </p:nvPr>
        </p:nvSpPr>
        <p:spPr>
          <a:xfrm>
            <a:off x="6271676" y="3428998"/>
            <a:ext cx="6034483"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11"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2" name="Title 1">
            <a:extLst>
              <a:ext uri="{FF2B5EF4-FFF2-40B4-BE49-F238E27FC236}">
                <a16:creationId xmlns:a16="http://schemas.microsoft.com/office/drawing/2014/main" id="{89DE2AD5-9B4D-4E47-BA67-9ED88354B9C9}"/>
              </a:ext>
            </a:extLst>
          </p:cNvPr>
          <p:cNvSpPr>
            <a:spLocks noGrp="1"/>
          </p:cNvSpPr>
          <p:nvPr>
            <p:ph type="title"/>
            <p:custDataLst>
              <p:tags r:id="rId4"/>
            </p:custDataLst>
          </p:nvPr>
        </p:nvSpPr>
        <p:spPr/>
        <p:txBody>
          <a:bodyPr>
            <a:normAutofit fontScale="90000"/>
          </a:bodyPr>
          <a:lstStyle/>
          <a:p>
            <a:r>
              <a:rPr lang="en-US" sz="3600" dirty="0"/>
              <a:t>HENRY FORD OPTIMEYES</a:t>
            </a:r>
            <a:br>
              <a:rPr lang="en-US" dirty="0"/>
            </a:br>
            <a:r>
              <a:rPr lang="en-US" sz="2700" b="0" i="1" dirty="0"/>
              <a:t>DÉTAILLANT AMÉRICAIN DE L’ANNÉE</a:t>
            </a:r>
            <a:endParaRPr lang="en-US" b="0" i="1" dirty="0"/>
          </a:p>
        </p:txBody>
      </p:sp>
      <p:sp>
        <p:nvSpPr>
          <p:cNvPr id="4" name="Rectangle 3">
            <a:extLst>
              <a:ext uri="{FF2B5EF4-FFF2-40B4-BE49-F238E27FC236}">
                <a16:creationId xmlns:a16="http://schemas.microsoft.com/office/drawing/2014/main" id="{B7002DFE-ED4B-4B12-AF34-2ED980381F04}"/>
              </a:ext>
            </a:extLst>
          </p:cNvPr>
          <p:cNvSpPr/>
          <p:nvPr>
            <p:custDataLst>
              <p:tags r:id="rId5"/>
            </p:custDataLst>
          </p:nvPr>
        </p:nvSpPr>
        <p:spPr>
          <a:xfrm>
            <a:off x="7125565" y="3873280"/>
            <a:ext cx="4820964" cy="2308324"/>
          </a:xfrm>
          <a:prstGeom prst="rect">
            <a:avLst/>
          </a:prstGeom>
        </p:spPr>
        <p:txBody>
          <a:bodyPr wrap="square">
            <a:spAutoFit/>
          </a:bodyPr>
          <a:lstStyle/>
          <a:p>
            <a:pPr>
              <a:defRPr/>
            </a:pPr>
            <a:r>
              <a:rPr lang="fr-CA" altLang="en-US" sz="1600" b="1" i="1" dirty="0">
                <a:solidFill>
                  <a:schemeClr val="tx2"/>
                </a:solidFill>
                <a:latin typeface="+mj-lt"/>
                <a:cs typeface="Arial" charset="0"/>
              </a:rPr>
              <a:t>Commentaires des juges : </a:t>
            </a:r>
            <a:r>
              <a:rPr lang="fr-CA" altLang="en-US" sz="1600" i="1" dirty="0">
                <a:solidFill>
                  <a:schemeClr val="tx2"/>
                </a:solidFill>
                <a:cs typeface="Arial" charset="0"/>
              </a:rPr>
              <a:t>Henry Ford </a:t>
            </a:r>
            <a:r>
              <a:rPr lang="fr-CA" altLang="en-US" sz="1600" i="1" dirty="0" err="1">
                <a:solidFill>
                  <a:schemeClr val="tx2"/>
                </a:solidFill>
                <a:cs typeface="Arial" charset="0"/>
              </a:rPr>
              <a:t>OptimEyes</a:t>
            </a:r>
            <a:r>
              <a:rPr lang="fr-CA" altLang="en-US" sz="1600" i="1" dirty="0">
                <a:solidFill>
                  <a:schemeClr val="tx2"/>
                </a:solidFill>
                <a:cs typeface="Arial" charset="0"/>
              </a:rPr>
              <a:t> a réellement misé sur le lancement des verres Transitions Style </a:t>
            </a:r>
            <a:r>
              <a:rPr lang="fr-CA" altLang="en-US" sz="1600" i="1" dirty="0" err="1">
                <a:solidFill>
                  <a:schemeClr val="tx2"/>
                </a:solidFill>
                <a:cs typeface="Arial" charset="0"/>
              </a:rPr>
              <a:t>Colors</a:t>
            </a:r>
            <a:r>
              <a:rPr lang="fr-CA" altLang="en-US" sz="1600" i="1" dirty="0">
                <a:solidFill>
                  <a:schemeClr val="tx2"/>
                </a:solidFill>
                <a:cs typeface="Arial" charset="0"/>
              </a:rPr>
              <a:t> et des verres Transitions Style </a:t>
            </a:r>
            <a:r>
              <a:rPr lang="fr-CA" altLang="en-US" sz="1600" i="1" dirty="0" err="1">
                <a:solidFill>
                  <a:schemeClr val="tx2"/>
                </a:solidFill>
                <a:cs typeface="Arial" charset="0"/>
              </a:rPr>
              <a:t>Mirrors</a:t>
            </a:r>
            <a:r>
              <a:rPr lang="fr-CA" altLang="en-US" sz="1600" i="1" dirty="0">
                <a:solidFill>
                  <a:schemeClr val="tx2"/>
                </a:solidFill>
                <a:cs typeface="Arial" charset="0"/>
              </a:rPr>
              <a:t> pour atteindre ses objectifs! Les verres Transitions ont été mis en vedette dans pratiquement tout le matériel qui s’adressait aux patients, et le personnel a reçu de nouvelles formations et de nouveaux verres Transitions sans frais.</a:t>
            </a:r>
            <a:endParaRPr lang="fr-CA" altLang="en-US" sz="1600" i="1" dirty="0">
              <a:solidFill>
                <a:schemeClr val="tx2"/>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custDataLst>
              <p:tags r:id="rId6"/>
            </p:custDataLst>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Picture 8">
            <a:extLst>
              <a:ext uri="{FF2B5EF4-FFF2-40B4-BE49-F238E27FC236}">
                <a16:creationId xmlns:a16="http://schemas.microsoft.com/office/drawing/2014/main" id="{BDAFE596-4DFD-42B1-9337-509371404D57}"/>
              </a:ext>
            </a:extLst>
          </p:cNvPr>
          <p:cNvPicPr>
            <a:picLocks noChangeAspect="1"/>
          </p:cNvPicPr>
          <p:nvPr>
            <p:custDataLst>
              <p:tags r:id="rId7"/>
            </p:custDataLst>
          </p:nvPr>
        </p:nvPicPr>
        <p:blipFill>
          <a:blip r:embed="rId12"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251155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85BD89-B0A9-4D8F-AD13-8E42197562CD}"/>
              </a:ext>
            </a:extLst>
          </p:cNvPr>
          <p:cNvPicPr>
            <a:picLocks noChangeAspect="1"/>
          </p:cNvPicPr>
          <p:nvPr>
            <p:custDataLst>
              <p:tags r:id="rId1"/>
            </p:custDataLst>
          </p:nvPr>
        </p:nvPicPr>
        <p:blipFill>
          <a:blip r:embed="rId10" cstate="hqprint">
            <a:extLst>
              <a:ext uri="{28A0092B-C50C-407E-A947-70E740481C1C}">
                <a14:useLocalDpi xmlns:a14="http://schemas.microsoft.com/office/drawing/2010/main"/>
              </a:ext>
            </a:extLst>
          </a:blip>
          <a:stretch>
            <a:fillRect/>
          </a:stretch>
        </p:blipFill>
        <p:spPr>
          <a:xfrm>
            <a:off x="6715189" y="0"/>
            <a:ext cx="5799089" cy="3869080"/>
          </a:xfrm>
          <a:prstGeom prst="parallelogram">
            <a:avLst>
              <a:gd name="adj" fmla="val 8718"/>
            </a:avLst>
          </a:prstGeom>
        </p:spPr>
      </p:pic>
      <p:sp>
        <p:nvSpPr>
          <p:cNvPr id="10" name="Title 1">
            <a:extLst>
              <a:ext uri="{FF2B5EF4-FFF2-40B4-BE49-F238E27FC236}">
                <a16:creationId xmlns:a16="http://schemas.microsoft.com/office/drawing/2014/main" id="{BAF4B31C-4039-4D0E-85DF-774C6B91B950}"/>
              </a:ext>
            </a:extLst>
          </p:cNvPr>
          <p:cNvSpPr txBox="1">
            <a:spLocks/>
          </p:cNvSpPr>
          <p:nvPr>
            <p:custDataLst>
              <p:tags r:id="rId2"/>
            </p:custDataLst>
          </p:nvPr>
        </p:nvSpPr>
        <p:spPr>
          <a:xfrm>
            <a:off x="845127" y="319762"/>
            <a:ext cx="5786901" cy="722549"/>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SPRING HILL EYECARE</a:t>
            </a:r>
            <a:br>
              <a:rPr lang="en-US" sz="2900" dirty="0"/>
            </a:br>
            <a:r>
              <a:rPr lang="en-US" sz="2400" b="0" i="1" dirty="0"/>
              <a:t>PRIX DE LA CLINIQUE DE SOINS DE LA VUE DE L’ANNÉE AUX ÉTATS-UNIS</a:t>
            </a:r>
            <a:endParaRPr lang="en-US" sz="2800" b="0" i="1" dirty="0"/>
          </a:p>
        </p:txBody>
      </p:sp>
      <p:sp>
        <p:nvSpPr>
          <p:cNvPr id="9" name="Rectangle 4">
            <a:extLst>
              <a:ext uri="{FF2B5EF4-FFF2-40B4-BE49-F238E27FC236}">
                <a16:creationId xmlns:a16="http://schemas.microsoft.com/office/drawing/2014/main" id="{5BA366E1-B620-4C44-BADB-BFA039DBE38A}"/>
              </a:ext>
            </a:extLst>
          </p:cNvPr>
          <p:cNvSpPr/>
          <p:nvPr>
            <p:custDataLst>
              <p:tags r:id="rId3"/>
            </p:custDataLst>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11"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custDataLst>
              <p:tags r:id="rId4"/>
            </p:custDataLst>
          </p:nvPr>
        </p:nvSpPr>
        <p:spPr>
          <a:xfrm>
            <a:off x="845127" y="1465942"/>
            <a:ext cx="5444513" cy="4388011"/>
          </a:xfrm>
        </p:spPr>
        <p:txBody>
          <a:bodyPr>
            <a:normAutofit lnSpcReduction="10000"/>
          </a:bodyPr>
          <a:lstStyle/>
          <a:p>
            <a:r>
              <a:rPr lang="fr-CA" sz="2400" kern="1200" dirty="0">
                <a:solidFill>
                  <a:srgbClr val="24366B"/>
                </a:solidFill>
                <a:latin typeface="Century Gothic" panose="020B0502020202020204" pitchFamily="34" charset="0"/>
                <a:ea typeface="+mn-ea"/>
                <a:cs typeface="+mn-cs"/>
              </a:rPr>
              <a:t>Clinique d’optométrie privée située à Spring Hill, au Tennessee </a:t>
            </a:r>
          </a:p>
          <a:p>
            <a:r>
              <a:rPr lang="fr-CA" sz="2400" kern="1200" dirty="0">
                <a:solidFill>
                  <a:srgbClr val="24366B"/>
                </a:solidFill>
                <a:latin typeface="Century Gothic" panose="020B0502020202020204" pitchFamily="34" charset="0"/>
                <a:ea typeface="+mn-ea"/>
                <a:cs typeface="+mn-cs"/>
              </a:rPr>
              <a:t>A formé son personnel sur les verres Transitions grâce à des séances de formation et des essais gratuits</a:t>
            </a:r>
          </a:p>
          <a:p>
            <a:r>
              <a:rPr lang="fr-CA" sz="2400" kern="1200" dirty="0">
                <a:solidFill>
                  <a:srgbClr val="24366B"/>
                </a:solidFill>
                <a:latin typeface="Century Gothic" panose="020B0502020202020204" pitchFamily="34" charset="0"/>
                <a:ea typeface="+mn-ea"/>
                <a:cs typeface="+mn-cs"/>
              </a:rPr>
              <a:t>A favorisé la fidélisation des patients à l’aide d’évaluations de produits écrites et d’un présentoir de verres interactif</a:t>
            </a:r>
          </a:p>
          <a:p>
            <a:r>
              <a:rPr lang="fr-CA" sz="2400" kern="1200" dirty="0">
                <a:solidFill>
                  <a:srgbClr val="24366B"/>
                </a:solidFill>
                <a:latin typeface="Century Gothic" panose="020B0502020202020204" pitchFamily="34" charset="0"/>
                <a:ea typeface="+mn-ea"/>
                <a:cs typeface="+mn-cs"/>
              </a:rPr>
              <a:t>A augmenté ses ventes de verres Transitions de 22 %</a:t>
            </a:r>
          </a:p>
        </p:txBody>
      </p:sp>
      <p:sp>
        <p:nvSpPr>
          <p:cNvPr id="4" name="Rectangle 3">
            <a:extLst>
              <a:ext uri="{FF2B5EF4-FFF2-40B4-BE49-F238E27FC236}">
                <a16:creationId xmlns:a16="http://schemas.microsoft.com/office/drawing/2014/main" id="{B7002DFE-ED4B-4B12-AF34-2ED980381F04}"/>
              </a:ext>
            </a:extLst>
          </p:cNvPr>
          <p:cNvSpPr/>
          <p:nvPr>
            <p:custDataLst>
              <p:tags r:id="rId5"/>
            </p:custDataLst>
          </p:nvPr>
        </p:nvSpPr>
        <p:spPr>
          <a:xfrm>
            <a:off x="7125565" y="3854855"/>
            <a:ext cx="4820964" cy="2308324"/>
          </a:xfrm>
          <a:prstGeom prst="rect">
            <a:avLst/>
          </a:prstGeom>
        </p:spPr>
        <p:txBody>
          <a:bodyPr wrap="square">
            <a:spAutoFit/>
          </a:bodyPr>
          <a:lstStyle/>
          <a:p>
            <a:pPr>
              <a:defRPr/>
            </a:pPr>
            <a:r>
              <a:rPr lang="fr-CA" altLang="en-US" sz="1600" b="1" i="1" dirty="0">
                <a:solidFill>
                  <a:schemeClr val="tx2"/>
                </a:solidFill>
                <a:latin typeface="+mj-lt"/>
                <a:cs typeface="Arial" charset="0"/>
              </a:rPr>
              <a:t>Commentaires des juges : </a:t>
            </a:r>
            <a:r>
              <a:rPr lang="fr-CA" altLang="en-US" sz="1600" i="1" dirty="0">
                <a:solidFill>
                  <a:schemeClr val="tx2"/>
                </a:solidFill>
                <a:cs typeface="Arial" charset="0"/>
              </a:rPr>
              <a:t>Spring Hill </a:t>
            </a:r>
            <a:r>
              <a:rPr lang="fr-CA" altLang="en-US" sz="1600" i="1" dirty="0" err="1">
                <a:solidFill>
                  <a:schemeClr val="tx2"/>
                </a:solidFill>
                <a:cs typeface="Arial" charset="0"/>
              </a:rPr>
              <a:t>Eyecare</a:t>
            </a:r>
            <a:r>
              <a:rPr lang="fr-CA" altLang="en-US" sz="1600" i="1" dirty="0">
                <a:solidFill>
                  <a:schemeClr val="tx2"/>
                </a:solidFill>
                <a:cs typeface="Arial" charset="0"/>
              </a:rPr>
              <a:t> a effectué un travail colossal en matière d’éducation de son personnel et de ses clients. En répondant aux objections communes avec du matériel en magasin unique, notamment en ajoutant les verres Transitions à son menu de verres, Spring Hill </a:t>
            </a:r>
            <a:r>
              <a:rPr lang="fr-CA" altLang="en-US" sz="1600" i="1" dirty="0" err="1">
                <a:solidFill>
                  <a:schemeClr val="tx2"/>
                </a:solidFill>
                <a:cs typeface="Arial" charset="0"/>
              </a:rPr>
              <a:t>Eyecare</a:t>
            </a:r>
            <a:r>
              <a:rPr lang="fr-CA" altLang="en-US" sz="1600" i="1" dirty="0">
                <a:solidFill>
                  <a:schemeClr val="tx2"/>
                </a:solidFill>
                <a:cs typeface="Arial" charset="0"/>
              </a:rPr>
              <a:t> n’a cessé de trouver de nouvelles façons de recommander les verres Transitions.</a:t>
            </a:r>
          </a:p>
          <a:p>
            <a:pPr>
              <a:defRPr/>
            </a:pPr>
            <a:endParaRPr lang="fr-CA" altLang="en-US" sz="1600" dirty="0">
              <a:solidFill>
                <a:schemeClr val="tx2"/>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custDataLst>
              <p:tags r:id="rId6"/>
            </p:custDataLst>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D6AF174-D704-4A5F-89E7-12B0A02682A9}"/>
              </a:ext>
            </a:extLst>
          </p:cNvPr>
          <p:cNvPicPr>
            <a:picLocks noChangeAspect="1"/>
          </p:cNvPicPr>
          <p:nvPr>
            <p:custDataLst>
              <p:tags r:id="rId7"/>
            </p:custDataLst>
          </p:nvPr>
        </p:nvPicPr>
        <p:blipFill>
          <a:blip r:embed="rId12"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81475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23B3FA-5DCC-4C3B-8F4B-34A402FFA252}"/>
              </a:ext>
            </a:extLst>
          </p:cNvPr>
          <p:cNvPicPr>
            <a:picLocks noChangeAspect="1"/>
          </p:cNvPicPr>
          <p:nvPr>
            <p:custDataLst>
              <p:tags r:id="rId1"/>
            </p:custDataLst>
          </p:nvPr>
        </p:nvPicPr>
        <p:blipFill rotWithShape="1">
          <a:blip r:embed="rId10" cstate="hqprint">
            <a:extLst>
              <a:ext uri="{28A0092B-C50C-407E-A947-70E740481C1C}">
                <a14:useLocalDpi xmlns:a14="http://schemas.microsoft.com/office/drawing/2010/main"/>
              </a:ext>
            </a:extLst>
          </a:blip>
          <a:srcRect/>
          <a:stretch/>
        </p:blipFill>
        <p:spPr>
          <a:xfrm>
            <a:off x="6599619" y="-47542"/>
            <a:ext cx="5961258" cy="4456403"/>
          </a:xfrm>
          <a:prstGeom prst="parallelogram">
            <a:avLst>
              <a:gd name="adj" fmla="val 10646"/>
            </a:avLst>
          </a:prstGeom>
        </p:spPr>
      </p:pic>
      <p:sp>
        <p:nvSpPr>
          <p:cNvPr id="10" name="Title 1">
            <a:extLst>
              <a:ext uri="{FF2B5EF4-FFF2-40B4-BE49-F238E27FC236}">
                <a16:creationId xmlns:a16="http://schemas.microsoft.com/office/drawing/2014/main" id="{BAF4B31C-4039-4D0E-85DF-774C6B91B950}"/>
              </a:ext>
            </a:extLst>
          </p:cNvPr>
          <p:cNvSpPr txBox="1">
            <a:spLocks/>
          </p:cNvSpPr>
          <p:nvPr>
            <p:custDataLst>
              <p:tags r:id="rId2"/>
            </p:custDataLst>
          </p:nvPr>
        </p:nvSpPr>
        <p:spPr>
          <a:xfrm>
            <a:off x="845127" y="310947"/>
            <a:ext cx="5786901" cy="722549"/>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VISION CARE CENTRE</a:t>
            </a:r>
            <a:br>
              <a:rPr lang="en-US" sz="2900" dirty="0"/>
            </a:br>
            <a:r>
              <a:rPr lang="en-US" sz="2000" b="0" i="1" dirty="0"/>
              <a:t>PRIX DE LA CLINIQUE DE SOINS DE LA VUE DE L’ANNÉE AU CANADA</a:t>
            </a:r>
            <a:endParaRPr lang="en-US" sz="2100" b="0" i="1" dirty="0"/>
          </a:p>
        </p:txBody>
      </p:sp>
      <p:sp>
        <p:nvSpPr>
          <p:cNvPr id="9" name="Rectangle 4">
            <a:extLst>
              <a:ext uri="{FF2B5EF4-FFF2-40B4-BE49-F238E27FC236}">
                <a16:creationId xmlns:a16="http://schemas.microsoft.com/office/drawing/2014/main" id="{5BA366E1-B620-4C44-BADB-BFA039DBE38A}"/>
              </a:ext>
            </a:extLst>
          </p:cNvPr>
          <p:cNvSpPr/>
          <p:nvPr>
            <p:custDataLst>
              <p:tags r:id="rId3"/>
            </p:custDataLst>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11"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custDataLst>
              <p:tags r:id="rId4"/>
            </p:custDataLst>
          </p:nvPr>
        </p:nvSpPr>
        <p:spPr>
          <a:xfrm>
            <a:off x="845127" y="1465942"/>
            <a:ext cx="5509022" cy="4829350"/>
          </a:xfrm>
        </p:spPr>
        <p:txBody>
          <a:bodyPr>
            <a:normAutofit fontScale="70000" lnSpcReduction="20000"/>
          </a:bodyPr>
          <a:lstStyle/>
          <a:p>
            <a:pPr>
              <a:lnSpc>
                <a:spcPct val="110000"/>
              </a:lnSpc>
            </a:pPr>
            <a:r>
              <a:rPr lang="fr-CA" sz="2400" kern="1200" dirty="0">
                <a:solidFill>
                  <a:srgbClr val="24366B"/>
                </a:solidFill>
                <a:latin typeface="Century Gothic" panose="020B0502020202020204" pitchFamily="34" charset="0"/>
                <a:ea typeface="+mn-ea"/>
                <a:cs typeface="+mn-cs"/>
              </a:rPr>
              <a:t>Clinique d’optométrie indépendante de Toronto, au Canada</a:t>
            </a:r>
          </a:p>
          <a:p>
            <a:pPr>
              <a:lnSpc>
                <a:spcPct val="110000"/>
              </a:lnSpc>
            </a:pPr>
            <a:r>
              <a:rPr lang="fr-CA" sz="2400" kern="1200" dirty="0">
                <a:solidFill>
                  <a:srgbClr val="24366B"/>
                </a:solidFill>
                <a:latin typeface="Century Gothic" panose="020B0502020202020204" pitchFamily="34" charset="0"/>
                <a:ea typeface="+mn-ea"/>
                <a:cs typeface="+mn-cs"/>
              </a:rPr>
              <a:t>A mis sur pied une approche globale visant à inclure les verres Transitions dans l’expérience du patient</a:t>
            </a:r>
          </a:p>
          <a:p>
            <a:pPr>
              <a:lnSpc>
                <a:spcPct val="110000"/>
              </a:lnSpc>
            </a:pPr>
            <a:r>
              <a:rPr lang="fr-CA" sz="2400" kern="1200" dirty="0">
                <a:solidFill>
                  <a:srgbClr val="24366B"/>
                </a:solidFill>
                <a:latin typeface="Century Gothic" panose="020B0502020202020204" pitchFamily="34" charset="0"/>
                <a:ea typeface="+mn-ea"/>
                <a:cs typeface="+mn-cs"/>
              </a:rPr>
              <a:t>A commencé à effectuer le test préalable des verres et à axer la pratique sur les recommandations des optométristes</a:t>
            </a:r>
          </a:p>
          <a:p>
            <a:pPr>
              <a:lnSpc>
                <a:spcPct val="110000"/>
              </a:lnSpc>
            </a:pPr>
            <a:r>
              <a:rPr lang="fr-CA" sz="2400" kern="1200" dirty="0">
                <a:solidFill>
                  <a:srgbClr val="24366B"/>
                </a:solidFill>
                <a:latin typeface="Century Gothic" panose="020B0502020202020204" pitchFamily="34" charset="0"/>
                <a:ea typeface="+mn-ea"/>
                <a:cs typeface="+mn-cs"/>
              </a:rPr>
              <a:t>A créé le bar Transitions Style</a:t>
            </a:r>
          </a:p>
          <a:p>
            <a:pPr>
              <a:lnSpc>
                <a:spcPct val="110000"/>
              </a:lnSpc>
            </a:pPr>
            <a:r>
              <a:rPr lang="fr-CA" sz="2400" kern="1200" dirty="0">
                <a:solidFill>
                  <a:srgbClr val="24366B"/>
                </a:solidFill>
                <a:latin typeface="Century Gothic" panose="020B0502020202020204" pitchFamily="34" charset="0"/>
                <a:ea typeface="+mn-ea"/>
                <a:cs typeface="+mn-cs"/>
              </a:rPr>
              <a:t>A reconstitué l’expérience du Transitions </a:t>
            </a:r>
            <a:r>
              <a:rPr lang="fr-CA" sz="2400" kern="1200" dirty="0" err="1">
                <a:solidFill>
                  <a:srgbClr val="24366B"/>
                </a:solidFill>
                <a:latin typeface="Century Gothic" panose="020B0502020202020204" pitchFamily="34" charset="0"/>
                <a:ea typeface="+mn-ea"/>
                <a:cs typeface="+mn-cs"/>
              </a:rPr>
              <a:t>Academy</a:t>
            </a:r>
            <a:r>
              <a:rPr lang="fr-CA" sz="2400" kern="1200" dirty="0">
                <a:solidFill>
                  <a:srgbClr val="24366B"/>
                </a:solidFill>
                <a:latin typeface="Century Gothic" panose="020B0502020202020204" pitchFamily="34" charset="0"/>
                <a:ea typeface="+mn-ea"/>
                <a:cs typeface="+mn-cs"/>
              </a:rPr>
              <a:t> pour le personnel et a rédigé de nouveaux scénarios pour surmonter les objections des patients</a:t>
            </a:r>
          </a:p>
          <a:p>
            <a:pPr>
              <a:lnSpc>
                <a:spcPct val="110000"/>
              </a:lnSpc>
            </a:pPr>
            <a:r>
              <a:rPr lang="fr-CA" sz="2400" kern="1200" dirty="0">
                <a:solidFill>
                  <a:srgbClr val="24366B"/>
                </a:solidFill>
                <a:latin typeface="Century Gothic" panose="020B0502020202020204" pitchFamily="34" charset="0"/>
                <a:ea typeface="+mn-ea"/>
                <a:cs typeface="+mn-cs"/>
              </a:rPr>
              <a:t>A haussé son taux de pénétration à 36,5 %</a:t>
            </a:r>
          </a:p>
        </p:txBody>
      </p:sp>
      <p:sp>
        <p:nvSpPr>
          <p:cNvPr id="4" name="Rectangle 3">
            <a:extLst>
              <a:ext uri="{FF2B5EF4-FFF2-40B4-BE49-F238E27FC236}">
                <a16:creationId xmlns:a16="http://schemas.microsoft.com/office/drawing/2014/main" id="{B7002DFE-ED4B-4B12-AF34-2ED980381F04}"/>
              </a:ext>
            </a:extLst>
          </p:cNvPr>
          <p:cNvSpPr/>
          <p:nvPr>
            <p:custDataLst>
              <p:tags r:id="rId5"/>
            </p:custDataLst>
          </p:nvPr>
        </p:nvSpPr>
        <p:spPr>
          <a:xfrm>
            <a:off x="7125565" y="3910811"/>
            <a:ext cx="4820964" cy="1815882"/>
          </a:xfrm>
          <a:prstGeom prst="rect">
            <a:avLst/>
          </a:prstGeom>
        </p:spPr>
        <p:txBody>
          <a:bodyPr wrap="square">
            <a:spAutoFit/>
          </a:bodyPr>
          <a:lstStyle/>
          <a:p>
            <a:pPr>
              <a:defRPr/>
            </a:pPr>
            <a:r>
              <a:rPr lang="fr-CA" altLang="en-US" sz="1600" b="1" i="1" dirty="0">
                <a:solidFill>
                  <a:schemeClr val="tx2"/>
                </a:solidFill>
                <a:latin typeface="+mj-lt"/>
                <a:cs typeface="Arial" charset="0"/>
              </a:rPr>
              <a:t>Commentaires des juges : </a:t>
            </a:r>
            <a:r>
              <a:rPr lang="fr-CA" altLang="en-US" sz="1600" i="1" dirty="0">
                <a:solidFill>
                  <a:schemeClr val="tx2"/>
                </a:solidFill>
                <a:latin typeface="+mj-lt"/>
                <a:cs typeface="Arial" charset="0"/>
              </a:rPr>
              <a:t>L’application des apprentissages du Transitions </a:t>
            </a:r>
            <a:r>
              <a:rPr lang="fr-CA" altLang="en-US" sz="1600" i="1" dirty="0" err="1">
                <a:solidFill>
                  <a:schemeClr val="tx2"/>
                </a:solidFill>
                <a:latin typeface="+mj-lt"/>
                <a:cs typeface="Arial" charset="0"/>
              </a:rPr>
              <a:t>Academy</a:t>
            </a:r>
            <a:r>
              <a:rPr lang="fr-CA" altLang="en-US" sz="1600" i="1" dirty="0">
                <a:solidFill>
                  <a:schemeClr val="tx2"/>
                </a:solidFill>
                <a:latin typeface="+mj-lt"/>
                <a:cs typeface="Arial" charset="0"/>
              </a:rPr>
              <a:t> de </a:t>
            </a:r>
            <a:r>
              <a:rPr lang="fr-CA" altLang="en-US" sz="1600" i="1" dirty="0">
                <a:solidFill>
                  <a:schemeClr val="tx2"/>
                </a:solidFill>
              </a:rPr>
              <a:t>Vision Care Centre est vraiment impressionnante. Non seulement la clinique a changé sa façon de recommander des produits, mais elle a aussi converti les membres de son personnel en promoteurs de la marque Transitions. </a:t>
            </a:r>
            <a:endParaRPr lang="fr-CA" altLang="en-US" sz="1600" i="1" dirty="0">
              <a:solidFill>
                <a:schemeClr val="tx2"/>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custDataLst>
              <p:tags r:id="rId6"/>
            </p:custDataLst>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D6AF174-D704-4A5F-89E7-12B0A02682A9}"/>
              </a:ext>
            </a:extLst>
          </p:cNvPr>
          <p:cNvPicPr>
            <a:picLocks noChangeAspect="1"/>
          </p:cNvPicPr>
          <p:nvPr>
            <p:custDataLst>
              <p:tags r:id="rId7"/>
            </p:custDataLst>
          </p:nvPr>
        </p:nvPicPr>
        <p:blipFill>
          <a:blip r:embed="rId12"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112430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6EB7D7-178F-45C9-A3CB-3151F0ED96DB}"/>
              </a:ext>
            </a:extLst>
          </p:cNvPr>
          <p:cNvPicPr>
            <a:picLocks noChangeAspect="1"/>
          </p:cNvPicPr>
          <p:nvPr>
            <p:custDataLst>
              <p:tags r:id="rId1"/>
            </p:custDataLst>
          </p:nvPr>
        </p:nvPicPr>
        <p:blipFill>
          <a:blip r:embed="rId10" cstate="hqprint">
            <a:extLst>
              <a:ext uri="{28A0092B-C50C-407E-A947-70E740481C1C}">
                <a14:useLocalDpi xmlns:a14="http://schemas.microsoft.com/office/drawing/2010/main"/>
              </a:ext>
            </a:extLst>
          </a:blip>
          <a:stretch>
            <a:fillRect/>
          </a:stretch>
        </p:blipFill>
        <p:spPr>
          <a:xfrm>
            <a:off x="6632028" y="0"/>
            <a:ext cx="5902360" cy="3936137"/>
          </a:xfrm>
          <a:prstGeom prst="parallelogram">
            <a:avLst>
              <a:gd name="adj" fmla="val 9747"/>
            </a:avLst>
          </a:prstGeom>
        </p:spPr>
      </p:pic>
      <p:sp>
        <p:nvSpPr>
          <p:cNvPr id="11" name="Text Placeholder 2">
            <a:extLst>
              <a:ext uri="{FF2B5EF4-FFF2-40B4-BE49-F238E27FC236}">
                <a16:creationId xmlns:a16="http://schemas.microsoft.com/office/drawing/2014/main" id="{8BD59473-C4E1-4684-BB1B-2CAF2AAD9C55}"/>
              </a:ext>
            </a:extLst>
          </p:cNvPr>
          <p:cNvSpPr txBox="1">
            <a:spLocks/>
          </p:cNvSpPr>
          <p:nvPr>
            <p:custDataLst>
              <p:tags r:id="rId2"/>
            </p:custDataLst>
          </p:nvPr>
        </p:nvSpPr>
        <p:spPr>
          <a:xfrm>
            <a:off x="845127" y="1465942"/>
            <a:ext cx="5444513" cy="5072296"/>
          </a:xfrm>
          <a:prstGeom prst="rect">
            <a:avLst/>
          </a:prstGeom>
          <a:noFill/>
          <a:ln>
            <a:noFill/>
          </a:ln>
        </p:spPr>
        <p:txBody>
          <a:bodyPr spcFirstLastPara="1" vert="horz" wrap="square" lIns="91425" tIns="45700" rIns="91425" bIns="45700" rtlCol="0" anchor="t" anchorCtr="0">
            <a:normAutofit fontScale="92500" lnSpcReduction="1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fr-CA" sz="2400" dirty="0"/>
              <a:t>Maître opticien comptant près de 50 ans d’expérience</a:t>
            </a:r>
          </a:p>
          <a:p>
            <a:r>
              <a:rPr lang="fr-CA" sz="2400" dirty="0"/>
              <a:t>Président d’August Enterprise et propriétaire de The Optical </a:t>
            </a:r>
            <a:r>
              <a:rPr lang="fr-CA" sz="2400" dirty="0" err="1"/>
              <a:t>Retail</a:t>
            </a:r>
            <a:r>
              <a:rPr lang="fr-CA" sz="2400" dirty="0"/>
              <a:t> Group (TORG)</a:t>
            </a:r>
          </a:p>
          <a:p>
            <a:r>
              <a:rPr lang="fr-CA" sz="2400" dirty="0"/>
              <a:t>Il présente les verres </a:t>
            </a:r>
            <a:r>
              <a:rPr lang="fr-CA" sz="2400" i="1" dirty="0"/>
              <a:t>Transitions</a:t>
            </a:r>
            <a:r>
              <a:rPr lang="fr-CA" sz="2400" dirty="0"/>
              <a:t> dans chacune de ses conférences </a:t>
            </a:r>
            <a:r>
              <a:rPr lang="fr-CA" sz="2400" dirty="0" err="1"/>
              <a:t>Sunwear</a:t>
            </a:r>
            <a:r>
              <a:rPr lang="fr-CA" sz="2400" dirty="0"/>
              <a:t>-o-</a:t>
            </a:r>
            <a:r>
              <a:rPr lang="fr-CA" sz="2400" dirty="0" err="1"/>
              <a:t>logy</a:t>
            </a:r>
            <a:endParaRPr lang="fr-CA" sz="2400" dirty="0"/>
          </a:p>
          <a:p>
            <a:r>
              <a:rPr lang="fr-CA" sz="2400" dirty="0"/>
              <a:t>Il fait la promotion des verres </a:t>
            </a:r>
            <a:r>
              <a:rPr lang="fr-CA" sz="2400" i="1" dirty="0"/>
              <a:t>Transitions</a:t>
            </a:r>
            <a:r>
              <a:rPr lang="fr-CA" sz="2400" dirty="0"/>
              <a:t> partout dans le monde</a:t>
            </a:r>
          </a:p>
          <a:p>
            <a:r>
              <a:rPr lang="fr-CA" sz="2400" dirty="0"/>
              <a:t>Se sert de l’analyse de prescription pour discuter des verres </a:t>
            </a:r>
            <a:r>
              <a:rPr lang="fr-CA" sz="2400" i="1" dirty="0"/>
              <a:t>Transitions</a:t>
            </a:r>
            <a:r>
              <a:rPr lang="fr-CA" sz="2400" dirty="0"/>
              <a:t> avec chaque patient</a:t>
            </a:r>
          </a:p>
          <a:p>
            <a:r>
              <a:rPr lang="fr-CA" sz="2400" dirty="0"/>
              <a:t>A haussé ses ventes de verres </a:t>
            </a:r>
            <a:r>
              <a:rPr lang="fr-CA" sz="2400" i="1" dirty="0"/>
              <a:t>Transitions </a:t>
            </a:r>
            <a:r>
              <a:rPr lang="fr-CA" sz="2400" dirty="0"/>
              <a:t>de 25 %</a:t>
            </a:r>
          </a:p>
        </p:txBody>
      </p:sp>
      <p:sp>
        <p:nvSpPr>
          <p:cNvPr id="9" name="Rectangle 4">
            <a:extLst>
              <a:ext uri="{FF2B5EF4-FFF2-40B4-BE49-F238E27FC236}">
                <a16:creationId xmlns:a16="http://schemas.microsoft.com/office/drawing/2014/main" id="{67EBD39A-75DA-4F4F-9986-452E3A206B44}"/>
              </a:ext>
            </a:extLst>
          </p:cNvPr>
          <p:cNvSpPr/>
          <p:nvPr>
            <p:custDataLst>
              <p:tags r:id="rId3"/>
            </p:custDataLst>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11"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4" name="Rectangle 3">
            <a:extLst>
              <a:ext uri="{FF2B5EF4-FFF2-40B4-BE49-F238E27FC236}">
                <a16:creationId xmlns:a16="http://schemas.microsoft.com/office/drawing/2014/main" id="{B7002DFE-ED4B-4B12-AF34-2ED980381F04}"/>
              </a:ext>
            </a:extLst>
          </p:cNvPr>
          <p:cNvSpPr/>
          <p:nvPr>
            <p:custDataLst>
              <p:tags r:id="rId4"/>
            </p:custDataLst>
          </p:nvPr>
        </p:nvSpPr>
        <p:spPr>
          <a:xfrm>
            <a:off x="7003174" y="4002090"/>
            <a:ext cx="4820964" cy="1815882"/>
          </a:xfrm>
          <a:prstGeom prst="rect">
            <a:avLst/>
          </a:prstGeom>
        </p:spPr>
        <p:txBody>
          <a:bodyPr wrap="square">
            <a:spAutoFit/>
          </a:bodyPr>
          <a:lstStyle/>
          <a:p>
            <a:pPr>
              <a:defRPr/>
            </a:pPr>
            <a:r>
              <a:rPr lang="fr-CA" altLang="en-US" sz="1600" b="1" i="1" dirty="0">
                <a:solidFill>
                  <a:schemeClr val="tx2"/>
                </a:solidFill>
                <a:latin typeface="+mj-lt"/>
                <a:cs typeface="Arial" charset="0"/>
              </a:rPr>
              <a:t>Commentaires des juges : </a:t>
            </a:r>
            <a:r>
              <a:rPr lang="fr-CA" altLang="en-US" sz="1600" b="0" i="1" dirty="0">
                <a:solidFill>
                  <a:schemeClr val="tx2"/>
                </a:solidFill>
                <a:latin typeface="+mj-lt"/>
                <a:cs typeface="Arial" charset="0"/>
              </a:rPr>
              <a:t>En raison de son dévouement de toute une vie envers la marque Transitions, le</a:t>
            </a:r>
            <a:r>
              <a:rPr lang="fr-CA" altLang="en-US" sz="1600" i="1" dirty="0">
                <a:solidFill>
                  <a:schemeClr val="tx2"/>
                </a:solidFill>
                <a:latin typeface="+mj-lt"/>
                <a:cs typeface="Arial" charset="0"/>
              </a:rPr>
              <a:t> professeur </a:t>
            </a:r>
            <a:r>
              <a:rPr lang="fr-CA" sz="1600" i="1" dirty="0">
                <a:solidFill>
                  <a:schemeClr val="tx2"/>
                </a:solidFill>
              </a:rPr>
              <a:t>Edward C. August est la parfaite définition de ce qu’est un ambassadeur de la marque. Sa façon de recueillir l’information sur les verres Transitions et d’en parler partout dans le monde est incroyable. </a:t>
            </a:r>
          </a:p>
        </p:txBody>
      </p:sp>
      <p:sp>
        <p:nvSpPr>
          <p:cNvPr id="6" name="Connecteur droit 7">
            <a:extLst>
              <a:ext uri="{FF2B5EF4-FFF2-40B4-BE49-F238E27FC236}">
                <a16:creationId xmlns:a16="http://schemas.microsoft.com/office/drawing/2014/main" id="{29B7D7B6-7EB9-4044-9EC9-E277904F6444}"/>
              </a:ext>
            </a:extLst>
          </p:cNvPr>
          <p:cNvSpPr/>
          <p:nvPr>
            <p:custDataLst>
              <p:tags r:id="rId5"/>
            </p:custDataLst>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3AA48E26-9EF2-460B-A07E-DE4AC5589B9A}"/>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
        <p:nvSpPr>
          <p:cNvPr id="10" name="Title 1">
            <a:extLst>
              <a:ext uri="{FF2B5EF4-FFF2-40B4-BE49-F238E27FC236}">
                <a16:creationId xmlns:a16="http://schemas.microsoft.com/office/drawing/2014/main" id="{F620DE95-D2D5-4D3B-B41B-01D21CDFF4B8}"/>
              </a:ext>
            </a:extLst>
          </p:cNvPr>
          <p:cNvSpPr txBox="1">
            <a:spLocks/>
          </p:cNvSpPr>
          <p:nvPr>
            <p:custDataLst>
              <p:tags r:id="rId7"/>
            </p:custDataLst>
          </p:nvPr>
        </p:nvSpPr>
        <p:spPr>
          <a:xfrm>
            <a:off x="845127" y="319762"/>
            <a:ext cx="5786901" cy="899438"/>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dirty="0"/>
              <a:t>PROFESSEUR EDWARD C. AUGUST</a:t>
            </a:r>
            <a:br>
              <a:rPr lang="en-US" sz="2900" dirty="0"/>
            </a:br>
            <a:r>
              <a:rPr lang="en-US" sz="2400" b="0" i="1" dirty="0"/>
              <a:t>PRIX DE L’AMBASSADEUR DE LA MARQUE TRANSITIONS</a:t>
            </a:r>
            <a:endParaRPr lang="en-US" sz="2900" b="0" i="1" dirty="0"/>
          </a:p>
        </p:txBody>
      </p:sp>
    </p:spTree>
    <p:extLst>
      <p:ext uri="{BB962C8B-B14F-4D97-AF65-F5344CB8AC3E}">
        <p14:creationId xmlns:p14="http://schemas.microsoft.com/office/powerpoint/2010/main" val="421327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fr" altLang="fr-FR" dirty="0">
                <a:ea typeface="ＭＳ Ｐゴシック" panose="020B0600070205080204" pitchFamily="34" charset="-128"/>
              </a:rPr>
              <a:t>QUI PEUT SOUMETTRE UNE CANDIDATURE?</a:t>
            </a:r>
            <a:endParaRPr dirty="0"/>
          </a:p>
        </p:txBody>
      </p:sp>
      <p:sp>
        <p:nvSpPr>
          <p:cNvPr id="266" name="Google Shape;266;p2"/>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dirty="0" err="1"/>
              <a:t>Cliniques</a:t>
            </a:r>
            <a:r>
              <a:rPr lang="en-US" dirty="0"/>
              <a:t> et </a:t>
            </a:r>
            <a:r>
              <a:rPr lang="en-US" dirty="0" err="1"/>
              <a:t>professionnels</a:t>
            </a:r>
            <a:r>
              <a:rPr lang="en-US" dirty="0"/>
              <a:t> de la </a:t>
            </a:r>
            <a:r>
              <a:rPr lang="en-US" dirty="0" err="1"/>
              <a:t>vue</a:t>
            </a:r>
            <a:r>
              <a:rPr lang="en-US" dirty="0"/>
              <a:t> </a:t>
            </a:r>
            <a:r>
              <a:rPr lang="en-US" dirty="0" err="1"/>
              <a:t>indépendants</a:t>
            </a:r>
            <a:endParaRPr lang="en-US" dirty="0"/>
          </a:p>
          <a:p>
            <a:pPr lvl="0"/>
            <a:r>
              <a:rPr lang="en-US" dirty="0" err="1"/>
              <a:t>Professionnels</a:t>
            </a:r>
            <a:r>
              <a:rPr lang="en-US" dirty="0"/>
              <a:t> et </a:t>
            </a:r>
            <a:r>
              <a:rPr lang="en-US" dirty="0" err="1"/>
              <a:t>formateurs</a:t>
            </a:r>
            <a:r>
              <a:rPr lang="en-US" dirty="0"/>
              <a:t> de </a:t>
            </a:r>
            <a:r>
              <a:rPr lang="en-US" dirty="0" err="1"/>
              <a:t>l’industrie</a:t>
            </a:r>
            <a:r>
              <a:rPr lang="en-US" dirty="0"/>
              <a:t> de </a:t>
            </a:r>
            <a:r>
              <a:rPr lang="en-US" dirty="0" err="1"/>
              <a:t>l’optique</a:t>
            </a:r>
            <a:endParaRPr lang="en-US" dirty="0"/>
          </a:p>
          <a:p>
            <a:pPr lvl="0"/>
            <a:r>
              <a:rPr lang="en-US" dirty="0" err="1"/>
              <a:t>Détaillants</a:t>
            </a:r>
            <a:r>
              <a:rPr lang="en-US" dirty="0"/>
              <a:t> </a:t>
            </a:r>
            <a:r>
              <a:rPr lang="en-US" dirty="0" err="1"/>
              <a:t>nationaux</a:t>
            </a:r>
            <a:r>
              <a:rPr lang="en-US" dirty="0"/>
              <a:t> et </a:t>
            </a:r>
            <a:r>
              <a:rPr lang="en-US" dirty="0" err="1"/>
              <a:t>régionaux</a:t>
            </a:r>
            <a:endParaRPr lang="en-US" dirty="0"/>
          </a:p>
          <a:p>
            <a:pPr lvl="0"/>
            <a:r>
              <a:rPr lang="en-US" dirty="0" err="1"/>
              <a:t>Laboratoires</a:t>
            </a:r>
            <a:r>
              <a:rPr lang="en-US" dirty="0"/>
              <a:t> </a:t>
            </a:r>
            <a:r>
              <a:rPr lang="en-US" dirty="0" err="1"/>
              <a:t>d’optique</a:t>
            </a:r>
            <a:endParaRPr lang="en-US" dirty="0"/>
          </a:p>
          <a:p>
            <a:pPr lvl="0"/>
            <a:r>
              <a:rPr lang="en-US" dirty="0" err="1"/>
              <a:t>Entreprises</a:t>
            </a:r>
            <a:r>
              <a:rPr lang="en-US" dirty="0"/>
              <a:t> de gestion de </a:t>
            </a:r>
            <a:r>
              <a:rPr lang="en-US" dirty="0" err="1"/>
              <a:t>soins</a:t>
            </a:r>
            <a:r>
              <a:rPr lang="en-US" dirty="0"/>
              <a:t> de la </a:t>
            </a:r>
            <a:r>
              <a:rPr lang="en-US" dirty="0" err="1"/>
              <a:t>vue</a:t>
            </a:r>
            <a:endParaRPr lang="en-US" dirty="0"/>
          </a:p>
          <a:p>
            <a:pPr lvl="0"/>
            <a:r>
              <a:rPr lang="en-US" dirty="0"/>
              <a:t>Fabricants de </a:t>
            </a:r>
            <a:r>
              <a:rPr lang="en-US" dirty="0" err="1"/>
              <a:t>verres</a:t>
            </a:r>
            <a:r>
              <a:rPr lang="en-US" dirty="0"/>
              <a:t> et </a:t>
            </a:r>
            <a:r>
              <a:rPr lang="en-US" dirty="0" err="1"/>
              <a:t>groupes</a:t>
            </a:r>
            <a:r>
              <a:rPr lang="en-US" dirty="0"/>
              <a:t> </a:t>
            </a:r>
            <a:r>
              <a:rPr lang="en-US" dirty="0" err="1"/>
              <a:t>d’achats</a:t>
            </a:r>
            <a:endParaRPr lang="en-US" dirty="0"/>
          </a:p>
          <a:p>
            <a:pPr lvl="0"/>
            <a:endParaRPr lang="en-US" dirty="0"/>
          </a:p>
          <a:p>
            <a:pPr marL="457200" marR="0" lvl="0" indent="-228600" algn="l" rtl="0">
              <a:lnSpc>
                <a:spcPct val="90000"/>
              </a:lnSpc>
              <a:spcBef>
                <a:spcPts val="1000"/>
              </a:spcBef>
              <a:spcAft>
                <a:spcPts val="0"/>
              </a:spcAft>
              <a:buClr>
                <a:schemeClr val="dk1"/>
              </a:buClr>
              <a:buSzPts val="1800"/>
              <a:buFont typeface="Arial"/>
              <a:buNone/>
            </a:pPr>
            <a:endParaRPr dirty="0"/>
          </a:p>
        </p:txBody>
      </p:sp>
      <p:sp>
        <p:nvSpPr>
          <p:cNvPr id="267" name="Google Shape;267;p2"/>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a:t>
            </a:fld>
            <a:r>
              <a:rPr lang="en-US"/>
              <a:t> </a:t>
            </a:r>
            <a:endParaRPr sz="800" b="0">
              <a:solidFill>
                <a:schemeClr val="dk1"/>
              </a:solidFill>
            </a:endParaRPr>
          </a:p>
        </p:txBody>
      </p:sp>
      <p:pic>
        <p:nvPicPr>
          <p:cNvPr id="6" name="Picture 5">
            <a:extLst>
              <a:ext uri="{FF2B5EF4-FFF2-40B4-BE49-F238E27FC236}">
                <a16:creationId xmlns:a16="http://schemas.microsoft.com/office/drawing/2014/main" id="{E941C1A5-EBAC-034A-9D0C-981622A34FD4}"/>
              </a:ext>
            </a:extLst>
          </p:cNvPr>
          <p:cNvPicPr>
            <a:picLocks noChangeAspect="1"/>
          </p:cNvPicPr>
          <p:nvPr/>
        </p:nvPicPr>
        <p:blipFill rotWithShape="1">
          <a:blip r:embed="rId3"/>
          <a:srcRect b="13335"/>
          <a:stretch/>
        </p:blipFill>
        <p:spPr>
          <a:xfrm>
            <a:off x="4267396" y="4480854"/>
            <a:ext cx="3657208" cy="2377146"/>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9"/>
          <p:cNvSpPr txBox="1">
            <a:spLocks noGrp="1"/>
          </p:cNvSpPr>
          <p:nvPr>
            <p:ph type="subTitle" idx="2"/>
          </p:nvPr>
        </p:nvSpPr>
        <p:spPr>
          <a:xfrm>
            <a:off x="1106441" y="1889153"/>
            <a:ext cx="9521976" cy="952238"/>
          </a:xfrm>
          <a:prstGeom prst="rect">
            <a:avLst/>
          </a:prstGeom>
          <a:noFill/>
          <a:ln>
            <a:noFill/>
          </a:ln>
        </p:spPr>
        <p:txBody>
          <a:bodyPr spcFirstLastPara="1" wrap="square" lIns="91425" tIns="91425" rIns="91425" bIns="91425" anchor="t" anchorCtr="0">
            <a:noAutofit/>
          </a:bodyPr>
          <a:lstStyle/>
          <a:p>
            <a:pPr lvl="0"/>
            <a:r>
              <a:rPr lang="en-US" dirty="0"/>
              <a:t>GUIDE DE MISE EN CANDIDATURE</a:t>
            </a:r>
            <a:endParaRPr dirty="0"/>
          </a:p>
        </p:txBody>
      </p:sp>
      <p:sp>
        <p:nvSpPr>
          <p:cNvPr id="435" name="Google Shape;435;p19"/>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p>
            <a:pPr lvl="0"/>
            <a:r>
              <a:rPr lang="en-US" dirty="0" err="1"/>
              <a:t>Utilisez</a:t>
            </a:r>
            <a:r>
              <a:rPr lang="en-US" dirty="0"/>
              <a:t> </a:t>
            </a:r>
            <a:r>
              <a:rPr lang="en-US" dirty="0" err="1"/>
              <a:t>ces</a:t>
            </a:r>
            <a:r>
              <a:rPr lang="en-US" dirty="0"/>
              <a:t> diapositives et le guide de mise </a:t>
            </a:r>
            <a:r>
              <a:rPr lang="en-US" dirty="0" err="1"/>
              <a:t>en</a:t>
            </a:r>
            <a:r>
              <a:rPr lang="en-US" dirty="0"/>
              <a:t> candidature pour </a:t>
            </a:r>
            <a:r>
              <a:rPr lang="en-US" dirty="0" err="1"/>
              <a:t>mettre</a:t>
            </a:r>
            <a:r>
              <a:rPr lang="en-US" dirty="0"/>
              <a:t> sur pied </a:t>
            </a:r>
            <a:r>
              <a:rPr lang="en-US" dirty="0" err="1"/>
              <a:t>votre</a:t>
            </a:r>
            <a:r>
              <a:rPr lang="en-US" dirty="0"/>
              <a:t> plan.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0"/>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ENGAGEMENT ET INSPIRATION</a:t>
            </a:r>
            <a:endParaRPr dirty="0"/>
          </a:p>
        </p:txBody>
      </p:sp>
      <p:sp>
        <p:nvSpPr>
          <p:cNvPr id="442" name="Google Shape;442;p20"/>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sz="2400" dirty="0" err="1"/>
              <a:t>Qu’est-ce</a:t>
            </a:r>
            <a:r>
              <a:rPr lang="en-US" sz="2400" dirty="0"/>
              <a:t> qui </a:t>
            </a:r>
            <a:r>
              <a:rPr lang="en-US" sz="2400" dirty="0" err="1"/>
              <a:t>vous</a:t>
            </a:r>
            <a:r>
              <a:rPr lang="en-US" sz="2400" dirty="0"/>
              <a:t> a </a:t>
            </a:r>
            <a:r>
              <a:rPr lang="en-US" sz="2400" dirty="0" err="1"/>
              <a:t>incité</a:t>
            </a:r>
            <a:r>
              <a:rPr lang="en-US" sz="2400" dirty="0"/>
              <a:t> </a:t>
            </a:r>
            <a:r>
              <a:rPr lang="en-US" sz="2400" dirty="0" err="1"/>
              <a:t>à</a:t>
            </a:r>
            <a:r>
              <a:rPr lang="en-US" sz="2400" dirty="0"/>
              <a:t> </a:t>
            </a:r>
            <a:r>
              <a:rPr lang="en-US" sz="2400" dirty="0" err="1"/>
              <a:t>vous</a:t>
            </a:r>
            <a:r>
              <a:rPr lang="en-US" sz="2400" dirty="0"/>
              <a:t> </a:t>
            </a:r>
            <a:r>
              <a:rPr lang="en-US" sz="2400" dirty="0" err="1"/>
              <a:t>impliquer</a:t>
            </a:r>
            <a:r>
              <a:rPr lang="en-US" sz="2400" dirty="0"/>
              <a:t> avec  la marque </a:t>
            </a:r>
            <a:r>
              <a:rPr lang="en-US" sz="2400" i="1" dirty="0"/>
              <a:t>Transitions</a:t>
            </a:r>
            <a:r>
              <a:rPr lang="en-US" sz="2400" i="1" baseline="30000" dirty="0"/>
              <a:t>®</a:t>
            </a:r>
            <a:r>
              <a:rPr lang="en-US" sz="2400" dirty="0"/>
              <a:t> </a:t>
            </a:r>
            <a:r>
              <a:rPr lang="en-US" sz="2400" dirty="0" err="1"/>
              <a:t>cette</a:t>
            </a:r>
            <a:r>
              <a:rPr lang="en-US" sz="2400" dirty="0"/>
              <a:t> </a:t>
            </a:r>
            <a:r>
              <a:rPr lang="en-US" sz="2400" dirty="0" err="1"/>
              <a:t>année</a:t>
            </a:r>
            <a:r>
              <a:rPr lang="en-US" sz="2400" dirty="0"/>
              <a:t>? </a:t>
            </a:r>
            <a:r>
              <a:rPr lang="en-US" sz="2400" dirty="0" err="1"/>
              <a:t>Qu’est-ce</a:t>
            </a:r>
            <a:r>
              <a:rPr lang="en-US" sz="2400" dirty="0"/>
              <a:t> qui a </a:t>
            </a:r>
            <a:r>
              <a:rPr lang="en-US" sz="2400" dirty="0" err="1"/>
              <a:t>inspiré</a:t>
            </a:r>
            <a:r>
              <a:rPr lang="en-US" sz="2400" dirty="0"/>
              <a:t> </a:t>
            </a:r>
            <a:r>
              <a:rPr lang="en-US" sz="2400" dirty="0" err="1"/>
              <a:t>votre</a:t>
            </a:r>
            <a:r>
              <a:rPr lang="en-US" sz="2400" dirty="0"/>
              <a:t> travail? </a:t>
            </a:r>
            <a:r>
              <a:rPr lang="en-US" sz="2400" dirty="0" err="1"/>
              <a:t>Désiriez-vous</a:t>
            </a:r>
            <a:r>
              <a:rPr lang="en-US" sz="2400" dirty="0"/>
              <a:t> </a:t>
            </a:r>
            <a:r>
              <a:rPr lang="en-US" sz="2400" dirty="0" err="1"/>
              <a:t>régler</a:t>
            </a:r>
            <a:r>
              <a:rPr lang="en-US" sz="2400" dirty="0"/>
              <a:t> un </a:t>
            </a:r>
            <a:r>
              <a:rPr lang="en-US" sz="2400" dirty="0" err="1"/>
              <a:t>problème</a:t>
            </a:r>
            <a:r>
              <a:rPr lang="en-US" sz="2400" dirty="0"/>
              <a:t> </a:t>
            </a:r>
            <a:r>
              <a:rPr lang="en-US" sz="2400" dirty="0" err="1"/>
              <a:t>existant</a:t>
            </a:r>
            <a:r>
              <a:rPr lang="en-US" sz="2400" dirty="0"/>
              <a:t> </a:t>
            </a:r>
            <a:r>
              <a:rPr lang="en-US" sz="2400" dirty="0" err="1"/>
              <a:t>ou</a:t>
            </a:r>
            <a:r>
              <a:rPr lang="en-US" sz="2400" dirty="0"/>
              <a:t> </a:t>
            </a:r>
            <a:r>
              <a:rPr lang="en-US" sz="2400" dirty="0" err="1"/>
              <a:t>vous</a:t>
            </a:r>
            <a:r>
              <a:rPr lang="en-US" sz="2400" dirty="0"/>
              <a:t> </a:t>
            </a:r>
            <a:r>
              <a:rPr lang="en-US" sz="2400" dirty="0" err="1"/>
              <a:t>étiez-vous</a:t>
            </a:r>
            <a:r>
              <a:rPr lang="en-US" sz="2400" dirty="0"/>
              <a:t> </a:t>
            </a:r>
            <a:r>
              <a:rPr lang="en-US" sz="2400" dirty="0" err="1"/>
              <a:t>fixé</a:t>
            </a:r>
            <a:r>
              <a:rPr lang="en-US" sz="2400" dirty="0"/>
              <a:t> un </a:t>
            </a:r>
            <a:r>
              <a:rPr lang="en-US" sz="2400" dirty="0" err="1"/>
              <a:t>nouvel</a:t>
            </a:r>
            <a:r>
              <a:rPr lang="en-US" sz="2400" dirty="0"/>
              <a:t> </a:t>
            </a:r>
            <a:r>
              <a:rPr lang="en-US" sz="2400" dirty="0" err="1"/>
              <a:t>objectif</a:t>
            </a:r>
            <a:r>
              <a:rPr lang="en-US" sz="2400" dirty="0"/>
              <a:t>? </a:t>
            </a:r>
          </a:p>
          <a:p>
            <a:pPr lvl="0"/>
            <a:endParaRPr sz="2400" dirty="0"/>
          </a:p>
          <a:p>
            <a:pPr lvl="0"/>
            <a:r>
              <a:rPr lang="en-US" sz="2400" b="1" i="1" dirty="0"/>
              <a:t>Suggestions des </a:t>
            </a:r>
            <a:r>
              <a:rPr lang="en-US" sz="2400" b="1" i="1" dirty="0" err="1"/>
              <a:t>juges</a:t>
            </a:r>
            <a:r>
              <a:rPr lang="en-US" sz="2400" dirty="0"/>
              <a:t>: </a:t>
            </a:r>
            <a:r>
              <a:rPr lang="en-US" sz="2400" dirty="0" err="1"/>
              <a:t>Essayez</a:t>
            </a:r>
            <a:r>
              <a:rPr lang="en-US" sz="2400" dirty="0"/>
              <a:t> de </a:t>
            </a:r>
            <a:r>
              <a:rPr lang="en-US" sz="2400" dirty="0" err="1"/>
              <a:t>répondre</a:t>
            </a:r>
            <a:r>
              <a:rPr lang="en-US" sz="2400" dirty="0"/>
              <a:t> </a:t>
            </a:r>
            <a:r>
              <a:rPr lang="en-US" sz="2400" dirty="0" err="1"/>
              <a:t>à</a:t>
            </a:r>
            <a:r>
              <a:rPr lang="en-US" sz="2400" dirty="0"/>
              <a:t> </a:t>
            </a:r>
            <a:r>
              <a:rPr lang="en-US" sz="2400" dirty="0" err="1"/>
              <a:t>ces</a:t>
            </a:r>
            <a:r>
              <a:rPr lang="en-US" sz="2400" dirty="0"/>
              <a:t> questions </a:t>
            </a:r>
            <a:r>
              <a:rPr lang="en-US" sz="2400" dirty="0" err="1"/>
              <a:t>quand</a:t>
            </a:r>
            <a:r>
              <a:rPr lang="en-US" sz="2400" dirty="0"/>
              <a:t> </a:t>
            </a:r>
            <a:r>
              <a:rPr lang="en-US" sz="2400" dirty="0" err="1"/>
              <a:t>vous</a:t>
            </a:r>
            <a:r>
              <a:rPr lang="en-US" sz="2400" dirty="0"/>
              <a:t> </a:t>
            </a:r>
            <a:r>
              <a:rPr lang="en-US" sz="2400" dirty="0" err="1"/>
              <a:t>établissez</a:t>
            </a:r>
            <a:r>
              <a:rPr lang="en-US" sz="2400" dirty="0"/>
              <a:t> </a:t>
            </a:r>
            <a:r>
              <a:rPr lang="en-US" sz="2400" dirty="0" err="1"/>
              <a:t>votre</a:t>
            </a:r>
            <a:r>
              <a:rPr lang="en-US" sz="2400" dirty="0"/>
              <a:t> </a:t>
            </a:r>
            <a:r>
              <a:rPr lang="en-US" sz="2400" dirty="0" err="1"/>
              <a:t>objectif</a:t>
            </a:r>
            <a:r>
              <a:rPr lang="en-US" sz="2400" dirty="0"/>
              <a:t> et </a:t>
            </a:r>
            <a:r>
              <a:rPr lang="en-US" sz="2400" dirty="0" err="1"/>
              <a:t>votre</a:t>
            </a:r>
            <a:r>
              <a:rPr lang="en-US" sz="2400" dirty="0"/>
              <a:t> plan.</a:t>
            </a:r>
          </a:p>
          <a:p>
            <a:pPr lvl="0"/>
            <a:endParaRPr lang="en-US" sz="2400" dirty="0"/>
          </a:p>
          <a:p>
            <a:pPr marL="457200" marR="0" lvl="0" indent="-342900" algn="l" rtl="0">
              <a:lnSpc>
                <a:spcPct val="90000"/>
              </a:lnSpc>
              <a:spcBef>
                <a:spcPts val="1000"/>
              </a:spcBef>
              <a:spcAft>
                <a:spcPts val="0"/>
              </a:spcAft>
              <a:buClr>
                <a:schemeClr val="dk1"/>
              </a:buClr>
              <a:buSzPts val="1800"/>
              <a:buFont typeface="Arial"/>
              <a:buChar char="•"/>
            </a:pPr>
            <a:endParaRPr dirty="0"/>
          </a:p>
        </p:txBody>
      </p:sp>
      <p:sp>
        <p:nvSpPr>
          <p:cNvPr id="443" name="Google Shape;443;p20"/>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21</a:t>
            </a:fld>
            <a:endParaRPr sz="800" b="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1"/>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OBJECTIFS</a:t>
            </a:r>
            <a:endParaRPr dirty="0"/>
          </a:p>
        </p:txBody>
      </p:sp>
      <p:sp>
        <p:nvSpPr>
          <p:cNvPr id="450" name="Google Shape;450;p21"/>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sz="2400" dirty="0"/>
              <a:t>Que </a:t>
            </a:r>
            <a:r>
              <a:rPr lang="en-US" sz="2400" dirty="0" err="1"/>
              <a:t>désiriez-vous</a:t>
            </a:r>
            <a:r>
              <a:rPr lang="en-US" sz="2400" dirty="0"/>
              <a:t> </a:t>
            </a:r>
            <a:r>
              <a:rPr lang="en-US" sz="2400" dirty="0" err="1"/>
              <a:t>accomplir</a:t>
            </a:r>
            <a:r>
              <a:rPr lang="en-US" sz="2400" dirty="0"/>
              <a:t>? Quelle </a:t>
            </a:r>
            <a:r>
              <a:rPr lang="en-US" sz="2400" dirty="0" err="1"/>
              <a:t>clientèle</a:t>
            </a:r>
            <a:r>
              <a:rPr lang="en-US" sz="2400" dirty="0"/>
              <a:t> </a:t>
            </a:r>
            <a:r>
              <a:rPr lang="en-US" sz="2400" dirty="0" err="1"/>
              <a:t>visiez-vous</a:t>
            </a:r>
            <a:r>
              <a:rPr lang="en-US" sz="2400" dirty="0"/>
              <a:t> et </a:t>
            </a:r>
            <a:r>
              <a:rPr lang="en-US" sz="2400" dirty="0" err="1"/>
              <a:t>quel</a:t>
            </a:r>
            <a:r>
              <a:rPr lang="en-US" sz="2400" dirty="0"/>
              <a:t> </a:t>
            </a:r>
            <a:r>
              <a:rPr lang="en-US" sz="2400" dirty="0" err="1"/>
              <a:t>rôle</a:t>
            </a:r>
            <a:r>
              <a:rPr lang="en-US" sz="2400" dirty="0"/>
              <a:t> </a:t>
            </a:r>
            <a:r>
              <a:rPr lang="en-US" sz="2400" dirty="0" err="1"/>
              <a:t>ses</a:t>
            </a:r>
            <a:r>
              <a:rPr lang="en-US" sz="2400" dirty="0"/>
              <a:t> </a:t>
            </a:r>
            <a:r>
              <a:rPr lang="en-US" sz="2400" dirty="0" err="1"/>
              <a:t>besoins</a:t>
            </a:r>
            <a:r>
              <a:rPr lang="en-US" sz="2400" dirty="0"/>
              <a:t>, </a:t>
            </a:r>
            <a:r>
              <a:rPr lang="en-US" sz="2400" dirty="0" err="1"/>
              <a:t>ses</a:t>
            </a:r>
            <a:r>
              <a:rPr lang="en-US" sz="2400" dirty="0"/>
              <a:t> </a:t>
            </a:r>
            <a:r>
              <a:rPr lang="en-US" sz="2400" dirty="0" err="1"/>
              <a:t>préférences</a:t>
            </a:r>
            <a:r>
              <a:rPr lang="en-US" sz="2400" dirty="0"/>
              <a:t> et </a:t>
            </a:r>
            <a:r>
              <a:rPr lang="en-US" sz="2400" dirty="0" err="1"/>
              <a:t>ses</a:t>
            </a:r>
            <a:r>
              <a:rPr lang="en-US" sz="2400" dirty="0"/>
              <a:t> opinions </a:t>
            </a:r>
            <a:r>
              <a:rPr lang="en-US" sz="2400" dirty="0" err="1"/>
              <a:t>ont-ils</a:t>
            </a:r>
            <a:r>
              <a:rPr lang="en-US" sz="2400" dirty="0"/>
              <a:t> </a:t>
            </a:r>
            <a:r>
              <a:rPr lang="en-US" sz="2400" dirty="0" err="1"/>
              <a:t>joué</a:t>
            </a:r>
            <a:r>
              <a:rPr lang="en-US" sz="2400" dirty="0"/>
              <a:t>? </a:t>
            </a:r>
          </a:p>
          <a:p>
            <a:pPr marL="114300" lvl="0" indent="0" algn="l" rtl="0">
              <a:lnSpc>
                <a:spcPct val="90000"/>
              </a:lnSpc>
              <a:spcBef>
                <a:spcPts val="1000"/>
              </a:spcBef>
              <a:spcAft>
                <a:spcPts val="0"/>
              </a:spcAft>
              <a:buSzPts val="1800"/>
              <a:buNone/>
            </a:pPr>
            <a:endParaRPr sz="2400" dirty="0"/>
          </a:p>
          <a:p>
            <a:pPr lvl="0"/>
            <a:r>
              <a:rPr lang="en-US" sz="2400" b="1" i="1" dirty="0"/>
              <a:t>Suggestions des </a:t>
            </a:r>
            <a:r>
              <a:rPr lang="en-US" sz="2400" b="1" i="1" dirty="0" err="1"/>
              <a:t>juges</a:t>
            </a:r>
            <a:r>
              <a:rPr lang="en-US" sz="2400" b="1" i="1" dirty="0"/>
              <a:t> :</a:t>
            </a:r>
            <a:r>
              <a:rPr lang="en-US" sz="2400" dirty="0"/>
              <a:t> </a:t>
            </a:r>
            <a:r>
              <a:rPr lang="en-US" sz="2400" dirty="0" err="1"/>
              <a:t>déterminez</a:t>
            </a:r>
            <a:r>
              <a:rPr lang="en-US" sz="2400" dirty="0"/>
              <a:t> </a:t>
            </a:r>
            <a:r>
              <a:rPr lang="en-US" sz="2400" dirty="0" err="1"/>
              <a:t>votre</a:t>
            </a:r>
            <a:r>
              <a:rPr lang="en-US" sz="2400" dirty="0"/>
              <a:t> </a:t>
            </a:r>
            <a:r>
              <a:rPr lang="en-US" sz="2400" dirty="0" err="1"/>
              <a:t>objectif</a:t>
            </a:r>
            <a:r>
              <a:rPr lang="en-US" sz="2400" dirty="0"/>
              <a:t> </a:t>
            </a:r>
            <a:r>
              <a:rPr lang="en-US" sz="2400" dirty="0" err="1"/>
              <a:t>en</a:t>
            </a:r>
            <a:r>
              <a:rPr lang="en-US" sz="2400" dirty="0"/>
              <a:t> concordance avec le prix que </a:t>
            </a:r>
            <a:r>
              <a:rPr lang="en-US" sz="2400" dirty="0" err="1"/>
              <a:t>vous</a:t>
            </a:r>
            <a:r>
              <a:rPr lang="en-US" sz="2400" dirty="0"/>
              <a:t> </a:t>
            </a:r>
            <a:r>
              <a:rPr lang="en-US" sz="2400" dirty="0" err="1"/>
              <a:t>désirez</a:t>
            </a:r>
            <a:r>
              <a:rPr lang="en-US" sz="2400" dirty="0"/>
              <a:t> </a:t>
            </a:r>
            <a:r>
              <a:rPr lang="en-US" sz="2400" dirty="0" err="1"/>
              <a:t>gagner</a:t>
            </a:r>
            <a:r>
              <a:rPr lang="en-US" sz="2400" dirty="0"/>
              <a:t> et </a:t>
            </a:r>
            <a:r>
              <a:rPr lang="en-US" sz="2400" dirty="0" err="1"/>
              <a:t>évaluez</a:t>
            </a:r>
            <a:r>
              <a:rPr lang="en-US" sz="2400" dirty="0"/>
              <a:t> </a:t>
            </a:r>
            <a:r>
              <a:rPr lang="en-US" sz="2400" dirty="0" err="1"/>
              <a:t>où</a:t>
            </a:r>
            <a:r>
              <a:rPr lang="en-US" sz="2400" dirty="0"/>
              <a:t> </a:t>
            </a:r>
            <a:r>
              <a:rPr lang="en-US" sz="2400" dirty="0" err="1"/>
              <a:t>vous</a:t>
            </a:r>
            <a:r>
              <a:rPr lang="en-US" sz="2400" dirty="0"/>
              <a:t> </a:t>
            </a:r>
            <a:r>
              <a:rPr lang="en-US" sz="2400" dirty="0" err="1"/>
              <a:t>vous</a:t>
            </a:r>
            <a:r>
              <a:rPr lang="en-US" sz="2400" dirty="0"/>
              <a:t> </a:t>
            </a:r>
            <a:r>
              <a:rPr lang="en-US" sz="2400" dirty="0" err="1"/>
              <a:t>situez</a:t>
            </a:r>
            <a:r>
              <a:rPr lang="en-US" sz="2400" dirty="0"/>
              <a:t> </a:t>
            </a:r>
            <a:r>
              <a:rPr lang="en-US" sz="2400" dirty="0" err="1"/>
              <a:t>présentement</a:t>
            </a:r>
            <a:r>
              <a:rPr lang="en-US" sz="2400" dirty="0"/>
              <a:t>. </a:t>
            </a:r>
          </a:p>
        </p:txBody>
      </p:sp>
      <p:sp>
        <p:nvSpPr>
          <p:cNvPr id="451" name="Google Shape;451;p21"/>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22</a:t>
            </a:fld>
            <a:endParaRPr sz="800" b="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2"/>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PLANIFICATION ET CRÉATIVITÉ</a:t>
            </a:r>
            <a:endParaRPr dirty="0"/>
          </a:p>
        </p:txBody>
      </p:sp>
      <p:sp>
        <p:nvSpPr>
          <p:cNvPr id="458" name="Google Shape;458;p22"/>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sz="2400" dirty="0"/>
              <a:t>Comment </a:t>
            </a:r>
            <a:r>
              <a:rPr lang="en-US" sz="2400" dirty="0" err="1"/>
              <a:t>avez-vous</a:t>
            </a:r>
            <a:r>
              <a:rPr lang="en-US" sz="2400" dirty="0"/>
              <a:t> </a:t>
            </a:r>
            <a:r>
              <a:rPr lang="en-US" sz="2400" dirty="0" err="1"/>
              <a:t>planifié</a:t>
            </a:r>
            <a:r>
              <a:rPr lang="en-US" sz="2400" dirty="0"/>
              <a:t> </a:t>
            </a:r>
            <a:r>
              <a:rPr lang="en-US" sz="2400" dirty="0" err="1"/>
              <a:t>atteindre</a:t>
            </a:r>
            <a:r>
              <a:rPr lang="en-US" sz="2400" dirty="0"/>
              <a:t> </a:t>
            </a:r>
            <a:r>
              <a:rPr lang="en-US" sz="2400" dirty="0" err="1"/>
              <a:t>vos</a:t>
            </a:r>
            <a:r>
              <a:rPr lang="en-US" sz="2400" dirty="0"/>
              <a:t> </a:t>
            </a:r>
            <a:r>
              <a:rPr lang="en-US" sz="2400" dirty="0" err="1"/>
              <a:t>objectifs</a:t>
            </a:r>
            <a:r>
              <a:rPr lang="en-US" sz="2400" dirty="0"/>
              <a:t>? </a:t>
            </a:r>
            <a:r>
              <a:rPr lang="en-US" sz="2400" dirty="0" err="1"/>
              <a:t>Quelles</a:t>
            </a:r>
            <a:r>
              <a:rPr lang="en-US" sz="2400" dirty="0"/>
              <a:t> </a:t>
            </a:r>
            <a:r>
              <a:rPr lang="en-US" sz="2400" dirty="0" err="1"/>
              <a:t>méthodes</a:t>
            </a:r>
            <a:r>
              <a:rPr lang="en-US" sz="2400" dirty="0"/>
              <a:t> </a:t>
            </a:r>
            <a:r>
              <a:rPr lang="en-US" sz="2400" dirty="0" err="1"/>
              <a:t>novatrices</a:t>
            </a:r>
            <a:r>
              <a:rPr lang="en-US" sz="2400" dirty="0"/>
              <a:t> </a:t>
            </a:r>
            <a:r>
              <a:rPr lang="en-US" sz="2400" dirty="0" err="1"/>
              <a:t>avez-vous</a:t>
            </a:r>
            <a:r>
              <a:rPr lang="en-US" sz="2400" dirty="0"/>
              <a:t> </a:t>
            </a:r>
            <a:r>
              <a:rPr lang="en-US" sz="2400" dirty="0" err="1"/>
              <a:t>adoptées</a:t>
            </a:r>
            <a:r>
              <a:rPr lang="en-US" sz="2400" dirty="0"/>
              <a:t> pour y </a:t>
            </a:r>
            <a:r>
              <a:rPr lang="en-US" sz="2400" dirty="0" err="1"/>
              <a:t>parvenir</a:t>
            </a:r>
            <a:r>
              <a:rPr lang="en-US" sz="2400" dirty="0"/>
              <a:t>? </a:t>
            </a:r>
            <a:r>
              <a:rPr lang="en-US" sz="2400" dirty="0" err="1"/>
              <a:t>Avez-vous</a:t>
            </a:r>
            <a:r>
              <a:rPr lang="en-US" sz="2400" dirty="0"/>
              <a:t> </a:t>
            </a:r>
            <a:r>
              <a:rPr lang="en-US" sz="2400" dirty="0" err="1"/>
              <a:t>utilisé</a:t>
            </a:r>
            <a:r>
              <a:rPr lang="en-US" sz="2400" dirty="0"/>
              <a:t> </a:t>
            </a:r>
            <a:r>
              <a:rPr lang="en-US" sz="2400" dirty="0" err="1"/>
              <a:t>une</a:t>
            </a:r>
            <a:r>
              <a:rPr lang="en-US" sz="2400" dirty="0"/>
              <a:t> </a:t>
            </a:r>
            <a:r>
              <a:rPr lang="en-US" sz="2400" dirty="0" err="1"/>
              <a:t>toute</a:t>
            </a:r>
            <a:r>
              <a:rPr lang="en-US" sz="2400" dirty="0"/>
              <a:t> nouvelle </a:t>
            </a:r>
            <a:r>
              <a:rPr lang="en-US" sz="2400" dirty="0" err="1"/>
              <a:t>approche</a:t>
            </a:r>
            <a:r>
              <a:rPr lang="en-US" sz="2400" dirty="0"/>
              <a:t>, </a:t>
            </a:r>
            <a:r>
              <a:rPr lang="en-US" sz="2400" dirty="0" err="1"/>
              <a:t>une</a:t>
            </a:r>
            <a:r>
              <a:rPr lang="en-US" sz="2400" dirty="0"/>
              <a:t> </a:t>
            </a:r>
            <a:r>
              <a:rPr lang="en-US" sz="2400" dirty="0" err="1"/>
              <a:t>tactique</a:t>
            </a:r>
            <a:r>
              <a:rPr lang="en-US" sz="2400" dirty="0"/>
              <a:t> </a:t>
            </a:r>
            <a:r>
              <a:rPr lang="en-US" sz="2400" dirty="0" err="1"/>
              <a:t>éprouvée</a:t>
            </a:r>
            <a:r>
              <a:rPr lang="en-US" sz="2400" dirty="0"/>
              <a:t> </a:t>
            </a:r>
            <a:r>
              <a:rPr lang="en-US" sz="2400" dirty="0" err="1"/>
              <a:t>ou</a:t>
            </a:r>
            <a:r>
              <a:rPr lang="en-US" sz="2400" dirty="0"/>
              <a:t> un mélange des deux? Comment </a:t>
            </a:r>
            <a:r>
              <a:rPr lang="en-US" sz="2400" dirty="0" err="1"/>
              <a:t>avez-vous</a:t>
            </a:r>
            <a:r>
              <a:rPr lang="en-US" sz="2400" dirty="0"/>
              <a:t> </a:t>
            </a:r>
            <a:r>
              <a:rPr lang="en-US" sz="2400" dirty="0" err="1"/>
              <a:t>intégré</a:t>
            </a:r>
            <a:r>
              <a:rPr lang="en-US" sz="2400" dirty="0"/>
              <a:t> la marque </a:t>
            </a:r>
            <a:r>
              <a:rPr lang="en-US" sz="2400" dirty="0" err="1"/>
              <a:t>ou</a:t>
            </a:r>
            <a:r>
              <a:rPr lang="en-US" sz="2400" dirty="0"/>
              <a:t> les </a:t>
            </a:r>
            <a:r>
              <a:rPr lang="en-US" sz="2400" dirty="0" err="1"/>
              <a:t>produits</a:t>
            </a:r>
            <a:r>
              <a:rPr lang="en-US" sz="2400" dirty="0"/>
              <a:t> Transitions dans </a:t>
            </a:r>
            <a:r>
              <a:rPr lang="en-US" sz="2400" dirty="0" err="1"/>
              <a:t>vos</a:t>
            </a:r>
            <a:r>
              <a:rPr lang="en-US" sz="2400" dirty="0"/>
              <a:t> plans?</a:t>
            </a:r>
          </a:p>
          <a:p>
            <a:pPr marL="114300" lvl="0" indent="0" algn="l" rtl="0">
              <a:lnSpc>
                <a:spcPct val="90000"/>
              </a:lnSpc>
              <a:spcBef>
                <a:spcPts val="1000"/>
              </a:spcBef>
              <a:spcAft>
                <a:spcPts val="0"/>
              </a:spcAft>
              <a:buSzPts val="1800"/>
              <a:buNone/>
            </a:pPr>
            <a:endParaRPr sz="2400" dirty="0"/>
          </a:p>
          <a:p>
            <a:pPr lvl="0"/>
            <a:r>
              <a:rPr lang="en-US" sz="2400" b="1" i="1" dirty="0"/>
              <a:t>Suggestions des </a:t>
            </a:r>
            <a:r>
              <a:rPr lang="en-US" sz="2400" b="1" i="1" dirty="0" err="1"/>
              <a:t>juges</a:t>
            </a:r>
            <a:r>
              <a:rPr lang="en-US" sz="2400" b="1" i="1" dirty="0"/>
              <a:t> : </a:t>
            </a:r>
            <a:r>
              <a:rPr lang="en-US" sz="2400" dirty="0" err="1"/>
              <a:t>gardez</a:t>
            </a:r>
            <a:r>
              <a:rPr lang="en-US" sz="2400" dirty="0"/>
              <a:t> </a:t>
            </a:r>
            <a:r>
              <a:rPr lang="en-US" sz="2400" dirty="0" err="1"/>
              <a:t>votre</a:t>
            </a:r>
            <a:r>
              <a:rPr lang="en-US" sz="2400" dirty="0"/>
              <a:t> engagement </a:t>
            </a:r>
            <a:r>
              <a:rPr lang="en-US" sz="2400" dirty="0" err="1"/>
              <a:t>élevé</a:t>
            </a:r>
            <a:r>
              <a:rPr lang="en-US" sz="2400" dirty="0"/>
              <a:t> tout au long de </a:t>
            </a:r>
            <a:r>
              <a:rPr lang="en-US" sz="2400" dirty="0" err="1"/>
              <a:t>l’année</a:t>
            </a:r>
            <a:r>
              <a:rPr lang="en-US" sz="2400" dirty="0"/>
              <a:t> </a:t>
            </a:r>
            <a:r>
              <a:rPr lang="en-US" sz="2400" dirty="0" err="1"/>
              <a:t>en</a:t>
            </a:r>
            <a:r>
              <a:rPr lang="en-US" sz="2400" dirty="0"/>
              <a:t> </a:t>
            </a:r>
            <a:r>
              <a:rPr lang="en-US" sz="2400" dirty="0" err="1"/>
              <a:t>actualisant</a:t>
            </a:r>
            <a:r>
              <a:rPr lang="en-US" sz="2400" dirty="0"/>
              <a:t> </a:t>
            </a:r>
            <a:r>
              <a:rPr lang="en-US" sz="2400" dirty="0" err="1"/>
              <a:t>vos</a:t>
            </a:r>
            <a:r>
              <a:rPr lang="en-US" sz="2400" dirty="0"/>
              <a:t> actions </a:t>
            </a:r>
            <a:r>
              <a:rPr lang="en-US" sz="2400" dirty="0" err="1"/>
              <a:t>tous</a:t>
            </a:r>
            <a:r>
              <a:rPr lang="en-US" sz="2400" dirty="0"/>
              <a:t> les </a:t>
            </a:r>
            <a:r>
              <a:rPr lang="en-US" sz="2400" dirty="0" err="1"/>
              <a:t>trimestres</a:t>
            </a:r>
            <a:r>
              <a:rPr lang="en-US" sz="2400" dirty="0"/>
              <a:t>.</a:t>
            </a:r>
          </a:p>
        </p:txBody>
      </p:sp>
      <p:sp>
        <p:nvSpPr>
          <p:cNvPr id="459" name="Google Shape;459;p22"/>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23</a:t>
            </a:fld>
            <a:r>
              <a:rPr lang="en-US"/>
              <a:t> / </a:t>
            </a:r>
            <a:r>
              <a:rPr lang="en-US" sz="800" b="0">
                <a:solidFill>
                  <a:schemeClr val="dk1"/>
                </a:solidFill>
              </a:rPr>
              <a:t>Confidential © Transitions Optical - All Rights Reserved - Do not disclose, copy or distribute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3"/>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SUIVEZ VOS PROGRÈS</a:t>
            </a:r>
            <a:endParaRPr dirty="0"/>
          </a:p>
        </p:txBody>
      </p:sp>
      <p:sp>
        <p:nvSpPr>
          <p:cNvPr id="465" name="Google Shape;465;p23"/>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sz="2400" b="1" i="1" dirty="0"/>
              <a:t>Suggestions des </a:t>
            </a:r>
            <a:r>
              <a:rPr lang="en-US" sz="2400" b="1" i="1" dirty="0" err="1"/>
              <a:t>juges</a:t>
            </a:r>
            <a:r>
              <a:rPr lang="en-US" sz="2400" b="1" i="1" dirty="0"/>
              <a:t> : </a:t>
            </a:r>
            <a:r>
              <a:rPr lang="en-US" sz="2400" dirty="0" err="1"/>
              <a:t>Prenez</a:t>
            </a:r>
            <a:r>
              <a:rPr lang="en-US" sz="2400" dirty="0"/>
              <a:t> des photos </a:t>
            </a:r>
            <a:r>
              <a:rPr lang="en-US" sz="2400" dirty="0" err="1"/>
              <a:t>ou</a:t>
            </a:r>
            <a:r>
              <a:rPr lang="en-US" sz="2400" dirty="0"/>
              <a:t> </a:t>
            </a:r>
            <a:r>
              <a:rPr lang="en-US" sz="2400" dirty="0" err="1"/>
              <a:t>donnez</a:t>
            </a:r>
            <a:r>
              <a:rPr lang="en-US" sz="2400" dirty="0"/>
              <a:t> des </a:t>
            </a:r>
            <a:r>
              <a:rPr lang="en-US" sz="2400" dirty="0" err="1"/>
              <a:t>exemples</a:t>
            </a:r>
            <a:r>
              <a:rPr lang="en-US" sz="2400" dirty="0"/>
              <a:t> de </a:t>
            </a:r>
            <a:r>
              <a:rPr lang="en-US" sz="2400" dirty="0" err="1"/>
              <a:t>vos</a:t>
            </a:r>
            <a:r>
              <a:rPr lang="en-US" sz="2400" dirty="0"/>
              <a:t> actions tout au long de </a:t>
            </a:r>
            <a:r>
              <a:rPr lang="en-US" sz="2400" dirty="0" err="1"/>
              <a:t>l’année</a:t>
            </a:r>
            <a:r>
              <a:rPr lang="en-US" sz="2400" dirty="0"/>
              <a:t>.</a:t>
            </a:r>
          </a:p>
          <a:p>
            <a:pPr lvl="0"/>
            <a:endParaRPr lang="en-US" sz="2400" dirty="0"/>
          </a:p>
          <a:p>
            <a:pPr marL="457200" marR="0" lvl="0" indent="-228600" algn="l" rtl="0">
              <a:lnSpc>
                <a:spcPct val="90000"/>
              </a:lnSpc>
              <a:spcBef>
                <a:spcPts val="1000"/>
              </a:spcBef>
              <a:spcAft>
                <a:spcPts val="0"/>
              </a:spcAft>
              <a:buClr>
                <a:schemeClr val="dk1"/>
              </a:buClr>
              <a:buSzPts val="1800"/>
              <a:buFont typeface="Arial"/>
              <a:buNone/>
            </a:pPr>
            <a:endParaRPr dirty="0"/>
          </a:p>
          <a:p>
            <a:pPr marL="457200" marR="0" lvl="0" indent="-228600" algn="l" rtl="0">
              <a:lnSpc>
                <a:spcPct val="90000"/>
              </a:lnSpc>
              <a:spcBef>
                <a:spcPts val="1000"/>
              </a:spcBef>
              <a:spcAft>
                <a:spcPts val="0"/>
              </a:spcAft>
              <a:buClr>
                <a:schemeClr val="dk1"/>
              </a:buClr>
              <a:buSzPts val="1800"/>
              <a:buFont typeface="Arial"/>
              <a:buNone/>
            </a:pPr>
            <a:endParaRPr dirty="0"/>
          </a:p>
        </p:txBody>
      </p:sp>
      <p:sp>
        <p:nvSpPr>
          <p:cNvPr id="466" name="Google Shape;466;p23"/>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24</a:t>
            </a:fld>
            <a:endParaRPr sz="800" b="0">
              <a:solidFill>
                <a:schemeClr val="dk1"/>
              </a:solidFill>
            </a:endParaRPr>
          </a:p>
        </p:txBody>
      </p:sp>
      <p:graphicFrame>
        <p:nvGraphicFramePr>
          <p:cNvPr id="467" name="Google Shape;467;p23"/>
          <p:cNvGraphicFramePr/>
          <p:nvPr>
            <p:extLst>
              <p:ext uri="{D42A27DB-BD31-4B8C-83A1-F6EECF244321}">
                <p14:modId xmlns:p14="http://schemas.microsoft.com/office/powerpoint/2010/main" val="380989757"/>
              </p:ext>
            </p:extLst>
          </p:nvPr>
        </p:nvGraphicFramePr>
        <p:xfrm>
          <a:off x="960439" y="2225677"/>
          <a:ext cx="10271225" cy="4106869"/>
        </p:xfrm>
        <a:graphic>
          <a:graphicData uri="http://schemas.openxmlformats.org/drawingml/2006/table">
            <a:tbl>
              <a:tblPr firstRow="1" firstCol="1" bandRow="1">
                <a:noFill/>
                <a:tableStyleId>{F174B53D-B42B-40A5-A2C2-DAEA4A8440AA}</a:tableStyleId>
              </a:tblPr>
              <a:tblGrid>
                <a:gridCol w="939625">
                  <a:extLst>
                    <a:ext uri="{9D8B030D-6E8A-4147-A177-3AD203B41FA5}">
                      <a16:colId xmlns:a16="http://schemas.microsoft.com/office/drawing/2014/main" val="20000"/>
                    </a:ext>
                  </a:extLst>
                </a:gridCol>
                <a:gridCol w="1166450">
                  <a:extLst>
                    <a:ext uri="{9D8B030D-6E8A-4147-A177-3AD203B41FA5}">
                      <a16:colId xmlns:a16="http://schemas.microsoft.com/office/drawing/2014/main" val="20001"/>
                    </a:ext>
                  </a:extLst>
                </a:gridCol>
                <a:gridCol w="1166450">
                  <a:extLst>
                    <a:ext uri="{9D8B030D-6E8A-4147-A177-3AD203B41FA5}">
                      <a16:colId xmlns:a16="http://schemas.microsoft.com/office/drawing/2014/main" val="20002"/>
                    </a:ext>
                  </a:extLst>
                </a:gridCol>
                <a:gridCol w="1166450">
                  <a:extLst>
                    <a:ext uri="{9D8B030D-6E8A-4147-A177-3AD203B41FA5}">
                      <a16:colId xmlns:a16="http://schemas.microsoft.com/office/drawing/2014/main" val="20003"/>
                    </a:ext>
                  </a:extLst>
                </a:gridCol>
                <a:gridCol w="1166450">
                  <a:extLst>
                    <a:ext uri="{9D8B030D-6E8A-4147-A177-3AD203B41FA5}">
                      <a16:colId xmlns:a16="http://schemas.microsoft.com/office/drawing/2014/main" val="20004"/>
                    </a:ext>
                  </a:extLst>
                </a:gridCol>
                <a:gridCol w="1166450">
                  <a:extLst>
                    <a:ext uri="{9D8B030D-6E8A-4147-A177-3AD203B41FA5}">
                      <a16:colId xmlns:a16="http://schemas.microsoft.com/office/drawing/2014/main" val="20005"/>
                    </a:ext>
                  </a:extLst>
                </a:gridCol>
                <a:gridCol w="1166450">
                  <a:extLst>
                    <a:ext uri="{9D8B030D-6E8A-4147-A177-3AD203B41FA5}">
                      <a16:colId xmlns:a16="http://schemas.microsoft.com/office/drawing/2014/main" val="20006"/>
                    </a:ext>
                  </a:extLst>
                </a:gridCol>
                <a:gridCol w="1166450">
                  <a:extLst>
                    <a:ext uri="{9D8B030D-6E8A-4147-A177-3AD203B41FA5}">
                      <a16:colId xmlns:a16="http://schemas.microsoft.com/office/drawing/2014/main" val="20007"/>
                    </a:ext>
                  </a:extLst>
                </a:gridCol>
                <a:gridCol w="1166450">
                  <a:extLst>
                    <a:ext uri="{9D8B030D-6E8A-4147-A177-3AD203B41FA5}">
                      <a16:colId xmlns:a16="http://schemas.microsoft.com/office/drawing/2014/main" val="20008"/>
                    </a:ext>
                  </a:extLst>
                </a:gridCol>
              </a:tblGrid>
              <a:tr h="350525">
                <a:tc>
                  <a:txBody>
                    <a:bodyPr/>
                    <a:lstStyle/>
                    <a:p>
                      <a:pPr marL="0" marR="0" lvl="0" indent="0" algn="l" rtl="0">
                        <a:lnSpc>
                          <a:spcPct val="115000"/>
                        </a:lnSpc>
                        <a:spcBef>
                          <a:spcPts val="0"/>
                        </a:spcBef>
                        <a:spcAft>
                          <a:spcPts val="0"/>
                        </a:spcAft>
                        <a:buNone/>
                      </a:pPr>
                      <a:r>
                        <a:rPr lang="en-US" sz="1100" u="none" strike="noStrike" cap="none">
                          <a:solidFill>
                            <a:schemeClr val="lt2"/>
                          </a:solidFill>
                          <a:latin typeface="Century Gothic"/>
                          <a:ea typeface="Century Gothic"/>
                          <a:cs typeface="Century Gothic"/>
                          <a:sym typeface="Century Gothic"/>
                        </a:rPr>
                        <a:t> </a:t>
                      </a:r>
                      <a:endParaRPr sz="1100" u="none" strike="noStrike" cap="none">
                        <a:solidFill>
                          <a:schemeClr val="lt2"/>
                        </a:solidFill>
                        <a:latin typeface="Century Gothic"/>
                        <a:ea typeface="Century Gothic"/>
                        <a:cs typeface="Century Gothic"/>
                        <a:sym typeface="Century Gothic"/>
                      </a:endParaRPr>
                    </a:p>
                  </a:txBody>
                  <a:tcPr marL="68575" marR="68575" marT="0" marB="0">
                    <a:lnL w="12700" cap="flat" cmpd="sng">
                      <a:solidFill>
                        <a:schemeClr val="dk1"/>
                      </a:solidFill>
                      <a:prstDash val="solid"/>
                      <a:round/>
                      <a:headEnd type="none" w="sm" len="sm"/>
                      <a:tailEnd type="none" w="sm" len="sm"/>
                    </a:lnL>
                    <a:lnR w="12700" cap="flat" cmpd="sng" algn="ctr">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rPr>
                        <a:t>Services de lunetterie</a:t>
                      </a: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Médias sociaux</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Renforcement d’équipe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Engagement de l’optométriste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Mesures incitatives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Promotions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Formation </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Autre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Janvier</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Février</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2"/>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Mars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3"/>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Avril</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4"/>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Mai</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5"/>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Juin</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6"/>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Juillet</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7"/>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Août</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8"/>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Septembre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9"/>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Octobre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10"/>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Novembre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11"/>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Décembre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dirty="0">
                          <a:latin typeface="Century Gothic"/>
                          <a:ea typeface="Century Gothic"/>
                          <a:cs typeface="Century Gothic"/>
                          <a:sym typeface="Century Gothic"/>
                        </a:rPr>
                        <a:t> </a:t>
                      </a:r>
                      <a:endParaRPr sz="1100" u="none" strike="noStrike" cap="none" dirty="0">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1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4"/>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RÉPERCUSSIONS ET RÉSULTATS</a:t>
            </a:r>
            <a:endParaRPr dirty="0"/>
          </a:p>
        </p:txBody>
      </p:sp>
      <p:sp>
        <p:nvSpPr>
          <p:cNvPr id="474" name="Google Shape;474;p24"/>
          <p:cNvSpPr txBox="1">
            <a:spLocks noGrp="1"/>
          </p:cNvSpPr>
          <p:nvPr>
            <p:ph type="body" idx="2"/>
          </p:nvPr>
        </p:nvSpPr>
        <p:spPr>
          <a:xfrm>
            <a:off x="960439" y="1192214"/>
            <a:ext cx="10774361" cy="1399462"/>
          </a:xfrm>
          <a:prstGeom prst="rect">
            <a:avLst/>
          </a:prstGeom>
          <a:noFill/>
          <a:ln>
            <a:noFill/>
          </a:ln>
        </p:spPr>
        <p:txBody>
          <a:bodyPr spcFirstLastPara="1" wrap="square" lIns="91425" tIns="45700" rIns="91425" bIns="45700" anchor="t" anchorCtr="0">
            <a:noAutofit/>
          </a:bodyPr>
          <a:lstStyle/>
          <a:p>
            <a:pPr lvl="0"/>
            <a:r>
              <a:rPr lang="en-US" sz="1200" dirty="0" err="1"/>
              <a:t>Qu’est-ce</a:t>
            </a:r>
            <a:r>
              <a:rPr lang="en-US" sz="1200" dirty="0"/>
              <a:t> qui </a:t>
            </a:r>
            <a:r>
              <a:rPr lang="en-US" sz="1200" dirty="0" err="1"/>
              <a:t>s’est</a:t>
            </a:r>
            <a:r>
              <a:rPr lang="en-US" sz="1200" dirty="0"/>
              <a:t> passé? Comment </a:t>
            </a:r>
            <a:r>
              <a:rPr lang="en-US" sz="1200" dirty="0" err="1"/>
              <a:t>avez-vous</a:t>
            </a:r>
            <a:r>
              <a:rPr lang="en-US" sz="1200" dirty="0"/>
              <a:t> </a:t>
            </a:r>
            <a:r>
              <a:rPr lang="en-US" sz="1200" dirty="0" err="1"/>
              <a:t>évalué</a:t>
            </a:r>
            <a:r>
              <a:rPr lang="en-US" sz="1200" dirty="0"/>
              <a:t> </a:t>
            </a:r>
            <a:r>
              <a:rPr lang="en-US" sz="1200" dirty="0" err="1"/>
              <a:t>votre</a:t>
            </a:r>
            <a:r>
              <a:rPr lang="en-US" sz="1200" dirty="0"/>
              <a:t> succès? </a:t>
            </a:r>
            <a:r>
              <a:rPr lang="en-US" sz="1200" dirty="0" err="1"/>
              <a:t>Avez-vous</a:t>
            </a:r>
            <a:r>
              <a:rPr lang="en-US" sz="1200" dirty="0"/>
              <a:t> </a:t>
            </a:r>
            <a:r>
              <a:rPr lang="en-US" sz="1200" dirty="0" err="1"/>
              <a:t>atteint</a:t>
            </a:r>
            <a:r>
              <a:rPr lang="en-US" sz="1200" dirty="0"/>
              <a:t> </a:t>
            </a:r>
            <a:r>
              <a:rPr lang="en-US" sz="1200" dirty="0" err="1"/>
              <a:t>ou</a:t>
            </a:r>
            <a:r>
              <a:rPr lang="en-US" sz="1200" dirty="0"/>
              <a:t> </a:t>
            </a:r>
            <a:r>
              <a:rPr lang="en-US" sz="1200" dirty="0" err="1"/>
              <a:t>dépassé</a:t>
            </a:r>
            <a:r>
              <a:rPr lang="en-US" sz="1200" dirty="0"/>
              <a:t> </a:t>
            </a:r>
            <a:r>
              <a:rPr lang="en-US" sz="1200" dirty="0" err="1"/>
              <a:t>vos</a:t>
            </a:r>
            <a:r>
              <a:rPr lang="en-US" sz="1200" dirty="0"/>
              <a:t> </a:t>
            </a:r>
            <a:r>
              <a:rPr lang="en-US" sz="1200" dirty="0" err="1"/>
              <a:t>objectifs</a:t>
            </a:r>
            <a:r>
              <a:rPr lang="en-US" sz="1200" dirty="0"/>
              <a:t>? </a:t>
            </a:r>
            <a:r>
              <a:rPr lang="en-US" sz="1200" dirty="0" err="1"/>
              <a:t>Quelles</a:t>
            </a:r>
            <a:r>
              <a:rPr lang="en-US" sz="1200" dirty="0"/>
              <a:t> </a:t>
            </a:r>
            <a:r>
              <a:rPr lang="en-US" sz="1200" dirty="0" err="1"/>
              <a:t>leçons</a:t>
            </a:r>
            <a:r>
              <a:rPr lang="en-US" sz="1200" dirty="0"/>
              <a:t> </a:t>
            </a:r>
            <a:r>
              <a:rPr lang="en-US" sz="1200" dirty="0" err="1"/>
              <a:t>allez-vous</a:t>
            </a:r>
            <a:r>
              <a:rPr lang="en-US" sz="1200" dirty="0"/>
              <a:t> </a:t>
            </a:r>
            <a:r>
              <a:rPr lang="en-US" sz="1200" dirty="0" err="1"/>
              <a:t>tirer</a:t>
            </a:r>
            <a:r>
              <a:rPr lang="en-US" sz="1200" dirty="0"/>
              <a:t> de </a:t>
            </a:r>
            <a:r>
              <a:rPr lang="en-US" sz="1200" dirty="0" err="1"/>
              <a:t>votre</a:t>
            </a:r>
            <a:r>
              <a:rPr lang="en-US" sz="1200" dirty="0"/>
              <a:t> succès? </a:t>
            </a:r>
            <a:r>
              <a:rPr lang="en-US" sz="1200" dirty="0" err="1"/>
              <a:t>Quelles</a:t>
            </a:r>
            <a:r>
              <a:rPr lang="en-US" sz="1200" dirty="0"/>
              <a:t> </a:t>
            </a:r>
            <a:r>
              <a:rPr lang="en-US" sz="1200" dirty="0" err="1"/>
              <a:t>ont</a:t>
            </a:r>
            <a:r>
              <a:rPr lang="en-US" sz="1200" dirty="0"/>
              <a:t> </a:t>
            </a:r>
            <a:r>
              <a:rPr lang="en-US" sz="1200" dirty="0" err="1"/>
              <a:t>été</a:t>
            </a:r>
            <a:r>
              <a:rPr lang="en-US" sz="1200" dirty="0"/>
              <a:t> les </a:t>
            </a:r>
            <a:r>
              <a:rPr lang="en-US" sz="1200" dirty="0" err="1"/>
              <a:t>répercussions</a:t>
            </a:r>
            <a:r>
              <a:rPr lang="en-US" sz="1200" dirty="0"/>
              <a:t> sur les ventes de </a:t>
            </a:r>
            <a:r>
              <a:rPr lang="en-US" sz="1200" dirty="0" err="1"/>
              <a:t>verres</a:t>
            </a:r>
            <a:r>
              <a:rPr lang="en-US" sz="1200" dirty="0"/>
              <a:t> Transitions? </a:t>
            </a:r>
            <a:r>
              <a:rPr lang="en-US" sz="1200" dirty="0" err="1"/>
              <a:t>Assurez-vous</a:t>
            </a:r>
            <a:r>
              <a:rPr lang="en-US" sz="1200" dirty="0"/>
              <a:t> </a:t>
            </a:r>
            <a:r>
              <a:rPr lang="en-US" sz="1200" dirty="0" err="1"/>
              <a:t>d’inclure</a:t>
            </a:r>
            <a:r>
              <a:rPr lang="en-US" sz="1200" dirty="0"/>
              <a:t> le </a:t>
            </a:r>
            <a:r>
              <a:rPr lang="en-US" sz="1200" dirty="0" err="1"/>
              <a:t>détail</a:t>
            </a:r>
            <a:r>
              <a:rPr lang="en-US" sz="1200" dirty="0"/>
              <a:t> de </a:t>
            </a:r>
            <a:r>
              <a:rPr lang="en-US" sz="1200" dirty="0" err="1"/>
              <a:t>vos</a:t>
            </a:r>
            <a:r>
              <a:rPr lang="en-US" sz="1200" dirty="0"/>
              <a:t> ventes de </a:t>
            </a:r>
            <a:r>
              <a:rPr lang="en-US" sz="1200" dirty="0" err="1"/>
              <a:t>verres</a:t>
            </a:r>
            <a:r>
              <a:rPr lang="en-US" sz="1200" dirty="0"/>
              <a:t> </a:t>
            </a:r>
            <a:r>
              <a:rPr lang="en-US" sz="1200" dirty="0" err="1"/>
              <a:t>photochromiques</a:t>
            </a:r>
            <a:r>
              <a:rPr lang="en-US" sz="1200" dirty="0"/>
              <a:t> (</a:t>
            </a:r>
            <a:r>
              <a:rPr lang="en-US" sz="1200" dirty="0" err="1"/>
              <a:t>incluant</a:t>
            </a:r>
            <a:r>
              <a:rPr lang="en-US" sz="1200" dirty="0"/>
              <a:t> la </a:t>
            </a:r>
            <a:r>
              <a:rPr lang="en-US" sz="1200" dirty="0" err="1"/>
              <a:t>croissance</a:t>
            </a:r>
            <a:r>
              <a:rPr lang="en-US" sz="1200" dirty="0"/>
              <a:t> et la part de </a:t>
            </a:r>
            <a:r>
              <a:rPr lang="en-US" sz="1200" dirty="0" err="1"/>
              <a:t>marché</a:t>
            </a:r>
            <a:r>
              <a:rPr lang="en-US" sz="1200" dirty="0"/>
              <a:t> des </a:t>
            </a:r>
            <a:r>
              <a:rPr lang="en-US" sz="1200" dirty="0" err="1"/>
              <a:t>verres</a:t>
            </a:r>
            <a:r>
              <a:rPr lang="en-US" sz="1200" dirty="0"/>
              <a:t> Transitions dans son ensemble), le </a:t>
            </a:r>
            <a:r>
              <a:rPr lang="en-US" sz="1200" dirty="0" err="1"/>
              <a:t>cas</a:t>
            </a:r>
            <a:r>
              <a:rPr lang="en-US" sz="1200" dirty="0"/>
              <a:t> </a:t>
            </a:r>
            <a:r>
              <a:rPr lang="en-US" sz="1200" dirty="0" err="1"/>
              <a:t>échéant</a:t>
            </a:r>
            <a:r>
              <a:rPr lang="en-US" sz="1200" dirty="0"/>
              <a:t>. </a:t>
            </a:r>
          </a:p>
          <a:p>
            <a:pPr lvl="0"/>
            <a:r>
              <a:rPr lang="en-US" sz="1200" b="1" i="1" dirty="0"/>
              <a:t>Suggestions des </a:t>
            </a:r>
            <a:r>
              <a:rPr lang="en-US" sz="1200" b="1" i="1" dirty="0" err="1"/>
              <a:t>juges</a:t>
            </a:r>
            <a:r>
              <a:rPr lang="en-US" sz="1200" b="1" i="1" dirty="0"/>
              <a:t> : </a:t>
            </a:r>
            <a:r>
              <a:rPr lang="en-US" sz="1200" dirty="0"/>
              <a:t>Suivez </a:t>
            </a:r>
            <a:r>
              <a:rPr lang="en-US" sz="1200" dirty="0" err="1"/>
              <a:t>vos</a:t>
            </a:r>
            <a:r>
              <a:rPr lang="en-US" sz="1200" dirty="0"/>
              <a:t> </a:t>
            </a:r>
            <a:r>
              <a:rPr lang="en-US" sz="1200" dirty="0" err="1"/>
              <a:t>progrès</a:t>
            </a:r>
            <a:r>
              <a:rPr lang="en-US" sz="1200" dirty="0"/>
              <a:t> </a:t>
            </a:r>
            <a:r>
              <a:rPr lang="en-US" sz="1200" dirty="0" err="1"/>
              <a:t>tous</a:t>
            </a:r>
            <a:r>
              <a:rPr lang="en-US" sz="1200" dirty="0"/>
              <a:t> les </a:t>
            </a:r>
            <a:r>
              <a:rPr lang="en-US" sz="1200" dirty="0" err="1"/>
              <a:t>mois</a:t>
            </a:r>
            <a:r>
              <a:rPr lang="en-US" sz="1200" dirty="0"/>
              <a:t> </a:t>
            </a:r>
            <a:r>
              <a:rPr lang="en-US" sz="1200" dirty="0" err="1"/>
              <a:t>ou</a:t>
            </a:r>
            <a:r>
              <a:rPr lang="en-US" sz="1200" dirty="0"/>
              <a:t> </a:t>
            </a:r>
            <a:r>
              <a:rPr lang="en-US" sz="1200" dirty="0" err="1"/>
              <a:t>chaque</a:t>
            </a:r>
            <a:r>
              <a:rPr lang="en-US" sz="1200" dirty="0"/>
              <a:t> </a:t>
            </a:r>
            <a:r>
              <a:rPr lang="en-US" sz="1200" dirty="0" err="1"/>
              <a:t>trimestre</a:t>
            </a:r>
            <a:r>
              <a:rPr lang="en-US" sz="1200" dirty="0"/>
              <a:t>. Le succès ne se </a:t>
            </a:r>
            <a:r>
              <a:rPr lang="en-US" sz="1200" dirty="0" err="1"/>
              <a:t>mesure</a:t>
            </a:r>
            <a:r>
              <a:rPr lang="en-US" sz="1200" dirty="0"/>
              <a:t> pas </a:t>
            </a:r>
            <a:r>
              <a:rPr lang="en-US" sz="1200" dirty="0" err="1"/>
              <a:t>uniquement</a:t>
            </a:r>
            <a:r>
              <a:rPr lang="en-US" sz="1200" dirty="0"/>
              <a:t> par les ventes. </a:t>
            </a:r>
            <a:r>
              <a:rPr lang="en-US" sz="1200" dirty="0" err="1"/>
              <a:t>Envisagez</a:t>
            </a:r>
            <a:r>
              <a:rPr lang="en-US" sz="1200" dirty="0"/>
              <a:t> </a:t>
            </a:r>
            <a:r>
              <a:rPr lang="en-US" sz="1200" dirty="0" err="1"/>
              <a:t>d’autres</a:t>
            </a:r>
            <a:r>
              <a:rPr lang="en-US" sz="1200" dirty="0"/>
              <a:t> </a:t>
            </a:r>
            <a:r>
              <a:rPr lang="en-US" sz="1200" dirty="0" err="1"/>
              <a:t>moyens</a:t>
            </a:r>
            <a:r>
              <a:rPr lang="en-US" sz="1200" dirty="0"/>
              <a:t> pour </a:t>
            </a:r>
            <a:r>
              <a:rPr lang="en-US" sz="1200" dirty="0" err="1"/>
              <a:t>évaluer</a:t>
            </a:r>
            <a:r>
              <a:rPr lang="en-US" sz="1200" dirty="0"/>
              <a:t> </a:t>
            </a:r>
            <a:r>
              <a:rPr lang="en-US" sz="1200" dirty="0" err="1"/>
              <a:t>vos</a:t>
            </a:r>
            <a:r>
              <a:rPr lang="en-US" sz="1200" dirty="0"/>
              <a:t> </a:t>
            </a:r>
            <a:r>
              <a:rPr lang="en-US" sz="1200" dirty="0" err="1"/>
              <a:t>répercussions</a:t>
            </a:r>
            <a:r>
              <a:rPr lang="en-US" sz="1200" dirty="0"/>
              <a:t>, </a:t>
            </a:r>
            <a:r>
              <a:rPr lang="en-US" sz="1200" dirty="0" err="1"/>
              <a:t>comme</a:t>
            </a:r>
            <a:r>
              <a:rPr lang="en-US" sz="1200" dirty="0"/>
              <a:t> la satisfaction du personnel </a:t>
            </a:r>
            <a:r>
              <a:rPr lang="en-US" sz="1200" dirty="0" err="1"/>
              <a:t>ou</a:t>
            </a:r>
            <a:r>
              <a:rPr lang="en-US" sz="1200" dirty="0"/>
              <a:t> des clients.</a:t>
            </a:r>
          </a:p>
        </p:txBody>
      </p:sp>
      <p:sp>
        <p:nvSpPr>
          <p:cNvPr id="475" name="Google Shape;475;p24"/>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25</a:t>
            </a:fld>
            <a:endParaRPr sz="800" b="0">
              <a:solidFill>
                <a:schemeClr val="dk1"/>
              </a:solidFill>
            </a:endParaRPr>
          </a:p>
        </p:txBody>
      </p:sp>
      <p:graphicFrame>
        <p:nvGraphicFramePr>
          <p:cNvPr id="476" name="Google Shape;476;p24"/>
          <p:cNvGraphicFramePr/>
          <p:nvPr>
            <p:extLst>
              <p:ext uri="{D42A27DB-BD31-4B8C-83A1-F6EECF244321}">
                <p14:modId xmlns:p14="http://schemas.microsoft.com/office/powerpoint/2010/main" val="2394861233"/>
              </p:ext>
            </p:extLst>
          </p:nvPr>
        </p:nvGraphicFramePr>
        <p:xfrm>
          <a:off x="2045134" y="2971782"/>
          <a:ext cx="8604969" cy="3373395"/>
        </p:xfrm>
        <a:graphic>
          <a:graphicData uri="http://schemas.openxmlformats.org/drawingml/2006/table">
            <a:tbl>
              <a:tblPr firstRow="1" bandRow="1">
                <a:noFill/>
                <a:tableStyleId>{F174B53D-B42B-40A5-A2C2-DAEA4A8440AA}</a:tableStyleId>
              </a:tblPr>
              <a:tblGrid>
                <a:gridCol w="2724214">
                  <a:extLst>
                    <a:ext uri="{9D8B030D-6E8A-4147-A177-3AD203B41FA5}">
                      <a16:colId xmlns:a16="http://schemas.microsoft.com/office/drawing/2014/main" val="20000"/>
                    </a:ext>
                  </a:extLst>
                </a:gridCol>
                <a:gridCol w="1748143">
                  <a:extLst>
                    <a:ext uri="{9D8B030D-6E8A-4147-A177-3AD203B41FA5}">
                      <a16:colId xmlns:a16="http://schemas.microsoft.com/office/drawing/2014/main" val="20001"/>
                    </a:ext>
                  </a:extLst>
                </a:gridCol>
                <a:gridCol w="1781299">
                  <a:extLst>
                    <a:ext uri="{9D8B030D-6E8A-4147-A177-3AD203B41FA5}">
                      <a16:colId xmlns:a16="http://schemas.microsoft.com/office/drawing/2014/main" val="20002"/>
                    </a:ext>
                  </a:extLst>
                </a:gridCol>
                <a:gridCol w="2351313">
                  <a:extLst>
                    <a:ext uri="{9D8B030D-6E8A-4147-A177-3AD203B41FA5}">
                      <a16:colId xmlns:a16="http://schemas.microsoft.com/office/drawing/2014/main" val="20003"/>
                    </a:ext>
                  </a:extLst>
                </a:gridCol>
              </a:tblGrid>
              <a:tr h="370925">
                <a:tc>
                  <a:txBody>
                    <a:bodyPr/>
                    <a:lstStyle/>
                    <a:p>
                      <a:pPr marL="0" marR="0" lvl="0" indent="0" algn="l" rtl="0">
                        <a:lnSpc>
                          <a:spcPct val="100000"/>
                        </a:lnSpc>
                        <a:spcBef>
                          <a:spcPts val="0"/>
                        </a:spcBef>
                        <a:spcAft>
                          <a:spcPts val="0"/>
                        </a:spcAft>
                        <a:buNone/>
                      </a:pPr>
                      <a:endParaRPr sz="1800" u="none" strike="noStrike" cap="none">
                        <a:solidFill>
                          <a:schemeClr val="lt2"/>
                        </a:solidFill>
                        <a:latin typeface="Century Gothic"/>
                        <a:ea typeface="Century Gothic"/>
                        <a:cs typeface="Century Gothic"/>
                        <a:sym typeface="Century Gothic"/>
                      </a:endParaRPr>
                    </a:p>
                  </a:txBody>
                  <a:tcPr marL="91450" marR="91450" marT="45725" marB="45725">
                    <a:lnR w="12700" cap="flat" cmpd="sng">
                      <a:solidFill>
                        <a:schemeClr val="lt2"/>
                      </a:solidFill>
                      <a:prstDash val="solid"/>
                      <a:round/>
                      <a:headEnd type="none" w="sm" len="sm"/>
                      <a:tailEnd type="none" w="sm" len="sm"/>
                    </a:lnR>
                    <a:solidFill>
                      <a:schemeClr val="dk1"/>
                    </a:solidFill>
                  </a:tcPr>
                </a:tc>
                <a:tc>
                  <a:txBody>
                    <a:bodyPr/>
                    <a:lstStyle/>
                    <a:p>
                      <a:pPr marL="0" marR="0" lvl="0" indent="0" algn="l" rtl="0">
                        <a:lnSpc>
                          <a:spcPct val="100000"/>
                        </a:lnSpc>
                        <a:spcBef>
                          <a:spcPts val="0"/>
                        </a:spcBef>
                        <a:spcAft>
                          <a:spcPts val="0"/>
                        </a:spcAft>
                        <a:buNone/>
                      </a:pPr>
                      <a:r>
                        <a:rPr lang="en-US" sz="1800" u="none" strike="noStrike" cap="none">
                          <a:solidFill>
                            <a:schemeClr val="lt2"/>
                          </a:solidFill>
                          <a:latin typeface="Century Gothic"/>
                          <a:ea typeface="Century Gothic"/>
                          <a:cs typeface="Century Gothic"/>
                          <a:sym typeface="Century Gothic"/>
                        </a:rPr>
                        <a:t>2019</a:t>
                      </a:r>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solidFill>
                      <a:schemeClr val="dk1"/>
                    </a:solidFill>
                  </a:tcPr>
                </a:tc>
                <a:tc>
                  <a:txBody>
                    <a:bodyPr/>
                    <a:lstStyle/>
                    <a:p>
                      <a:pPr marL="0" marR="0" lvl="0" indent="0" algn="l" rtl="0">
                        <a:lnSpc>
                          <a:spcPct val="100000"/>
                        </a:lnSpc>
                        <a:spcBef>
                          <a:spcPts val="0"/>
                        </a:spcBef>
                        <a:spcAft>
                          <a:spcPts val="0"/>
                        </a:spcAft>
                        <a:buNone/>
                      </a:pPr>
                      <a:r>
                        <a:rPr lang="en-US" sz="1800" u="none" strike="noStrike" cap="none">
                          <a:solidFill>
                            <a:schemeClr val="lt2"/>
                          </a:solidFill>
                          <a:latin typeface="Century Gothic"/>
                          <a:ea typeface="Century Gothic"/>
                          <a:cs typeface="Century Gothic"/>
                          <a:sym typeface="Century Gothic"/>
                        </a:rPr>
                        <a:t>202</a:t>
                      </a:r>
                      <a:r>
                        <a:rPr lang="en-US" sz="1800">
                          <a:solidFill>
                            <a:schemeClr val="lt2"/>
                          </a:solidFill>
                          <a:latin typeface="Century Gothic"/>
                          <a:ea typeface="Century Gothic"/>
                          <a:cs typeface="Century Gothic"/>
                          <a:sym typeface="Century Gothic"/>
                        </a:rPr>
                        <a:t>1</a:t>
                      </a:r>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solidFill>
                      <a:schemeClr val="dk1"/>
                    </a:solidFill>
                  </a:tcPr>
                </a:tc>
                <a:tc>
                  <a:txBody>
                    <a:bodyPr/>
                    <a:lstStyle/>
                    <a:p>
                      <a:pPr marL="0" marR="0" lvl="0" indent="0" algn="l" rtl="0">
                        <a:lnSpc>
                          <a:spcPct val="100000"/>
                        </a:lnSpc>
                        <a:spcBef>
                          <a:spcPts val="0"/>
                        </a:spcBef>
                        <a:spcAft>
                          <a:spcPts val="0"/>
                        </a:spcAft>
                        <a:buNone/>
                      </a:pPr>
                      <a:r>
                        <a:rPr lang="en-US" sz="1800" u="none" strike="noStrike" cap="none" dirty="0">
                          <a:solidFill>
                            <a:schemeClr val="lt2"/>
                          </a:solidFill>
                          <a:latin typeface="Century Gothic"/>
                          <a:ea typeface="Century Gothic"/>
                          <a:cs typeface="Century Gothic"/>
                          <a:sym typeface="Century Gothic"/>
                        </a:rPr>
                        <a:t>% </a:t>
                      </a:r>
                      <a:r>
                        <a:rPr lang="en-US" sz="1800" u="none" strike="noStrike" cap="none" dirty="0" err="1">
                          <a:solidFill>
                            <a:schemeClr val="lt2"/>
                          </a:solidFill>
                          <a:latin typeface="Century Gothic"/>
                          <a:ea typeface="Century Gothic"/>
                          <a:cs typeface="Century Gothic"/>
                          <a:sym typeface="Century Gothic"/>
                        </a:rPr>
                        <a:t>d’augmentation</a:t>
                      </a:r>
                      <a:endParaRPr dirty="0"/>
                    </a:p>
                  </a:txBody>
                  <a:tcPr marL="91450" marR="91450" marT="45725" marB="45725">
                    <a:lnL w="12700" cap="flat" cmpd="sng">
                      <a:solidFill>
                        <a:schemeClr val="lt2"/>
                      </a:solidFill>
                      <a:prstDash val="solid"/>
                      <a:round/>
                      <a:headEnd type="none" w="sm" len="sm"/>
                      <a:tailEnd type="none" w="sm" len="sm"/>
                    </a:lnL>
                    <a:solidFill>
                      <a:schemeClr val="dk1"/>
                    </a:solidFill>
                  </a:tcPr>
                </a:tc>
                <a:extLst>
                  <a:ext uri="{0D108BD9-81ED-4DB2-BD59-A6C34878D82A}">
                    <a16:rowId xmlns:a16="http://schemas.microsoft.com/office/drawing/2014/main" val="10000"/>
                  </a:ext>
                </a:extLst>
              </a:tr>
              <a:tr h="1554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80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Paires de verres </a:t>
                      </a:r>
                      <a:r>
                        <a:rPr kumimoji="0" lang="fr-CA" altLang="fr-FR" sz="1800" b="0" i="1"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Transitions</a:t>
                      </a:r>
                      <a:r>
                        <a:rPr kumimoji="0" lang="fr-CA" altLang="fr-FR" sz="1800" b="0" i="0" u="none" strike="noStrike" cap="none" normalizeH="0" baseline="30000" dirty="0">
                          <a:ln>
                            <a:noFill/>
                          </a:ln>
                          <a:solidFill>
                            <a:schemeClr val="tx1"/>
                          </a:solidFill>
                          <a:effectLst/>
                          <a:latin typeface="Century Gothic" panose="020B0502020202020204" pitchFamily="34" charset="0"/>
                          <a:ea typeface="ＭＳ Ｐゴシック" panose="020B0600070205080204" pitchFamily="34" charset="-128"/>
                        </a:rPr>
                        <a:t>®</a:t>
                      </a:r>
                      <a:r>
                        <a:rPr kumimoji="0" lang="fr-CA" altLang="fr-FR" sz="180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 vendues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10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(Le cas échéant, diviser les verres </a:t>
                      </a:r>
                      <a:r>
                        <a:rPr lang="en-US" sz="1200" i="1" u="none" strike="noStrike" cap="none" dirty="0">
                          <a:solidFill>
                            <a:schemeClr val="tx1"/>
                          </a:solidFill>
                          <a:latin typeface="Century Gothic"/>
                          <a:ea typeface="Century Gothic"/>
                          <a:cs typeface="Century Gothic"/>
                          <a:sym typeface="Century Gothic"/>
                        </a:rPr>
                        <a:t>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Signature</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GEN 8</a:t>
                      </a:r>
                      <a:r>
                        <a:rPr lang="en-US" sz="1200"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u="none" strike="noStrike" cap="none" dirty="0">
                          <a:solidFill>
                            <a:schemeClr val="tx1"/>
                          </a:solidFill>
                          <a:latin typeface="Century Gothic"/>
                          <a:ea typeface="Century Gothic"/>
                          <a:cs typeface="Century Gothic"/>
                          <a:sym typeface="Century Gothic"/>
                        </a:rPr>
                        <a:t>lenses, </a:t>
                      </a:r>
                      <a:r>
                        <a:rPr lang="en-US" sz="1200" i="1" u="none" strike="noStrike" cap="none" dirty="0">
                          <a:solidFill>
                            <a:schemeClr val="tx1"/>
                          </a:solidFill>
                          <a:latin typeface="Century Gothic"/>
                          <a:ea typeface="Century Gothic"/>
                          <a:cs typeface="Century Gothic"/>
                          <a:sym typeface="Century Gothic"/>
                        </a:rPr>
                        <a:t>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i="1" u="none" strike="noStrike" cap="none" dirty="0" err="1">
                          <a:solidFill>
                            <a:schemeClr val="tx1"/>
                          </a:solidFill>
                          <a:latin typeface="Century Gothic"/>
                          <a:ea typeface="Century Gothic"/>
                          <a:cs typeface="Century Gothic"/>
                          <a:sym typeface="Century Gothic"/>
                        </a:rPr>
                        <a:t>XTRActive</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u="none" strike="noStrike" cap="none" dirty="0">
                          <a:solidFill>
                            <a:schemeClr val="tx1"/>
                          </a:solidFill>
                          <a:latin typeface="Century Gothic"/>
                          <a:ea typeface="Century Gothic"/>
                          <a:cs typeface="Century Gothic"/>
                          <a:sym typeface="Century Gothic"/>
                        </a:rPr>
                        <a:t>lenses, </a:t>
                      </a:r>
                      <a:r>
                        <a:rPr lang="en-US" sz="1200" i="1" u="none" strike="noStrike" cap="none" dirty="0">
                          <a:solidFill>
                            <a:schemeClr val="tx1"/>
                          </a:solidFill>
                          <a:latin typeface="Century Gothic"/>
                          <a:ea typeface="Century Gothic"/>
                          <a:cs typeface="Century Gothic"/>
                          <a:sym typeface="Century Gothic"/>
                        </a:rPr>
                        <a:t>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i="1" u="none" strike="noStrike" cap="none" dirty="0" err="1">
                          <a:solidFill>
                            <a:schemeClr val="tx1"/>
                          </a:solidFill>
                          <a:latin typeface="Century Gothic"/>
                          <a:ea typeface="Century Gothic"/>
                          <a:cs typeface="Century Gothic"/>
                          <a:sym typeface="Century Gothic"/>
                        </a:rPr>
                        <a:t>XTRActive</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n</a:t>
                      </a:r>
                      <a:r>
                        <a:rPr lang="en-US" sz="1200" u="none" strike="noStrike" cap="none" dirty="0">
                          <a:solidFill>
                            <a:schemeClr val="tx1"/>
                          </a:solidFill>
                          <a:latin typeface="Century Gothic"/>
                          <a:ea typeface="Century Gothic"/>
                          <a:cs typeface="Century Gothic"/>
                          <a:sym typeface="Century Gothic"/>
                        </a:rPr>
                        <a:t>ew generation lenses</a:t>
                      </a:r>
                      <a:r>
                        <a:rPr lang="en-US" sz="1200" i="1" u="none" strike="noStrike" cap="none" dirty="0">
                          <a:solidFill>
                            <a:schemeClr val="tx1"/>
                          </a:solidFill>
                          <a:latin typeface="Century Gothic"/>
                          <a:ea typeface="Century Gothic"/>
                          <a:cs typeface="Century Gothic"/>
                          <a:sym typeface="Century Gothic"/>
                        </a:rPr>
                        <a:t>, 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Vantage</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u="none" strike="noStrike" cap="none" dirty="0">
                          <a:solidFill>
                            <a:schemeClr val="tx1"/>
                          </a:solidFill>
                          <a:latin typeface="Century Gothic"/>
                          <a:ea typeface="Century Gothic"/>
                          <a:cs typeface="Century Gothic"/>
                          <a:sym typeface="Century Gothic"/>
                        </a:rPr>
                        <a:t>lenses, </a:t>
                      </a:r>
                      <a:r>
                        <a:rPr lang="en-US" sz="1200" i="1" u="none" strike="noStrike" cap="none" dirty="0">
                          <a:solidFill>
                            <a:schemeClr val="tx1"/>
                          </a:solidFill>
                          <a:latin typeface="Century Gothic"/>
                          <a:ea typeface="Century Gothic"/>
                          <a:cs typeface="Century Gothic"/>
                          <a:sym typeface="Century Gothic"/>
                        </a:rPr>
                        <a:t>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i="1" u="none" strike="noStrike" cap="none" dirty="0" err="1">
                          <a:solidFill>
                            <a:schemeClr val="tx1"/>
                          </a:solidFill>
                          <a:latin typeface="Century Gothic"/>
                          <a:ea typeface="Century Gothic"/>
                          <a:cs typeface="Century Gothic"/>
                          <a:sym typeface="Century Gothic"/>
                        </a:rPr>
                        <a:t>XTRActive</a:t>
                      </a:r>
                      <a:r>
                        <a:rPr lang="en-US" sz="1200" i="1" u="none" strike="noStrike" cap="none" baseline="30000" dirty="0">
                          <a:solidFill>
                            <a:schemeClr val="tx1"/>
                          </a:solidFill>
                          <a:latin typeface="Century Gothic"/>
                          <a:ea typeface="Century Gothic"/>
                          <a:cs typeface="Century Gothic"/>
                          <a:sym typeface="Century Gothic"/>
                        </a:rPr>
                        <a:t>®</a:t>
                      </a:r>
                      <a:r>
                        <a:rPr lang="en-US" sz="1200" u="none" strike="noStrike" cap="none" dirty="0">
                          <a:solidFill>
                            <a:schemeClr val="tx1"/>
                          </a:solidFill>
                          <a:latin typeface="Century Gothic"/>
                          <a:ea typeface="Century Gothic"/>
                          <a:cs typeface="Century Gothic"/>
                          <a:sym typeface="Century Gothic"/>
                        </a:rPr>
                        <a:t> </a:t>
                      </a:r>
                      <a:r>
                        <a:rPr lang="en-US" sz="1200" i="1" u="none" strike="noStrike" cap="none" dirty="0">
                          <a:solidFill>
                            <a:schemeClr val="tx1"/>
                          </a:solidFill>
                          <a:latin typeface="Century Gothic"/>
                          <a:ea typeface="Century Gothic"/>
                          <a:cs typeface="Century Gothic"/>
                          <a:sym typeface="Century Gothic"/>
                        </a:rPr>
                        <a:t>Polarized</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u="none" strike="noStrike" cap="none" dirty="0">
                          <a:solidFill>
                            <a:schemeClr val="tx1"/>
                          </a:solidFill>
                          <a:latin typeface="Century Gothic"/>
                          <a:ea typeface="Century Gothic"/>
                          <a:cs typeface="Century Gothic"/>
                          <a:sym typeface="Century Gothic"/>
                        </a:rPr>
                        <a:t>lenses, </a:t>
                      </a:r>
                      <a:r>
                        <a:rPr lang="en-US" sz="1200" i="1" u="none" strike="noStrike" cap="none" dirty="0">
                          <a:solidFill>
                            <a:schemeClr val="tx1"/>
                          </a:solidFill>
                          <a:latin typeface="Century Gothic"/>
                          <a:ea typeface="Century Gothic"/>
                          <a:cs typeface="Century Gothic"/>
                          <a:sym typeface="Century Gothic"/>
                        </a:rPr>
                        <a:t>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i="1" u="none" strike="noStrike" cap="none" dirty="0" err="1">
                          <a:solidFill>
                            <a:schemeClr val="tx1"/>
                          </a:solidFill>
                          <a:latin typeface="Century Gothic"/>
                          <a:ea typeface="Century Gothic"/>
                          <a:cs typeface="Century Gothic"/>
                          <a:sym typeface="Century Gothic"/>
                        </a:rPr>
                        <a:t>Drivewear</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u="none" strike="noStrike" cap="none" dirty="0">
                          <a:solidFill>
                            <a:schemeClr val="tx1"/>
                          </a:solidFill>
                          <a:latin typeface="Century Gothic"/>
                          <a:ea typeface="Century Gothic"/>
                          <a:cs typeface="Century Gothic"/>
                          <a:sym typeface="Century Gothic"/>
                        </a:rPr>
                        <a:t>lenses, etc.)</a:t>
                      </a:r>
                      <a:endParaRPr sz="1100" u="none" strike="noStrike" cap="none" dirty="0">
                        <a:solidFill>
                          <a:schemeClr val="tx1"/>
                        </a:solidFill>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dirty="0">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731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60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Part de ventes totales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05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 de vos ventes de verres totales qui constituent des verres </a:t>
                      </a:r>
                      <a:r>
                        <a:rPr kumimoji="0" lang="fr-CA" altLang="fr-FR" sz="1050" b="0" i="1"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Transitions</a:t>
                      </a:r>
                      <a:r>
                        <a:rPr kumimoji="0" lang="fr-CA" altLang="fr-FR" sz="1050" b="0" i="0" u="none" strike="noStrike" cap="none" normalizeH="0" baseline="30000" dirty="0">
                          <a:ln>
                            <a:noFill/>
                          </a:ln>
                          <a:solidFill>
                            <a:schemeClr val="tx1"/>
                          </a:solidFill>
                          <a:effectLst/>
                          <a:latin typeface="Century Gothic" panose="020B0502020202020204" pitchFamily="34" charset="0"/>
                          <a:ea typeface="ＭＳ Ｐゴシック" panose="020B0600070205080204" pitchFamily="34" charset="-128"/>
                        </a:rPr>
                        <a:t>®</a:t>
                      </a:r>
                      <a:r>
                        <a:rPr kumimoji="0" lang="fr-CA" altLang="fr-FR" sz="105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a:t>
                      </a: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dirty="0">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dirty="0">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bl>
          </a:graphicData>
        </a:graphic>
      </p:graphicFrame>
      <p:sp>
        <p:nvSpPr>
          <p:cNvPr id="477" name="Google Shape;477;p24"/>
          <p:cNvSpPr/>
          <p:nvPr/>
        </p:nvSpPr>
        <p:spPr>
          <a:xfrm>
            <a:off x="6994566" y="1498"/>
            <a:ext cx="5197434" cy="1077178"/>
          </a:xfrm>
          <a:prstGeom prst="rect">
            <a:avLst/>
          </a:prstGeom>
          <a:solidFill>
            <a:schemeClr val="dk1"/>
          </a:solidFill>
          <a:ln>
            <a:noFill/>
          </a:ln>
        </p:spPr>
        <p:txBody>
          <a:bodyPr spcFirstLastPara="1" wrap="square" lIns="91425" tIns="45700" rIns="91425" bIns="45700" anchor="t" anchorCtr="0">
            <a:spAutoFit/>
          </a:bodyPr>
          <a:lstStyle/>
          <a:p>
            <a:pPr lvl="0" algn="ctr"/>
            <a:r>
              <a:rPr lang="en-US" sz="1600" b="1" dirty="0" err="1">
                <a:solidFill>
                  <a:schemeClr val="lt2"/>
                </a:solidFill>
                <a:latin typeface="Century Gothic"/>
                <a:ea typeface="Century Gothic"/>
                <a:cs typeface="Century Gothic"/>
                <a:sym typeface="Century Gothic"/>
              </a:rPr>
              <a:t>Utilisez</a:t>
            </a:r>
            <a:r>
              <a:rPr lang="en-US" sz="1600" b="1" dirty="0">
                <a:solidFill>
                  <a:schemeClr val="lt2"/>
                </a:solidFill>
                <a:latin typeface="Century Gothic"/>
                <a:ea typeface="Century Gothic"/>
                <a:cs typeface="Century Gothic"/>
                <a:sym typeface="Century Gothic"/>
              </a:rPr>
              <a:t> </a:t>
            </a:r>
            <a:r>
              <a:rPr lang="en-US" sz="1600" b="1" dirty="0" err="1">
                <a:solidFill>
                  <a:schemeClr val="lt2"/>
                </a:solidFill>
                <a:latin typeface="Century Gothic"/>
                <a:ea typeface="Century Gothic"/>
                <a:cs typeface="Century Gothic"/>
                <a:sym typeface="Century Gothic"/>
              </a:rPr>
              <a:t>cette</a:t>
            </a:r>
            <a:r>
              <a:rPr lang="en-US" sz="1600" b="1" dirty="0">
                <a:solidFill>
                  <a:schemeClr val="lt2"/>
                </a:solidFill>
                <a:latin typeface="Century Gothic"/>
                <a:ea typeface="Century Gothic"/>
                <a:cs typeface="Century Gothic"/>
                <a:sym typeface="Century Gothic"/>
              </a:rPr>
              <a:t> diapositive </a:t>
            </a:r>
            <a:r>
              <a:rPr lang="en-US" sz="1600" b="1" dirty="0" err="1">
                <a:solidFill>
                  <a:schemeClr val="lt2"/>
                </a:solidFill>
                <a:latin typeface="Century Gothic"/>
                <a:ea typeface="Century Gothic"/>
                <a:cs typeface="Century Gothic"/>
                <a:sym typeface="Century Gothic"/>
              </a:rPr>
              <a:t>si</a:t>
            </a:r>
            <a:r>
              <a:rPr lang="en-US" sz="1600" b="1" dirty="0">
                <a:solidFill>
                  <a:schemeClr val="lt2"/>
                </a:solidFill>
                <a:latin typeface="Century Gothic"/>
                <a:ea typeface="Century Gothic"/>
                <a:cs typeface="Century Gothic"/>
                <a:sym typeface="Century Gothic"/>
              </a:rPr>
              <a:t> </a:t>
            </a:r>
            <a:r>
              <a:rPr lang="en-US" sz="1600" b="1" dirty="0" err="1">
                <a:solidFill>
                  <a:schemeClr val="lt2"/>
                </a:solidFill>
                <a:latin typeface="Century Gothic"/>
                <a:ea typeface="Century Gothic"/>
                <a:cs typeface="Century Gothic"/>
                <a:sym typeface="Century Gothic"/>
              </a:rPr>
              <a:t>vous</a:t>
            </a:r>
            <a:r>
              <a:rPr lang="en-US" sz="1600" b="1" dirty="0">
                <a:solidFill>
                  <a:schemeClr val="lt2"/>
                </a:solidFill>
                <a:latin typeface="Century Gothic"/>
                <a:ea typeface="Century Gothic"/>
                <a:cs typeface="Century Gothic"/>
                <a:sym typeface="Century Gothic"/>
              </a:rPr>
              <a:t> </a:t>
            </a:r>
            <a:r>
              <a:rPr lang="en-US" sz="1600" b="1" dirty="0" err="1">
                <a:solidFill>
                  <a:schemeClr val="lt2"/>
                </a:solidFill>
                <a:latin typeface="Century Gothic"/>
                <a:ea typeface="Century Gothic"/>
                <a:cs typeface="Century Gothic"/>
                <a:sym typeface="Century Gothic"/>
              </a:rPr>
              <a:t>soumettez</a:t>
            </a:r>
            <a:r>
              <a:rPr lang="en-US" sz="1600" b="1" dirty="0">
                <a:solidFill>
                  <a:schemeClr val="lt2"/>
                </a:solidFill>
                <a:latin typeface="Century Gothic"/>
                <a:ea typeface="Century Gothic"/>
                <a:cs typeface="Century Gothic"/>
                <a:sym typeface="Century Gothic"/>
              </a:rPr>
              <a:t> </a:t>
            </a:r>
            <a:r>
              <a:rPr lang="en-US" sz="1600" b="1" dirty="0" err="1">
                <a:solidFill>
                  <a:schemeClr val="lt2"/>
                </a:solidFill>
                <a:latin typeface="Century Gothic"/>
                <a:ea typeface="Century Gothic"/>
                <a:cs typeface="Century Gothic"/>
                <a:sym typeface="Century Gothic"/>
              </a:rPr>
              <a:t>votre</a:t>
            </a:r>
            <a:r>
              <a:rPr lang="en-US" sz="1600" b="1" dirty="0">
                <a:solidFill>
                  <a:schemeClr val="lt2"/>
                </a:solidFill>
                <a:latin typeface="Century Gothic"/>
                <a:ea typeface="Century Gothic"/>
                <a:cs typeface="Century Gothic"/>
                <a:sym typeface="Century Gothic"/>
              </a:rPr>
              <a:t> candidature pour le </a:t>
            </a:r>
            <a:r>
              <a:rPr lang="en-US" sz="1600" b="1" dirty="0" err="1">
                <a:solidFill>
                  <a:schemeClr val="lt2"/>
                </a:solidFill>
                <a:latin typeface="Century Gothic"/>
                <a:ea typeface="Century Gothic"/>
                <a:cs typeface="Century Gothic"/>
                <a:sym typeface="Century Gothic"/>
              </a:rPr>
              <a:t>Détaillant</a:t>
            </a:r>
            <a:r>
              <a:rPr lang="en-US" sz="1600" b="1" dirty="0">
                <a:solidFill>
                  <a:schemeClr val="lt2"/>
                </a:solidFill>
                <a:latin typeface="Century Gothic"/>
                <a:ea typeface="Century Gothic"/>
                <a:cs typeface="Century Gothic"/>
                <a:sym typeface="Century Gothic"/>
              </a:rPr>
              <a:t> de </a:t>
            </a:r>
            <a:r>
              <a:rPr lang="en-US" sz="1600" b="1" dirty="0" err="1">
                <a:solidFill>
                  <a:schemeClr val="lt2"/>
                </a:solidFill>
                <a:latin typeface="Century Gothic"/>
                <a:ea typeface="Century Gothic"/>
                <a:cs typeface="Century Gothic"/>
                <a:sym typeface="Century Gothic"/>
              </a:rPr>
              <a:t>l’année</a:t>
            </a:r>
            <a:r>
              <a:rPr lang="en-US" sz="1600" b="1" dirty="0">
                <a:solidFill>
                  <a:schemeClr val="lt2"/>
                </a:solidFill>
                <a:latin typeface="Century Gothic"/>
                <a:ea typeface="Century Gothic"/>
                <a:cs typeface="Century Gothic"/>
                <a:sym typeface="Century Gothic"/>
              </a:rPr>
              <a:t>, le </a:t>
            </a:r>
            <a:r>
              <a:rPr lang="en-US" sz="1600" b="1" dirty="0" err="1">
                <a:solidFill>
                  <a:schemeClr val="lt2"/>
                </a:solidFill>
                <a:latin typeface="Century Gothic"/>
                <a:ea typeface="Century Gothic"/>
                <a:cs typeface="Century Gothic"/>
                <a:sym typeface="Century Gothic"/>
              </a:rPr>
              <a:t>Professionnel</a:t>
            </a:r>
            <a:r>
              <a:rPr lang="en-US" sz="1600" b="1" dirty="0">
                <a:solidFill>
                  <a:schemeClr val="lt2"/>
                </a:solidFill>
                <a:latin typeface="Century Gothic"/>
                <a:ea typeface="Century Gothic"/>
                <a:cs typeface="Century Gothic"/>
                <a:sym typeface="Century Gothic"/>
              </a:rPr>
              <a:t> de la </a:t>
            </a:r>
            <a:r>
              <a:rPr lang="en-US" sz="1600" b="1" dirty="0" err="1">
                <a:solidFill>
                  <a:schemeClr val="lt2"/>
                </a:solidFill>
                <a:latin typeface="Century Gothic"/>
                <a:ea typeface="Century Gothic"/>
                <a:cs typeface="Century Gothic"/>
                <a:sym typeface="Century Gothic"/>
              </a:rPr>
              <a:t>vue</a:t>
            </a:r>
            <a:r>
              <a:rPr lang="en-US" sz="1600" b="1" dirty="0">
                <a:solidFill>
                  <a:schemeClr val="lt2"/>
                </a:solidFill>
                <a:latin typeface="Century Gothic"/>
                <a:ea typeface="Century Gothic"/>
                <a:cs typeface="Century Gothic"/>
                <a:sym typeface="Century Gothic"/>
              </a:rPr>
              <a:t> de </a:t>
            </a:r>
            <a:r>
              <a:rPr lang="en-US" sz="1600" b="1" dirty="0" err="1">
                <a:solidFill>
                  <a:schemeClr val="lt2"/>
                </a:solidFill>
                <a:latin typeface="Century Gothic"/>
                <a:ea typeface="Century Gothic"/>
                <a:cs typeface="Century Gothic"/>
                <a:sym typeface="Century Gothic"/>
              </a:rPr>
              <a:t>l’année</a:t>
            </a:r>
            <a:r>
              <a:rPr lang="en-US" sz="1600" b="1" dirty="0">
                <a:solidFill>
                  <a:schemeClr val="lt2"/>
                </a:solidFill>
                <a:latin typeface="Century Gothic"/>
                <a:ea typeface="Century Gothic"/>
                <a:cs typeface="Century Gothic"/>
                <a:sym typeface="Century Gothic"/>
              </a:rPr>
              <a:t>, le Prix du Marketing </a:t>
            </a:r>
            <a:r>
              <a:rPr lang="en-US" sz="1600" b="1" dirty="0" err="1">
                <a:solidFill>
                  <a:schemeClr val="lt2"/>
                </a:solidFill>
                <a:latin typeface="Century Gothic"/>
                <a:ea typeface="Century Gothic"/>
                <a:cs typeface="Century Gothic"/>
                <a:sym typeface="Century Gothic"/>
              </a:rPr>
              <a:t>ou</a:t>
            </a:r>
            <a:r>
              <a:rPr lang="en-US" sz="1600" b="1" dirty="0">
                <a:solidFill>
                  <a:schemeClr val="lt2"/>
                </a:solidFill>
                <a:latin typeface="Century Gothic"/>
                <a:ea typeface="Century Gothic"/>
                <a:cs typeface="Century Gothic"/>
                <a:sym typeface="Century Gothic"/>
              </a:rPr>
              <a:t> le Prix de la formation</a:t>
            </a:r>
          </a:p>
        </p:txBody>
      </p:sp>
      <p:sp>
        <p:nvSpPr>
          <p:cNvPr id="478" name="Google Shape;478;p24"/>
          <p:cNvSpPr txBox="1"/>
          <p:nvPr/>
        </p:nvSpPr>
        <p:spPr>
          <a:xfrm>
            <a:off x="3225148" y="2591676"/>
            <a:ext cx="5741700" cy="307800"/>
          </a:xfrm>
          <a:prstGeom prst="rect">
            <a:avLst/>
          </a:prstGeom>
          <a:noFill/>
          <a:ln>
            <a:noFill/>
          </a:ln>
        </p:spPr>
        <p:txBody>
          <a:bodyPr spcFirstLastPara="1" wrap="square" lIns="91425" tIns="91425" rIns="91425" bIns="91425" anchor="t" anchorCtr="0">
            <a:spAutoFit/>
          </a:bodyPr>
          <a:lstStyle/>
          <a:p>
            <a:pPr lvl="0" algn="ctr"/>
            <a:r>
              <a:rPr lang="en-US" sz="800" dirty="0"/>
              <a:t>Nous </a:t>
            </a:r>
            <a:r>
              <a:rPr lang="en-US" sz="800" dirty="0" err="1"/>
              <a:t>comparons</a:t>
            </a:r>
            <a:r>
              <a:rPr lang="en-US" sz="800" dirty="0"/>
              <a:t> </a:t>
            </a:r>
            <a:r>
              <a:rPr lang="en-US" sz="800" dirty="0" err="1"/>
              <a:t>intentionnellement</a:t>
            </a:r>
            <a:r>
              <a:rPr lang="en-US" sz="800" dirty="0"/>
              <a:t> 2019 </a:t>
            </a:r>
            <a:r>
              <a:rPr lang="en-US" sz="800" dirty="0" err="1"/>
              <a:t>à</a:t>
            </a:r>
            <a:r>
              <a:rPr lang="en-US" sz="800" dirty="0"/>
              <a:t> 2021 pour </a:t>
            </a:r>
            <a:r>
              <a:rPr lang="en-US" sz="800" dirty="0" err="1"/>
              <a:t>éviter</a:t>
            </a:r>
            <a:r>
              <a:rPr lang="en-US" sz="800" dirty="0"/>
              <a:t> </a:t>
            </a:r>
            <a:r>
              <a:rPr lang="en-US" sz="800" dirty="0" err="1"/>
              <a:t>l'impact</a:t>
            </a:r>
            <a:r>
              <a:rPr lang="en-US" sz="800" dirty="0"/>
              <a:t> de COVID-19 </a:t>
            </a:r>
            <a:r>
              <a:rPr lang="en-US" sz="800" dirty="0" err="1"/>
              <a:t>en</a:t>
            </a:r>
            <a:r>
              <a:rPr lang="en-US" sz="800" dirty="0"/>
              <a:t> 2020.</a:t>
            </a:r>
            <a:endParaRPr sz="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5" name="Text Placeholder 4">
            <a:extLst>
              <a:ext uri="{FF2B5EF4-FFF2-40B4-BE49-F238E27FC236}">
                <a16:creationId xmlns:a16="http://schemas.microsoft.com/office/drawing/2014/main" id="{AD668863-8E46-4CE3-8AA8-53BCF5929BD6}"/>
              </a:ext>
            </a:extLst>
          </p:cNvPr>
          <p:cNvSpPr txBox="1">
            <a:spLocks/>
          </p:cNvSpPr>
          <p:nvPr/>
        </p:nvSpPr>
        <p:spPr>
          <a:xfrm>
            <a:off x="960441" y="1486678"/>
            <a:ext cx="10773833" cy="5115983"/>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1pPr>
            <a:lvl2pPr marL="914400" marR="0" lvl="1" indent="-285750" algn="l" rtl="0">
              <a:lnSpc>
                <a:spcPct val="90000"/>
              </a:lnSpc>
              <a:spcBef>
                <a:spcPts val="400"/>
              </a:spcBef>
              <a:spcAft>
                <a:spcPts val="0"/>
              </a:spcAft>
              <a:buClr>
                <a:schemeClr val="dk1"/>
              </a:buClr>
              <a:buSzPts val="900"/>
              <a:buFont typeface="Arial"/>
              <a:buChar char="•"/>
              <a:defRPr sz="900" b="0" i="0" u="none" strike="noStrike" cap="none">
                <a:solidFill>
                  <a:schemeClr val="dk1"/>
                </a:solidFill>
                <a:latin typeface="Century Gothic"/>
                <a:ea typeface="Century Gothic"/>
                <a:cs typeface="Century Gothic"/>
                <a:sym typeface="Century Gothic"/>
              </a:defRPr>
            </a:lvl2pPr>
            <a:lvl3pPr marL="1371600" marR="0" lvl="2"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pPr marL="186258" indent="0">
              <a:buNone/>
            </a:pPr>
            <a:r>
              <a:rPr lang="fr-CA" sz="1867" b="1" dirty="0"/>
              <a:t>Dites-nous comment les choses se sont déroulées, y compris les résultats que vous avez obtenus et l'impact que vous avez eu</a:t>
            </a:r>
          </a:p>
          <a:p>
            <a:pPr>
              <a:buFont typeface="Arial" panose="020B0604020202020204" pitchFamily="34" charset="0"/>
              <a:buChar char="•"/>
            </a:pPr>
            <a:r>
              <a:rPr lang="fr-CA" sz="1867" dirty="0"/>
              <a:t>Comment avez-vous évalué votre succès? </a:t>
            </a:r>
          </a:p>
          <a:p>
            <a:pPr>
              <a:buFont typeface="Arial" panose="020B0604020202020204" pitchFamily="34" charset="0"/>
              <a:buChar char="•"/>
            </a:pPr>
            <a:r>
              <a:rPr lang="fr-CA" sz="1867" dirty="0"/>
              <a:t>Pouvez-vous comparer vos efforts à ceux de l’année précédente?</a:t>
            </a:r>
          </a:p>
          <a:p>
            <a:pPr lvl="1">
              <a:buFont typeface="Arial" panose="020B0604020202020204" pitchFamily="34" charset="0"/>
              <a:buChar char="•"/>
            </a:pPr>
            <a:r>
              <a:rPr lang="fr-CA" sz="1600" dirty="0"/>
              <a:t>Publications concernant Transitions sur les médias sociaux: portée/impressions/engagement/vues</a:t>
            </a:r>
          </a:p>
          <a:p>
            <a:pPr lvl="1">
              <a:buFont typeface="Arial" panose="020B0604020202020204" pitchFamily="34" charset="0"/>
              <a:buChar char="•"/>
            </a:pPr>
            <a:r>
              <a:rPr lang="fr-CA" sz="1600" dirty="0"/>
              <a:t>Formation ou allocutions: quantité et taille de l'auditoire</a:t>
            </a:r>
          </a:p>
          <a:p>
            <a:pPr lvl="1">
              <a:buFont typeface="Arial" panose="020B0604020202020204" pitchFamily="34" charset="0"/>
              <a:buChar char="•"/>
            </a:pPr>
            <a:r>
              <a:rPr lang="fr-CA" sz="1600" dirty="0"/>
              <a:t>Média: articles, entrevues</a:t>
            </a:r>
          </a:p>
          <a:p>
            <a:r>
              <a:rPr lang="fr-CA" sz="1867" dirty="0"/>
              <a:t>Avez-vous atteint ou dépassé vos objectifs?</a:t>
            </a:r>
          </a:p>
          <a:p>
            <a:r>
              <a:rPr lang="fr-CA" sz="1867" dirty="0"/>
              <a:t>Comment construirez-vous sur votre succès? </a:t>
            </a:r>
          </a:p>
          <a:p>
            <a:r>
              <a:rPr lang="fr-CA" sz="1867" dirty="0"/>
              <a:t>Votre plan a-t-il eu un impact sur vos ventes de verres </a:t>
            </a:r>
            <a:r>
              <a:rPr lang="fr-CA" sz="1867" i="1" dirty="0"/>
              <a:t>Transitions</a:t>
            </a:r>
            <a:r>
              <a:rPr lang="fr-CA" sz="1867" dirty="0"/>
              <a:t>? Si oui, inclure vos ventes de verres photochromiques (y compris la croissance des paires et la part du mix global)</a:t>
            </a:r>
          </a:p>
          <a:p>
            <a:endParaRPr lang="en-US" sz="1867" dirty="0"/>
          </a:p>
          <a:p>
            <a:endParaRPr lang="en-US" sz="1867" dirty="0"/>
          </a:p>
        </p:txBody>
      </p:sp>
      <p:sp>
        <p:nvSpPr>
          <p:cNvPr id="2" name="Rectangle 1"/>
          <p:cNvSpPr/>
          <p:nvPr/>
        </p:nvSpPr>
        <p:spPr>
          <a:xfrm>
            <a:off x="8271166" y="2"/>
            <a:ext cx="3920836" cy="1486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133" b="1" dirty="0">
                <a:solidFill>
                  <a:schemeClr val="tx2"/>
                </a:solidFill>
              </a:rPr>
              <a:t>Utilisez cette diapo si vous soumettez une candidature pour l’Ambassadeur de la marque </a:t>
            </a:r>
          </a:p>
        </p:txBody>
      </p:sp>
      <p:sp>
        <p:nvSpPr>
          <p:cNvPr id="6" name="Google Shape;425;p51"/>
          <p:cNvSpPr txBox="1">
            <a:spLocks noGrp="1"/>
          </p:cNvSpPr>
          <p:nvPr>
            <p:ph type="body" idx="1"/>
          </p:nvPr>
        </p:nvSpPr>
        <p:spPr>
          <a:xfrm>
            <a:off x="1163639" y="543737"/>
            <a:ext cx="10774400" cy="399200"/>
          </a:xfrm>
          <a:prstGeom prst="rect">
            <a:avLst/>
          </a:prstGeom>
        </p:spPr>
        <p:txBody>
          <a:bodyPr spcFirstLastPara="1" vert="horz" wrap="square" lIns="91433" tIns="45700" rIns="91433" bIns="45700" rtlCol="0" anchor="t" anchorCtr="0">
            <a:noAutofit/>
          </a:bodyPr>
          <a:lstStyle/>
          <a:p>
            <a:pPr marL="0" indent="0"/>
            <a:r>
              <a:rPr lang="en-US" dirty="0"/>
              <a:t>IMPACT ET RÉSULTATS </a:t>
            </a:r>
            <a:endParaRPr dirty="0"/>
          </a:p>
        </p:txBody>
      </p:sp>
    </p:spTree>
    <p:extLst>
      <p:ext uri="{BB962C8B-B14F-4D97-AF65-F5344CB8AC3E}">
        <p14:creationId xmlns:p14="http://schemas.microsoft.com/office/powerpoint/2010/main" val="3822671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6"/>
          <p:cNvSpPr txBox="1">
            <a:spLocks noGrp="1"/>
          </p:cNvSpPr>
          <p:nvPr>
            <p:ph type="body" idx="1"/>
          </p:nvPr>
        </p:nvSpPr>
        <p:spPr>
          <a:xfrm>
            <a:off x="960439" y="343571"/>
            <a:ext cx="10774400" cy="399200"/>
          </a:xfrm>
          <a:prstGeom prst="rect">
            <a:avLst/>
          </a:prstGeom>
          <a:noFill/>
          <a:ln>
            <a:noFill/>
          </a:ln>
        </p:spPr>
        <p:txBody>
          <a:bodyPr spcFirstLastPara="1" wrap="square" lIns="91425" tIns="45700" rIns="91425" bIns="45700" anchor="t" anchorCtr="0">
            <a:noAutofit/>
          </a:bodyPr>
          <a:lstStyle/>
          <a:p>
            <a:pPr marL="0" lvl="0" indent="0"/>
            <a:r>
              <a:rPr lang="en-US" dirty="0"/>
              <a:t>IMPACT SUR L’ENTREPRISE</a:t>
            </a:r>
          </a:p>
        </p:txBody>
      </p:sp>
      <p:sp>
        <p:nvSpPr>
          <p:cNvPr id="491" name="Google Shape;491;p26"/>
          <p:cNvSpPr txBox="1"/>
          <p:nvPr/>
        </p:nvSpPr>
        <p:spPr>
          <a:xfrm>
            <a:off x="503278" y="742772"/>
            <a:ext cx="10773833" cy="743905"/>
          </a:xfrm>
          <a:prstGeom prst="rect">
            <a:avLst/>
          </a:prstGeom>
          <a:noFill/>
          <a:ln>
            <a:noFill/>
          </a:ln>
        </p:spPr>
        <p:txBody>
          <a:bodyPr spcFirstLastPara="1" wrap="square" lIns="91425" tIns="45700" rIns="91425" bIns="45700" anchor="t" anchorCtr="0">
            <a:normAutofit/>
          </a:bodyPr>
          <a:lstStyle/>
          <a:p>
            <a:pPr marL="186262" lvl="0">
              <a:lnSpc>
                <a:spcPct val="90000"/>
              </a:lnSpc>
              <a:spcBef>
                <a:spcPts val="800"/>
              </a:spcBef>
              <a:buClr>
                <a:schemeClr val="dk1"/>
              </a:buClr>
              <a:buSzPts val="1400"/>
            </a:pPr>
            <a:r>
              <a:rPr lang="en-US" sz="1867" b="1" dirty="0" err="1">
                <a:solidFill>
                  <a:schemeClr val="dk1"/>
                </a:solidFill>
                <a:latin typeface="Century Gothic"/>
                <a:ea typeface="Century Gothic"/>
                <a:cs typeface="Century Gothic"/>
                <a:sym typeface="Century Gothic"/>
              </a:rPr>
              <a:t>Remplissez</a:t>
            </a:r>
            <a:r>
              <a:rPr lang="en-US" sz="1867" b="1" dirty="0">
                <a:solidFill>
                  <a:schemeClr val="dk1"/>
                </a:solidFill>
                <a:latin typeface="Century Gothic"/>
                <a:ea typeface="Century Gothic"/>
                <a:cs typeface="Century Gothic"/>
                <a:sym typeface="Century Gothic"/>
              </a:rPr>
              <a:t> le tableau ci-dessous </a:t>
            </a:r>
            <a:r>
              <a:rPr lang="en-US" sz="1867" b="1" dirty="0" err="1">
                <a:solidFill>
                  <a:schemeClr val="dk1"/>
                </a:solidFill>
                <a:latin typeface="Century Gothic"/>
                <a:ea typeface="Century Gothic"/>
                <a:cs typeface="Century Gothic"/>
                <a:sym typeface="Century Gothic"/>
              </a:rPr>
              <a:t>en</a:t>
            </a:r>
            <a:r>
              <a:rPr lang="en-US" sz="1867" b="1" dirty="0">
                <a:solidFill>
                  <a:schemeClr val="dk1"/>
                </a:solidFill>
                <a:latin typeface="Century Gothic"/>
                <a:ea typeface="Century Gothic"/>
                <a:cs typeface="Century Gothic"/>
                <a:sym typeface="Century Gothic"/>
              </a:rPr>
              <a:t> </a:t>
            </a:r>
            <a:r>
              <a:rPr lang="en-US" sz="1867" b="1" dirty="0" err="1">
                <a:solidFill>
                  <a:schemeClr val="dk1"/>
                </a:solidFill>
                <a:latin typeface="Century Gothic"/>
                <a:ea typeface="Century Gothic"/>
                <a:cs typeface="Century Gothic"/>
                <a:sym typeface="Century Gothic"/>
              </a:rPr>
              <a:t>inscrivant</a:t>
            </a:r>
            <a:r>
              <a:rPr lang="en-US" sz="1867" b="1" dirty="0">
                <a:solidFill>
                  <a:schemeClr val="dk1"/>
                </a:solidFill>
                <a:latin typeface="Century Gothic"/>
                <a:ea typeface="Century Gothic"/>
                <a:cs typeface="Century Gothic"/>
                <a:sym typeface="Century Gothic"/>
              </a:rPr>
              <a:t> </a:t>
            </a:r>
            <a:r>
              <a:rPr lang="en-US" sz="1867" b="1" dirty="0" err="1">
                <a:solidFill>
                  <a:schemeClr val="dk1"/>
                </a:solidFill>
                <a:latin typeface="Century Gothic"/>
                <a:ea typeface="Century Gothic"/>
                <a:cs typeface="Century Gothic"/>
                <a:sym typeface="Century Gothic"/>
              </a:rPr>
              <a:t>vos</a:t>
            </a:r>
            <a:r>
              <a:rPr lang="en-US" sz="1867" b="1" dirty="0">
                <a:solidFill>
                  <a:schemeClr val="dk1"/>
                </a:solidFill>
                <a:latin typeface="Century Gothic"/>
                <a:ea typeface="Century Gothic"/>
                <a:cs typeface="Century Gothic"/>
                <a:sym typeface="Century Gothic"/>
              </a:rPr>
              <a:t> </a:t>
            </a:r>
            <a:r>
              <a:rPr lang="en-US" sz="1867" b="1" dirty="0" err="1">
                <a:solidFill>
                  <a:schemeClr val="dk1"/>
                </a:solidFill>
                <a:latin typeface="Century Gothic"/>
                <a:ea typeface="Century Gothic"/>
                <a:cs typeface="Century Gothic"/>
                <a:sym typeface="Century Gothic"/>
              </a:rPr>
              <a:t>résultats</a:t>
            </a:r>
            <a:endParaRPr lang="en-US" sz="1867" b="1" dirty="0">
              <a:solidFill>
                <a:schemeClr val="dk1"/>
              </a:solidFill>
              <a:latin typeface="Century Gothic"/>
              <a:ea typeface="Century Gothic"/>
              <a:cs typeface="Century Gothic"/>
              <a:sym typeface="Century Gothic"/>
            </a:endParaRPr>
          </a:p>
        </p:txBody>
      </p:sp>
      <p:graphicFrame>
        <p:nvGraphicFramePr>
          <p:cNvPr id="492" name="Google Shape;492;p26"/>
          <p:cNvGraphicFramePr/>
          <p:nvPr>
            <p:extLst>
              <p:ext uri="{D42A27DB-BD31-4B8C-83A1-F6EECF244321}">
                <p14:modId xmlns:p14="http://schemas.microsoft.com/office/powerpoint/2010/main" val="1288674101"/>
              </p:ext>
            </p:extLst>
          </p:nvPr>
        </p:nvGraphicFramePr>
        <p:xfrm>
          <a:off x="503278" y="1358912"/>
          <a:ext cx="11458225" cy="5339031"/>
        </p:xfrm>
        <a:graphic>
          <a:graphicData uri="http://schemas.openxmlformats.org/drawingml/2006/table">
            <a:tbl>
              <a:tblPr firstRow="1" bandRow="1">
                <a:noFill/>
                <a:tableStyleId>{6F5F76DF-7431-49B4-8CCD-89DC43D41421}</a:tableStyleId>
              </a:tblPr>
              <a:tblGrid>
                <a:gridCol w="4543735">
                  <a:extLst>
                    <a:ext uri="{9D8B030D-6E8A-4147-A177-3AD203B41FA5}">
                      <a16:colId xmlns:a16="http://schemas.microsoft.com/office/drawing/2014/main" val="20000"/>
                    </a:ext>
                  </a:extLst>
                </a:gridCol>
                <a:gridCol w="2303813">
                  <a:extLst>
                    <a:ext uri="{9D8B030D-6E8A-4147-A177-3AD203B41FA5}">
                      <a16:colId xmlns:a16="http://schemas.microsoft.com/office/drawing/2014/main" val="20001"/>
                    </a:ext>
                  </a:extLst>
                </a:gridCol>
                <a:gridCol w="2386940">
                  <a:extLst>
                    <a:ext uri="{9D8B030D-6E8A-4147-A177-3AD203B41FA5}">
                      <a16:colId xmlns:a16="http://schemas.microsoft.com/office/drawing/2014/main" val="20002"/>
                    </a:ext>
                  </a:extLst>
                </a:gridCol>
                <a:gridCol w="2223737">
                  <a:extLst>
                    <a:ext uri="{9D8B030D-6E8A-4147-A177-3AD203B41FA5}">
                      <a16:colId xmlns:a16="http://schemas.microsoft.com/office/drawing/2014/main" val="20003"/>
                    </a:ext>
                  </a:extLst>
                </a:gridCol>
              </a:tblGrid>
              <a:tr h="395400">
                <a:tc>
                  <a:txBody>
                    <a:bodyPr/>
                    <a:lstStyle/>
                    <a:p>
                      <a:pPr marL="0" marR="0" lvl="0" indent="0" algn="l" rtl="0">
                        <a:lnSpc>
                          <a:spcPct val="100000"/>
                        </a:lnSpc>
                        <a:spcBef>
                          <a:spcPts val="0"/>
                        </a:spcBef>
                        <a:spcAft>
                          <a:spcPts val="0"/>
                        </a:spcAft>
                        <a:buNone/>
                      </a:pPr>
                      <a:endParaRPr sz="1600" u="none" strike="noStrike" cap="none">
                        <a:solidFill>
                          <a:schemeClr val="lt2"/>
                        </a:solidFill>
                        <a:latin typeface="Century Gothic"/>
                        <a:ea typeface="Century Gothic"/>
                        <a:cs typeface="Century Gothic"/>
                        <a:sym typeface="Century Gothic"/>
                      </a:endParaRPr>
                    </a:p>
                  </a:txBody>
                  <a:tcPr marL="151525" marR="151525" marT="75775" marB="75775">
                    <a:lnL w="12700" cap="flat" cmpd="sng">
                      <a:solidFill>
                        <a:schemeClr val="dk1"/>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None/>
                      </a:pPr>
                      <a:r>
                        <a:rPr lang="en-US" sz="1600" u="none" strike="noStrike" cap="none">
                          <a:solidFill>
                            <a:schemeClr val="lt2"/>
                          </a:solidFill>
                          <a:latin typeface="Century Gothic"/>
                          <a:ea typeface="Century Gothic"/>
                          <a:cs typeface="Century Gothic"/>
                          <a:sym typeface="Century Gothic"/>
                        </a:rPr>
                        <a:t>2019</a:t>
                      </a:r>
                      <a:endParaRPr/>
                    </a:p>
                  </a:txBody>
                  <a:tcPr marL="151525" marR="151525" marT="75775" marB="7577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None/>
                      </a:pPr>
                      <a:r>
                        <a:rPr lang="en-US" sz="1600" u="none" strike="noStrike" cap="none">
                          <a:solidFill>
                            <a:schemeClr val="lt2"/>
                          </a:solidFill>
                          <a:latin typeface="Century Gothic"/>
                          <a:ea typeface="Century Gothic"/>
                          <a:cs typeface="Century Gothic"/>
                          <a:sym typeface="Century Gothic"/>
                        </a:rPr>
                        <a:t>2021</a:t>
                      </a:r>
                      <a:endParaRPr/>
                    </a:p>
                  </a:txBody>
                  <a:tcPr marL="151525" marR="151525" marT="75775" marB="7577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None/>
                      </a:pPr>
                      <a:r>
                        <a:rPr lang="en-US" sz="1600" u="none" strike="noStrike" cap="none" dirty="0">
                          <a:solidFill>
                            <a:schemeClr val="lt2"/>
                          </a:solidFill>
                          <a:latin typeface="Century Gothic"/>
                          <a:ea typeface="Century Gothic"/>
                          <a:cs typeface="Century Gothic"/>
                          <a:sym typeface="Century Gothic"/>
                        </a:rPr>
                        <a:t>% </a:t>
                      </a:r>
                      <a:r>
                        <a:rPr lang="en-US" sz="1600" u="none" strike="noStrike" cap="none" dirty="0" err="1">
                          <a:solidFill>
                            <a:schemeClr val="lt2"/>
                          </a:solidFill>
                          <a:latin typeface="Century Gothic"/>
                          <a:ea typeface="Century Gothic"/>
                          <a:cs typeface="Century Gothic"/>
                          <a:sym typeface="Century Gothic"/>
                        </a:rPr>
                        <a:t>d’augmentation</a:t>
                      </a:r>
                      <a:endParaRPr lang="en-US" sz="1600" u="none" strike="noStrike" cap="none" dirty="0">
                        <a:solidFill>
                          <a:schemeClr val="lt2"/>
                        </a:solidFill>
                        <a:latin typeface="Century Gothic"/>
                        <a:ea typeface="Century Gothic"/>
                        <a:cs typeface="Century Gothic"/>
                        <a:sym typeface="Century Gothic"/>
                      </a:endParaRPr>
                    </a:p>
                  </a:txBody>
                  <a:tcPr marL="151525" marR="151525" marT="75775" marB="75775">
                    <a:lnL w="12700" cap="flat" cmpd="sng">
                      <a:solidFill>
                        <a:schemeClr val="lt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1150525">
                <a:tc>
                  <a:txBody>
                    <a:bodyPr/>
                    <a:lstStyle/>
                    <a:p>
                      <a:pPr rtl="0" fontAlgn="t">
                        <a:spcBef>
                          <a:spcPts val="0"/>
                        </a:spcBef>
                        <a:spcAft>
                          <a:spcPts val="0"/>
                        </a:spcAft>
                      </a:pPr>
                      <a:r>
                        <a:rPr lang="fr-CA" sz="1200" b="0" i="0" u="none" strike="noStrike" noProof="0" dirty="0">
                          <a:solidFill>
                            <a:schemeClr val="tx1"/>
                          </a:solidFill>
                          <a:effectLst/>
                          <a:latin typeface="Century Gothic" panose="020B0502020202020204" pitchFamily="34" charset="0"/>
                        </a:rPr>
                        <a:t>Médias sociaux (publications concernant les verres </a:t>
                      </a:r>
                      <a:r>
                        <a:rPr lang="fr-CA" sz="1200" b="0" i="1" u="none" strike="noStrike" noProof="0" dirty="0">
                          <a:solidFill>
                            <a:schemeClr val="tx1"/>
                          </a:solidFill>
                          <a:effectLst/>
                          <a:latin typeface="Century Gothic" panose="020B0502020202020204" pitchFamily="34" charset="0"/>
                        </a:rPr>
                        <a:t>Transitions</a:t>
                      </a:r>
                      <a:r>
                        <a:rPr lang="fr-CA" sz="1200" b="0" i="0" u="none" strike="noStrike" noProof="0" dirty="0">
                          <a:solidFill>
                            <a:schemeClr val="tx1"/>
                          </a:solidFill>
                          <a:effectLst/>
                          <a:latin typeface="Century Gothic" panose="020B0502020202020204" pitchFamily="34" charset="0"/>
                        </a:rPr>
                        <a:t>): total de publications, impressions, portée, nombre de vues de vidéos, engagements, </a:t>
                      </a:r>
                      <a:r>
                        <a:rPr lang="fr-CA" sz="1200" b="0" i="0" u="none" strike="noStrike" noProof="0" dirty="0" err="1">
                          <a:solidFill>
                            <a:schemeClr val="tx1"/>
                          </a:solidFill>
                          <a:effectLst/>
                          <a:latin typeface="Century Gothic" panose="020B0502020202020204" pitchFamily="34" charset="0"/>
                        </a:rPr>
                        <a:t>etc</a:t>
                      </a:r>
                      <a:endParaRPr lang="fr-CA" sz="1200"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 publications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Portée</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Impressions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Vues de vidéos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Engagements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Nombre de clics</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 publications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Portée</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Impressions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Vues de vidéos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Engagements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Nombre de clics</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b="0" i="0" u="none" strike="noStrike" cap="none">
                        <a:solidFill>
                          <a:schemeClr val="dk1"/>
                        </a:solidFill>
                        <a:latin typeface="Century Gothic"/>
                        <a:ea typeface="Century Gothic"/>
                        <a:cs typeface="Century Gothic"/>
                        <a:sym typeface="Century Gothic"/>
                      </a:endParaRPr>
                    </a:p>
                  </a:txBody>
                  <a:tcPr marL="79725" marR="79725" marT="39850" marB="3985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41425">
                <a:tc>
                  <a:txBody>
                    <a:bodyPr/>
                    <a:lstStyle/>
                    <a:p>
                      <a:pPr rtl="0" fontAlgn="t">
                        <a:spcBef>
                          <a:spcPts val="0"/>
                        </a:spcBef>
                        <a:spcAft>
                          <a:spcPts val="0"/>
                        </a:spcAft>
                      </a:pPr>
                      <a:r>
                        <a:rPr lang="fr-CA" sz="1200" b="0" i="0" u="none" strike="noStrike" noProof="0">
                          <a:solidFill>
                            <a:schemeClr val="tx1"/>
                          </a:solidFill>
                          <a:effectLst/>
                          <a:latin typeface="Century Gothic" panose="020B0502020202020204" pitchFamily="34" charset="0"/>
                        </a:rPr>
                        <a:t>Formations: sujet, endroit, taille de l’auditoire</a:t>
                      </a:r>
                      <a:endParaRPr lang="fr-CA" sz="1200" noProof="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formations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Taille de l’auditoire</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Total des formations</a:t>
                      </a:r>
                    </a:p>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Taille de l’auditoire</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21625">
                <a:tc>
                  <a:txBody>
                    <a:bodyPr/>
                    <a:lstStyle/>
                    <a:p>
                      <a:pPr rtl="0" fontAlgn="t">
                        <a:spcBef>
                          <a:spcPts val="0"/>
                        </a:spcBef>
                        <a:spcAft>
                          <a:spcPts val="0"/>
                        </a:spcAft>
                      </a:pPr>
                      <a:r>
                        <a:rPr lang="fr-CA" sz="1200" b="0" i="0" u="none" strike="noStrike" noProof="0" dirty="0">
                          <a:solidFill>
                            <a:schemeClr val="tx1"/>
                          </a:solidFill>
                          <a:effectLst/>
                          <a:latin typeface="Century Gothic" panose="020B0502020202020204" pitchFamily="34" charset="0"/>
                        </a:rPr>
                        <a:t>Allocutions: sujet, endroit, taille de l’auditoire</a:t>
                      </a:r>
                      <a:endParaRPr lang="fr-CA" sz="1200" noProof="0" dirty="0">
                        <a:solidFill>
                          <a:schemeClr val="tx1"/>
                        </a:solidFill>
                        <a:effectLst/>
                        <a:latin typeface="Century Gothic" panose="020B0502020202020204" pitchFamily="34" charset="0"/>
                      </a:endParaRPr>
                    </a:p>
                    <a:p>
                      <a:pPr fontAlgn="t"/>
                      <a:br>
                        <a:rPr lang="fr-CA" sz="1200" noProof="0" dirty="0">
                          <a:solidFill>
                            <a:schemeClr val="tx1"/>
                          </a:solidFill>
                          <a:effectLst/>
                          <a:latin typeface="Century Gothic" panose="020B0502020202020204" pitchFamily="34" charset="0"/>
                        </a:rPr>
                      </a:br>
                      <a:endParaRPr lang="fr-CA" sz="1200"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Total des allocutions</a:t>
                      </a:r>
                    </a:p>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Taille de l’auditoire</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allocutions </a:t>
                      </a:r>
                      <a:r>
                        <a:rPr lang="fr-CA" sz="1050" b="0" i="0" u="none" strike="noStrike" noProof="0" dirty="0" err="1">
                          <a:solidFill>
                            <a:schemeClr val="tx1"/>
                          </a:solidFill>
                          <a:effectLst/>
                          <a:latin typeface="Century Gothic" panose="020B0502020202020204" pitchFamily="34" charset="0"/>
                        </a:rPr>
                        <a:t>livées</a:t>
                      </a:r>
                      <a:endParaRPr lang="fr-CA" sz="1050" b="0" i="0" u="none" strike="noStrike" noProof="0" dirty="0">
                        <a:solidFill>
                          <a:schemeClr val="tx1"/>
                        </a:solidFill>
                        <a:effectLst/>
                        <a:latin typeface="Century Gothic" panose="020B0502020202020204" pitchFamily="34" charset="0"/>
                      </a:endParaRP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Taille de l’auditoire</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892525">
                <a:tc>
                  <a:txBody>
                    <a:bodyPr/>
                    <a:lstStyle/>
                    <a:p>
                      <a:pPr rtl="0" fontAlgn="t">
                        <a:spcBef>
                          <a:spcPts val="0"/>
                        </a:spcBef>
                        <a:spcAft>
                          <a:spcPts val="0"/>
                        </a:spcAft>
                      </a:pPr>
                      <a:r>
                        <a:rPr lang="fr-CA" sz="1200" b="0" i="0" u="none" strike="noStrike" noProof="0" dirty="0">
                          <a:solidFill>
                            <a:schemeClr val="tx1"/>
                          </a:solidFill>
                          <a:effectLst/>
                          <a:latin typeface="Century Gothic" panose="020B0502020202020204" pitchFamily="34" charset="0"/>
                        </a:rPr>
                        <a:t>Articles/entrevues: sujet, portée, etc.</a:t>
                      </a:r>
                      <a:endParaRPr lang="fr-CA" sz="1200"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Total des entrevues </a:t>
                      </a:r>
                    </a:p>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Taille de l’auditoire/Sujets couverts</a:t>
                      </a:r>
                      <a:br>
                        <a:rPr lang="fr-CA" sz="1050" noProof="0">
                          <a:solidFill>
                            <a:schemeClr val="tx1"/>
                          </a:solidFill>
                          <a:effectLst/>
                          <a:latin typeface="Century Gothic" panose="020B0502020202020204" pitchFamily="34" charset="0"/>
                        </a:rPr>
                      </a:br>
                      <a:endParaRPr lang="fr-CA" sz="1050" noProof="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allocutions livrées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Taille de l’auditoire/portée</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Sujets</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074375">
                <a:tc>
                  <a:txBody>
                    <a:bodyPr/>
                    <a:lstStyle/>
                    <a:p>
                      <a:pPr rtl="0" fontAlgn="t">
                        <a:spcBef>
                          <a:spcPts val="0"/>
                        </a:spcBef>
                        <a:spcAft>
                          <a:spcPts val="0"/>
                        </a:spcAft>
                      </a:pPr>
                      <a:r>
                        <a:rPr lang="fr-CA" sz="1200" b="0" i="0" u="none" strike="noStrike" noProof="0" dirty="0">
                          <a:solidFill>
                            <a:schemeClr val="tx1"/>
                          </a:solidFill>
                          <a:effectLst/>
                          <a:latin typeface="Century Gothic" panose="020B0502020202020204" pitchFamily="34" charset="0"/>
                        </a:rPr>
                        <a:t>Impact sur l’entreprise</a:t>
                      </a:r>
                      <a:endParaRPr lang="fr-CA" sz="1200" noProof="0" dirty="0">
                        <a:solidFill>
                          <a:schemeClr val="tx1"/>
                        </a:solidFill>
                        <a:effectLst/>
                        <a:latin typeface="Century Gothic" panose="020B0502020202020204" pitchFamily="34" charset="0"/>
                      </a:endParaRPr>
                    </a:p>
                    <a:p>
                      <a:pPr rtl="0" fontAlgn="t">
                        <a:spcBef>
                          <a:spcPts val="0"/>
                        </a:spcBef>
                        <a:spcAft>
                          <a:spcPts val="0"/>
                        </a:spcAft>
                      </a:pPr>
                      <a:r>
                        <a:rPr lang="fr-CA" sz="1200" b="0" i="0" u="none" strike="noStrike" noProof="0" dirty="0">
                          <a:solidFill>
                            <a:schemeClr val="tx1"/>
                          </a:solidFill>
                          <a:effectLst/>
                          <a:latin typeface="Century Gothic" panose="020B0502020202020204" pitchFamily="34" charset="0"/>
                        </a:rPr>
                        <a:t>Paires de verres </a:t>
                      </a:r>
                      <a:r>
                        <a:rPr lang="fr-CA" sz="1200" b="0" i="1" u="none" strike="noStrike" noProof="0" dirty="0">
                          <a:solidFill>
                            <a:schemeClr val="tx1"/>
                          </a:solidFill>
                          <a:effectLst/>
                          <a:latin typeface="Century Gothic" panose="020B0502020202020204" pitchFamily="34" charset="0"/>
                        </a:rPr>
                        <a:t>Transitions</a:t>
                      </a:r>
                      <a:r>
                        <a:rPr lang="fr-CA" sz="1200" b="0" i="1" u="none" strike="noStrike" baseline="30000" noProof="0" dirty="0">
                          <a:solidFill>
                            <a:schemeClr val="tx1"/>
                          </a:solidFill>
                          <a:effectLst/>
                          <a:latin typeface="Century Gothic" panose="020B0502020202020204" pitchFamily="34" charset="0"/>
                        </a:rPr>
                        <a:t>®</a:t>
                      </a:r>
                      <a:r>
                        <a:rPr lang="fr-CA" sz="1200" b="0" i="1" u="none" strike="noStrike" noProof="0" dirty="0">
                          <a:solidFill>
                            <a:schemeClr val="tx1"/>
                          </a:solidFill>
                          <a:effectLst/>
                          <a:latin typeface="Century Gothic" panose="020B0502020202020204" pitchFamily="34" charset="0"/>
                        </a:rPr>
                        <a:t> vendues</a:t>
                      </a:r>
                      <a:endParaRPr lang="fr-CA" sz="1200" noProof="0" dirty="0">
                        <a:solidFill>
                          <a:schemeClr val="tx1"/>
                        </a:solidFill>
                        <a:effectLst/>
                        <a:latin typeface="Century Gothic" panose="020B0502020202020204" pitchFamily="34" charset="0"/>
                      </a:endParaRPr>
                    </a:p>
                    <a:p>
                      <a:pPr rtl="0" fontAlgn="t">
                        <a:spcBef>
                          <a:spcPts val="0"/>
                        </a:spcBef>
                        <a:spcAft>
                          <a:spcPts val="0"/>
                        </a:spcAft>
                      </a:pPr>
                      <a:r>
                        <a:rPr lang="fr-CA" sz="1100" b="0" i="0" u="none" strike="noStrike" noProof="0" dirty="0">
                          <a:solidFill>
                            <a:schemeClr val="tx1"/>
                          </a:solidFill>
                          <a:effectLst/>
                          <a:latin typeface="Century Gothic" panose="020B0502020202020204" pitchFamily="34" charset="0"/>
                        </a:rPr>
                        <a:t>(si pertinent, partagez entre les verres </a:t>
                      </a:r>
                      <a:r>
                        <a:rPr lang="en-US" sz="1100" i="1" kern="1200" dirty="0">
                          <a:solidFill>
                            <a:schemeClr val="tx1"/>
                          </a:solidFill>
                          <a:effectLst/>
                          <a:latin typeface="Century Gothic" panose="020B0502020202020204" pitchFamily="34" charset="0"/>
                          <a:ea typeface="+mn-ea"/>
                          <a:cs typeface="+mn-cs"/>
                        </a:rPr>
                        <a:t>Transitions</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Signature</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GEN 8</a:t>
                      </a:r>
                      <a:r>
                        <a:rPr lang="en-US" sz="1100" i="1" kern="1200" baseline="30000" dirty="0">
                          <a:solidFill>
                            <a:schemeClr val="tx1"/>
                          </a:solidFill>
                          <a:effectLst/>
                          <a:latin typeface="Century Gothic" panose="020B0502020202020204" pitchFamily="34" charset="0"/>
                          <a:ea typeface="+mn-ea"/>
                          <a:cs typeface="+mn-cs"/>
                        </a:rPr>
                        <a:t>™</a:t>
                      </a:r>
                      <a:r>
                        <a:rPr lang="en-US" sz="1100" kern="1200" dirty="0">
                          <a:solidFill>
                            <a:schemeClr val="tx1"/>
                          </a:solidFill>
                          <a:effectLst/>
                          <a:latin typeface="Century Gothic" panose="020B0502020202020204" pitchFamily="34" charset="0"/>
                          <a:ea typeface="+mn-ea"/>
                          <a:cs typeface="+mn-cs"/>
                        </a:rPr>
                        <a:t> lenses, </a:t>
                      </a:r>
                      <a:r>
                        <a:rPr lang="en-US" sz="1100" i="1" kern="1200" dirty="0">
                          <a:solidFill>
                            <a:schemeClr val="tx1"/>
                          </a:solidFill>
                          <a:effectLst/>
                          <a:latin typeface="Century Gothic" panose="020B0502020202020204" pitchFamily="34" charset="0"/>
                          <a:ea typeface="+mn-ea"/>
                          <a:cs typeface="+mn-cs"/>
                        </a:rPr>
                        <a:t>Transitions</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a:t>
                      </a:r>
                      <a:r>
                        <a:rPr lang="en-US" sz="1100" i="1" kern="1200" dirty="0" err="1">
                          <a:solidFill>
                            <a:schemeClr val="tx1"/>
                          </a:solidFill>
                          <a:effectLst/>
                          <a:latin typeface="Century Gothic" panose="020B0502020202020204" pitchFamily="34" charset="0"/>
                          <a:ea typeface="+mn-ea"/>
                          <a:cs typeface="+mn-cs"/>
                        </a:rPr>
                        <a:t>XTRActive</a:t>
                      </a:r>
                      <a:r>
                        <a:rPr lang="en-US" sz="1100" i="1" kern="1200" baseline="30000" dirty="0">
                          <a:solidFill>
                            <a:schemeClr val="tx1"/>
                          </a:solidFill>
                          <a:effectLst/>
                          <a:latin typeface="Century Gothic" panose="020B0502020202020204" pitchFamily="34" charset="0"/>
                          <a:ea typeface="+mn-ea"/>
                          <a:cs typeface="+mn-cs"/>
                        </a:rPr>
                        <a:t>®</a:t>
                      </a:r>
                      <a:r>
                        <a:rPr lang="en-US" sz="1100" kern="1200" dirty="0">
                          <a:solidFill>
                            <a:schemeClr val="tx1"/>
                          </a:solidFill>
                          <a:effectLst/>
                          <a:latin typeface="Century Gothic" panose="020B0502020202020204" pitchFamily="34" charset="0"/>
                          <a:ea typeface="+mn-ea"/>
                          <a:cs typeface="+mn-cs"/>
                        </a:rPr>
                        <a:t> lenses, </a:t>
                      </a:r>
                      <a:r>
                        <a:rPr lang="en-US" sz="1100" i="1" kern="1200" dirty="0">
                          <a:solidFill>
                            <a:schemeClr val="tx1"/>
                          </a:solidFill>
                          <a:effectLst/>
                          <a:latin typeface="Century Gothic" panose="020B0502020202020204" pitchFamily="34" charset="0"/>
                          <a:ea typeface="+mn-ea"/>
                          <a:cs typeface="+mn-cs"/>
                        </a:rPr>
                        <a:t>Transitions </a:t>
                      </a:r>
                      <a:r>
                        <a:rPr lang="en-US" sz="1100" i="1" kern="1200" dirty="0" err="1">
                          <a:solidFill>
                            <a:schemeClr val="tx1"/>
                          </a:solidFill>
                          <a:effectLst/>
                          <a:latin typeface="Century Gothic" panose="020B0502020202020204" pitchFamily="34" charset="0"/>
                          <a:ea typeface="+mn-ea"/>
                          <a:cs typeface="+mn-cs"/>
                        </a:rPr>
                        <a:t>XTRActive</a:t>
                      </a:r>
                      <a:r>
                        <a:rPr lang="en-US" sz="1100" kern="1200" dirty="0">
                          <a:solidFill>
                            <a:schemeClr val="tx1"/>
                          </a:solidFill>
                          <a:effectLst/>
                          <a:latin typeface="Century Gothic" panose="020B0502020202020204" pitchFamily="34" charset="0"/>
                          <a:ea typeface="+mn-ea"/>
                          <a:cs typeface="+mn-cs"/>
                        </a:rPr>
                        <a:t> New Generation lenses, </a:t>
                      </a:r>
                      <a:r>
                        <a:rPr lang="en-US" sz="1100" i="1" kern="1200" dirty="0">
                          <a:solidFill>
                            <a:schemeClr val="tx1"/>
                          </a:solidFill>
                          <a:effectLst/>
                          <a:latin typeface="Century Gothic" panose="020B0502020202020204" pitchFamily="34" charset="0"/>
                          <a:ea typeface="+mn-ea"/>
                          <a:cs typeface="+mn-cs"/>
                        </a:rPr>
                        <a:t>Transitions</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Vantage</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a:t>
                      </a:r>
                      <a:r>
                        <a:rPr lang="en-US" sz="1100" kern="1200" dirty="0">
                          <a:solidFill>
                            <a:schemeClr val="tx1"/>
                          </a:solidFill>
                          <a:effectLst/>
                          <a:latin typeface="Century Gothic" panose="020B0502020202020204" pitchFamily="34" charset="0"/>
                          <a:ea typeface="+mn-ea"/>
                          <a:cs typeface="+mn-cs"/>
                        </a:rPr>
                        <a:t>lenses, </a:t>
                      </a:r>
                      <a:r>
                        <a:rPr lang="en-US" sz="1100" i="1" kern="1200" dirty="0">
                          <a:solidFill>
                            <a:schemeClr val="tx1"/>
                          </a:solidFill>
                          <a:effectLst/>
                          <a:latin typeface="Century Gothic" panose="020B0502020202020204" pitchFamily="34" charset="0"/>
                          <a:ea typeface="+mn-ea"/>
                          <a:cs typeface="+mn-cs"/>
                        </a:rPr>
                        <a:t>Transitions </a:t>
                      </a:r>
                      <a:r>
                        <a:rPr lang="en-US" sz="1100" i="1" kern="1200" dirty="0" err="1">
                          <a:solidFill>
                            <a:schemeClr val="tx1"/>
                          </a:solidFill>
                          <a:effectLst/>
                          <a:latin typeface="Century Gothic" panose="020B0502020202020204" pitchFamily="34" charset="0"/>
                          <a:ea typeface="+mn-ea"/>
                          <a:cs typeface="+mn-cs"/>
                        </a:rPr>
                        <a:t>XTRActive</a:t>
                      </a:r>
                      <a:r>
                        <a:rPr lang="en-US" sz="1100" kern="1200" dirty="0">
                          <a:solidFill>
                            <a:schemeClr val="tx1"/>
                          </a:solidFill>
                          <a:effectLst/>
                          <a:latin typeface="Century Gothic" panose="020B0502020202020204" pitchFamily="34" charset="0"/>
                          <a:ea typeface="+mn-ea"/>
                          <a:cs typeface="+mn-cs"/>
                        </a:rPr>
                        <a:t> </a:t>
                      </a:r>
                      <a:r>
                        <a:rPr lang="en-US" sz="1100" i="1" kern="1200" dirty="0">
                          <a:solidFill>
                            <a:schemeClr val="tx1"/>
                          </a:solidFill>
                          <a:effectLst/>
                          <a:latin typeface="Century Gothic" panose="020B0502020202020204" pitchFamily="34" charset="0"/>
                          <a:ea typeface="+mn-ea"/>
                          <a:cs typeface="+mn-cs"/>
                        </a:rPr>
                        <a:t>Polarized</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a:t>
                      </a:r>
                      <a:r>
                        <a:rPr lang="en-US" sz="1100" kern="1200" dirty="0">
                          <a:solidFill>
                            <a:schemeClr val="tx1"/>
                          </a:solidFill>
                          <a:effectLst/>
                          <a:latin typeface="Century Gothic" panose="020B0502020202020204" pitchFamily="34" charset="0"/>
                          <a:ea typeface="+mn-ea"/>
                          <a:cs typeface="+mn-cs"/>
                        </a:rPr>
                        <a:t>lenses, </a:t>
                      </a:r>
                      <a:r>
                        <a:rPr lang="en-US" sz="1100" i="1" kern="1200" dirty="0">
                          <a:solidFill>
                            <a:schemeClr val="tx1"/>
                          </a:solidFill>
                          <a:effectLst/>
                          <a:latin typeface="Century Gothic" panose="020B0502020202020204" pitchFamily="34" charset="0"/>
                          <a:ea typeface="+mn-ea"/>
                          <a:cs typeface="+mn-cs"/>
                        </a:rPr>
                        <a:t>Transitions</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a:t>
                      </a:r>
                      <a:r>
                        <a:rPr lang="en-US" sz="1100" i="1" kern="1200" dirty="0" err="1">
                          <a:solidFill>
                            <a:schemeClr val="tx1"/>
                          </a:solidFill>
                          <a:effectLst/>
                          <a:latin typeface="Century Gothic" panose="020B0502020202020204" pitchFamily="34" charset="0"/>
                          <a:ea typeface="+mn-ea"/>
                          <a:cs typeface="+mn-cs"/>
                        </a:rPr>
                        <a:t>Drivewear</a:t>
                      </a:r>
                      <a:r>
                        <a:rPr lang="en-US" sz="1100" kern="1200" baseline="30000" dirty="0">
                          <a:solidFill>
                            <a:schemeClr val="tx1"/>
                          </a:solidFill>
                          <a:effectLst/>
                          <a:latin typeface="Century Gothic" panose="020B0502020202020204" pitchFamily="34" charset="0"/>
                          <a:ea typeface="+mn-ea"/>
                          <a:cs typeface="+mn-cs"/>
                        </a:rPr>
                        <a:t>®</a:t>
                      </a:r>
                      <a:r>
                        <a:rPr lang="en-US" sz="1100" kern="1200" dirty="0">
                          <a:solidFill>
                            <a:schemeClr val="tx1"/>
                          </a:solidFill>
                          <a:effectLst/>
                          <a:latin typeface="Century Gothic" panose="020B0502020202020204" pitchFamily="34" charset="0"/>
                          <a:ea typeface="+mn-ea"/>
                          <a:cs typeface="+mn-cs"/>
                        </a:rPr>
                        <a:t> lenses, etc.)</a:t>
                      </a:r>
                      <a:endParaRPr lang="fr-CA" sz="1100"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verres vendus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verres </a:t>
                      </a:r>
                      <a:r>
                        <a:rPr lang="fr-CA" sz="1050" b="0" i="1" u="none" strike="noStrike" noProof="0" dirty="0">
                          <a:solidFill>
                            <a:schemeClr val="tx1"/>
                          </a:solidFill>
                          <a:effectLst/>
                          <a:latin typeface="Century Gothic" panose="020B0502020202020204" pitchFamily="34" charset="0"/>
                        </a:rPr>
                        <a:t>Transitions vendus</a:t>
                      </a:r>
                      <a:endParaRPr lang="fr-CA" sz="1050" b="0" i="0" u="none" strike="noStrike"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verres vendus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verres </a:t>
                      </a:r>
                      <a:r>
                        <a:rPr lang="fr-CA" sz="1050" b="0" i="1" u="none" strike="noStrike" noProof="0" dirty="0">
                          <a:solidFill>
                            <a:schemeClr val="tx1"/>
                          </a:solidFill>
                          <a:effectLst/>
                          <a:latin typeface="Century Gothic" panose="020B0502020202020204" pitchFamily="34" charset="0"/>
                        </a:rPr>
                        <a:t>Transitions vendus</a:t>
                      </a:r>
                      <a:endParaRPr lang="fr-CA" sz="1050" b="0" i="0" u="none" strike="noStrike"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41425">
                <a:tc>
                  <a:txBody>
                    <a:bodyPr/>
                    <a:lstStyle/>
                    <a:p>
                      <a:pPr rtl="0" fontAlgn="t">
                        <a:spcBef>
                          <a:spcPts val="0"/>
                        </a:spcBef>
                        <a:spcAft>
                          <a:spcPts val="0"/>
                        </a:spcAft>
                      </a:pPr>
                      <a:r>
                        <a:rPr lang="fr-CA" sz="1200" b="0" i="0" u="none" strike="noStrike" noProof="0">
                          <a:solidFill>
                            <a:schemeClr val="tx1"/>
                          </a:solidFill>
                          <a:effectLst/>
                          <a:latin typeface="Century Gothic" panose="020B0502020202020204" pitchFamily="34" charset="0"/>
                        </a:rPr>
                        <a:t>Part de vos ventes globales</a:t>
                      </a:r>
                      <a:endParaRPr lang="fr-CA" sz="1200" noProof="0">
                        <a:solidFill>
                          <a:schemeClr val="tx1"/>
                        </a:solidFill>
                        <a:effectLst/>
                        <a:latin typeface="Century Gothic" panose="020B0502020202020204" pitchFamily="34" charset="0"/>
                      </a:endParaRPr>
                    </a:p>
                    <a:p>
                      <a:pPr rtl="0" fontAlgn="t">
                        <a:spcBef>
                          <a:spcPts val="0"/>
                        </a:spcBef>
                        <a:spcAft>
                          <a:spcPts val="0"/>
                        </a:spcAft>
                      </a:pPr>
                      <a:r>
                        <a:rPr lang="fr-CA" sz="1200" b="0" i="0" u="none" strike="noStrike" noProof="0">
                          <a:solidFill>
                            <a:schemeClr val="tx1"/>
                          </a:solidFill>
                          <a:effectLst/>
                          <a:latin typeface="Century Gothic" panose="020B0502020202020204" pitchFamily="34" charset="0"/>
                        </a:rPr>
                        <a:t>(% des ventes de verres Transitions</a:t>
                      </a:r>
                      <a:r>
                        <a:rPr lang="fr-CA" sz="1200" b="0" i="0" u="none" strike="noStrike" baseline="30000" noProof="0">
                          <a:solidFill>
                            <a:schemeClr val="tx1"/>
                          </a:solidFill>
                          <a:effectLst/>
                          <a:latin typeface="Century Gothic" panose="020B0502020202020204" pitchFamily="34" charset="0"/>
                        </a:rPr>
                        <a:t>®</a:t>
                      </a:r>
                      <a:r>
                        <a:rPr lang="fr-CA" sz="1200" b="0" i="0" u="none" strike="noStrike" noProof="0">
                          <a:solidFill>
                            <a:schemeClr val="tx1"/>
                          </a:solidFill>
                          <a:effectLst/>
                          <a:latin typeface="Century Gothic" panose="020B0502020202020204" pitchFamily="34" charset="0"/>
                        </a:rPr>
                        <a:t> sur vos ventes globales)</a:t>
                      </a:r>
                      <a:endParaRPr lang="fr-CA" sz="1200" noProof="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fontAlgn="t"/>
                      <a:r>
                        <a:rPr lang="fr-CA" sz="1200" noProof="0">
                          <a:solidFill>
                            <a:schemeClr val="tx1"/>
                          </a:solidFill>
                          <a:effectLst/>
                          <a:latin typeface="Century Gothic" panose="020B0502020202020204" pitchFamily="34" charset="0"/>
                        </a:rPr>
                        <a:t> </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fontAlgn="t"/>
                      <a:r>
                        <a:rPr lang="fr-CA" sz="1200" noProof="0" dirty="0">
                          <a:solidFill>
                            <a:schemeClr val="tx1"/>
                          </a:solidFill>
                          <a:effectLst/>
                          <a:latin typeface="Century Gothic" panose="020B0502020202020204" pitchFamily="34" charset="0"/>
                        </a:rPr>
                        <a:t> </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dirty="0">
                        <a:solidFill>
                          <a:schemeClr val="dk1"/>
                        </a:solidFill>
                        <a:latin typeface="Century Gothic"/>
                        <a:ea typeface="Century Gothic"/>
                        <a:cs typeface="Century Gothic"/>
                        <a:sym typeface="Century Gothic"/>
                      </a:endParaRPr>
                    </a:p>
                  </a:txBody>
                  <a:tcPr marL="151525" marR="151525" marT="75775" marB="7577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93" name="Google Shape;493;p26"/>
          <p:cNvSpPr/>
          <p:nvPr/>
        </p:nvSpPr>
        <p:spPr>
          <a:xfrm>
            <a:off x="8657112" y="1"/>
            <a:ext cx="3534889" cy="1122219"/>
          </a:xfrm>
          <a:prstGeom prst="rect">
            <a:avLst/>
          </a:prstGeom>
          <a:solidFill>
            <a:schemeClr val="dk1"/>
          </a:solidFill>
          <a:ln>
            <a:noFill/>
          </a:ln>
        </p:spPr>
        <p:txBody>
          <a:bodyPr spcFirstLastPara="1" wrap="square" lIns="91425" tIns="45700" rIns="91425" bIns="45700" anchor="ctr" anchorCtr="0">
            <a:noAutofit/>
          </a:bodyPr>
          <a:lstStyle/>
          <a:p>
            <a:pPr algn="ctr"/>
            <a:r>
              <a:rPr lang="fr-CA" sz="1600" b="1" dirty="0">
                <a:solidFill>
                  <a:schemeClr val="tx2"/>
                </a:solidFill>
              </a:rPr>
              <a:t>Utilisez cette diapo si vous soumettez une candidature pour l’Ambassadeur de la marque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7"/>
          <p:cNvSpPr txBox="1">
            <a:spLocks noGrp="1"/>
          </p:cNvSpPr>
          <p:nvPr>
            <p:ph type="body" idx="1"/>
          </p:nvPr>
        </p:nvSpPr>
        <p:spPr>
          <a:xfrm>
            <a:off x="642026" y="1898797"/>
            <a:ext cx="6383338" cy="1170843"/>
          </a:xfrm>
          <a:prstGeom prst="rect">
            <a:avLst/>
          </a:prstGeom>
          <a:noFill/>
          <a:ln>
            <a:noFill/>
          </a:ln>
        </p:spPr>
        <p:txBody>
          <a:bodyPr spcFirstLastPara="1" wrap="square" lIns="91425" tIns="45700" rIns="91425" bIns="45700" anchor="t" anchorCtr="0">
            <a:noAutofit/>
          </a:bodyPr>
          <a:lstStyle/>
          <a:p>
            <a:pPr lvl="0"/>
            <a:r>
              <a:rPr lang="en-US" dirty="0"/>
              <a:t>BONNE CHANCE!!</a:t>
            </a:r>
            <a:endParaRPr dirty="0"/>
          </a:p>
        </p:txBody>
      </p:sp>
      <p:sp>
        <p:nvSpPr>
          <p:cNvPr id="499" name="Google Shape;499;p27"/>
          <p:cNvSpPr txBox="1">
            <a:spLocks noGrp="1"/>
          </p:cNvSpPr>
          <p:nvPr>
            <p:ph type="body" idx="2"/>
          </p:nvPr>
        </p:nvSpPr>
        <p:spPr>
          <a:xfrm>
            <a:off x="642026" y="3788360"/>
            <a:ext cx="4428738" cy="33130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800"/>
              <a:buFont typeface="Arial"/>
              <a:buNone/>
            </a:pPr>
            <a:r>
              <a:rPr lang="en-US" b="0" dirty="0"/>
              <a:t>TRANSITIONS.COM/PRIX</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rmAutofit fontScale="25000" lnSpcReduction="20000"/>
          </a:bodyPr>
          <a:lstStyle/>
          <a:p>
            <a:pPr marL="571500" lvl="0" indent="-342900" algn="l" rtl="0">
              <a:lnSpc>
                <a:spcPct val="90000"/>
              </a:lnSpc>
              <a:spcBef>
                <a:spcPts val="1000"/>
              </a:spcBef>
              <a:spcAft>
                <a:spcPts val="0"/>
              </a:spcAft>
              <a:buSzPts val="800"/>
              <a:buFont typeface="Arial"/>
              <a:buChar char="•"/>
            </a:pPr>
            <a:r>
              <a:rPr lang="en-US" b="0"/>
              <a:t>Transitions Brand Ambassador</a:t>
            </a:r>
            <a:endParaRPr/>
          </a:p>
          <a:p>
            <a:pPr marL="571500" lvl="0" indent="-342900" algn="l" rtl="0">
              <a:lnSpc>
                <a:spcPct val="90000"/>
              </a:lnSpc>
              <a:spcBef>
                <a:spcPts val="1000"/>
              </a:spcBef>
              <a:spcAft>
                <a:spcPts val="0"/>
              </a:spcAft>
              <a:buSzPts val="800"/>
              <a:buFont typeface="Arial"/>
              <a:buChar char="•"/>
            </a:pPr>
            <a:r>
              <a:rPr lang="en-US" b="0"/>
              <a:t>Retailer of the Year U.S.</a:t>
            </a:r>
            <a:endParaRPr/>
          </a:p>
          <a:p>
            <a:pPr marL="571500" lvl="0" indent="-342900" algn="l" rtl="0">
              <a:lnSpc>
                <a:spcPct val="90000"/>
              </a:lnSpc>
              <a:spcBef>
                <a:spcPts val="1000"/>
              </a:spcBef>
              <a:spcAft>
                <a:spcPts val="0"/>
              </a:spcAft>
              <a:buSzPts val="800"/>
              <a:buFont typeface="Arial"/>
              <a:buChar char="•"/>
            </a:pPr>
            <a:r>
              <a:rPr lang="en-US" b="0"/>
              <a:t>Retailer of the Year Canada</a:t>
            </a:r>
            <a:endParaRPr/>
          </a:p>
          <a:p>
            <a:pPr marL="571500" lvl="0" indent="-342900" algn="l" rtl="0">
              <a:lnSpc>
                <a:spcPct val="90000"/>
              </a:lnSpc>
              <a:spcBef>
                <a:spcPts val="1000"/>
              </a:spcBef>
              <a:spcAft>
                <a:spcPts val="0"/>
              </a:spcAft>
              <a:buSzPts val="800"/>
              <a:buFont typeface="Arial"/>
              <a:buChar char="•"/>
            </a:pPr>
            <a:r>
              <a:rPr lang="en-US" b="0"/>
              <a:t>Eyecare Practice of the Year U.S.</a:t>
            </a:r>
            <a:endParaRPr/>
          </a:p>
          <a:p>
            <a:pPr marL="571500" lvl="0" indent="-342900" algn="l" rtl="0">
              <a:lnSpc>
                <a:spcPct val="90000"/>
              </a:lnSpc>
              <a:spcBef>
                <a:spcPts val="1000"/>
              </a:spcBef>
              <a:spcAft>
                <a:spcPts val="0"/>
              </a:spcAft>
              <a:buSzPts val="800"/>
              <a:buFont typeface="Arial"/>
              <a:buChar char="•"/>
            </a:pPr>
            <a:r>
              <a:rPr lang="en-US" b="0"/>
              <a:t>Eyecare Practice of the Year  Canada </a:t>
            </a:r>
            <a:endParaRPr/>
          </a:p>
          <a:p>
            <a:pPr marL="571500" lvl="0" indent="-342900" algn="l" rtl="0">
              <a:lnSpc>
                <a:spcPct val="90000"/>
              </a:lnSpc>
              <a:spcBef>
                <a:spcPts val="1000"/>
              </a:spcBef>
              <a:spcAft>
                <a:spcPts val="0"/>
              </a:spcAft>
              <a:buSzPts val="800"/>
              <a:buFont typeface="Arial"/>
              <a:buChar char="•"/>
            </a:pPr>
            <a:r>
              <a:rPr lang="en-US" b="0"/>
              <a:t>Best in Training</a:t>
            </a:r>
            <a:endParaRPr/>
          </a:p>
          <a:p>
            <a:pPr marL="571500" lvl="0" indent="-342900" algn="l" rtl="0">
              <a:lnSpc>
                <a:spcPct val="90000"/>
              </a:lnSpc>
              <a:spcBef>
                <a:spcPts val="1000"/>
              </a:spcBef>
              <a:spcAft>
                <a:spcPts val="0"/>
              </a:spcAft>
              <a:buSzPts val="800"/>
              <a:buFont typeface="Arial"/>
              <a:buChar char="•"/>
            </a:pPr>
            <a:r>
              <a:rPr lang="en-US" b="0"/>
              <a:t>Best in Marketing</a:t>
            </a:r>
            <a:endParaRPr/>
          </a:p>
          <a:p>
            <a:pPr marL="457200" marR="0" lvl="0" indent="-228600" algn="l" rtl="0">
              <a:lnSpc>
                <a:spcPct val="90000"/>
              </a:lnSpc>
              <a:spcBef>
                <a:spcPts val="1000"/>
              </a:spcBef>
              <a:spcAft>
                <a:spcPts val="0"/>
              </a:spcAft>
              <a:buClr>
                <a:schemeClr val="lt2"/>
              </a:buClr>
              <a:buSzPts val="800"/>
              <a:buFont typeface="Arial"/>
              <a:buNone/>
            </a:pPr>
            <a:endParaRPr/>
          </a:p>
        </p:txBody>
      </p:sp>
      <p:sp>
        <p:nvSpPr>
          <p:cNvPr id="275" name="Google Shape;275;p3"/>
          <p:cNvSpPr txBox="1">
            <a:spLocks noGrp="1"/>
          </p:cNvSpPr>
          <p:nvPr>
            <p:ph type="sldNum" idx="12"/>
          </p:nvPr>
        </p:nvSpPr>
        <p:spPr>
          <a:xfrm>
            <a:off x="0" y="6516688"/>
            <a:ext cx="6383338" cy="222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r>
              <a:rPr lang="en-US" sz="1400" b="0" i="0" u="none" strike="noStrike" cap="none">
                <a:solidFill>
                  <a:srgbClr val="000000"/>
                </a:solidFill>
                <a:latin typeface="Arial"/>
                <a:ea typeface="Arial"/>
                <a:cs typeface="Arial"/>
                <a:sym typeface="Arial"/>
              </a:rPr>
              <a:t> / </a:t>
            </a:r>
            <a:r>
              <a:rPr lang="en-US" sz="800" b="0" i="0" u="none" strike="noStrike" cap="none">
                <a:solidFill>
                  <a:schemeClr val="dk1"/>
                </a:solidFill>
                <a:latin typeface="Arial"/>
                <a:ea typeface="Arial"/>
                <a:cs typeface="Arial"/>
                <a:sym typeface="Arial"/>
              </a:rPr>
              <a:t>Confidential © Transitions Optical - All Rights Reserved - Do not disclose, copy or distribute</a:t>
            </a:r>
            <a:endParaRPr/>
          </a:p>
        </p:txBody>
      </p:sp>
      <p:pic>
        <p:nvPicPr>
          <p:cNvPr id="276" name="Google Shape;276;p3"/>
          <p:cNvPicPr preferRelativeResize="0"/>
          <p:nvPr/>
        </p:nvPicPr>
        <p:blipFill rotWithShape="1">
          <a:blip r:embed="rId3">
            <a:alphaModFix/>
          </a:blip>
          <a:srcRect/>
          <a:stretch/>
        </p:blipFill>
        <p:spPr>
          <a:xfrm>
            <a:off x="-1364105" y="0"/>
            <a:ext cx="7712679" cy="6858000"/>
          </a:xfrm>
          <a:prstGeom prst="parallelogram">
            <a:avLst>
              <a:gd name="adj" fmla="val 17692"/>
            </a:avLst>
          </a:prstGeom>
          <a:noFill/>
          <a:ln>
            <a:noFill/>
          </a:ln>
        </p:spPr>
      </p:pic>
      <p:sp>
        <p:nvSpPr>
          <p:cNvPr id="277" name="Google Shape;277;p3"/>
          <p:cNvSpPr txBox="1"/>
          <p:nvPr/>
        </p:nvSpPr>
        <p:spPr>
          <a:xfrm>
            <a:off x="6533321" y="643269"/>
            <a:ext cx="5609902" cy="491084"/>
          </a:xfrm>
          <a:prstGeom prst="rect">
            <a:avLst/>
          </a:prstGeom>
          <a:noFill/>
          <a:ln>
            <a:noFill/>
          </a:ln>
        </p:spPr>
        <p:txBody>
          <a:bodyPr spcFirstLastPara="1" wrap="square" lIns="91425" tIns="45700" rIns="91425" bIns="45700" anchor="t" anchorCtr="0">
            <a:noAutofit/>
          </a:bodyPr>
          <a:lstStyle/>
          <a:p>
            <a:pPr lvl="0"/>
            <a:r>
              <a:rPr lang="en-US" sz="3200" b="1" dirty="0">
                <a:solidFill>
                  <a:schemeClr val="lt2"/>
                </a:solidFill>
                <a:latin typeface="Century Gothic"/>
                <a:ea typeface="Century Gothic"/>
                <a:cs typeface="Century Gothic"/>
                <a:sym typeface="Century Gothic"/>
              </a:rPr>
              <a:t>LES CATÉGORIES</a:t>
            </a:r>
            <a:endParaRPr dirty="0"/>
          </a:p>
        </p:txBody>
      </p:sp>
      <p:cxnSp>
        <p:nvCxnSpPr>
          <p:cNvPr id="278" name="Google Shape;278;p3"/>
          <p:cNvCxnSpPr/>
          <p:nvPr/>
        </p:nvCxnSpPr>
        <p:spPr>
          <a:xfrm flipH="1">
            <a:off x="5042004" y="-1257300"/>
            <a:ext cx="1549296" cy="8645117"/>
          </a:xfrm>
          <a:prstGeom prst="straightConnector1">
            <a:avLst/>
          </a:prstGeom>
          <a:noFill/>
          <a:ln w="117475" cap="flat" cmpd="sng">
            <a:solidFill>
              <a:srgbClr val="FFFFFF"/>
            </a:solidFill>
            <a:prstDash val="solid"/>
            <a:miter lim="8000"/>
            <a:headEnd type="none" w="sm" len="sm"/>
            <a:tailEnd type="none" w="sm" len="sm"/>
          </a:ln>
          <a:effectLst>
            <a:outerShdw blurRad="152400" dist="38100" algn="l" rotWithShape="0">
              <a:srgbClr val="000000">
                <a:alpha val="20000"/>
              </a:srgbClr>
            </a:outerShdw>
          </a:effectLst>
        </p:spPr>
      </p:cxnSp>
      <p:sp>
        <p:nvSpPr>
          <p:cNvPr id="279" name="Google Shape;279;p3"/>
          <p:cNvSpPr txBox="1"/>
          <p:nvPr/>
        </p:nvSpPr>
        <p:spPr>
          <a:xfrm>
            <a:off x="6348574" y="1465942"/>
            <a:ext cx="5367176" cy="4388011"/>
          </a:xfrm>
          <a:prstGeom prst="rect">
            <a:avLst/>
          </a:prstGeom>
          <a:noFill/>
          <a:ln>
            <a:noFill/>
          </a:ln>
        </p:spPr>
        <p:txBody>
          <a:bodyPr spcFirstLastPara="1" wrap="square" lIns="91425" tIns="45700" rIns="91425" bIns="45700" anchor="t" anchorCtr="0">
            <a:normAutofit fontScale="92500"/>
          </a:bodyPr>
          <a:lstStyle/>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Prix de </a:t>
            </a:r>
            <a:r>
              <a:rPr lang="en-US" sz="2400" dirty="0" err="1">
                <a:solidFill>
                  <a:schemeClr val="lt2"/>
                </a:solidFill>
                <a:latin typeface="Century Gothic"/>
                <a:ea typeface="Century Gothic"/>
                <a:cs typeface="Century Gothic"/>
                <a:sym typeface="Century Gothic"/>
              </a:rPr>
              <a:t>l’ambassadeur</a:t>
            </a:r>
            <a:r>
              <a:rPr lang="en-US" sz="2400" dirty="0">
                <a:solidFill>
                  <a:schemeClr val="lt2"/>
                </a:solidFill>
                <a:latin typeface="Century Gothic"/>
                <a:ea typeface="Century Gothic"/>
                <a:cs typeface="Century Gothic"/>
                <a:sym typeface="Century Gothic"/>
              </a:rPr>
              <a:t> de la marque Transitions</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Prix du </a:t>
            </a:r>
            <a:r>
              <a:rPr lang="en-US" sz="2400" dirty="0" err="1">
                <a:solidFill>
                  <a:schemeClr val="lt2"/>
                </a:solidFill>
                <a:latin typeface="Century Gothic"/>
                <a:ea typeface="Century Gothic"/>
                <a:cs typeface="Century Gothic"/>
                <a:sym typeface="Century Gothic"/>
              </a:rPr>
              <a:t>détaillant</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l’année</a:t>
            </a:r>
            <a:r>
              <a:rPr lang="en-US" sz="2400" dirty="0">
                <a:solidFill>
                  <a:schemeClr val="lt2"/>
                </a:solidFill>
                <a:latin typeface="Century Gothic"/>
                <a:ea typeface="Century Gothic"/>
                <a:cs typeface="Century Gothic"/>
                <a:sym typeface="Century Gothic"/>
              </a:rPr>
              <a:t> aux </a:t>
            </a:r>
            <a:r>
              <a:rPr lang="en-US" sz="2400" dirty="0" err="1">
                <a:solidFill>
                  <a:schemeClr val="lt2"/>
                </a:solidFill>
                <a:latin typeface="Century Gothic"/>
                <a:ea typeface="Century Gothic"/>
                <a:cs typeface="Century Gothic"/>
                <a:sym typeface="Century Gothic"/>
              </a:rPr>
              <a:t>États</a:t>
            </a:r>
            <a:r>
              <a:rPr lang="en-US" sz="2400" dirty="0">
                <a:solidFill>
                  <a:schemeClr val="lt2"/>
                </a:solidFill>
                <a:latin typeface="Century Gothic"/>
                <a:ea typeface="Century Gothic"/>
                <a:cs typeface="Century Gothic"/>
                <a:sym typeface="Century Gothic"/>
              </a:rPr>
              <a:t>-Unis et Prix du </a:t>
            </a:r>
            <a:r>
              <a:rPr lang="en-US" sz="2400" dirty="0" err="1">
                <a:solidFill>
                  <a:schemeClr val="lt2"/>
                </a:solidFill>
                <a:latin typeface="Century Gothic"/>
                <a:ea typeface="Century Gothic"/>
                <a:cs typeface="Century Gothic"/>
                <a:sym typeface="Century Gothic"/>
              </a:rPr>
              <a:t>détaillant</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l’année</a:t>
            </a:r>
            <a:r>
              <a:rPr lang="en-US" sz="2400" dirty="0">
                <a:solidFill>
                  <a:schemeClr val="lt2"/>
                </a:solidFill>
                <a:latin typeface="Century Gothic"/>
                <a:ea typeface="Century Gothic"/>
                <a:cs typeface="Century Gothic"/>
                <a:sym typeface="Century Gothic"/>
              </a:rPr>
              <a:t> au Canada</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Prix de la </a:t>
            </a:r>
            <a:r>
              <a:rPr lang="en-US" sz="2400" dirty="0" err="1">
                <a:solidFill>
                  <a:schemeClr val="lt2"/>
                </a:solidFill>
                <a:latin typeface="Century Gothic"/>
                <a:ea typeface="Century Gothic"/>
                <a:cs typeface="Century Gothic"/>
                <a:sym typeface="Century Gothic"/>
              </a:rPr>
              <a:t>clinique</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soins</a:t>
            </a:r>
            <a:r>
              <a:rPr lang="en-US" sz="2400" dirty="0">
                <a:solidFill>
                  <a:schemeClr val="lt2"/>
                </a:solidFill>
                <a:latin typeface="Century Gothic"/>
                <a:ea typeface="Century Gothic"/>
                <a:cs typeface="Century Gothic"/>
                <a:sym typeface="Century Gothic"/>
              </a:rPr>
              <a:t> de la </a:t>
            </a:r>
            <a:r>
              <a:rPr lang="en-US" sz="2400" dirty="0" err="1">
                <a:solidFill>
                  <a:schemeClr val="lt2"/>
                </a:solidFill>
                <a:latin typeface="Century Gothic"/>
                <a:ea typeface="Century Gothic"/>
                <a:cs typeface="Century Gothic"/>
                <a:sym typeface="Century Gothic"/>
              </a:rPr>
              <a:t>vue</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l’année</a:t>
            </a:r>
            <a:r>
              <a:rPr lang="en-US" sz="2400" dirty="0">
                <a:solidFill>
                  <a:schemeClr val="lt2"/>
                </a:solidFill>
                <a:latin typeface="Century Gothic"/>
                <a:ea typeface="Century Gothic"/>
                <a:cs typeface="Century Gothic"/>
                <a:sym typeface="Century Gothic"/>
              </a:rPr>
              <a:t> aux </a:t>
            </a:r>
            <a:r>
              <a:rPr lang="en-US" sz="2400" dirty="0" err="1">
                <a:solidFill>
                  <a:schemeClr val="lt2"/>
                </a:solidFill>
                <a:latin typeface="Century Gothic"/>
                <a:ea typeface="Century Gothic"/>
                <a:cs typeface="Century Gothic"/>
                <a:sym typeface="Century Gothic"/>
              </a:rPr>
              <a:t>États</a:t>
            </a:r>
            <a:r>
              <a:rPr lang="en-US" sz="2400" dirty="0">
                <a:solidFill>
                  <a:schemeClr val="lt2"/>
                </a:solidFill>
                <a:latin typeface="Century Gothic"/>
                <a:ea typeface="Century Gothic"/>
                <a:cs typeface="Century Gothic"/>
                <a:sym typeface="Century Gothic"/>
              </a:rPr>
              <a:t>-Unis  et Prix de la </a:t>
            </a:r>
            <a:r>
              <a:rPr lang="en-US" sz="2400" dirty="0" err="1">
                <a:solidFill>
                  <a:schemeClr val="lt2"/>
                </a:solidFill>
                <a:latin typeface="Century Gothic"/>
                <a:ea typeface="Century Gothic"/>
                <a:cs typeface="Century Gothic"/>
                <a:sym typeface="Century Gothic"/>
              </a:rPr>
              <a:t>clinique</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soins</a:t>
            </a:r>
            <a:r>
              <a:rPr lang="en-US" sz="2400" dirty="0">
                <a:solidFill>
                  <a:schemeClr val="lt2"/>
                </a:solidFill>
                <a:latin typeface="Century Gothic"/>
                <a:ea typeface="Century Gothic"/>
                <a:cs typeface="Century Gothic"/>
                <a:sym typeface="Century Gothic"/>
              </a:rPr>
              <a:t> de la </a:t>
            </a:r>
            <a:r>
              <a:rPr lang="en-US" sz="2400" dirty="0" err="1">
                <a:solidFill>
                  <a:schemeClr val="lt2"/>
                </a:solidFill>
                <a:latin typeface="Century Gothic"/>
                <a:ea typeface="Century Gothic"/>
                <a:cs typeface="Century Gothic"/>
                <a:sym typeface="Century Gothic"/>
              </a:rPr>
              <a:t>vue</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l’année</a:t>
            </a:r>
            <a:r>
              <a:rPr lang="en-US" sz="2400" dirty="0">
                <a:solidFill>
                  <a:schemeClr val="lt2"/>
                </a:solidFill>
                <a:latin typeface="Century Gothic"/>
                <a:ea typeface="Century Gothic"/>
                <a:cs typeface="Century Gothic"/>
                <a:sym typeface="Century Gothic"/>
              </a:rPr>
              <a:t> au Canada</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Prix de la formation</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Prix du marketing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rmAutofit fontScale="25000" lnSpcReduction="20000"/>
          </a:bodyPr>
          <a:lstStyle/>
          <a:p>
            <a:pPr marL="571500" lvl="0" indent="-342900" algn="l" rtl="0">
              <a:lnSpc>
                <a:spcPct val="90000"/>
              </a:lnSpc>
              <a:spcBef>
                <a:spcPts val="1000"/>
              </a:spcBef>
              <a:spcAft>
                <a:spcPts val="0"/>
              </a:spcAft>
              <a:buSzPts val="800"/>
              <a:buFont typeface="Arial"/>
              <a:buChar char="•"/>
            </a:pPr>
            <a:r>
              <a:rPr lang="en-US" b="0"/>
              <a:t>Transitions Brand Ambassador</a:t>
            </a:r>
            <a:endParaRPr/>
          </a:p>
          <a:p>
            <a:pPr marL="571500" lvl="0" indent="-342900" algn="l" rtl="0">
              <a:lnSpc>
                <a:spcPct val="90000"/>
              </a:lnSpc>
              <a:spcBef>
                <a:spcPts val="1000"/>
              </a:spcBef>
              <a:spcAft>
                <a:spcPts val="0"/>
              </a:spcAft>
              <a:buSzPts val="800"/>
              <a:buFont typeface="Arial"/>
              <a:buChar char="•"/>
            </a:pPr>
            <a:r>
              <a:rPr lang="en-US" b="0"/>
              <a:t>Retailer of the Year U.S.</a:t>
            </a:r>
            <a:endParaRPr/>
          </a:p>
          <a:p>
            <a:pPr marL="571500" lvl="0" indent="-342900" algn="l" rtl="0">
              <a:lnSpc>
                <a:spcPct val="90000"/>
              </a:lnSpc>
              <a:spcBef>
                <a:spcPts val="1000"/>
              </a:spcBef>
              <a:spcAft>
                <a:spcPts val="0"/>
              </a:spcAft>
              <a:buSzPts val="800"/>
              <a:buFont typeface="Arial"/>
              <a:buChar char="•"/>
            </a:pPr>
            <a:r>
              <a:rPr lang="en-US" b="0"/>
              <a:t>Retailer of the Year Canada</a:t>
            </a:r>
            <a:endParaRPr/>
          </a:p>
          <a:p>
            <a:pPr marL="571500" lvl="0" indent="-342900" algn="l" rtl="0">
              <a:lnSpc>
                <a:spcPct val="90000"/>
              </a:lnSpc>
              <a:spcBef>
                <a:spcPts val="1000"/>
              </a:spcBef>
              <a:spcAft>
                <a:spcPts val="0"/>
              </a:spcAft>
              <a:buSzPts val="800"/>
              <a:buFont typeface="Arial"/>
              <a:buChar char="•"/>
            </a:pPr>
            <a:r>
              <a:rPr lang="en-US" b="0"/>
              <a:t>Eyecare Practice of the Year U.S.</a:t>
            </a:r>
            <a:endParaRPr/>
          </a:p>
          <a:p>
            <a:pPr marL="571500" lvl="0" indent="-342900" algn="l" rtl="0">
              <a:lnSpc>
                <a:spcPct val="90000"/>
              </a:lnSpc>
              <a:spcBef>
                <a:spcPts val="1000"/>
              </a:spcBef>
              <a:spcAft>
                <a:spcPts val="0"/>
              </a:spcAft>
              <a:buSzPts val="800"/>
              <a:buFont typeface="Arial"/>
              <a:buChar char="•"/>
            </a:pPr>
            <a:r>
              <a:rPr lang="en-US" b="0"/>
              <a:t>Eyecare Practice of the Year  Canada </a:t>
            </a:r>
            <a:endParaRPr/>
          </a:p>
          <a:p>
            <a:pPr marL="571500" lvl="0" indent="-342900" algn="l" rtl="0">
              <a:lnSpc>
                <a:spcPct val="90000"/>
              </a:lnSpc>
              <a:spcBef>
                <a:spcPts val="1000"/>
              </a:spcBef>
              <a:spcAft>
                <a:spcPts val="0"/>
              </a:spcAft>
              <a:buSzPts val="800"/>
              <a:buFont typeface="Arial"/>
              <a:buChar char="•"/>
            </a:pPr>
            <a:r>
              <a:rPr lang="en-US" b="0"/>
              <a:t>Best in Training</a:t>
            </a:r>
            <a:endParaRPr/>
          </a:p>
          <a:p>
            <a:pPr marL="571500" lvl="0" indent="-342900" algn="l" rtl="0">
              <a:lnSpc>
                <a:spcPct val="90000"/>
              </a:lnSpc>
              <a:spcBef>
                <a:spcPts val="1000"/>
              </a:spcBef>
              <a:spcAft>
                <a:spcPts val="0"/>
              </a:spcAft>
              <a:buSzPts val="800"/>
              <a:buFont typeface="Arial"/>
              <a:buChar char="•"/>
            </a:pPr>
            <a:r>
              <a:rPr lang="en-US" b="0"/>
              <a:t>Best in Marketing</a:t>
            </a:r>
            <a:endParaRPr/>
          </a:p>
          <a:p>
            <a:pPr marL="457200" marR="0" lvl="0" indent="-228600" algn="l" rtl="0">
              <a:lnSpc>
                <a:spcPct val="90000"/>
              </a:lnSpc>
              <a:spcBef>
                <a:spcPts val="1000"/>
              </a:spcBef>
              <a:spcAft>
                <a:spcPts val="0"/>
              </a:spcAft>
              <a:buClr>
                <a:schemeClr val="lt2"/>
              </a:buClr>
              <a:buSzPts val="800"/>
              <a:buFont typeface="Arial"/>
              <a:buNone/>
            </a:pPr>
            <a:endParaRPr/>
          </a:p>
        </p:txBody>
      </p:sp>
      <p:sp>
        <p:nvSpPr>
          <p:cNvPr id="286" name="Google Shape;286;p4"/>
          <p:cNvSpPr txBox="1">
            <a:spLocks noGrp="1"/>
          </p:cNvSpPr>
          <p:nvPr>
            <p:ph type="sldNum" idx="12"/>
          </p:nvPr>
        </p:nvSpPr>
        <p:spPr>
          <a:xfrm>
            <a:off x="0" y="6516688"/>
            <a:ext cx="6383338" cy="222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r>
              <a:rPr lang="en-US" sz="1400" b="0" i="0" u="none" strike="noStrike" cap="none">
                <a:solidFill>
                  <a:srgbClr val="000000"/>
                </a:solidFill>
                <a:latin typeface="Arial"/>
                <a:ea typeface="Arial"/>
                <a:cs typeface="Arial"/>
                <a:sym typeface="Arial"/>
              </a:rPr>
              <a:t> / </a:t>
            </a:r>
            <a:r>
              <a:rPr lang="en-US" sz="800" b="0" i="0" u="none" strike="noStrike" cap="none">
                <a:solidFill>
                  <a:schemeClr val="dk1"/>
                </a:solidFill>
                <a:latin typeface="Arial"/>
                <a:ea typeface="Arial"/>
                <a:cs typeface="Arial"/>
                <a:sym typeface="Arial"/>
              </a:rPr>
              <a:t>Confidential © Transitions Optical - All Rights Reserved - Do not disclose, copy or distribute</a:t>
            </a:r>
            <a:endParaRPr/>
          </a:p>
        </p:txBody>
      </p:sp>
      <p:sp>
        <p:nvSpPr>
          <p:cNvPr id="287" name="Google Shape;287;p4"/>
          <p:cNvSpPr txBox="1"/>
          <p:nvPr/>
        </p:nvSpPr>
        <p:spPr>
          <a:xfrm>
            <a:off x="6269325" y="643269"/>
            <a:ext cx="5873898" cy="491084"/>
          </a:xfrm>
          <a:prstGeom prst="rect">
            <a:avLst/>
          </a:prstGeom>
          <a:noFill/>
          <a:ln>
            <a:noFill/>
          </a:ln>
        </p:spPr>
        <p:txBody>
          <a:bodyPr spcFirstLastPara="1" wrap="square" lIns="91425" tIns="45700" rIns="91425" bIns="45700" anchor="t" anchorCtr="0">
            <a:noAutofit/>
          </a:bodyPr>
          <a:lstStyle/>
          <a:p>
            <a:pPr lvl="0"/>
            <a:r>
              <a:rPr lang="en-US" sz="3200" b="1" dirty="0">
                <a:solidFill>
                  <a:schemeClr val="lt2"/>
                </a:solidFill>
                <a:latin typeface="Century Gothic"/>
                <a:ea typeface="Century Gothic"/>
                <a:cs typeface="Century Gothic"/>
                <a:sym typeface="Century Gothic"/>
              </a:rPr>
              <a:t>QUE GAGNEZ-VOUS?</a:t>
            </a:r>
            <a:endParaRPr sz="1800" b="0" i="0" u="none" strike="noStrike" cap="none" dirty="0">
              <a:solidFill>
                <a:schemeClr val="lt2"/>
              </a:solidFill>
              <a:latin typeface="Arial"/>
              <a:ea typeface="Arial"/>
              <a:cs typeface="Arial"/>
              <a:sym typeface="Arial"/>
            </a:endParaRPr>
          </a:p>
        </p:txBody>
      </p:sp>
      <p:sp>
        <p:nvSpPr>
          <p:cNvPr id="288" name="Google Shape;288;p4"/>
          <p:cNvSpPr txBox="1"/>
          <p:nvPr/>
        </p:nvSpPr>
        <p:spPr>
          <a:xfrm>
            <a:off x="6096000" y="1465942"/>
            <a:ext cx="5619750" cy="4388011"/>
          </a:xfrm>
          <a:prstGeom prst="rect">
            <a:avLst/>
          </a:prstGeom>
          <a:noFill/>
          <a:ln>
            <a:noFill/>
          </a:ln>
        </p:spPr>
        <p:txBody>
          <a:bodyPr spcFirstLastPara="1" wrap="square" lIns="91425" tIns="45700" rIns="91425" bIns="45700" anchor="t" anchorCtr="0">
            <a:normAutofit/>
          </a:bodyPr>
          <a:lstStyle/>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Un voyage pour deux pour assister au Transitions Academy </a:t>
            </a:r>
            <a:r>
              <a:rPr lang="en-US" sz="2400" dirty="0" err="1">
                <a:solidFill>
                  <a:schemeClr val="lt2"/>
                </a:solidFill>
                <a:latin typeface="Century Gothic"/>
                <a:ea typeface="Century Gothic"/>
                <a:cs typeface="Century Gothic"/>
                <a:sym typeface="Century Gothic"/>
              </a:rPr>
              <a:t>à</a:t>
            </a:r>
            <a:r>
              <a:rPr lang="en-US" sz="2400" dirty="0">
                <a:solidFill>
                  <a:schemeClr val="lt2"/>
                </a:solidFill>
                <a:latin typeface="Century Gothic"/>
                <a:ea typeface="Century Gothic"/>
                <a:cs typeface="Century Gothic"/>
                <a:sym typeface="Century Gothic"/>
              </a:rPr>
              <a:t> Orlando, </a:t>
            </a:r>
            <a:r>
              <a:rPr lang="en-US" sz="2400" dirty="0" err="1">
                <a:solidFill>
                  <a:schemeClr val="lt2"/>
                </a:solidFill>
                <a:latin typeface="Century Gothic"/>
                <a:ea typeface="Century Gothic"/>
                <a:cs typeface="Century Gothic"/>
                <a:sym typeface="Century Gothic"/>
              </a:rPr>
              <a:t>en</a:t>
            </a:r>
            <a:r>
              <a:rPr lang="en-US" sz="2400" dirty="0">
                <a:solidFill>
                  <a:schemeClr val="lt2"/>
                </a:solidFill>
                <a:latin typeface="Century Gothic"/>
                <a:ea typeface="Century Gothic"/>
                <a:cs typeface="Century Gothic"/>
                <a:sym typeface="Century Gothic"/>
              </a:rPr>
              <a:t> </a:t>
            </a:r>
            <a:r>
              <a:rPr lang="en-US" sz="2400" dirty="0" err="1">
                <a:solidFill>
                  <a:schemeClr val="lt2"/>
                </a:solidFill>
                <a:latin typeface="Century Gothic"/>
                <a:ea typeface="Century Gothic"/>
                <a:cs typeface="Century Gothic"/>
                <a:sym typeface="Century Gothic"/>
              </a:rPr>
              <a:t>Floride</a:t>
            </a:r>
            <a:r>
              <a:rPr lang="en-US" sz="2400" dirty="0">
                <a:solidFill>
                  <a:schemeClr val="lt2"/>
                </a:solidFill>
                <a:latin typeface="Century Gothic"/>
                <a:ea typeface="Century Gothic"/>
                <a:cs typeface="Century Gothic"/>
                <a:sym typeface="Century Gothic"/>
              </a:rPr>
              <a:t>*</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Une reconnaissance au Transitions Academy</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Un reportage dans les publications </a:t>
            </a:r>
            <a:r>
              <a:rPr lang="en-US" sz="2400" dirty="0" err="1">
                <a:solidFill>
                  <a:schemeClr val="lt2"/>
                </a:solidFill>
                <a:latin typeface="Century Gothic"/>
                <a:ea typeface="Century Gothic"/>
                <a:cs typeface="Century Gothic"/>
                <a:sym typeface="Century Gothic"/>
              </a:rPr>
              <a:t>d’information</a:t>
            </a:r>
            <a:r>
              <a:rPr lang="en-US" sz="2400" dirty="0">
                <a:solidFill>
                  <a:schemeClr val="lt2"/>
                </a:solidFill>
                <a:latin typeface="Century Gothic"/>
                <a:ea typeface="Century Gothic"/>
                <a:cs typeface="Century Gothic"/>
                <a:sym typeface="Century Gothic"/>
              </a:rPr>
              <a:t> </a:t>
            </a:r>
            <a:r>
              <a:rPr lang="en-US" sz="2400" dirty="0" err="1">
                <a:solidFill>
                  <a:schemeClr val="lt2"/>
                </a:solidFill>
                <a:latin typeface="Century Gothic"/>
                <a:ea typeface="Century Gothic"/>
                <a:cs typeface="Century Gothic"/>
                <a:sym typeface="Century Gothic"/>
              </a:rPr>
              <a:t>spécialisées</a:t>
            </a:r>
            <a:r>
              <a:rPr lang="en-US" sz="2400" dirty="0">
                <a:solidFill>
                  <a:schemeClr val="lt2"/>
                </a:solidFill>
                <a:latin typeface="Century Gothic"/>
                <a:ea typeface="Century Gothic"/>
                <a:cs typeface="Century Gothic"/>
                <a:sym typeface="Century Gothic"/>
              </a:rPr>
              <a:t>(</a:t>
            </a:r>
            <a:r>
              <a:rPr lang="en-US" sz="2400" dirty="0" err="1">
                <a:solidFill>
                  <a:schemeClr val="lt2"/>
                </a:solidFill>
                <a:latin typeface="Century Gothic"/>
                <a:ea typeface="Century Gothic"/>
                <a:cs typeface="Century Gothic"/>
                <a:sym typeface="Century Gothic"/>
              </a:rPr>
              <a:t>exemples</a:t>
            </a:r>
            <a:r>
              <a:rPr lang="en-US" sz="2400" dirty="0">
                <a:solidFill>
                  <a:schemeClr val="lt2"/>
                </a:solidFill>
                <a:latin typeface="Century Gothic"/>
                <a:ea typeface="Century Gothic"/>
                <a:cs typeface="Century Gothic"/>
                <a:sym typeface="Century Gothic"/>
              </a:rPr>
              <a:t> </a:t>
            </a:r>
            <a:r>
              <a:rPr lang="en-US" sz="2400" dirty="0" err="1">
                <a:solidFill>
                  <a:schemeClr val="lt2"/>
                </a:solidFill>
                <a:latin typeface="Century Gothic"/>
                <a:ea typeface="Century Gothic"/>
                <a:cs typeface="Century Gothic"/>
                <a:sym typeface="Century Gothic"/>
              </a:rPr>
              <a:t>à</a:t>
            </a:r>
            <a:r>
              <a:rPr lang="en-US" sz="2400" dirty="0">
                <a:solidFill>
                  <a:schemeClr val="lt2"/>
                </a:solidFill>
                <a:latin typeface="Century Gothic"/>
                <a:ea typeface="Century Gothic"/>
                <a:cs typeface="Century Gothic"/>
                <a:sym typeface="Century Gothic"/>
              </a:rPr>
              <a:t> </a:t>
            </a:r>
            <a:r>
              <a:rPr lang="en-US" sz="2400" dirty="0" err="1">
                <a:solidFill>
                  <a:schemeClr val="lt2"/>
                </a:solidFill>
                <a:latin typeface="Century Gothic"/>
                <a:ea typeface="Century Gothic"/>
                <a:cs typeface="Century Gothic"/>
                <a:sym typeface="Century Gothic"/>
              </a:rPr>
              <a:t>suivre</a:t>
            </a:r>
            <a:r>
              <a:rPr lang="en-US" sz="2400" dirty="0">
                <a:solidFill>
                  <a:schemeClr val="lt2"/>
                </a:solidFill>
                <a:latin typeface="Century Gothic"/>
                <a:ea typeface="Century Gothic"/>
                <a:cs typeface="Century Gothic"/>
                <a:sym typeface="Century Gothic"/>
              </a:rPr>
              <a:t>)</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Un </a:t>
            </a:r>
            <a:r>
              <a:rPr lang="en-US" sz="2400" dirty="0" err="1">
                <a:solidFill>
                  <a:schemeClr val="lt2"/>
                </a:solidFill>
                <a:latin typeface="Century Gothic"/>
                <a:ea typeface="Century Gothic"/>
                <a:cs typeface="Century Gothic"/>
                <a:sym typeface="Century Gothic"/>
              </a:rPr>
              <a:t>trophée</a:t>
            </a:r>
            <a:r>
              <a:rPr lang="en-US" sz="2400" dirty="0">
                <a:solidFill>
                  <a:schemeClr val="lt2"/>
                </a:solidFill>
                <a:latin typeface="Century Gothic"/>
                <a:ea typeface="Century Gothic"/>
                <a:cs typeface="Century Gothic"/>
                <a:sym typeface="Century Gothic"/>
              </a:rPr>
              <a:t> </a:t>
            </a:r>
            <a:r>
              <a:rPr lang="en-US" sz="2400" dirty="0" err="1">
                <a:solidFill>
                  <a:schemeClr val="lt2"/>
                </a:solidFill>
                <a:latin typeface="Century Gothic"/>
                <a:ea typeface="Century Gothic"/>
                <a:cs typeface="Century Gothic"/>
                <a:sym typeface="Century Gothic"/>
              </a:rPr>
              <a:t>brillant</a:t>
            </a:r>
            <a:endParaRPr lang="en-US" sz="2400" dirty="0">
              <a:solidFill>
                <a:schemeClr val="lt2"/>
              </a:solidFill>
              <a:latin typeface="Century Gothic"/>
              <a:ea typeface="Century Gothic"/>
              <a:cs typeface="Century Gothic"/>
              <a:sym typeface="Century Gothic"/>
            </a:endParaRPr>
          </a:p>
        </p:txBody>
      </p:sp>
      <p:pic>
        <p:nvPicPr>
          <p:cNvPr id="289" name="Google Shape;289;p4"/>
          <p:cNvPicPr preferRelativeResize="0"/>
          <p:nvPr/>
        </p:nvPicPr>
        <p:blipFill rotWithShape="1">
          <a:blip r:embed="rId3">
            <a:alphaModFix/>
          </a:blip>
          <a:srcRect l="10828" r="14247"/>
          <a:stretch/>
        </p:blipFill>
        <p:spPr>
          <a:xfrm>
            <a:off x="-1705279" y="1"/>
            <a:ext cx="7704944" cy="6857999"/>
          </a:xfrm>
          <a:prstGeom prst="parallelogram">
            <a:avLst>
              <a:gd name="adj" fmla="val 24755"/>
            </a:avLst>
          </a:prstGeom>
          <a:noFill/>
          <a:ln>
            <a:noFill/>
          </a:ln>
        </p:spPr>
      </p:pic>
      <p:cxnSp>
        <p:nvCxnSpPr>
          <p:cNvPr id="290" name="Google Shape;290;p4"/>
          <p:cNvCxnSpPr/>
          <p:nvPr/>
        </p:nvCxnSpPr>
        <p:spPr>
          <a:xfrm flipH="1">
            <a:off x="4159567" y="-1214123"/>
            <a:ext cx="2089587" cy="8630515"/>
          </a:xfrm>
          <a:prstGeom prst="straightConnector1">
            <a:avLst/>
          </a:prstGeom>
          <a:noFill/>
          <a:ln w="117475" cap="flat" cmpd="sng">
            <a:solidFill>
              <a:srgbClr val="FFFFFF"/>
            </a:solidFill>
            <a:prstDash val="solid"/>
            <a:miter lim="8000"/>
            <a:headEnd type="none" w="sm" len="sm"/>
            <a:tailEnd type="none" w="sm" len="sm"/>
          </a:ln>
          <a:effectLst>
            <a:outerShdw blurRad="152400" dist="38100" algn="l" rotWithShape="0">
              <a:srgbClr val="000000">
                <a:alpha val="20000"/>
              </a:srgbClr>
            </a:outerShdw>
          </a:effec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6" name="Google Shape;296;p5"/>
          <p:cNvGrpSpPr/>
          <p:nvPr/>
        </p:nvGrpSpPr>
        <p:grpSpPr>
          <a:xfrm>
            <a:off x="6552655" y="1344894"/>
            <a:ext cx="3128412" cy="5440956"/>
            <a:chOff x="6275940" y="1266482"/>
            <a:chExt cx="3128412" cy="5440956"/>
          </a:xfrm>
        </p:grpSpPr>
        <p:pic>
          <p:nvPicPr>
            <p:cNvPr id="297" name="Google Shape;297;p5" descr="A close up of a hill&#10;&#10;Description automatically generated"/>
            <p:cNvPicPr preferRelativeResize="0"/>
            <p:nvPr/>
          </p:nvPicPr>
          <p:blipFill rotWithShape="1">
            <a:blip r:embed="rId3">
              <a:alphaModFix/>
            </a:blip>
            <a:srcRect t="72906" r="54837"/>
            <a:stretch/>
          </p:blipFill>
          <p:spPr>
            <a:xfrm>
              <a:off x="6275940" y="6086862"/>
              <a:ext cx="3128412" cy="620576"/>
            </a:xfrm>
            <a:prstGeom prst="rect">
              <a:avLst/>
            </a:prstGeom>
            <a:noFill/>
            <a:ln>
              <a:noFill/>
            </a:ln>
          </p:spPr>
        </p:pic>
        <p:pic>
          <p:nvPicPr>
            <p:cNvPr id="298" name="Google Shape;298;p5"/>
            <p:cNvPicPr preferRelativeResize="0"/>
            <p:nvPr/>
          </p:nvPicPr>
          <p:blipFill rotWithShape="1">
            <a:blip r:embed="rId4">
              <a:alphaModFix/>
            </a:blip>
            <a:srcRect/>
            <a:stretch/>
          </p:blipFill>
          <p:spPr>
            <a:xfrm>
              <a:off x="6347620" y="1266482"/>
              <a:ext cx="3056732" cy="5078695"/>
            </a:xfrm>
            <a:prstGeom prst="rect">
              <a:avLst/>
            </a:prstGeom>
            <a:noFill/>
            <a:ln>
              <a:noFill/>
            </a:ln>
          </p:spPr>
        </p:pic>
      </p:grpSp>
      <p:grpSp>
        <p:nvGrpSpPr>
          <p:cNvPr id="299" name="Google Shape;299;p5"/>
          <p:cNvGrpSpPr/>
          <p:nvPr/>
        </p:nvGrpSpPr>
        <p:grpSpPr>
          <a:xfrm>
            <a:off x="2162534" y="1344894"/>
            <a:ext cx="3405132" cy="5513106"/>
            <a:chOff x="1385885" y="1344894"/>
            <a:chExt cx="3405132" cy="5513106"/>
          </a:xfrm>
        </p:grpSpPr>
        <p:pic>
          <p:nvPicPr>
            <p:cNvPr id="300" name="Google Shape;300;p5" descr="A close up of a hill&#10;&#10;Description automatically generated"/>
            <p:cNvPicPr preferRelativeResize="0"/>
            <p:nvPr/>
          </p:nvPicPr>
          <p:blipFill rotWithShape="1">
            <a:blip r:embed="rId3">
              <a:alphaModFix/>
            </a:blip>
            <a:srcRect l="1189" t="79428" r="54836" b="-1"/>
            <a:stretch/>
          </p:blipFill>
          <p:spPr>
            <a:xfrm flipH="1">
              <a:off x="1385885" y="6282267"/>
              <a:ext cx="3405127" cy="575733"/>
            </a:xfrm>
            <a:prstGeom prst="rect">
              <a:avLst/>
            </a:prstGeom>
            <a:noFill/>
            <a:ln>
              <a:noFill/>
            </a:ln>
          </p:spPr>
        </p:pic>
        <p:pic>
          <p:nvPicPr>
            <p:cNvPr id="301" name="Google Shape;301;p5"/>
            <p:cNvPicPr preferRelativeResize="0"/>
            <p:nvPr/>
          </p:nvPicPr>
          <p:blipFill rotWithShape="1">
            <a:blip r:embed="rId5">
              <a:alphaModFix/>
            </a:blip>
            <a:srcRect t="52280"/>
            <a:stretch/>
          </p:blipFill>
          <p:spPr>
            <a:xfrm>
              <a:off x="1385889" y="3257849"/>
              <a:ext cx="3405128" cy="3087328"/>
            </a:xfrm>
            <a:prstGeom prst="rect">
              <a:avLst/>
            </a:prstGeom>
            <a:noFill/>
            <a:ln>
              <a:noFill/>
            </a:ln>
          </p:spPr>
        </p:pic>
        <p:pic>
          <p:nvPicPr>
            <p:cNvPr id="302" name="Google Shape;302;p5"/>
            <p:cNvPicPr preferRelativeResize="0"/>
            <p:nvPr/>
          </p:nvPicPr>
          <p:blipFill rotWithShape="1">
            <a:blip r:embed="rId5">
              <a:alphaModFix/>
            </a:blip>
            <a:srcRect b="70432"/>
            <a:stretch/>
          </p:blipFill>
          <p:spPr>
            <a:xfrm>
              <a:off x="1385888" y="1344894"/>
              <a:ext cx="3405128" cy="1912955"/>
            </a:xfrm>
            <a:prstGeom prst="rect">
              <a:avLst/>
            </a:prstGeom>
            <a:noFill/>
            <a:ln>
              <a:noFill/>
            </a:ln>
          </p:spPr>
        </p:pic>
      </p:grpSp>
      <p:sp>
        <p:nvSpPr>
          <p:cNvPr id="303" name="Google Shape;303;p5"/>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REPORTAGE DANS VISION MONDAY ET EYECARE BUSINESS</a:t>
            </a:r>
            <a:endParaRPr dirty="0"/>
          </a:p>
        </p:txBody>
      </p:sp>
      <p:sp>
        <p:nvSpPr>
          <p:cNvPr id="304" name="Google Shape;304;p5"/>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5</a:t>
            </a:fld>
            <a:endParaRPr sz="800" b="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fr-CA" altLang="fr-FR" dirty="0">
                <a:ea typeface="ＭＳ Ｐゴシック" panose="020B0600070205080204" pitchFamily="34" charset="-128"/>
              </a:rPr>
              <a:t>REPORTAGE DANS </a:t>
            </a:r>
            <a:r>
              <a:rPr lang="en-US" altLang="en-US" i="1" dirty="0"/>
              <a:t>OPTIK ET OPTICAL PRISM</a:t>
            </a:r>
            <a:endParaRPr dirty="0"/>
          </a:p>
        </p:txBody>
      </p:sp>
      <p:sp>
        <p:nvSpPr>
          <p:cNvPr id="311" name="Google Shape;311;p6"/>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6</a:t>
            </a:fld>
            <a:endParaRPr sz="800" b="0">
              <a:solidFill>
                <a:schemeClr val="dk1"/>
              </a:solidFill>
            </a:endParaRPr>
          </a:p>
        </p:txBody>
      </p:sp>
      <p:grpSp>
        <p:nvGrpSpPr>
          <p:cNvPr id="312" name="Google Shape;312;p6"/>
          <p:cNvGrpSpPr/>
          <p:nvPr/>
        </p:nvGrpSpPr>
        <p:grpSpPr>
          <a:xfrm>
            <a:off x="6533319" y="1486043"/>
            <a:ext cx="3189256" cy="4805779"/>
            <a:chOff x="6994689" y="1540248"/>
            <a:chExt cx="3189256" cy="4805779"/>
          </a:xfrm>
        </p:grpSpPr>
        <p:pic>
          <p:nvPicPr>
            <p:cNvPr id="313" name="Google Shape;313;p6" descr="A close up of a hill&#10;&#10;Description automatically generated"/>
            <p:cNvPicPr preferRelativeResize="0"/>
            <p:nvPr/>
          </p:nvPicPr>
          <p:blipFill rotWithShape="1">
            <a:blip r:embed="rId3">
              <a:alphaModFix/>
            </a:blip>
            <a:srcRect t="69598" r="54837" b="-1"/>
            <a:stretch/>
          </p:blipFill>
          <p:spPr>
            <a:xfrm>
              <a:off x="6994689" y="5637229"/>
              <a:ext cx="3184281" cy="708798"/>
            </a:xfrm>
            <a:prstGeom prst="rect">
              <a:avLst/>
            </a:prstGeom>
            <a:noFill/>
            <a:ln>
              <a:noFill/>
            </a:ln>
          </p:spPr>
        </p:pic>
        <p:pic>
          <p:nvPicPr>
            <p:cNvPr id="314" name="Google Shape;314;p6"/>
            <p:cNvPicPr preferRelativeResize="0"/>
            <p:nvPr/>
          </p:nvPicPr>
          <p:blipFill rotWithShape="1">
            <a:blip r:embed="rId4">
              <a:alphaModFix/>
            </a:blip>
            <a:srcRect/>
            <a:stretch/>
          </p:blipFill>
          <p:spPr>
            <a:xfrm>
              <a:off x="7066666" y="1540248"/>
              <a:ext cx="3117279" cy="4348885"/>
            </a:xfrm>
            <a:prstGeom prst="rect">
              <a:avLst/>
            </a:prstGeom>
            <a:noFill/>
            <a:ln>
              <a:noFill/>
            </a:ln>
          </p:spPr>
        </p:pic>
      </p:grpSp>
      <p:grpSp>
        <p:nvGrpSpPr>
          <p:cNvPr id="315" name="Google Shape;315;p6"/>
          <p:cNvGrpSpPr/>
          <p:nvPr/>
        </p:nvGrpSpPr>
        <p:grpSpPr>
          <a:xfrm>
            <a:off x="2284677" y="1295418"/>
            <a:ext cx="2113825" cy="5221713"/>
            <a:chOff x="1707463" y="1273050"/>
            <a:chExt cx="2113825" cy="5221713"/>
          </a:xfrm>
        </p:grpSpPr>
        <p:pic>
          <p:nvPicPr>
            <p:cNvPr id="316" name="Google Shape;316;p6" descr="A close up of a hill&#10;&#10;Description automatically generated"/>
            <p:cNvPicPr preferRelativeResize="0"/>
            <p:nvPr/>
          </p:nvPicPr>
          <p:blipFill rotWithShape="1">
            <a:blip r:embed="rId3">
              <a:alphaModFix/>
            </a:blip>
            <a:srcRect l="-199" t="-432" r="34316" b="-42"/>
            <a:stretch/>
          </p:blipFill>
          <p:spPr>
            <a:xfrm flipH="1">
              <a:off x="1707463" y="5335664"/>
              <a:ext cx="2113825" cy="1159099"/>
            </a:xfrm>
            <a:prstGeom prst="rect">
              <a:avLst/>
            </a:prstGeom>
            <a:noFill/>
            <a:ln>
              <a:noFill/>
            </a:ln>
          </p:spPr>
        </p:pic>
        <p:pic>
          <p:nvPicPr>
            <p:cNvPr id="317" name="Google Shape;317;p6"/>
            <p:cNvPicPr preferRelativeResize="0"/>
            <p:nvPr/>
          </p:nvPicPr>
          <p:blipFill rotWithShape="1">
            <a:blip r:embed="rId5">
              <a:alphaModFix/>
            </a:blip>
            <a:srcRect/>
            <a:stretch/>
          </p:blipFill>
          <p:spPr>
            <a:xfrm>
              <a:off x="1707464" y="1273050"/>
              <a:ext cx="2072684" cy="4996404"/>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7"/>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COMMENT PARTICIPER</a:t>
            </a:r>
            <a:endParaRPr dirty="0"/>
          </a:p>
        </p:txBody>
      </p:sp>
      <p:sp>
        <p:nvSpPr>
          <p:cNvPr id="324" name="Google Shape;324;p7"/>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sz="2400" dirty="0"/>
              <a:t>Les candidatures </a:t>
            </a:r>
            <a:r>
              <a:rPr lang="en-US" sz="2400" dirty="0" err="1"/>
              <a:t>seront</a:t>
            </a:r>
            <a:r>
              <a:rPr lang="en-US" sz="2400" dirty="0"/>
              <a:t> </a:t>
            </a:r>
            <a:r>
              <a:rPr lang="en-US" sz="2400" dirty="0" err="1"/>
              <a:t>acceptées</a:t>
            </a:r>
            <a:r>
              <a:rPr lang="en-US" sz="2400" dirty="0"/>
              <a:t> </a:t>
            </a:r>
            <a:r>
              <a:rPr lang="en-US" sz="2400" dirty="0" err="1"/>
              <a:t>en</a:t>
            </a:r>
            <a:r>
              <a:rPr lang="en-US" sz="2400" dirty="0"/>
              <a:t> </a:t>
            </a:r>
            <a:r>
              <a:rPr lang="en-US" sz="2400" dirty="0" err="1"/>
              <a:t>ligne</a:t>
            </a:r>
            <a:r>
              <a:rPr lang="en-US" sz="2400" dirty="0"/>
              <a:t> </a:t>
            </a:r>
            <a:r>
              <a:rPr lang="en-US" sz="2400" dirty="0" err="1"/>
              <a:t>à</a:t>
            </a:r>
            <a:r>
              <a:rPr lang="en-US" sz="2400" dirty="0"/>
              <a:t> </a:t>
            </a:r>
            <a:r>
              <a:rPr lang="en-US" sz="2400" u="sng" dirty="0" err="1">
                <a:solidFill>
                  <a:srgbClr val="00B0F0"/>
                </a:solidFill>
              </a:rPr>
              <a:t>Transitions.com</a:t>
            </a:r>
            <a:r>
              <a:rPr lang="en-US" sz="2400" u="sng" dirty="0">
                <a:solidFill>
                  <a:srgbClr val="00B0F0"/>
                </a:solidFill>
              </a:rPr>
              <a:t>/Prix </a:t>
            </a:r>
            <a:r>
              <a:rPr lang="en-US" sz="2400" dirty="0" err="1"/>
              <a:t>en</a:t>
            </a:r>
            <a:r>
              <a:rPr lang="en-US" sz="2400" dirty="0"/>
              <a:t> </a:t>
            </a:r>
            <a:r>
              <a:rPr lang="en-US" sz="2400" dirty="0" err="1"/>
              <a:t>octobre</a:t>
            </a:r>
            <a:r>
              <a:rPr lang="en-US" sz="2400" dirty="0"/>
              <a:t> 2021.</a:t>
            </a:r>
          </a:p>
        </p:txBody>
      </p:sp>
      <p:sp>
        <p:nvSpPr>
          <p:cNvPr id="325" name="Google Shape;325;p7"/>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7</a:t>
            </a:fld>
            <a:endParaRPr sz="800" b="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8"/>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LAISSEZ-VOUS INSPIRER</a:t>
            </a:r>
            <a:endParaRPr dirty="0"/>
          </a:p>
        </p:txBody>
      </p:sp>
      <p:sp>
        <p:nvSpPr>
          <p:cNvPr id="332" name="Google Shape;332;p8"/>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8</a:t>
            </a:fld>
            <a:endParaRPr sz="800" b="0">
              <a:solidFill>
                <a:schemeClr val="dk1"/>
              </a:solidFill>
            </a:endParaRPr>
          </a:p>
        </p:txBody>
      </p:sp>
      <p:grpSp>
        <p:nvGrpSpPr>
          <p:cNvPr id="333" name="Google Shape;333;p8"/>
          <p:cNvGrpSpPr/>
          <p:nvPr/>
        </p:nvGrpSpPr>
        <p:grpSpPr>
          <a:xfrm>
            <a:off x="2882182" y="2332170"/>
            <a:ext cx="6427636" cy="3584384"/>
            <a:chOff x="2882182" y="2758121"/>
            <a:chExt cx="6427636" cy="3584384"/>
          </a:xfrm>
        </p:grpSpPr>
        <p:pic>
          <p:nvPicPr>
            <p:cNvPr id="334" name="Google Shape;334;p8">
              <a:hlinkClick r:id="rId3"/>
            </p:cNvPr>
            <p:cNvPicPr preferRelativeResize="0"/>
            <p:nvPr/>
          </p:nvPicPr>
          <p:blipFill rotWithShape="1">
            <a:blip r:embed="rId4">
              <a:alphaModFix/>
            </a:blip>
            <a:srcRect/>
            <a:stretch/>
          </p:blipFill>
          <p:spPr>
            <a:xfrm>
              <a:off x="2882182" y="2758121"/>
              <a:ext cx="6427636" cy="3584384"/>
            </a:xfrm>
            <a:prstGeom prst="rect">
              <a:avLst/>
            </a:prstGeom>
            <a:noFill/>
            <a:ln>
              <a:noFill/>
            </a:ln>
          </p:spPr>
        </p:pic>
        <p:pic>
          <p:nvPicPr>
            <p:cNvPr id="335" name="Google Shape;335;p8">
              <a:hlinkClick r:id="rId3"/>
            </p:cNvPr>
            <p:cNvPicPr preferRelativeResize="0"/>
            <p:nvPr/>
          </p:nvPicPr>
          <p:blipFill rotWithShape="1">
            <a:blip r:embed="rId5">
              <a:alphaModFix/>
            </a:blip>
            <a:srcRect/>
            <a:stretch/>
          </p:blipFill>
          <p:spPr>
            <a:xfrm>
              <a:off x="5528872" y="4122295"/>
              <a:ext cx="1134255" cy="1134255"/>
            </a:xfrm>
            <a:prstGeom prst="rect">
              <a:avLst/>
            </a:prstGeom>
            <a:noFill/>
            <a:ln>
              <a:noFill/>
            </a:ln>
          </p:spPr>
        </p:pic>
      </p:grpSp>
      <p:sp>
        <p:nvSpPr>
          <p:cNvPr id="336" name="Google Shape;336;p8"/>
          <p:cNvSpPr/>
          <p:nvPr/>
        </p:nvSpPr>
        <p:spPr>
          <a:xfrm>
            <a:off x="1569862" y="1391398"/>
            <a:ext cx="9052274" cy="461624"/>
          </a:xfrm>
          <a:prstGeom prst="rect">
            <a:avLst/>
          </a:prstGeom>
          <a:noFill/>
          <a:ln>
            <a:noFill/>
          </a:ln>
        </p:spPr>
        <p:txBody>
          <a:bodyPr spcFirstLastPara="1" wrap="square" lIns="91425" tIns="45700" rIns="91425" bIns="45700" anchor="t" anchorCtr="0">
            <a:spAutoFit/>
          </a:bodyPr>
          <a:lstStyle/>
          <a:p>
            <a:pPr lvl="0"/>
            <a:r>
              <a:rPr lang="en-US" sz="2400" dirty="0" err="1">
                <a:solidFill>
                  <a:schemeClr val="dk1"/>
                </a:solidFill>
                <a:latin typeface="Century Gothic"/>
                <a:ea typeface="Century Gothic"/>
                <a:cs typeface="Century Gothic"/>
                <a:sym typeface="Century Gothic"/>
              </a:rPr>
              <a:t>Visionnez</a:t>
            </a:r>
            <a:r>
              <a:rPr lang="en-US" sz="2400" dirty="0">
                <a:solidFill>
                  <a:schemeClr val="dk1"/>
                </a:solidFill>
                <a:latin typeface="Century Gothic"/>
                <a:ea typeface="Century Gothic"/>
                <a:cs typeface="Century Gothic"/>
                <a:sym typeface="Century Gothic"/>
              </a:rPr>
              <a:t> </a:t>
            </a:r>
            <a:r>
              <a:rPr lang="en-US" sz="2400" dirty="0" err="1">
                <a:solidFill>
                  <a:schemeClr val="dk1"/>
                </a:solidFill>
                <a:latin typeface="Century Gothic"/>
                <a:ea typeface="Century Gothic"/>
                <a:cs typeface="Century Gothic"/>
                <a:sym typeface="Century Gothic"/>
              </a:rPr>
              <a:t>cette</a:t>
            </a:r>
            <a:r>
              <a:rPr lang="en-US" sz="2400" dirty="0">
                <a:solidFill>
                  <a:schemeClr val="dk1"/>
                </a:solidFill>
                <a:latin typeface="Century Gothic"/>
                <a:ea typeface="Century Gothic"/>
                <a:cs typeface="Century Gothic"/>
                <a:sym typeface="Century Gothic"/>
              </a:rPr>
              <a:t> </a:t>
            </a:r>
            <a:r>
              <a:rPr lang="en-US" sz="2400" dirty="0" err="1">
                <a:solidFill>
                  <a:schemeClr val="dk1"/>
                </a:solidFill>
                <a:latin typeface="Century Gothic"/>
                <a:ea typeface="Century Gothic"/>
                <a:cs typeface="Century Gothic"/>
                <a:sym typeface="Century Gothic"/>
              </a:rPr>
              <a:t>vidéo</a:t>
            </a:r>
            <a:r>
              <a:rPr lang="en-US" sz="2400" dirty="0">
                <a:solidFill>
                  <a:schemeClr val="dk1"/>
                </a:solidFill>
                <a:latin typeface="Century Gothic"/>
                <a:ea typeface="Century Gothic"/>
                <a:cs typeface="Century Gothic"/>
                <a:sym typeface="Century Gothic"/>
              </a:rPr>
              <a:t> de la remise des Prix de </a:t>
            </a:r>
            <a:r>
              <a:rPr lang="en-US" sz="2400" dirty="0" err="1">
                <a:solidFill>
                  <a:schemeClr val="dk1"/>
                </a:solidFill>
                <a:latin typeface="Century Gothic"/>
                <a:ea typeface="Century Gothic"/>
                <a:cs typeface="Century Gothic"/>
                <a:sym typeface="Century Gothic"/>
              </a:rPr>
              <a:t>l’innovation</a:t>
            </a:r>
            <a:r>
              <a:rPr lang="en-US" sz="2400" dirty="0">
                <a:solidFill>
                  <a:schemeClr val="dk1"/>
                </a:solidFill>
                <a:latin typeface="Century Gothic"/>
                <a:ea typeface="Century Gothic"/>
                <a:cs typeface="Century Gothic"/>
                <a:sym typeface="Century Gothic"/>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9"/>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2"/>
              </a:buClr>
              <a:buSzPts val="800"/>
              <a:buFont typeface="Arial"/>
              <a:buNone/>
            </a:pPr>
            <a:endParaRPr/>
          </a:p>
        </p:txBody>
      </p:sp>
      <p:sp>
        <p:nvSpPr>
          <p:cNvPr id="343" name="Google Shape;343;p9"/>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p>
            <a:pPr lvl="0"/>
            <a:r>
              <a:rPr lang="en-US" dirty="0"/>
              <a:t>COMMENT SOUMETTRE UNE CANDIDATURE GAGNANTE</a:t>
            </a:r>
            <a:endParaRPr dirty="0"/>
          </a:p>
        </p:txBody>
      </p:sp>
      <p:sp>
        <p:nvSpPr>
          <p:cNvPr id="344" name="Google Shape;344;p9"/>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p>
            <a:pPr lvl="0"/>
            <a:r>
              <a:rPr lang="en-US" dirty="0" err="1"/>
              <a:t>Allez</a:t>
            </a:r>
            <a:r>
              <a:rPr lang="en-US" dirty="0"/>
              <a:t> </a:t>
            </a:r>
            <a:r>
              <a:rPr lang="en-US" dirty="0" err="1"/>
              <a:t>à</a:t>
            </a:r>
            <a:r>
              <a:rPr lang="en-US" dirty="0"/>
              <a:t> </a:t>
            </a:r>
            <a:r>
              <a:rPr lang="en-US" dirty="0" err="1"/>
              <a:t>Transitions.com</a:t>
            </a:r>
            <a:r>
              <a:rPr lang="en-US" dirty="0"/>
              <a:t>/Prix </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8.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Transitions Colors">
      <a:dk1>
        <a:srgbClr val="002C71"/>
      </a:dk1>
      <a:lt1>
        <a:srgbClr val="DB934B"/>
      </a:lt1>
      <a:dk2>
        <a:srgbClr val="44546A"/>
      </a:dk2>
      <a:lt2>
        <a:srgbClr val="FFFFFF"/>
      </a:lt2>
      <a:accent1>
        <a:srgbClr val="171616"/>
      </a:accent1>
      <a:accent2>
        <a:srgbClr val="E7E6E6"/>
      </a:accent2>
      <a:accent3>
        <a:srgbClr val="5CA3A3"/>
      </a:accent3>
      <a:accent4>
        <a:srgbClr val="FBE927"/>
      </a:accent4>
      <a:accent5>
        <a:srgbClr val="E03C30"/>
      </a:accent5>
      <a:accent6>
        <a:srgbClr val="99336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5816</Words>
  <Application>Microsoft Macintosh PowerPoint</Application>
  <PresentationFormat>Widescreen</PresentationFormat>
  <Paragraphs>459</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Century Gothic</vt:lpstr>
      <vt:lpstr>Georgia</vt:lpstr>
      <vt:lpstr>Calibri</vt:lpstr>
      <vt:lpstr>Arial</vt:lpstr>
      <vt:lpstr>Noto Sans Symbols</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OPTICAL  PRIX DU MARKETING</vt:lpstr>
      <vt:lpstr>GRIMARD OPTIQUE PRIX DU DÉTAILLANT CANADIEN DE L’ANNÉE</vt:lpstr>
      <vt:lpstr>HENRY FORD OPTIMEYES DÉTAILLANT AMÉRICAIN DE L’ANNÉE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Myers</dc:creator>
  <cp:lastModifiedBy>Michael Battisti</cp:lastModifiedBy>
  <cp:revision>4</cp:revision>
  <dcterms:modified xsi:type="dcterms:W3CDTF">2021-09-22T21:28:09Z</dcterms:modified>
</cp:coreProperties>
</file>