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7.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3" r:id="rId26"/>
    <p:sldId id="281" r:id="rId27"/>
    <p:sldId id="282"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Century Gothic" panose="020B0502020202020204" pitchFamily="34" charset="0"/>
      <p:regular r:id="rId34"/>
      <p:bold r:id="rId35"/>
      <p:italic r:id="rId36"/>
      <p:boldItalic r:id="rId37"/>
    </p:embeddedFont>
    <p:embeddedFont>
      <p:font typeface="Georgia" panose="02040502050405020303" pitchFamily="18" charset="0"/>
      <p:regular r:id="rId38"/>
      <p:bold r:id="rId39"/>
      <p:italic r:id="rId40"/>
    </p:embeddedFont>
    <p:embeddedFont>
      <p:font typeface="Noto Sans Symbols" panose="020B0606040504020204" pitchFamily="34" charset="0"/>
      <p:regular r:id="rId41"/>
      <p: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3" roundtripDataSignature="AMtx7mhdpdNgWpJG+uie4aSWDy2GtyTkF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174B53D-B42B-40A5-A2C2-DAEA4A8440AA}">
  <a:tblStyle styleId="{F174B53D-B42B-40A5-A2C2-DAEA4A8440AA}" styleName="Table_0">
    <a:wholeTbl>
      <a:tcTxStyle b="off" i="off">
        <a:font>
          <a:latin typeface="Arial"/>
          <a:ea typeface="Arial"/>
          <a:cs typeface="Arial"/>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E6E7EB"/>
          </a:solidFill>
        </a:fill>
      </a:tcStyle>
    </a:wholeTbl>
    <a:band1H>
      <a:tcTxStyle/>
      <a:tcStyle>
        <a:tcBdr/>
        <a:fill>
          <a:solidFill>
            <a:srgbClr val="CACBD4"/>
          </a:solidFill>
        </a:fill>
      </a:tcStyle>
    </a:band1H>
    <a:band2H>
      <a:tcTxStyle/>
      <a:tcStyle>
        <a:tcBdr/>
      </a:tcStyle>
    </a:band2H>
    <a:band1V>
      <a:tcTxStyle/>
      <a:tcStyle>
        <a:tcBdr/>
        <a:fill>
          <a:solidFill>
            <a:srgbClr val="CACBD4"/>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dk1"/>
              </a:solidFill>
              <a:prstDash val="solid"/>
              <a:round/>
              <a:headEnd type="none" w="sm" len="sm"/>
              <a:tailEnd type="none" w="sm" len="sm"/>
            </a:ln>
          </a:top>
        </a:tcBdr>
        <a:fill>
          <a:solidFill>
            <a:srgbClr val="E6E7EB"/>
          </a:solidFill>
        </a:fill>
      </a:tcStyle>
    </a:lastRow>
    <a:seCell>
      <a:tcTxStyle/>
      <a:tcStyle>
        <a:tcBdr/>
      </a:tcStyle>
    </a:seCell>
    <a:swCell>
      <a:tcTxStyle/>
      <a:tcStyle>
        <a:tcBdr/>
      </a:tcStyle>
    </a:swCell>
    <a:firstRow>
      <a:tcTxStyle b="on" i="off"/>
      <a:tcStyle>
        <a:tcBdr/>
        <a:fill>
          <a:solidFill>
            <a:srgbClr val="E6E7EB"/>
          </a:solidFill>
        </a:fill>
      </a:tcStyle>
    </a:firstRow>
    <a:neCell>
      <a:tcTxStyle/>
      <a:tcStyle>
        <a:tcBdr/>
      </a:tcStyle>
    </a:neCell>
    <a:nwCell>
      <a:tcTxStyle/>
      <a:tcStyle>
        <a:tcBdr/>
      </a:tcStyle>
    </a:nwCell>
  </a:tblStyle>
  <a:tblStyle styleId="{6F5F76DF-7431-49B4-8CCD-89DC43D41421}"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AFAFA"/>
          </a:solidFill>
        </a:fill>
      </a:tcStyle>
    </a:wholeTbl>
    <a:band1H>
      <a:tcTxStyle/>
      <a:tcStyle>
        <a:tcBdr/>
        <a:fill>
          <a:solidFill>
            <a:srgbClr val="F6F5F5"/>
          </a:solidFill>
        </a:fill>
      </a:tcStyle>
    </a:band1H>
    <a:band2H>
      <a:tcTxStyle/>
      <a:tcStyle>
        <a:tcBdr/>
      </a:tcStyle>
    </a:band2H>
    <a:band1V>
      <a:tcTxStyle/>
      <a:tcStyle>
        <a:tcBdr/>
        <a:fill>
          <a:solidFill>
            <a:srgbClr val="F6F5F5"/>
          </a:solidFill>
        </a:fill>
      </a:tcStyle>
    </a:band1V>
    <a:band2V>
      <a:tcTxStyle/>
      <a:tcStyle>
        <a:tcBdr/>
      </a:tcStyle>
    </a:band2V>
    <a:lastCol>
      <a:tcTxStyle b="on" i="off">
        <a:font>
          <a:latin typeface="Arial"/>
          <a:ea typeface="Arial"/>
          <a:cs typeface="Arial"/>
        </a:font>
        <a:schemeClr val="lt1"/>
      </a:tcTxStyle>
      <a:tcStyle>
        <a:tcBdr/>
        <a:fill>
          <a:solidFill>
            <a:schemeClr val="accent2"/>
          </a:solidFill>
        </a:fill>
      </a:tcStyle>
    </a:lastCol>
    <a:firstCol>
      <a:tcTxStyle b="on" i="off">
        <a:font>
          <a:latin typeface="Arial"/>
          <a:ea typeface="Arial"/>
          <a:cs typeface="Arial"/>
        </a:font>
        <a:schemeClr val="lt1"/>
      </a:tcTxStyle>
      <a:tcStyle>
        <a:tcBdr/>
        <a:fill>
          <a:solidFill>
            <a:schemeClr val="accent2"/>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4762"/>
  </p:normalViewPr>
  <p:slideViewPr>
    <p:cSldViewPr snapToGrid="0">
      <p:cViewPr varScale="1">
        <p:scale>
          <a:sx n="107" d="100"/>
          <a:sy n="107" d="100"/>
        </p:scale>
        <p:origin x="1280"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CA" altLang="fr-FR" dirty="0">
                <a:ea typeface="ＭＳ Ｐゴシック" panose="020B0600070205080204" pitchFamily="34" charset="-128"/>
              </a:rPr>
              <a:t>Le programme des Prix de l’Innovation Transitions reconnaît et célèbre les loyaux partenaires et professionnels de l’industrie de l’optique du Canada et des États-Unis qui se sont démarqués en faisant croître leurs affaires avec la famille de produits et de programmes de Transitions Optical au cours de la dernière année. </a:t>
            </a:r>
            <a:endParaRPr lang="en-US" altLang="fr-FR" dirty="0">
              <a:ea typeface="ＭＳ Ｐゴシック" panose="020B0600070205080204" pitchFamily="34" charset="-128"/>
            </a:endParaRPr>
          </a:p>
        </p:txBody>
      </p:sp>
      <p:sp>
        <p:nvSpPr>
          <p:cNvPr id="254" name="Google Shape;25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defTabSz="941388">
              <a:lnSpc>
                <a:spcPct val="90000"/>
              </a:lnSpc>
              <a:spcBef>
                <a:spcPct val="0"/>
              </a:spcBef>
              <a:spcAft>
                <a:spcPts val="1238"/>
              </a:spcAft>
              <a:buClr>
                <a:srgbClr val="00B5E2"/>
              </a:buClr>
            </a:pPr>
            <a:r>
              <a:rPr lang="fr-CA" altLang="fr-FR" sz="1200" dirty="0">
                <a:latin typeface="Century Gothic" panose="020B0502020202020204" pitchFamily="34" charset="0"/>
                <a:ea typeface="ＭＳ Ｐゴシック" panose="020B0600070205080204" pitchFamily="34" charset="-128"/>
              </a:rPr>
              <a:t>Commencez par déterminer le(s) prix que vous désirez gagner et révisez les critères d’évaluation.</a:t>
            </a:r>
            <a:endParaRPr lang="fr-CA" altLang="fr-FR" sz="1200" dirty="0">
              <a:solidFill>
                <a:srgbClr val="00B5E2"/>
              </a:solidFill>
              <a:latin typeface="Century Gothic" panose="020B0502020202020204" pitchFamily="34" charset="0"/>
              <a:ea typeface="ＭＳ Ｐゴシック" panose="020B0600070205080204" pitchFamily="34" charset="-128"/>
            </a:endParaRPr>
          </a:p>
          <a:p>
            <a:pPr defTabSz="941388">
              <a:lnSpc>
                <a:spcPct val="90000"/>
              </a:lnSpc>
              <a:spcBef>
                <a:spcPct val="0"/>
              </a:spcBef>
              <a:spcAft>
                <a:spcPts val="1238"/>
              </a:spcAft>
              <a:buClr>
                <a:srgbClr val="00B5E2"/>
              </a:buClr>
            </a:pPr>
            <a:endParaRPr lang="fr-CA" altLang="fr-FR" sz="1200" b="1" dirty="0">
              <a:solidFill>
                <a:srgbClr val="00B5E2"/>
              </a:solidFill>
              <a:latin typeface="Century Gothic" panose="020B0502020202020204" pitchFamily="34" charset="0"/>
              <a:ea typeface="ＭＳ Ｐゴシック" panose="020B0600070205080204" pitchFamily="34" charset="-128"/>
            </a:endParaRPr>
          </a:p>
          <a:p>
            <a:pPr defTabSz="941388">
              <a:lnSpc>
                <a:spcPct val="90000"/>
              </a:lnSpc>
              <a:spcBef>
                <a:spcPct val="0"/>
              </a:spcBef>
              <a:spcAft>
                <a:spcPts val="1238"/>
              </a:spcAft>
              <a:buClr>
                <a:srgbClr val="00B5E2"/>
              </a:buClr>
            </a:pPr>
            <a:r>
              <a:rPr lang="fr-CA" altLang="fr-FR" sz="1200" b="1" dirty="0">
                <a:solidFill>
                  <a:srgbClr val="00B5E2"/>
                </a:solidFill>
                <a:latin typeface="Century Gothic" panose="020B0502020202020204" pitchFamily="34" charset="0"/>
                <a:ea typeface="ＭＳ Ｐゴシック" panose="020B0600070205080204" pitchFamily="34" charset="-128"/>
              </a:rPr>
              <a:t>Fixez votre objectif </a:t>
            </a:r>
            <a:r>
              <a:rPr lang="fr-CA" altLang="fr-FR" sz="1200" dirty="0">
                <a:latin typeface="Century Gothic" panose="020B0502020202020204" pitchFamily="34" charset="0"/>
                <a:ea typeface="ＭＳ Ｐゴシック" panose="020B0600070205080204" pitchFamily="34" charset="-128"/>
              </a:rPr>
              <a:t>pour 2021 et évaluez où vous vous situez pour mesurer votre succès.</a:t>
            </a:r>
            <a:endParaRPr lang="fr-CA" altLang="fr-FR" sz="1200" dirty="0">
              <a:solidFill>
                <a:srgbClr val="000000"/>
              </a:solidFill>
              <a:latin typeface="Century Gothic" panose="020B0502020202020204" pitchFamily="34" charset="0"/>
              <a:ea typeface="ＭＳ Ｐゴシック" panose="020B0600070205080204" pitchFamily="34" charset="-128"/>
            </a:endParaRPr>
          </a:p>
          <a:p>
            <a:pPr marL="765175" lvl="1" indent="-293688" defTabSz="941388">
              <a:lnSpc>
                <a:spcPct val="90000"/>
              </a:lnSpc>
              <a:spcBef>
                <a:spcPct val="0"/>
              </a:spcBef>
              <a:spcAft>
                <a:spcPts val="1238"/>
              </a:spcAft>
              <a:buClr>
                <a:srgbClr val="00B5E2"/>
              </a:buClr>
              <a:buFont typeface="Arial" panose="020B0604020202020204" pitchFamily="34" charset="0"/>
              <a:buChar char="–"/>
            </a:pPr>
            <a:r>
              <a:rPr lang="fr-CA" altLang="fr-FR" sz="1200" dirty="0">
                <a:solidFill>
                  <a:srgbClr val="000000"/>
                </a:solidFill>
                <a:latin typeface="Century Gothic" panose="020B0502020202020204" pitchFamily="34" charset="0"/>
                <a:ea typeface="ＭＳ Ｐゴシック" panose="020B0600070205080204" pitchFamily="34" charset="-128"/>
              </a:rPr>
              <a:t>CONSEIL : Alignez votre ou vos objectifs sur le prix auquel vous désirez soumettre votre candidature. Par exemple, si vous désirez gagner le Prix de la formation, votre objectif pourrait être d’accroître les connaissances du personnel et les recommandations qu’il fera. Évaluez où vous vous situez en testant leur connaissance des produits maintenant et refaites-le à la fin de l’année pour mesurer votre progrès.</a:t>
            </a:r>
          </a:p>
          <a:p>
            <a:pPr marL="765175" lvl="1" indent="-293688" defTabSz="941388">
              <a:lnSpc>
                <a:spcPct val="90000"/>
              </a:lnSpc>
              <a:spcBef>
                <a:spcPct val="0"/>
              </a:spcBef>
              <a:spcAft>
                <a:spcPts val="1238"/>
              </a:spcAft>
              <a:buClr>
                <a:srgbClr val="00B5E2"/>
              </a:buClr>
              <a:buFont typeface="Arial" panose="020B0604020202020204" pitchFamily="34" charset="0"/>
              <a:buChar char="–"/>
            </a:pPr>
            <a:endParaRPr lang="fr-CA" altLang="fr-FR" sz="1200" dirty="0">
              <a:solidFill>
                <a:srgbClr val="000000"/>
              </a:solidFill>
              <a:latin typeface="Century Gothic" panose="020B0502020202020204" pitchFamily="34" charset="0"/>
              <a:ea typeface="ＭＳ Ｐゴシック" panose="020B0600070205080204" pitchFamily="34" charset="-128"/>
            </a:endParaRPr>
          </a:p>
          <a:p>
            <a:pPr defTabSz="941388"/>
            <a:r>
              <a:rPr lang="fr-CA" altLang="fr-FR" sz="1200" b="1" dirty="0">
                <a:solidFill>
                  <a:srgbClr val="00B5E2"/>
                </a:solidFill>
                <a:latin typeface="Century Gothic" panose="020B0502020202020204" pitchFamily="34" charset="0"/>
                <a:ea typeface="ＭＳ Ｐゴシック" panose="020B0600070205080204" pitchFamily="34" charset="-128"/>
              </a:rPr>
              <a:t>Mettez un plan sur pied </a:t>
            </a:r>
            <a:r>
              <a:rPr lang="fr-CA" altLang="fr-FR" sz="1200" dirty="0">
                <a:latin typeface="Century Gothic" panose="020B0502020202020204" pitchFamily="34" charset="0"/>
                <a:ea typeface="ＭＳ Ｐゴシック" panose="020B0600070205080204" pitchFamily="34" charset="-128"/>
              </a:rPr>
              <a:t>pour vous aider à atteindre cet objectif. </a:t>
            </a:r>
          </a:p>
          <a:p>
            <a:pPr marL="765175" lvl="1" indent="-293688" defTabSz="941388">
              <a:buFont typeface="Arial" panose="020B0604020202020204" pitchFamily="34" charset="0"/>
              <a:buChar char="–"/>
            </a:pPr>
            <a:r>
              <a:rPr lang="fr-CA" altLang="fr-FR" sz="1200" dirty="0">
                <a:latin typeface="Century Gothic" panose="020B0502020202020204" pitchFamily="34" charset="0"/>
                <a:ea typeface="ＭＳ Ｐゴシック" panose="020B0600070205080204" pitchFamily="34" charset="-128"/>
              </a:rPr>
              <a:t>Peu importe votre objectif, assurez-vous que vous prenez des mesures maintenant et tout au long de l’année pour l’atteindre.</a:t>
            </a:r>
          </a:p>
          <a:p>
            <a:pPr marL="765175" lvl="1" indent="-293688" defTabSz="941388">
              <a:buFont typeface="Arial" panose="020B0604020202020204" pitchFamily="34" charset="0"/>
              <a:buChar char="–"/>
            </a:pPr>
            <a:endParaRPr lang="fr-CA" altLang="fr-FR" sz="1200" dirty="0">
              <a:latin typeface="Century Gothic" panose="020B0502020202020204" pitchFamily="34" charset="0"/>
              <a:ea typeface="ＭＳ Ｐゴシック" panose="020B0600070205080204" pitchFamily="34" charset="-128"/>
            </a:endParaRPr>
          </a:p>
          <a:p>
            <a:pPr defTabSz="941388"/>
            <a:r>
              <a:rPr lang="fr-CA" altLang="fr-FR" sz="1200" b="1" dirty="0">
                <a:solidFill>
                  <a:schemeClr val="tx2"/>
                </a:solidFill>
                <a:latin typeface="Century Gothic" panose="020B0502020202020204" pitchFamily="34" charset="0"/>
                <a:ea typeface="ＭＳ Ｐゴシック" panose="020B0600070205080204" pitchFamily="34" charset="-128"/>
              </a:rPr>
              <a:t>Commencez à suivre votre progrès dès maintenant!</a:t>
            </a:r>
          </a:p>
          <a:p>
            <a:pPr marL="765175" lvl="1" indent="-293688" defTabSz="941388">
              <a:buFont typeface="Arial" panose="020B0604020202020204" pitchFamily="34" charset="0"/>
              <a:buChar char="–"/>
            </a:pPr>
            <a:r>
              <a:rPr lang="fr-CA" altLang="fr-FR" sz="1200" dirty="0">
                <a:latin typeface="Century Gothic" panose="020B0502020202020204" pitchFamily="34" charset="0"/>
                <a:ea typeface="ＭＳ Ｐゴシック" panose="020B0600070205080204" pitchFamily="34" charset="-128"/>
              </a:rPr>
              <a:t>Vous avez déterminé votre objectif et établi un plan pour l’atteindre. Maintenant, vous devez suivre les actions que vous avez prises et votre progrès pour atteindre votre objectif.</a:t>
            </a:r>
          </a:p>
          <a:p>
            <a:pPr marL="765175" lvl="1" indent="-293688" defTabSz="941388">
              <a:buFont typeface="Arial" panose="020B0604020202020204" pitchFamily="34" charset="0"/>
              <a:buChar char="–"/>
            </a:pPr>
            <a:r>
              <a:rPr lang="fr-CA" altLang="fr-FR" sz="1200" dirty="0">
                <a:latin typeface="Century Gothic" panose="020B0502020202020204" pitchFamily="34" charset="0"/>
                <a:ea typeface="ＭＳ Ｐゴシック" panose="020B0600070205080204" pitchFamily="34" charset="-128"/>
              </a:rPr>
              <a:t>Il peut être difficile de vous souvenir de tout ce que vous avez accompli à la fin de l’année. Nous avons ajouté des diapositives dans ce guide pour que vous puissiez documenter votre aventure au fur et à mesure.</a:t>
            </a:r>
          </a:p>
        </p:txBody>
      </p:sp>
      <p:sp>
        <p:nvSpPr>
          <p:cNvPr id="348" name="Google Shape;34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defTabSz="941388">
              <a:lnSpc>
                <a:spcPct val="90000"/>
              </a:lnSpc>
              <a:spcBef>
                <a:spcPct val="0"/>
              </a:spcBef>
              <a:spcAft>
                <a:spcPts val="1238"/>
              </a:spcAft>
              <a:buClr>
                <a:srgbClr val="00B5E2"/>
              </a:buClr>
            </a:pPr>
            <a:r>
              <a:rPr lang="fr-CA" altLang="fr-FR" sz="1200" dirty="0">
                <a:solidFill>
                  <a:srgbClr val="000000"/>
                </a:solidFill>
                <a:latin typeface="Century Gothic" panose="020B0502020202020204" pitchFamily="34" charset="0"/>
                <a:ea typeface="ＭＳ Ｐゴシック" panose="020B0600070205080204" pitchFamily="34" charset="-128"/>
              </a:rPr>
              <a:t>Conseils des juges :</a:t>
            </a:r>
          </a:p>
          <a:p>
            <a:pPr defTabSz="941388">
              <a:lnSpc>
                <a:spcPct val="90000"/>
              </a:lnSpc>
              <a:spcBef>
                <a:spcPct val="0"/>
              </a:spcBef>
              <a:spcAft>
                <a:spcPts val="1238"/>
              </a:spcAft>
              <a:buClr>
                <a:srgbClr val="00B5E2"/>
              </a:buClr>
              <a:buFontTx/>
              <a:buChar char="•"/>
            </a:pPr>
            <a:r>
              <a:rPr lang="fr-CA" altLang="fr-FR" sz="1200" dirty="0">
                <a:latin typeface="Century Gothic" panose="020B0502020202020204" pitchFamily="34" charset="0"/>
                <a:ea typeface="ＭＳ Ｐゴシック" panose="020B0600070205080204" pitchFamily="34" charset="-128"/>
              </a:rPr>
              <a:t>Ne soumettez pas la même présentation PowerPoint pour différentes catégories. Personnalisez-la selon la catégorie pour laquelle vous soumettez votre candidature</a:t>
            </a:r>
            <a:r>
              <a:rPr lang="fr-CA" altLang="fr-FR" sz="1200" dirty="0">
                <a:solidFill>
                  <a:srgbClr val="000000"/>
                </a:solidFill>
                <a:latin typeface="Century Gothic" panose="020B0502020202020204" pitchFamily="34" charset="0"/>
                <a:ea typeface="ＭＳ Ｐゴシック" panose="020B0600070205080204" pitchFamily="34" charset="-128"/>
              </a:rPr>
              <a:t>.</a:t>
            </a:r>
          </a:p>
          <a:p>
            <a:pPr defTabSz="941388">
              <a:lnSpc>
                <a:spcPct val="90000"/>
              </a:lnSpc>
              <a:spcBef>
                <a:spcPct val="0"/>
              </a:spcBef>
              <a:spcAft>
                <a:spcPts val="1238"/>
              </a:spcAft>
              <a:buClr>
                <a:srgbClr val="00B5E2"/>
              </a:buClr>
              <a:buFontTx/>
              <a:buChar char="•"/>
            </a:pPr>
            <a:r>
              <a:rPr lang="fr-CA" altLang="fr-FR" sz="1200" dirty="0">
                <a:solidFill>
                  <a:srgbClr val="000000"/>
                </a:solidFill>
                <a:latin typeface="Century Gothic" panose="020B0502020202020204" pitchFamily="34" charset="0"/>
                <a:ea typeface="ＭＳ Ｐゴシック" panose="020B0600070205080204" pitchFamily="34" charset="-128"/>
              </a:rPr>
              <a:t>Établissez un objectif clair et mesurable dès maintenant. Montrez comment vos résultats s’alignent sur votre objectif. Même si vous n’atteignez pas votre objectif, faites état de vos progrès.</a:t>
            </a:r>
          </a:p>
          <a:p>
            <a:pPr defTabSz="941388">
              <a:lnSpc>
                <a:spcPct val="90000"/>
              </a:lnSpc>
              <a:spcBef>
                <a:spcPct val="0"/>
              </a:spcBef>
              <a:spcAft>
                <a:spcPts val="1238"/>
              </a:spcAft>
              <a:buClr>
                <a:srgbClr val="00B5E2"/>
              </a:buClr>
              <a:buFontTx/>
              <a:buChar char="•"/>
            </a:pPr>
            <a:r>
              <a:rPr lang="fr-CA" altLang="fr-FR" sz="1200" dirty="0">
                <a:latin typeface="Century Gothic" panose="020B0502020202020204" pitchFamily="34" charset="0"/>
                <a:ea typeface="ＭＳ Ｐゴシック" panose="020B0600070205080204" pitchFamily="34" charset="-128"/>
              </a:rPr>
              <a:t>Tracez un graphique de vos indicateurs (résultats, données par rapport à l’année précédente)</a:t>
            </a:r>
            <a:r>
              <a:rPr lang="fr-CA" altLang="fr-FR" sz="1200" dirty="0">
                <a:solidFill>
                  <a:srgbClr val="000000"/>
                </a:solidFill>
                <a:latin typeface="Century Gothic" panose="020B0502020202020204" pitchFamily="34" charset="0"/>
                <a:ea typeface="ＭＳ Ｐゴシック" panose="020B0600070205080204" pitchFamily="34" charset="-128"/>
              </a:rPr>
              <a:t>.</a:t>
            </a:r>
          </a:p>
          <a:p>
            <a:pPr defTabSz="941388">
              <a:lnSpc>
                <a:spcPct val="90000"/>
              </a:lnSpc>
              <a:spcBef>
                <a:spcPct val="0"/>
              </a:spcBef>
              <a:spcAft>
                <a:spcPts val="1238"/>
              </a:spcAft>
              <a:buClr>
                <a:srgbClr val="00B5E2"/>
              </a:buClr>
              <a:buFontTx/>
              <a:buChar char="•"/>
            </a:pPr>
            <a:r>
              <a:rPr lang="fr-CA" altLang="fr-FR" sz="1200" dirty="0">
                <a:solidFill>
                  <a:srgbClr val="000000"/>
                </a:solidFill>
                <a:latin typeface="Century Gothic" panose="020B0502020202020204" pitchFamily="34" charset="0"/>
                <a:ea typeface="ＭＳ Ｐゴシック" panose="020B0600070205080204" pitchFamily="34" charset="-128"/>
              </a:rPr>
              <a:t>Prenez des photos, enregistrez des vidéo et montrez des images de ce que vous  avez fait pour atteindre votre objectif. Les photos prises à l’aide d’un téléphone intelligent sont parfaitement acceptables.</a:t>
            </a:r>
          </a:p>
          <a:p>
            <a:pPr defTabSz="941388">
              <a:lnSpc>
                <a:spcPct val="90000"/>
              </a:lnSpc>
              <a:spcBef>
                <a:spcPct val="0"/>
              </a:spcBef>
              <a:spcAft>
                <a:spcPts val="1238"/>
              </a:spcAft>
              <a:buClr>
                <a:srgbClr val="00B5E2"/>
              </a:buClr>
              <a:buFontTx/>
              <a:buChar char="•"/>
            </a:pPr>
            <a:r>
              <a:rPr lang="fr-CA" altLang="fr-FR" sz="1200" dirty="0">
                <a:solidFill>
                  <a:srgbClr val="000000"/>
                </a:solidFill>
                <a:latin typeface="Century Gothic" panose="020B0502020202020204" pitchFamily="34" charset="0"/>
                <a:ea typeface="ＭＳ Ｐゴシック" panose="020B0600070205080204" pitchFamily="34" charset="-128"/>
              </a:rPr>
              <a:t>Mettez l’accent sur les aspects, à l’aide de polices ou de couleurs différentes, auxquels les juges devraient porter une attention particulière.</a:t>
            </a:r>
          </a:p>
          <a:p>
            <a:pPr defTabSz="941388">
              <a:lnSpc>
                <a:spcPct val="90000"/>
              </a:lnSpc>
              <a:spcBef>
                <a:spcPct val="0"/>
              </a:spcBef>
              <a:spcAft>
                <a:spcPts val="1238"/>
              </a:spcAft>
              <a:buClr>
                <a:srgbClr val="00B5E2"/>
              </a:buClr>
              <a:buFontTx/>
              <a:buChar char="•"/>
            </a:pPr>
            <a:r>
              <a:rPr lang="fr-CA" altLang="fr-FR" sz="1200" dirty="0">
                <a:solidFill>
                  <a:srgbClr val="000000"/>
                </a:solidFill>
                <a:latin typeface="Century Gothic" panose="020B0502020202020204" pitchFamily="34" charset="0"/>
                <a:ea typeface="ＭＳ Ｐゴシック" panose="020B0600070205080204" pitchFamily="34" charset="-128"/>
              </a:rPr>
              <a:t>Utilisez correctement les noms de produit, les logos et les images de la marque.</a:t>
            </a:r>
          </a:p>
          <a:p>
            <a:pPr defTabSz="941388">
              <a:lnSpc>
                <a:spcPct val="90000"/>
              </a:lnSpc>
              <a:spcBef>
                <a:spcPct val="0"/>
              </a:spcBef>
              <a:spcAft>
                <a:spcPts val="1238"/>
              </a:spcAft>
              <a:buClr>
                <a:srgbClr val="00B5E2"/>
              </a:buClr>
              <a:buFontTx/>
              <a:buChar char="•"/>
            </a:pPr>
            <a:r>
              <a:rPr lang="fr-CA" altLang="fr-FR" sz="1200" dirty="0">
                <a:solidFill>
                  <a:srgbClr val="000000"/>
                </a:solidFill>
                <a:latin typeface="Century Gothic" panose="020B0502020202020204" pitchFamily="34" charset="0"/>
                <a:ea typeface="ＭＳ Ｐゴシック" panose="020B0600070205080204" pitchFamily="34" charset="-128"/>
              </a:rPr>
              <a:t>Essayez de ne pas soumettre une présentation de plus de 10 diapositives. Réfléchissez de façon critique aux renseignements importants et dépassez la limite uniquement si d’autres diapositives sont nécessaires pour transmettre les renseignements demandés. </a:t>
            </a:r>
          </a:p>
          <a:p>
            <a:endParaRPr lang="en-US" dirty="0">
              <a:latin typeface="Century Gothic" panose="020B0502020202020204" pitchFamily="34" charset="0"/>
            </a:endParaRPr>
          </a:p>
        </p:txBody>
      </p:sp>
      <p:sp>
        <p:nvSpPr>
          <p:cNvPr id="357" name="Google Shape;35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fr-CA" sz="1200" b="1" i="0" u="none" strike="noStrike" cap="none" noProof="0" dirty="0">
                <a:solidFill>
                  <a:schemeClr val="dk1"/>
                </a:solidFill>
                <a:latin typeface="Calibri"/>
                <a:ea typeface="Calibri"/>
                <a:cs typeface="Calibri"/>
                <a:sym typeface="Calibri"/>
              </a:rPr>
              <a:t>Prix de la formation : Vision Care Centre</a:t>
            </a:r>
            <a:endParaRPr lang="fr-CA" sz="1200" b="0" i="0" u="none" strike="noStrike" cap="none" noProof="0"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 </a:t>
            </a:r>
            <a:endParaRPr lang="fr-CA" noProof="0" dirty="0"/>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Vision Care Centre, une clinique de soins de la vue indépendante située à Scarborough, en Ontario, a misé sur la formation entre pairs en 2020 pour sensibiliser </a:t>
            </a:r>
            <a:r>
              <a:rPr lang="fr-FR" sz="1200" b="0" i="0" u="none" strike="noStrike" cap="none" noProof="0" dirty="0">
                <a:solidFill>
                  <a:schemeClr val="dk1"/>
                </a:solidFill>
                <a:latin typeface="Calibri"/>
                <a:ea typeface="Calibri"/>
                <a:cs typeface="Calibri"/>
                <a:sym typeface="Calibri"/>
              </a:rPr>
              <a:t>aux verres Transitions d</a:t>
            </a:r>
            <a:r>
              <a:rPr lang="fr-CA" sz="1200" b="0" i="0" u="none" strike="noStrike" cap="none" noProof="0" dirty="0">
                <a:solidFill>
                  <a:schemeClr val="dk1"/>
                </a:solidFill>
                <a:latin typeface="Calibri"/>
                <a:ea typeface="Calibri"/>
                <a:cs typeface="Calibri"/>
                <a:sym typeface="Calibri"/>
              </a:rPr>
              <a:t>’autres cliniques de soins de la vue indépendantes. </a:t>
            </a:r>
            <a:endParaRPr lang="fr-CA" noProof="0" dirty="0"/>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 </a:t>
            </a:r>
            <a:endParaRPr lang="fr-CA" noProof="0" dirty="0"/>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Vision Care Centre s’est associée à deux cliniques, une en Ontario et une autre au Nouveau-Brunswick, pour lancer son nouveau programme de formation. Ce programme comprenait un appel de lancement virtuel et un plan d’exécution qui visait notamment à offrir des verres </a:t>
            </a:r>
            <a:r>
              <a:rPr lang="fr-CA" sz="1200" b="0" i="1" u="none" strike="noStrike" cap="none" noProof="0" dirty="0">
                <a:solidFill>
                  <a:schemeClr val="dk1"/>
                </a:solidFill>
                <a:latin typeface="Calibri"/>
                <a:ea typeface="Calibri"/>
                <a:cs typeface="Calibri"/>
                <a:sym typeface="Calibri"/>
              </a:rPr>
              <a:t>Transitions</a:t>
            </a:r>
            <a:r>
              <a:rPr lang="fr-CA" sz="1200" b="0" i="0" u="none" strike="noStrike" cap="none" noProof="0" dirty="0">
                <a:solidFill>
                  <a:schemeClr val="dk1"/>
                </a:solidFill>
                <a:latin typeface="Calibri"/>
                <a:ea typeface="Calibri"/>
                <a:cs typeface="Calibri"/>
                <a:sym typeface="Calibri"/>
              </a:rPr>
              <a:t> au personnel, à évaluer les verres de tous les patients à l’aide d’une lampe de poche UV, à distribuer des brochures dans la clinique, à présenter des échantillons de verres</a:t>
            </a:r>
            <a:r>
              <a:rPr lang="fr-CA" sz="1200" b="0" i="1" u="none" strike="noStrike" cap="none" noProof="0" dirty="0">
                <a:solidFill>
                  <a:schemeClr val="dk1"/>
                </a:solidFill>
                <a:latin typeface="Calibri"/>
                <a:ea typeface="Calibri"/>
                <a:cs typeface="Calibri"/>
                <a:sym typeface="Calibri"/>
              </a:rPr>
              <a:t> Transitions </a:t>
            </a:r>
            <a:r>
              <a:rPr lang="fr-CA" sz="1200" b="0" i="0" u="none" strike="noStrike" cap="none" noProof="0" dirty="0">
                <a:solidFill>
                  <a:schemeClr val="dk1"/>
                </a:solidFill>
                <a:latin typeface="Calibri"/>
                <a:ea typeface="Calibri"/>
                <a:cs typeface="Calibri"/>
                <a:sym typeface="Calibri"/>
              </a:rPr>
              <a:t>de couleur dans la clinique et à les tester à l’aide d’un activateur de rayons UV, et à former les optométristes, les opticiens et les distributeurs sur la façon de vendre les verres Transitions® et comment réfuter les objections des clients. Le programme comportait également une visite sur place et des vérifications pour déterminer si du soutien additionnel était nécessaire.</a:t>
            </a:r>
            <a:endParaRPr lang="fr-CA" noProof="0" dirty="0"/>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 </a:t>
            </a:r>
            <a:endParaRPr lang="fr-CA" noProof="0" dirty="0"/>
          </a:p>
          <a:p>
            <a:pPr marL="228600" marR="0" lvl="0" indent="0" algn="l" rtl="0">
              <a:lnSpc>
                <a:spcPct val="90000"/>
              </a:lnSpc>
              <a:spcBef>
                <a:spcPts val="1000"/>
              </a:spcBef>
              <a:spcAft>
                <a:spcPts val="0"/>
              </a:spcAft>
              <a:buClr>
                <a:schemeClr val="dk1"/>
              </a:buClr>
              <a:buSzPct val="141176"/>
              <a:buFont typeface="Arial"/>
              <a:buNone/>
            </a:pPr>
            <a:r>
              <a:rPr lang="fr-CA" sz="1200" dirty="0">
                <a:solidFill>
                  <a:schemeClr val="dk1"/>
                </a:solidFill>
                <a:latin typeface="Century Gothic"/>
                <a:ea typeface="Century Gothic"/>
                <a:cs typeface="Century Gothic"/>
                <a:sym typeface="Century Gothic"/>
              </a:rPr>
              <a:t>La clinique de l’Ontario a augmenté ses ventes de verres </a:t>
            </a:r>
            <a:r>
              <a:rPr lang="fr-CA" sz="1200" i="1" dirty="0">
                <a:solidFill>
                  <a:schemeClr val="dk1"/>
                </a:solidFill>
                <a:latin typeface="Century Gothic"/>
                <a:ea typeface="Century Gothic"/>
                <a:cs typeface="Century Gothic"/>
                <a:sym typeface="Century Gothic"/>
              </a:rPr>
              <a:t>Transitions</a:t>
            </a:r>
            <a:r>
              <a:rPr lang="fr-CA" sz="1200" dirty="0">
                <a:solidFill>
                  <a:schemeClr val="dk1"/>
                </a:solidFill>
                <a:latin typeface="Century Gothic"/>
                <a:ea typeface="Century Gothic"/>
                <a:cs typeface="Century Gothic"/>
                <a:sym typeface="Century Gothic"/>
              </a:rPr>
              <a:t> de 190 % en octobre, de 260 % en novembre et de 240 % en décembre 2020 par rapport à la même période en 2019</a:t>
            </a:r>
            <a:r>
              <a:rPr lang="fr-CA" sz="1200" b="0" i="0" u="none" strike="noStrike" cap="none" dirty="0">
                <a:solidFill>
                  <a:schemeClr val="dk1"/>
                </a:solidFill>
                <a:latin typeface="Century Gothic"/>
                <a:ea typeface="Century Gothic"/>
                <a:cs typeface="Century Gothic"/>
                <a:sym typeface="Century Gothic"/>
              </a:rPr>
              <a:t>. Quant à la </a:t>
            </a:r>
            <a:r>
              <a:rPr lang="fr-CA" sz="1200" dirty="0">
                <a:solidFill>
                  <a:schemeClr val="dk1"/>
                </a:solidFill>
                <a:latin typeface="Century Gothic"/>
                <a:ea typeface="Century Gothic"/>
                <a:cs typeface="Century Gothic"/>
                <a:sym typeface="Century Gothic"/>
              </a:rPr>
              <a:t>clinique du Nouveau-Brunswick, elle a augmenté ses ventes de verres </a:t>
            </a:r>
            <a:r>
              <a:rPr lang="fr-CA" sz="1200" i="1" dirty="0">
                <a:solidFill>
                  <a:schemeClr val="dk1"/>
                </a:solidFill>
                <a:latin typeface="Century Gothic"/>
                <a:ea typeface="Century Gothic"/>
                <a:cs typeface="Century Gothic"/>
                <a:sym typeface="Century Gothic"/>
              </a:rPr>
              <a:t>Transitions</a:t>
            </a:r>
            <a:r>
              <a:rPr lang="fr-CA" sz="1200" dirty="0">
                <a:solidFill>
                  <a:schemeClr val="dk1"/>
                </a:solidFill>
                <a:latin typeface="Century Gothic"/>
                <a:ea typeface="Century Gothic"/>
                <a:cs typeface="Century Gothic"/>
                <a:sym typeface="Century Gothic"/>
              </a:rPr>
              <a:t> de 200 % en novembre et de 100 % en décembre 2020 par rapport à la même période en 2019</a:t>
            </a:r>
            <a:r>
              <a:rPr lang="fr-CA" sz="1200" b="0" i="0" u="none" strike="noStrike" cap="none" dirty="0">
                <a:solidFill>
                  <a:schemeClr val="dk1"/>
                </a:solidFill>
                <a:latin typeface="Century Gothic"/>
                <a:ea typeface="Century Gothic"/>
                <a:cs typeface="Century Gothic"/>
                <a:sym typeface="Century Gothic"/>
              </a:rPr>
              <a:t>. </a:t>
            </a:r>
            <a:r>
              <a:rPr lang="fr-CA" sz="1200" b="0" i="0" u="none" strike="noStrike" cap="none" noProof="0" dirty="0">
                <a:solidFill>
                  <a:schemeClr val="dk1"/>
                </a:solidFill>
                <a:latin typeface="Calibri"/>
                <a:ea typeface="Calibri"/>
                <a:cs typeface="Calibri"/>
                <a:sym typeface="Calibri"/>
              </a:rPr>
              <a:t>En plus d’aider d’autres cliniques, de travailler selon un horaire réduit</a:t>
            </a:r>
            <a:r>
              <a:rPr lang="fr-CA" sz="1200" b="0" i="0" u="none" strike="noStrike" cap="none" baseline="0" noProof="0" dirty="0">
                <a:solidFill>
                  <a:schemeClr val="dk1"/>
                </a:solidFill>
                <a:latin typeface="Calibri"/>
                <a:ea typeface="Calibri"/>
                <a:cs typeface="Calibri"/>
                <a:sym typeface="Calibri"/>
              </a:rPr>
              <a:t> et de servir un nombre de clients réduit chaque jour, </a:t>
            </a:r>
            <a:r>
              <a:rPr lang="fr-CA" sz="1200" b="0" i="0" u="none" strike="noStrike" cap="none" noProof="0" dirty="0">
                <a:solidFill>
                  <a:schemeClr val="dk1"/>
                </a:solidFill>
                <a:latin typeface="Calibri"/>
                <a:ea typeface="Calibri"/>
                <a:cs typeface="Calibri"/>
                <a:sym typeface="Calibri"/>
              </a:rPr>
              <a:t>Vision Care Centre a tout de même réussi</a:t>
            </a:r>
            <a:r>
              <a:rPr lang="fr-CA" sz="1200" b="0" i="0" u="none" strike="noStrike" cap="none" baseline="0" noProof="0" dirty="0">
                <a:solidFill>
                  <a:schemeClr val="dk1"/>
                </a:solidFill>
                <a:latin typeface="Calibri"/>
                <a:ea typeface="Calibri"/>
                <a:cs typeface="Calibri"/>
                <a:sym typeface="Calibri"/>
              </a:rPr>
              <a:t> à augmenter ses ventes de verres Transitions de </a:t>
            </a:r>
            <a:r>
              <a:rPr lang="fr-CA" sz="1200" b="0" i="0" u="none" strike="noStrike" cap="none" noProof="0" dirty="0">
                <a:solidFill>
                  <a:schemeClr val="dk1"/>
                </a:solidFill>
                <a:latin typeface="Calibri"/>
                <a:ea typeface="Calibri"/>
                <a:cs typeface="Calibri"/>
                <a:sym typeface="Calibri"/>
              </a:rPr>
              <a:t>2 % dans sa propre clinique en 2020.</a:t>
            </a:r>
            <a:endParaRPr lang="fr-CA" noProof="0" dirty="0"/>
          </a:p>
        </p:txBody>
      </p:sp>
      <p:sp>
        <p:nvSpPr>
          <p:cNvPr id="373" name="Google Shape;37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fr-CA" sz="1200" b="1" i="0" u="none" strike="noStrike" cap="none" noProof="0" dirty="0">
                <a:solidFill>
                  <a:schemeClr val="dk1"/>
                </a:solidFill>
                <a:latin typeface="Calibri"/>
                <a:ea typeface="Calibri"/>
                <a:cs typeface="Calibri"/>
                <a:sym typeface="Calibri"/>
              </a:rPr>
              <a:t>Prix du marketing : Webb </a:t>
            </a:r>
            <a:r>
              <a:rPr lang="fr-CA" sz="1200" b="1" i="0" u="none" strike="noStrike" cap="none" noProof="0" dirty="0" err="1">
                <a:solidFill>
                  <a:schemeClr val="dk1"/>
                </a:solidFill>
                <a:latin typeface="Calibri"/>
                <a:ea typeface="Calibri"/>
                <a:cs typeface="Calibri"/>
                <a:sym typeface="Calibri"/>
              </a:rPr>
              <a:t>Eyecare</a:t>
            </a:r>
            <a:endParaRPr lang="fr-CA" sz="1200" b="0" i="0" u="none" strike="noStrike" cap="none" noProof="0"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 </a:t>
            </a:r>
            <a:endParaRPr lang="fr-CA" noProof="0" dirty="0"/>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Webb </a:t>
            </a:r>
            <a:r>
              <a:rPr lang="fr-CA" sz="1200" b="0" i="0" u="none" strike="noStrike" cap="none" noProof="0" dirty="0" err="1">
                <a:solidFill>
                  <a:schemeClr val="dk1"/>
                </a:solidFill>
                <a:latin typeface="Calibri"/>
                <a:ea typeface="Calibri"/>
                <a:cs typeface="Calibri"/>
                <a:sym typeface="Calibri"/>
              </a:rPr>
              <a:t>Eyecare</a:t>
            </a:r>
            <a:r>
              <a:rPr lang="fr-CA" sz="1200" b="0" i="0" u="none" strike="noStrike" cap="none" noProof="0" dirty="0">
                <a:solidFill>
                  <a:schemeClr val="dk1"/>
                </a:solidFill>
                <a:latin typeface="Calibri"/>
                <a:ea typeface="Calibri"/>
                <a:cs typeface="Calibri"/>
                <a:sym typeface="Calibri"/>
              </a:rPr>
              <a:t> comprend trois cliniques situées à Scottsbluff, à Alliance et à Bridgeport, au Nebraska. En 2020, Webb </a:t>
            </a:r>
            <a:r>
              <a:rPr lang="fr-CA" sz="1200" b="0" i="0" u="none" strike="noStrike" cap="none" noProof="0" dirty="0" err="1">
                <a:solidFill>
                  <a:schemeClr val="dk1"/>
                </a:solidFill>
                <a:latin typeface="Calibri"/>
                <a:ea typeface="Calibri"/>
                <a:cs typeface="Calibri"/>
                <a:sym typeface="Calibri"/>
              </a:rPr>
              <a:t>Eyecare</a:t>
            </a:r>
            <a:r>
              <a:rPr lang="fr-CA" sz="1200" b="0" i="0" u="none" strike="noStrike" cap="none" noProof="0" dirty="0">
                <a:solidFill>
                  <a:schemeClr val="dk1"/>
                </a:solidFill>
                <a:latin typeface="Calibri"/>
                <a:ea typeface="Calibri"/>
                <a:cs typeface="Calibri"/>
                <a:sym typeface="Calibri"/>
              </a:rPr>
              <a:t> a élaboré un plan pour accroître ses ventes de verres </a:t>
            </a:r>
            <a:r>
              <a:rPr lang="fr-CA" sz="1200" b="0" i="1" u="none" strike="noStrike" cap="none" noProof="0" dirty="0">
                <a:solidFill>
                  <a:schemeClr val="dk1"/>
                </a:solidFill>
                <a:latin typeface="Calibri"/>
                <a:ea typeface="Calibri"/>
                <a:cs typeface="Calibri"/>
                <a:sym typeface="Calibri"/>
              </a:rPr>
              <a:t>Transitions</a:t>
            </a:r>
            <a:r>
              <a:rPr lang="fr-CA" sz="1200" b="0" i="0" u="none" strike="noStrike" cap="none" noProof="0" dirty="0">
                <a:solidFill>
                  <a:schemeClr val="dk1"/>
                </a:solidFill>
                <a:latin typeface="Calibri"/>
                <a:ea typeface="Calibri"/>
                <a:cs typeface="Calibri"/>
                <a:sym typeface="Calibri"/>
              </a:rPr>
              <a:t> à l’aide de différentes initiatives de marketing.</a:t>
            </a:r>
            <a:endParaRPr lang="fr-CA" noProof="0" dirty="0"/>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 </a:t>
            </a:r>
            <a:endParaRPr lang="fr-CA" noProof="0" dirty="0"/>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Webb </a:t>
            </a:r>
            <a:r>
              <a:rPr lang="fr-CA" sz="1200" b="0" i="0" u="none" strike="noStrike" cap="none" noProof="0" dirty="0" err="1">
                <a:solidFill>
                  <a:schemeClr val="dk1"/>
                </a:solidFill>
                <a:latin typeface="Calibri"/>
                <a:ea typeface="Calibri"/>
                <a:cs typeface="Calibri"/>
                <a:sym typeface="Calibri"/>
              </a:rPr>
              <a:t>Eyecare</a:t>
            </a:r>
            <a:r>
              <a:rPr lang="fr-CA" sz="1200" b="0" i="0" u="none" strike="noStrike" cap="none" noProof="0" dirty="0">
                <a:solidFill>
                  <a:schemeClr val="dk1"/>
                </a:solidFill>
                <a:latin typeface="Calibri"/>
                <a:ea typeface="Calibri"/>
                <a:cs typeface="Calibri"/>
                <a:sym typeface="Calibri"/>
              </a:rPr>
              <a:t> a utilisé Facebook et Instagram pour mener des campagnes auprès des patients. Dans le cadre du « mardi Transitions », l’entreprise informait les gens sur les verres </a:t>
            </a:r>
            <a:r>
              <a:rPr lang="fr-CA" sz="1200" b="0" i="1" u="none" strike="noStrike" cap="none" noProof="0" dirty="0">
                <a:solidFill>
                  <a:schemeClr val="dk1"/>
                </a:solidFill>
                <a:latin typeface="Calibri"/>
                <a:ea typeface="Calibri"/>
                <a:cs typeface="Calibri"/>
                <a:sym typeface="Calibri"/>
              </a:rPr>
              <a:t>Transitions </a:t>
            </a:r>
            <a:r>
              <a:rPr lang="fr-CA" sz="1200" b="0" i="0" u="none" strike="noStrike" cap="none" noProof="0" dirty="0">
                <a:solidFill>
                  <a:schemeClr val="dk1"/>
                </a:solidFill>
                <a:latin typeface="Calibri"/>
                <a:ea typeface="Calibri"/>
                <a:cs typeface="Calibri"/>
                <a:sym typeface="Calibri"/>
              </a:rPr>
              <a:t>et partageait des photos des membres du personnel portant des lunettes avec verres style </a:t>
            </a:r>
            <a:r>
              <a:rPr lang="fr-CA" sz="1200" b="0" i="0" u="none" strike="noStrike" cap="none" noProof="0" dirty="0" err="1">
                <a:solidFill>
                  <a:schemeClr val="dk1"/>
                </a:solidFill>
                <a:latin typeface="Calibri"/>
                <a:ea typeface="Calibri"/>
                <a:cs typeface="Calibri"/>
                <a:sym typeface="Calibri"/>
              </a:rPr>
              <a:t>colors</a:t>
            </a:r>
            <a:r>
              <a:rPr lang="fr-CA" sz="1200" b="0" i="0" u="none" strike="noStrike" cap="none" noProof="0" dirty="0">
                <a:solidFill>
                  <a:schemeClr val="dk1"/>
                </a:solidFill>
                <a:latin typeface="Calibri"/>
                <a:ea typeface="Calibri"/>
                <a:cs typeface="Calibri"/>
                <a:sym typeface="Calibri"/>
              </a:rPr>
              <a:t> et </a:t>
            </a:r>
            <a:r>
              <a:rPr lang="fr-CA" sz="1200" b="0" i="0" u="none" strike="noStrike" cap="none" noProof="0" dirty="0" err="1">
                <a:solidFill>
                  <a:schemeClr val="dk1"/>
                </a:solidFill>
                <a:latin typeface="Calibri"/>
                <a:ea typeface="Calibri"/>
                <a:cs typeface="Calibri"/>
                <a:sym typeface="Calibri"/>
              </a:rPr>
              <a:t>mirrors</a:t>
            </a:r>
            <a:r>
              <a:rPr lang="fr-CA" sz="1200" b="0" i="0" u="none" strike="noStrike" cap="none" noProof="0" dirty="0">
                <a:solidFill>
                  <a:schemeClr val="dk1"/>
                </a:solidFill>
                <a:latin typeface="Calibri"/>
                <a:ea typeface="Calibri"/>
                <a:cs typeface="Calibri"/>
                <a:sym typeface="Calibri"/>
              </a:rPr>
              <a:t>. Webb </a:t>
            </a:r>
            <a:r>
              <a:rPr lang="fr-CA" sz="1200" b="0" i="0" u="none" strike="noStrike" cap="none" noProof="0" dirty="0" err="1">
                <a:solidFill>
                  <a:schemeClr val="dk1"/>
                </a:solidFill>
                <a:latin typeface="Calibri"/>
                <a:ea typeface="Calibri"/>
                <a:cs typeface="Calibri"/>
                <a:sym typeface="Calibri"/>
              </a:rPr>
              <a:t>Eyecare</a:t>
            </a:r>
            <a:r>
              <a:rPr lang="fr-CA" sz="1200" b="0" i="0" u="none" strike="noStrike" cap="none" noProof="0" dirty="0">
                <a:solidFill>
                  <a:schemeClr val="dk1"/>
                </a:solidFill>
                <a:latin typeface="Calibri"/>
                <a:ea typeface="Calibri"/>
                <a:cs typeface="Calibri"/>
                <a:sym typeface="Calibri"/>
              </a:rPr>
              <a:t> a également affiché du matériel publicitaire sur les produits Transitions dans ses cliniques, présenté une vidéo aux patients dans les salles d’examen et aménagé une station de « verres magiques » pour les enfants afin que ces derniers puissent les essayer.</a:t>
            </a:r>
            <a:endParaRPr lang="fr-CA" noProof="0" dirty="0"/>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 </a:t>
            </a:r>
            <a:endParaRPr lang="fr-CA" noProof="0" dirty="0"/>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Grâce à ses efforts, Webb </a:t>
            </a:r>
            <a:r>
              <a:rPr lang="fr-CA" sz="1200" b="0" i="0" u="none" strike="noStrike" cap="none" noProof="0" dirty="0" err="1">
                <a:solidFill>
                  <a:schemeClr val="dk1"/>
                </a:solidFill>
                <a:latin typeface="Calibri"/>
                <a:ea typeface="Calibri"/>
                <a:cs typeface="Calibri"/>
                <a:sym typeface="Calibri"/>
              </a:rPr>
              <a:t>Eyecare</a:t>
            </a:r>
            <a:r>
              <a:rPr lang="fr-CA" sz="1200" b="0" i="0" u="none" strike="noStrike" cap="none" noProof="0" dirty="0">
                <a:solidFill>
                  <a:schemeClr val="dk1"/>
                </a:solidFill>
                <a:latin typeface="Calibri"/>
                <a:ea typeface="Calibri"/>
                <a:cs typeface="Calibri"/>
                <a:sym typeface="Calibri"/>
              </a:rPr>
              <a:t> a noté une hausse marquée de l’intérêt des millénariaux et des enfants pour les verres </a:t>
            </a:r>
            <a:r>
              <a:rPr lang="fr-CA" sz="1200" b="0" i="1" u="none" strike="noStrike" cap="none" noProof="0" dirty="0">
                <a:solidFill>
                  <a:schemeClr val="dk1"/>
                </a:solidFill>
                <a:latin typeface="Calibri"/>
                <a:ea typeface="Calibri"/>
                <a:cs typeface="Calibri"/>
                <a:sym typeface="Calibri"/>
              </a:rPr>
              <a:t>Transitions</a:t>
            </a:r>
            <a:r>
              <a:rPr lang="fr-CA" sz="1200" b="0" i="0" u="none" strike="noStrike" cap="none" noProof="0" dirty="0">
                <a:solidFill>
                  <a:schemeClr val="dk1"/>
                </a:solidFill>
                <a:latin typeface="Calibri"/>
                <a:ea typeface="Calibri"/>
                <a:cs typeface="Calibri"/>
                <a:sym typeface="Calibri"/>
              </a:rPr>
              <a:t>. La clinique a aussi enregistré une hausse de 12 % des ventes de verres Transitions; ces produits comptent maintenant pour 40 % des ventes de la clinique. </a:t>
            </a:r>
            <a:endParaRPr lang="fr-CA" noProof="0" dirty="0"/>
          </a:p>
        </p:txBody>
      </p:sp>
      <p:sp>
        <p:nvSpPr>
          <p:cNvPr id="383" name="Google Shape;38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fr-CA" sz="1200" b="1" i="0" u="none" strike="noStrike" cap="none" noProof="0" dirty="0">
                <a:solidFill>
                  <a:schemeClr val="dk1"/>
                </a:solidFill>
                <a:latin typeface="Calibri"/>
                <a:ea typeface="Calibri"/>
                <a:cs typeface="Calibri"/>
                <a:sym typeface="Calibri"/>
              </a:rPr>
              <a:t>Détaillant de l’année aux États-Unis : Dr. </a:t>
            </a:r>
            <a:r>
              <a:rPr lang="fr-CA" sz="1200" b="1" i="0" u="none" strike="noStrike" cap="none" noProof="0" dirty="0" err="1">
                <a:solidFill>
                  <a:schemeClr val="dk1"/>
                </a:solidFill>
                <a:latin typeface="Calibri"/>
                <a:ea typeface="Calibri"/>
                <a:cs typeface="Calibri"/>
                <a:sym typeface="Calibri"/>
              </a:rPr>
              <a:t>Tavel’s</a:t>
            </a:r>
            <a:r>
              <a:rPr lang="fr-CA" sz="1200" b="1" i="0" u="none" strike="noStrike" cap="none" noProof="0" dirty="0">
                <a:solidFill>
                  <a:schemeClr val="dk1"/>
                </a:solidFill>
                <a:latin typeface="Calibri"/>
                <a:ea typeface="Calibri"/>
                <a:cs typeface="Calibri"/>
                <a:sym typeface="Calibri"/>
              </a:rPr>
              <a:t> Family </a:t>
            </a:r>
            <a:r>
              <a:rPr lang="fr-CA" sz="1200" b="1" i="0" u="none" strike="noStrike" cap="none" noProof="0" dirty="0" err="1">
                <a:solidFill>
                  <a:schemeClr val="dk1"/>
                </a:solidFill>
                <a:latin typeface="Calibri"/>
                <a:ea typeface="Calibri"/>
                <a:cs typeface="Calibri"/>
                <a:sym typeface="Calibri"/>
              </a:rPr>
              <a:t>Eyecare</a:t>
            </a:r>
            <a:endParaRPr lang="fr-CA" sz="1200" b="0" i="0" u="none" strike="noStrike" cap="none" noProof="0"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 </a:t>
            </a:r>
            <a:endParaRPr lang="fr-CA" noProof="0" dirty="0"/>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Dr. </a:t>
            </a:r>
            <a:r>
              <a:rPr lang="fr-CA" sz="1200" b="0" i="0" u="none" strike="noStrike" cap="none" noProof="0" dirty="0" err="1">
                <a:solidFill>
                  <a:schemeClr val="dk1"/>
                </a:solidFill>
                <a:latin typeface="Calibri"/>
                <a:ea typeface="Calibri"/>
                <a:cs typeface="Calibri"/>
                <a:sym typeface="Calibri"/>
              </a:rPr>
              <a:t>Tavel’s</a:t>
            </a:r>
            <a:r>
              <a:rPr lang="fr-CA" sz="1200" b="0" i="0" u="none" strike="noStrike" cap="none" noProof="0" dirty="0">
                <a:solidFill>
                  <a:schemeClr val="dk1"/>
                </a:solidFill>
                <a:latin typeface="Calibri"/>
                <a:ea typeface="Calibri"/>
                <a:cs typeface="Calibri"/>
                <a:sym typeface="Calibri"/>
              </a:rPr>
              <a:t> Family </a:t>
            </a:r>
            <a:r>
              <a:rPr lang="fr-CA" sz="1200" b="0" i="0" u="none" strike="noStrike" cap="none" noProof="0" dirty="0" err="1">
                <a:solidFill>
                  <a:schemeClr val="dk1"/>
                </a:solidFill>
                <a:latin typeface="Calibri"/>
                <a:ea typeface="Calibri"/>
                <a:cs typeface="Calibri"/>
                <a:sym typeface="Calibri"/>
              </a:rPr>
              <a:t>Eyecare</a:t>
            </a:r>
            <a:r>
              <a:rPr lang="fr-CA" sz="1200" b="0" i="0" u="none" strike="noStrike" cap="none" noProof="0" dirty="0">
                <a:solidFill>
                  <a:schemeClr val="dk1"/>
                </a:solidFill>
                <a:latin typeface="Calibri"/>
                <a:ea typeface="Calibri"/>
                <a:cs typeface="Calibri"/>
                <a:sym typeface="Calibri"/>
              </a:rPr>
              <a:t> est une entreprise familiale fondée en 1940 qui compte aujourd’hui 23 succursales en Indiana. Dr. </a:t>
            </a:r>
            <a:r>
              <a:rPr lang="fr-CA" sz="1200" b="0" i="0" u="none" strike="noStrike" cap="none" noProof="0" dirty="0" err="1">
                <a:solidFill>
                  <a:schemeClr val="dk1"/>
                </a:solidFill>
                <a:latin typeface="Calibri"/>
                <a:ea typeface="Calibri"/>
                <a:cs typeface="Calibri"/>
                <a:sym typeface="Calibri"/>
              </a:rPr>
              <a:t>Tavel’s</a:t>
            </a:r>
            <a:r>
              <a:rPr lang="fr-CA" sz="1200" b="0" i="0" u="none" strike="noStrike" cap="none" noProof="0" dirty="0">
                <a:solidFill>
                  <a:schemeClr val="dk1"/>
                </a:solidFill>
                <a:latin typeface="Calibri"/>
                <a:ea typeface="Calibri"/>
                <a:cs typeface="Calibri"/>
                <a:sym typeface="Calibri"/>
              </a:rPr>
              <a:t> Family </a:t>
            </a:r>
            <a:r>
              <a:rPr lang="fr-CA" sz="1200" b="0" i="0" u="none" strike="noStrike" cap="none" noProof="0" dirty="0" err="1">
                <a:solidFill>
                  <a:schemeClr val="dk1"/>
                </a:solidFill>
                <a:latin typeface="Calibri"/>
                <a:ea typeface="Calibri"/>
                <a:cs typeface="Calibri"/>
                <a:sym typeface="Calibri"/>
              </a:rPr>
              <a:t>Eyecare</a:t>
            </a:r>
            <a:r>
              <a:rPr lang="fr-CA" sz="1200" b="0" i="0" u="none" strike="noStrike" cap="none" noProof="0" dirty="0">
                <a:solidFill>
                  <a:schemeClr val="dk1"/>
                </a:solidFill>
                <a:latin typeface="Calibri"/>
                <a:ea typeface="Calibri"/>
                <a:cs typeface="Calibri"/>
                <a:sym typeface="Calibri"/>
              </a:rPr>
              <a:t> continue de miser sur la commodité, l’accès et l’</a:t>
            </a:r>
            <a:r>
              <a:rPr lang="fr-CA" sz="1200" b="0" i="0" u="none" strike="noStrike" cap="none" noProof="0" dirty="0" err="1">
                <a:solidFill>
                  <a:schemeClr val="dk1"/>
                </a:solidFill>
                <a:latin typeface="Calibri"/>
                <a:ea typeface="Calibri"/>
                <a:cs typeface="Calibri"/>
                <a:sym typeface="Calibri"/>
              </a:rPr>
              <a:t>abordabilité</a:t>
            </a:r>
            <a:r>
              <a:rPr lang="fr-CA" sz="1200" b="0" i="0" u="none" strike="noStrike" cap="none" noProof="0" dirty="0">
                <a:solidFill>
                  <a:schemeClr val="dk1"/>
                </a:solidFill>
                <a:latin typeface="Calibri"/>
                <a:ea typeface="Calibri"/>
                <a:cs typeface="Calibri"/>
                <a:sym typeface="Calibri"/>
              </a:rPr>
              <a:t> depuis plus de 80 ans dans toutes ses cliniques.</a:t>
            </a:r>
            <a:endParaRPr lang="fr-CA" noProof="0" dirty="0"/>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 </a:t>
            </a:r>
            <a:endParaRPr lang="fr-CA" noProof="0" dirty="0"/>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Lors de la reprise des activités dans la « nouvelle normalité », l’équipe Tavel a créé des occasions d’apprentissage supplémentaires et personnalisé des promotions sur les verres </a:t>
            </a:r>
            <a:r>
              <a:rPr lang="fr-CA" sz="1200" b="0" i="1" u="none" strike="noStrike" cap="none" noProof="0" dirty="0">
                <a:solidFill>
                  <a:schemeClr val="dk1"/>
                </a:solidFill>
                <a:latin typeface="Calibri"/>
                <a:ea typeface="Calibri"/>
                <a:cs typeface="Calibri"/>
                <a:sym typeface="Calibri"/>
              </a:rPr>
              <a:t>Transitions</a:t>
            </a:r>
            <a:r>
              <a:rPr lang="fr-CA" sz="1200" b="0" i="0" u="none" strike="noStrike" cap="none" noProof="0" dirty="0">
                <a:solidFill>
                  <a:schemeClr val="dk1"/>
                </a:solidFill>
                <a:latin typeface="Calibri"/>
                <a:ea typeface="Calibri"/>
                <a:cs typeface="Calibri"/>
                <a:sym typeface="Calibri"/>
              </a:rPr>
              <a:t> durant les six derniers mois de 2020. Le personnel de vente a suivi une formation pour devenir spécialiste Transitions ou fournisseur certifié, un questionnaire pour les spécialistes Transitions a été mis sur pied afin de tester les connaissances des membres de l’équipe et le personnel a été invité à assister à la formation « Light Up </a:t>
            </a:r>
            <a:r>
              <a:rPr lang="fr-CA" sz="1200" b="0" i="0" u="none" strike="noStrike" cap="none" noProof="0" dirty="0" err="1">
                <a:solidFill>
                  <a:schemeClr val="dk1"/>
                </a:solidFill>
                <a:latin typeface="Calibri"/>
                <a:ea typeface="Calibri"/>
                <a:cs typeface="Calibri"/>
                <a:sym typeface="Calibri"/>
              </a:rPr>
              <a:t>Your</a:t>
            </a:r>
            <a:r>
              <a:rPr lang="fr-CA" sz="1200" b="0" i="0" u="none" strike="noStrike" cap="none" noProof="0" dirty="0">
                <a:solidFill>
                  <a:schemeClr val="dk1"/>
                </a:solidFill>
                <a:latin typeface="Calibri"/>
                <a:ea typeface="Calibri"/>
                <a:cs typeface="Calibri"/>
                <a:sym typeface="Calibri"/>
              </a:rPr>
              <a:t> Sales » de Transitions. Quant aux promotions, Dr. </a:t>
            </a:r>
            <a:r>
              <a:rPr lang="fr-CA" sz="1200" b="0" i="0" u="none" strike="noStrike" cap="none" noProof="0" dirty="0" err="1">
                <a:solidFill>
                  <a:schemeClr val="dk1"/>
                </a:solidFill>
                <a:latin typeface="Calibri"/>
                <a:ea typeface="Calibri"/>
                <a:cs typeface="Calibri"/>
                <a:sym typeface="Calibri"/>
              </a:rPr>
              <a:t>Tavel’s</a:t>
            </a:r>
            <a:r>
              <a:rPr lang="fr-CA" sz="1200" b="0" i="0" u="none" strike="noStrike" cap="none" noProof="0" dirty="0">
                <a:solidFill>
                  <a:schemeClr val="dk1"/>
                </a:solidFill>
                <a:latin typeface="Calibri"/>
                <a:ea typeface="Calibri"/>
                <a:cs typeface="Calibri"/>
                <a:sym typeface="Calibri"/>
              </a:rPr>
              <a:t> Family </a:t>
            </a:r>
            <a:r>
              <a:rPr lang="fr-CA" sz="1200" b="0" i="0" u="none" strike="noStrike" cap="none" noProof="0" dirty="0" err="1">
                <a:solidFill>
                  <a:schemeClr val="dk1"/>
                </a:solidFill>
                <a:latin typeface="Calibri"/>
                <a:ea typeface="Calibri"/>
                <a:cs typeface="Calibri"/>
                <a:sym typeface="Calibri"/>
              </a:rPr>
              <a:t>Eyecare</a:t>
            </a:r>
            <a:r>
              <a:rPr lang="fr-CA" sz="1200" b="0" i="0" u="none" strike="noStrike" cap="none" noProof="0" dirty="0">
                <a:solidFill>
                  <a:schemeClr val="dk1"/>
                </a:solidFill>
                <a:latin typeface="Calibri"/>
                <a:ea typeface="Calibri"/>
                <a:cs typeface="Calibri"/>
                <a:sym typeface="Calibri"/>
              </a:rPr>
              <a:t> a intégré les verres Transitions à sa promotion de la rentrée scolaire, organisé des concours pour le personnel sur sa plateforme de discussion et mis de l’avant la marque</a:t>
            </a:r>
            <a:r>
              <a:rPr lang="fr-CA" sz="1200" b="0" i="1" u="none" strike="noStrike" cap="none" noProof="0" dirty="0">
                <a:solidFill>
                  <a:schemeClr val="dk1"/>
                </a:solidFill>
                <a:latin typeface="Calibri"/>
                <a:ea typeface="Calibri"/>
                <a:cs typeface="Calibri"/>
                <a:sym typeface="Calibri"/>
              </a:rPr>
              <a:t> Transitions </a:t>
            </a:r>
            <a:r>
              <a:rPr lang="fr-CA" sz="1200" b="0" i="0" u="none" strike="noStrike" cap="none" noProof="0" dirty="0">
                <a:solidFill>
                  <a:schemeClr val="dk1"/>
                </a:solidFill>
                <a:latin typeface="Calibri"/>
                <a:ea typeface="Calibri"/>
                <a:cs typeface="Calibri"/>
                <a:sym typeface="Calibri"/>
              </a:rPr>
              <a:t>en faisant jouer des publicités en boucle sur des téléviseurs en magasin et en faisant de la publicité par l’intermédiaire des médias payés.</a:t>
            </a:r>
            <a:endParaRPr lang="fr-CA" noProof="0" dirty="0"/>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 </a:t>
            </a:r>
            <a:endParaRPr lang="fr-CA" noProof="0" dirty="0"/>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Dr. </a:t>
            </a:r>
            <a:r>
              <a:rPr lang="fr-CA" sz="1200" b="0" i="0" u="none" strike="noStrike" cap="none" noProof="0" dirty="0" err="1">
                <a:solidFill>
                  <a:schemeClr val="dk1"/>
                </a:solidFill>
                <a:latin typeface="Calibri"/>
                <a:ea typeface="Calibri"/>
                <a:cs typeface="Calibri"/>
                <a:sym typeface="Calibri"/>
              </a:rPr>
              <a:t>Tavel’s</a:t>
            </a:r>
            <a:r>
              <a:rPr lang="fr-CA" sz="1200" b="0" i="0" u="none" strike="noStrike" cap="none" noProof="0" dirty="0">
                <a:solidFill>
                  <a:schemeClr val="dk1"/>
                </a:solidFill>
                <a:latin typeface="Calibri"/>
                <a:ea typeface="Calibri"/>
                <a:cs typeface="Calibri"/>
                <a:sym typeface="Calibri"/>
              </a:rPr>
              <a:t> Family </a:t>
            </a:r>
            <a:r>
              <a:rPr lang="fr-CA" sz="1200" b="0" i="0" u="none" strike="noStrike" cap="none" noProof="0" dirty="0" err="1">
                <a:solidFill>
                  <a:schemeClr val="dk1"/>
                </a:solidFill>
                <a:latin typeface="Calibri"/>
                <a:ea typeface="Calibri"/>
                <a:cs typeface="Calibri"/>
                <a:sym typeface="Calibri"/>
              </a:rPr>
              <a:t>Eyecare</a:t>
            </a:r>
            <a:r>
              <a:rPr lang="fr-CA" sz="1200" b="0" i="0" u="none" strike="noStrike" cap="none" noProof="0" dirty="0">
                <a:solidFill>
                  <a:schemeClr val="dk1"/>
                </a:solidFill>
                <a:latin typeface="Calibri"/>
                <a:ea typeface="Calibri"/>
                <a:cs typeface="Calibri"/>
                <a:sym typeface="Calibri"/>
              </a:rPr>
              <a:t> a obtenu d’excellents résultats en vendant 12 188 paires de verres </a:t>
            </a:r>
            <a:r>
              <a:rPr lang="fr-CA" sz="1200" b="0" i="1" u="none" strike="noStrike" cap="none" noProof="0" dirty="0">
                <a:solidFill>
                  <a:schemeClr val="dk1"/>
                </a:solidFill>
                <a:latin typeface="Calibri"/>
                <a:ea typeface="Calibri"/>
                <a:cs typeface="Calibri"/>
                <a:sym typeface="Calibri"/>
              </a:rPr>
              <a:t>Transitions </a:t>
            </a:r>
            <a:r>
              <a:rPr lang="fr-CA" sz="1200" b="0" i="0" u="none" strike="noStrike" cap="none" noProof="0" dirty="0">
                <a:solidFill>
                  <a:schemeClr val="dk1"/>
                </a:solidFill>
                <a:latin typeface="Calibri"/>
                <a:ea typeface="Calibri"/>
                <a:cs typeface="Calibri"/>
                <a:sym typeface="Calibri"/>
              </a:rPr>
              <a:t>en 2020, ce qui a contribué à accroître le taux de pénétration global du marché de 12,5 % à 17,2 % en août 2020.</a:t>
            </a:r>
            <a:endParaRPr lang="fr-CA" noProof="0" dirty="0"/>
          </a:p>
        </p:txBody>
      </p:sp>
      <p:sp>
        <p:nvSpPr>
          <p:cNvPr id="393" name="Google Shape;39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fr-CA" sz="1200" b="1" i="0" u="none" strike="noStrike" cap="none" noProof="0" dirty="0">
                <a:solidFill>
                  <a:schemeClr val="dk1"/>
                </a:solidFill>
                <a:latin typeface="Calibri"/>
                <a:ea typeface="Calibri"/>
                <a:cs typeface="Calibri"/>
                <a:sym typeface="Calibri"/>
              </a:rPr>
              <a:t>Clinique de soins de la vue de l’année aux États-Unis : </a:t>
            </a:r>
            <a:r>
              <a:rPr lang="fr-CA" sz="1200" b="1" i="0" u="none" strike="noStrike" cap="none" noProof="0" dirty="0" err="1">
                <a:solidFill>
                  <a:schemeClr val="dk1"/>
                </a:solidFill>
                <a:latin typeface="Calibri"/>
                <a:ea typeface="Calibri"/>
                <a:cs typeface="Calibri"/>
                <a:sym typeface="Calibri"/>
              </a:rPr>
              <a:t>Wauseon</a:t>
            </a:r>
            <a:r>
              <a:rPr lang="fr-CA" sz="1200" b="1" i="0" u="none" strike="noStrike" cap="none" noProof="0" dirty="0">
                <a:solidFill>
                  <a:schemeClr val="dk1"/>
                </a:solidFill>
                <a:latin typeface="Calibri"/>
                <a:ea typeface="Calibri"/>
                <a:cs typeface="Calibri"/>
                <a:sym typeface="Calibri"/>
              </a:rPr>
              <a:t> Eye Care</a:t>
            </a:r>
            <a:endParaRPr lang="fr-CA" sz="1200" b="0" i="0" u="none" strike="noStrike" cap="none" noProof="0"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fr-CA" sz="1200" b="1" i="0" u="none" strike="noStrike" cap="none" noProof="0" dirty="0">
                <a:solidFill>
                  <a:schemeClr val="dk1"/>
                </a:solidFill>
                <a:latin typeface="Calibri"/>
                <a:ea typeface="Calibri"/>
                <a:cs typeface="Calibri"/>
                <a:sym typeface="Calibri"/>
              </a:rPr>
              <a:t> </a:t>
            </a:r>
            <a:endParaRPr lang="fr-CA" sz="1200" b="0" i="0" u="none" strike="noStrike" cap="none" noProof="0"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Fondée en 2016, </a:t>
            </a:r>
            <a:r>
              <a:rPr lang="fr-CA" sz="1200" b="0" i="0" u="none" strike="noStrike" cap="none" noProof="0" dirty="0" err="1">
                <a:solidFill>
                  <a:schemeClr val="dk1"/>
                </a:solidFill>
                <a:latin typeface="Calibri"/>
                <a:ea typeface="Calibri"/>
                <a:cs typeface="Calibri"/>
                <a:sym typeface="Calibri"/>
              </a:rPr>
              <a:t>Wauseon</a:t>
            </a:r>
            <a:r>
              <a:rPr lang="fr-CA" sz="1200" b="0" i="0" u="none" strike="noStrike" cap="none" noProof="0" dirty="0">
                <a:solidFill>
                  <a:schemeClr val="dk1"/>
                </a:solidFill>
                <a:latin typeface="Calibri"/>
                <a:ea typeface="Calibri"/>
                <a:cs typeface="Calibri"/>
                <a:sym typeface="Calibri"/>
              </a:rPr>
              <a:t> Eye Care est située à </a:t>
            </a:r>
            <a:r>
              <a:rPr lang="fr-CA" sz="1200" b="0" i="0" u="none" strike="noStrike" cap="none" noProof="0" dirty="0" err="1">
                <a:solidFill>
                  <a:schemeClr val="dk1"/>
                </a:solidFill>
                <a:latin typeface="Calibri"/>
                <a:ea typeface="Calibri"/>
                <a:cs typeface="Calibri"/>
                <a:sym typeface="Calibri"/>
              </a:rPr>
              <a:t>Wauseon</a:t>
            </a:r>
            <a:r>
              <a:rPr lang="fr-CA" sz="1200" b="0" i="0" u="none" strike="noStrike" cap="none" noProof="0" dirty="0">
                <a:solidFill>
                  <a:schemeClr val="dk1"/>
                </a:solidFill>
                <a:latin typeface="Calibri"/>
                <a:ea typeface="Calibri"/>
                <a:cs typeface="Calibri"/>
                <a:sym typeface="Calibri"/>
              </a:rPr>
              <a:t>, en Ohio. La clinique compte deux optométristes, six employés et de 7 222 patients actifs. </a:t>
            </a:r>
            <a:endParaRPr lang="fr-CA" noProof="0" dirty="0"/>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 </a:t>
            </a:r>
            <a:endParaRPr lang="fr-CA" noProof="0" dirty="0"/>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Pour atteindre ses objectifs de 2020, </a:t>
            </a:r>
            <a:r>
              <a:rPr lang="fr-CA" sz="1200" b="0" i="0" u="none" strike="noStrike" cap="none" noProof="0" dirty="0" err="1">
                <a:solidFill>
                  <a:schemeClr val="dk1"/>
                </a:solidFill>
                <a:latin typeface="Calibri"/>
                <a:ea typeface="Calibri"/>
                <a:cs typeface="Calibri"/>
                <a:sym typeface="Calibri"/>
              </a:rPr>
              <a:t>Wauseon</a:t>
            </a:r>
            <a:r>
              <a:rPr lang="fr-CA" sz="1200" b="0" i="0" u="none" strike="noStrike" cap="none" noProof="0" dirty="0">
                <a:solidFill>
                  <a:schemeClr val="dk1"/>
                </a:solidFill>
                <a:latin typeface="Calibri"/>
                <a:ea typeface="Calibri"/>
                <a:cs typeface="Calibri"/>
                <a:sym typeface="Calibri"/>
              </a:rPr>
              <a:t> Eye Care a misé sur la formation et le marketing. Pour encourager les conversations sur les verres </a:t>
            </a:r>
            <a:r>
              <a:rPr lang="fr-CA" sz="1200" b="0" i="1" u="none" strike="noStrike" cap="none" noProof="0" dirty="0">
                <a:solidFill>
                  <a:schemeClr val="dk1"/>
                </a:solidFill>
                <a:latin typeface="Calibri"/>
                <a:ea typeface="Calibri"/>
                <a:cs typeface="Calibri"/>
                <a:sym typeface="Calibri"/>
              </a:rPr>
              <a:t>Transitions</a:t>
            </a:r>
            <a:r>
              <a:rPr lang="fr-CA" sz="1200" b="0" i="0" u="none" strike="noStrike" cap="none" noProof="0" dirty="0">
                <a:solidFill>
                  <a:schemeClr val="dk1"/>
                </a:solidFill>
                <a:latin typeface="Calibri"/>
                <a:ea typeface="Calibri"/>
                <a:cs typeface="Calibri"/>
                <a:sym typeface="Calibri"/>
              </a:rPr>
              <a:t>, tous les membres de l’équipe sont devenus des spécialistes Transitions et portent fièrement leur épinglette. Les employés ont aussi reçu une paire de verres </a:t>
            </a:r>
            <a:r>
              <a:rPr lang="fr-CA" sz="1200" b="0" i="1" u="none" strike="noStrike" cap="none" noProof="0" dirty="0">
                <a:solidFill>
                  <a:schemeClr val="dk1"/>
                </a:solidFill>
                <a:latin typeface="Calibri"/>
                <a:ea typeface="Calibri"/>
                <a:cs typeface="Calibri"/>
                <a:sym typeface="Calibri"/>
              </a:rPr>
              <a:t>Transitions</a:t>
            </a:r>
            <a:r>
              <a:rPr lang="fr-CA" sz="1200" b="0" i="0" u="none" strike="noStrike" cap="none" noProof="0" dirty="0">
                <a:solidFill>
                  <a:schemeClr val="dk1"/>
                </a:solidFill>
                <a:latin typeface="Calibri"/>
                <a:ea typeface="Calibri"/>
                <a:cs typeface="Calibri"/>
                <a:sym typeface="Calibri"/>
              </a:rPr>
              <a:t> et une lampe de poche UV pour montrer aux clients comment les verres </a:t>
            </a:r>
            <a:r>
              <a:rPr lang="fr-CA" sz="1200" b="0" i="1" u="none" strike="noStrike" cap="none" noProof="0" dirty="0">
                <a:solidFill>
                  <a:schemeClr val="dk1"/>
                </a:solidFill>
                <a:latin typeface="Calibri"/>
                <a:ea typeface="Calibri"/>
                <a:cs typeface="Calibri"/>
                <a:sym typeface="Calibri"/>
              </a:rPr>
              <a:t>Transitions</a:t>
            </a:r>
            <a:r>
              <a:rPr lang="fr-CA" sz="1200" b="0" i="0" u="none" strike="noStrike" cap="none" noProof="0" dirty="0">
                <a:solidFill>
                  <a:schemeClr val="dk1"/>
                </a:solidFill>
                <a:latin typeface="Calibri"/>
                <a:ea typeface="Calibri"/>
                <a:cs typeface="Calibri"/>
                <a:sym typeface="Calibri"/>
              </a:rPr>
              <a:t> s’activent. Son plan marketing rigoureux incluait la création d’un présentoir interactif décrivant tous les types de verres </a:t>
            </a:r>
            <a:r>
              <a:rPr lang="fr-CA" sz="1200" b="0" i="1" u="none" strike="noStrike" cap="none" noProof="0" dirty="0">
                <a:solidFill>
                  <a:schemeClr val="dk1"/>
                </a:solidFill>
                <a:latin typeface="Calibri"/>
                <a:ea typeface="Calibri"/>
                <a:cs typeface="Calibri"/>
                <a:sym typeface="Calibri"/>
              </a:rPr>
              <a:t>Transitions</a:t>
            </a:r>
            <a:r>
              <a:rPr lang="fr-CA" sz="1200" b="0" i="0" u="none" strike="noStrike" cap="none" noProof="0" dirty="0">
                <a:solidFill>
                  <a:schemeClr val="dk1"/>
                </a:solidFill>
                <a:latin typeface="Calibri"/>
                <a:ea typeface="Calibri"/>
                <a:cs typeface="Calibri"/>
                <a:sym typeface="Calibri"/>
              </a:rPr>
              <a:t>, l’installation d’une publicité de la marque Transitions dans la vitrine et d’une affiche surdimensionnée à la réception, la publication de messages sur les médias sociaux en collaboration avec un micro-influenceur, la sensibilisation aux produits </a:t>
            </a:r>
            <a:r>
              <a:rPr lang="fr-CA" sz="1200" b="0" i="1" u="none" strike="noStrike" cap="none" noProof="0" dirty="0">
                <a:solidFill>
                  <a:schemeClr val="dk1"/>
                </a:solidFill>
                <a:latin typeface="Calibri"/>
                <a:ea typeface="Calibri"/>
                <a:cs typeface="Calibri"/>
                <a:sym typeface="Calibri"/>
              </a:rPr>
              <a:t>Transitions</a:t>
            </a:r>
            <a:r>
              <a:rPr lang="fr-CA" sz="1200" b="0" i="0" u="none" strike="noStrike" cap="none" noProof="0" dirty="0">
                <a:solidFill>
                  <a:schemeClr val="dk1"/>
                </a:solidFill>
                <a:latin typeface="Calibri"/>
                <a:ea typeface="Calibri"/>
                <a:cs typeface="Calibri"/>
                <a:sym typeface="Calibri"/>
              </a:rPr>
              <a:t> au sein de </a:t>
            </a:r>
            <a:r>
              <a:rPr lang="fr-CA" dirty="0"/>
              <a:t>la communauté ainsi que </a:t>
            </a:r>
            <a:r>
              <a:rPr lang="fr-CA" sz="1200" b="0" i="0" u="none" strike="noStrike" cap="none" noProof="0" dirty="0">
                <a:solidFill>
                  <a:schemeClr val="dk1"/>
                </a:solidFill>
                <a:latin typeface="Calibri"/>
                <a:ea typeface="Calibri"/>
                <a:cs typeface="Calibri"/>
                <a:sym typeface="Calibri"/>
              </a:rPr>
              <a:t>des démonstrations à la piscine locale et lors d’un tournoi de golf.</a:t>
            </a:r>
            <a:endParaRPr lang="fr-CA" noProof="0" dirty="0"/>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 </a:t>
            </a:r>
            <a:endParaRPr lang="fr-CA" noProof="0" dirty="0"/>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Grâce aux tactiques mentionnées ci-dessus et bien d’autres aspects, </a:t>
            </a:r>
            <a:r>
              <a:rPr lang="fr-CA" sz="1200" b="0" i="0" u="none" strike="noStrike" cap="none" noProof="0" dirty="0" err="1">
                <a:solidFill>
                  <a:schemeClr val="dk1"/>
                </a:solidFill>
                <a:latin typeface="Calibri"/>
                <a:ea typeface="Calibri"/>
                <a:cs typeface="Calibri"/>
                <a:sym typeface="Calibri"/>
              </a:rPr>
              <a:t>Wauseon</a:t>
            </a:r>
            <a:r>
              <a:rPr lang="fr-CA" sz="1200" b="0" i="0" u="none" strike="noStrike" cap="none" noProof="0" dirty="0">
                <a:solidFill>
                  <a:schemeClr val="dk1"/>
                </a:solidFill>
                <a:latin typeface="Calibri"/>
                <a:ea typeface="Calibri"/>
                <a:cs typeface="Calibri"/>
                <a:sym typeface="Calibri"/>
              </a:rPr>
              <a:t> Eye Care a dépassé son objectif avec des ventes de verres </a:t>
            </a:r>
            <a:r>
              <a:rPr lang="fr-CA" sz="1200" b="0" i="1" u="none" strike="noStrike" cap="none" noProof="0" dirty="0">
                <a:solidFill>
                  <a:schemeClr val="dk1"/>
                </a:solidFill>
                <a:latin typeface="Calibri"/>
                <a:ea typeface="Calibri"/>
                <a:cs typeface="Calibri"/>
                <a:sym typeface="Calibri"/>
              </a:rPr>
              <a:t>Transition</a:t>
            </a:r>
            <a:r>
              <a:rPr lang="fr-CA" sz="1200" b="0" i="0" u="none" strike="noStrike" cap="none" noProof="0" dirty="0">
                <a:solidFill>
                  <a:schemeClr val="dk1"/>
                </a:solidFill>
                <a:latin typeface="Calibri"/>
                <a:ea typeface="Calibri"/>
                <a:cs typeface="Calibri"/>
                <a:sym typeface="Calibri"/>
              </a:rPr>
              <a:t>s correspondant à 28 % du total des ventes, soit une hausse de 66 %!</a:t>
            </a:r>
            <a:endParaRPr lang="fr-CA" noProof="0" dirty="0"/>
          </a:p>
        </p:txBody>
      </p:sp>
      <p:sp>
        <p:nvSpPr>
          <p:cNvPr id="403" name="Google Shape;40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fr-CA" sz="1200" b="1" i="0" u="none" strike="noStrike" cap="none" noProof="0" dirty="0">
                <a:solidFill>
                  <a:schemeClr val="dk1"/>
                </a:solidFill>
                <a:latin typeface="Calibri"/>
                <a:ea typeface="Calibri"/>
                <a:cs typeface="Calibri"/>
                <a:sym typeface="Calibri"/>
              </a:rPr>
              <a:t>Clinique de soins de la vue de l’année au Canada : Lunetterie </a:t>
            </a:r>
            <a:r>
              <a:rPr lang="fr-CA" sz="1200" b="1" i="0" u="none" strike="noStrike" cap="none" noProof="0" dirty="0" err="1">
                <a:solidFill>
                  <a:schemeClr val="dk1"/>
                </a:solidFill>
                <a:latin typeface="Calibri"/>
                <a:ea typeface="Calibri"/>
                <a:cs typeface="Calibri"/>
                <a:sym typeface="Calibri"/>
              </a:rPr>
              <a:t>Milot</a:t>
            </a:r>
            <a:endParaRPr lang="fr-CA" sz="1200" b="0" i="0" u="none" strike="noStrike" cap="none" noProof="0"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fr-CA" sz="1200" b="1" i="0" u="none" strike="noStrike" cap="none" noProof="0" dirty="0">
                <a:solidFill>
                  <a:schemeClr val="dk1"/>
                </a:solidFill>
                <a:latin typeface="Calibri"/>
                <a:ea typeface="Calibri"/>
                <a:cs typeface="Calibri"/>
                <a:sym typeface="Calibri"/>
              </a:rPr>
              <a:t> </a:t>
            </a:r>
            <a:endParaRPr lang="fr-CA" sz="1200" b="0" i="0" u="none" strike="noStrike" cap="none" noProof="0"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Lunetterie </a:t>
            </a:r>
            <a:r>
              <a:rPr lang="fr-CA" sz="1200" b="0" i="0" u="none" strike="noStrike" cap="none" noProof="0" dirty="0" err="1">
                <a:solidFill>
                  <a:schemeClr val="dk1"/>
                </a:solidFill>
                <a:latin typeface="Calibri"/>
                <a:ea typeface="Calibri"/>
                <a:cs typeface="Calibri"/>
                <a:sym typeface="Calibri"/>
              </a:rPr>
              <a:t>Milot</a:t>
            </a:r>
            <a:r>
              <a:rPr lang="fr-CA" sz="1200" b="0" i="0" u="none" strike="noStrike" cap="none" noProof="0" dirty="0">
                <a:solidFill>
                  <a:schemeClr val="dk1"/>
                </a:solidFill>
                <a:latin typeface="Calibri"/>
                <a:ea typeface="Calibri"/>
                <a:cs typeface="Calibri"/>
                <a:sym typeface="Calibri"/>
              </a:rPr>
              <a:t> a été fondée en 1978 et compte désormais deux succursales entièrement rénovées et en constante évolution, où les clients sont accueillis dans une atmosphère moderne et avant-gardiste. </a:t>
            </a:r>
            <a:endParaRPr lang="fr-CA" noProof="0" dirty="0"/>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 </a:t>
            </a:r>
            <a:endParaRPr lang="fr-CA" noProof="0" dirty="0"/>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En 2020, la Lunetterie </a:t>
            </a:r>
            <a:r>
              <a:rPr lang="fr-CA" sz="1200" b="0" i="0" u="none" strike="noStrike" cap="none" noProof="0" dirty="0" err="1">
                <a:solidFill>
                  <a:schemeClr val="dk1"/>
                </a:solidFill>
                <a:latin typeface="Calibri"/>
                <a:ea typeface="Calibri"/>
                <a:cs typeface="Calibri"/>
                <a:sym typeface="Calibri"/>
              </a:rPr>
              <a:t>Milot</a:t>
            </a:r>
            <a:r>
              <a:rPr lang="fr-CA" sz="1200" b="0" i="0" u="none" strike="noStrike" cap="none" noProof="0" dirty="0">
                <a:solidFill>
                  <a:schemeClr val="dk1"/>
                </a:solidFill>
                <a:latin typeface="Calibri"/>
                <a:ea typeface="Calibri"/>
                <a:cs typeface="Calibri"/>
                <a:sym typeface="Calibri"/>
              </a:rPr>
              <a:t> souhaitait changer la perception de ses patients en leur présentant tous les verres </a:t>
            </a:r>
            <a:r>
              <a:rPr lang="fr-CA" sz="1200" b="0" i="1" u="none" strike="noStrike" cap="none" noProof="0" dirty="0">
                <a:solidFill>
                  <a:schemeClr val="dk1"/>
                </a:solidFill>
                <a:latin typeface="Calibri"/>
                <a:ea typeface="Calibri"/>
                <a:cs typeface="Calibri"/>
                <a:sym typeface="Calibri"/>
              </a:rPr>
              <a:t>Transitions.</a:t>
            </a:r>
            <a:r>
              <a:rPr lang="fr-CA" dirty="0"/>
              <a:t> L</a:t>
            </a:r>
            <a:r>
              <a:rPr lang="fr-CA" sz="1200" b="0" i="0" u="none" strike="noStrike" cap="none" noProof="0" dirty="0">
                <a:solidFill>
                  <a:schemeClr val="dk1"/>
                </a:solidFill>
                <a:latin typeface="Calibri"/>
                <a:ea typeface="Calibri"/>
                <a:cs typeface="Calibri"/>
                <a:sym typeface="Calibri"/>
              </a:rPr>
              <a:t>es cliniques ont utilisé différentes tactiques : formation en présentiel et à distance à toute l’équipe, défi Transitions de 30 jours au cours duquel les employés devaient recommander les verres </a:t>
            </a:r>
            <a:r>
              <a:rPr lang="fr-CA" sz="1200" b="0" i="1" u="none" strike="noStrike" cap="none" noProof="0" dirty="0">
                <a:solidFill>
                  <a:schemeClr val="dk1"/>
                </a:solidFill>
                <a:latin typeface="Calibri"/>
                <a:ea typeface="Calibri"/>
                <a:cs typeface="Calibri"/>
                <a:sym typeface="Calibri"/>
              </a:rPr>
              <a:t>Transitions </a:t>
            </a:r>
            <a:r>
              <a:rPr lang="fr-CA" sz="1200" b="0" i="0" u="none" strike="noStrike" cap="none" noProof="0" dirty="0">
                <a:solidFill>
                  <a:schemeClr val="dk1"/>
                </a:solidFill>
                <a:latin typeface="Calibri"/>
                <a:ea typeface="Calibri"/>
                <a:cs typeface="Calibri"/>
                <a:sym typeface="Calibri"/>
              </a:rPr>
              <a:t>à chaque patient, et remise d’une paire de verres </a:t>
            </a:r>
            <a:r>
              <a:rPr lang="fr-CA" sz="1200" b="0" i="1" u="none" strike="noStrike" cap="none" noProof="0" dirty="0">
                <a:solidFill>
                  <a:schemeClr val="dk1"/>
                </a:solidFill>
                <a:latin typeface="Calibri"/>
                <a:ea typeface="Calibri"/>
                <a:cs typeface="Calibri"/>
                <a:sym typeface="Calibri"/>
              </a:rPr>
              <a:t>Transitions</a:t>
            </a:r>
            <a:r>
              <a:rPr lang="fr-CA" sz="1200" b="0" i="0" u="none" strike="noStrike" cap="none" noProof="0" dirty="0">
                <a:solidFill>
                  <a:schemeClr val="dk1"/>
                </a:solidFill>
                <a:latin typeface="Calibri"/>
                <a:ea typeface="Calibri"/>
                <a:cs typeface="Calibri"/>
                <a:sym typeface="Calibri"/>
              </a:rPr>
              <a:t> à tous les membres de l’équipe. La Lunetterie </a:t>
            </a:r>
            <a:r>
              <a:rPr lang="fr-CA" sz="1200" b="0" i="0" u="none" strike="noStrike" cap="none" noProof="0" dirty="0" err="1">
                <a:solidFill>
                  <a:schemeClr val="dk1"/>
                </a:solidFill>
                <a:latin typeface="Calibri"/>
                <a:ea typeface="Calibri"/>
                <a:cs typeface="Calibri"/>
                <a:sym typeface="Calibri"/>
              </a:rPr>
              <a:t>Milot</a:t>
            </a:r>
            <a:r>
              <a:rPr lang="fr-CA" sz="1200" b="0" i="0" u="none" strike="noStrike" cap="none" noProof="0" dirty="0">
                <a:solidFill>
                  <a:schemeClr val="dk1"/>
                </a:solidFill>
                <a:latin typeface="Calibri"/>
                <a:ea typeface="Calibri"/>
                <a:cs typeface="Calibri"/>
                <a:sym typeface="Calibri"/>
              </a:rPr>
              <a:t> s’est également assurée de bien mettre en valeur la marque </a:t>
            </a:r>
            <a:r>
              <a:rPr lang="fr-CA" sz="1200" b="0" i="1" u="none" strike="noStrike" cap="none" noProof="0" dirty="0">
                <a:solidFill>
                  <a:schemeClr val="dk1"/>
                </a:solidFill>
                <a:latin typeface="Calibri"/>
                <a:ea typeface="Calibri"/>
                <a:cs typeface="Calibri"/>
                <a:sym typeface="Calibri"/>
              </a:rPr>
              <a:t>Transitions</a:t>
            </a:r>
            <a:r>
              <a:rPr lang="fr-CA" sz="1200" b="0" i="0" u="none" strike="noStrike" cap="none" noProof="0" dirty="0">
                <a:solidFill>
                  <a:schemeClr val="dk1"/>
                </a:solidFill>
                <a:latin typeface="Calibri"/>
                <a:ea typeface="Calibri"/>
                <a:cs typeface="Calibri"/>
                <a:sym typeface="Calibri"/>
              </a:rPr>
              <a:t> dans ses cliniques en créant un bar à style et un présentoir mural présentant toutes les couleurs de verres Transitions et tous les modèles au fini miroir, des cartes-chevalets sur les produits Transitions ainsi qu’une vidéo sur les verres style </a:t>
            </a:r>
            <a:r>
              <a:rPr lang="fr-CA" sz="1200" b="0" i="0" u="none" strike="noStrike" cap="none" noProof="0" dirty="0" err="1">
                <a:solidFill>
                  <a:schemeClr val="dk1"/>
                </a:solidFill>
                <a:latin typeface="Calibri"/>
                <a:ea typeface="Calibri"/>
                <a:cs typeface="Calibri"/>
                <a:sym typeface="Calibri"/>
              </a:rPr>
              <a:t>colors</a:t>
            </a:r>
            <a:r>
              <a:rPr lang="fr-CA" sz="1200" b="0" i="0" u="none" strike="noStrike" cap="none" noProof="0" dirty="0">
                <a:solidFill>
                  <a:schemeClr val="dk1"/>
                </a:solidFill>
                <a:latin typeface="Calibri"/>
                <a:ea typeface="Calibri"/>
                <a:cs typeface="Calibri"/>
                <a:sym typeface="Calibri"/>
              </a:rPr>
              <a:t> qui joue en boucle sur un téléviseur à la réception.</a:t>
            </a:r>
            <a:endParaRPr lang="fr-CA" noProof="0" dirty="0"/>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 </a:t>
            </a:r>
            <a:endParaRPr lang="fr-CA" noProof="0" dirty="0"/>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En modifiant sa façon de recommander les verres </a:t>
            </a:r>
            <a:r>
              <a:rPr lang="fr-CA" sz="1200" b="0" i="1" u="none" strike="noStrike" cap="none" noProof="0" dirty="0">
                <a:solidFill>
                  <a:schemeClr val="dk1"/>
                </a:solidFill>
                <a:latin typeface="Calibri"/>
                <a:ea typeface="Calibri"/>
                <a:cs typeface="Calibri"/>
                <a:sym typeface="Calibri"/>
              </a:rPr>
              <a:t>Transitions</a:t>
            </a:r>
            <a:r>
              <a:rPr lang="fr-CA" sz="1200" b="0" i="0" u="none" strike="noStrike" cap="none" noProof="0" dirty="0">
                <a:solidFill>
                  <a:schemeClr val="dk1"/>
                </a:solidFill>
                <a:latin typeface="Calibri"/>
                <a:ea typeface="Calibri"/>
                <a:cs typeface="Calibri"/>
                <a:sym typeface="Calibri"/>
              </a:rPr>
              <a:t>, La Lunetterie </a:t>
            </a:r>
            <a:r>
              <a:rPr lang="fr-CA" sz="1200" b="0" i="0" u="none" strike="noStrike" cap="none" noProof="0" dirty="0" err="1">
                <a:solidFill>
                  <a:schemeClr val="dk1"/>
                </a:solidFill>
                <a:latin typeface="Calibri"/>
                <a:ea typeface="Calibri"/>
                <a:cs typeface="Calibri"/>
                <a:sym typeface="Calibri"/>
              </a:rPr>
              <a:t>Milot</a:t>
            </a:r>
            <a:r>
              <a:rPr lang="fr-CA" sz="1200" b="0" i="0" u="none" strike="noStrike" cap="none" noProof="0" dirty="0">
                <a:solidFill>
                  <a:schemeClr val="dk1"/>
                </a:solidFill>
                <a:latin typeface="Calibri"/>
                <a:ea typeface="Calibri"/>
                <a:cs typeface="Calibri"/>
                <a:sym typeface="Calibri"/>
              </a:rPr>
              <a:t> a augmenté sa part de ventes de verres </a:t>
            </a:r>
            <a:r>
              <a:rPr lang="fr-CA" sz="1200" b="0" i="1" u="none" strike="noStrike" cap="none" noProof="0" dirty="0">
                <a:solidFill>
                  <a:schemeClr val="dk1"/>
                </a:solidFill>
                <a:latin typeface="Calibri"/>
                <a:ea typeface="Calibri"/>
                <a:cs typeface="Calibri"/>
                <a:sym typeface="Calibri"/>
              </a:rPr>
              <a:t>Transitions</a:t>
            </a:r>
            <a:r>
              <a:rPr lang="fr-CA" sz="1200" b="0" i="0" u="none" strike="noStrike" cap="none" noProof="0" dirty="0">
                <a:solidFill>
                  <a:schemeClr val="dk1"/>
                </a:solidFill>
                <a:latin typeface="Calibri"/>
                <a:ea typeface="Calibri"/>
                <a:cs typeface="Calibri"/>
                <a:sym typeface="Calibri"/>
              </a:rPr>
              <a:t> de 420,6 % en 2020 par rapport à 2019.</a:t>
            </a:r>
            <a:endParaRPr lang="fr-CA" noProof="0" dirty="0"/>
          </a:p>
        </p:txBody>
      </p:sp>
      <p:sp>
        <p:nvSpPr>
          <p:cNvPr id="413" name="Google Shape;41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fr-CA" sz="1200" b="1" i="0" u="none" strike="noStrike" cap="none" noProof="0" dirty="0">
                <a:solidFill>
                  <a:schemeClr val="dk1"/>
                </a:solidFill>
                <a:latin typeface="Calibri"/>
                <a:ea typeface="Calibri"/>
                <a:cs typeface="Calibri"/>
                <a:sym typeface="Calibri"/>
              </a:rPr>
              <a:t>Ambassadrice de la marque : Rachel Hill</a:t>
            </a:r>
            <a:endParaRPr lang="fr-CA" sz="1200" b="0" i="0" u="none" strike="noStrike" cap="none" noProof="0"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 </a:t>
            </a:r>
            <a:endParaRPr lang="fr-CA" noProof="0" dirty="0"/>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Rachel Hill est opticienne agréée en Ontario, au Canada, et compte plus de 25 années d’expérience dans l’industrie. Rachel est une opticienne de deuxième génération et propriétaire de </a:t>
            </a:r>
            <a:r>
              <a:rPr lang="fr-CA" sz="1200" b="0" i="0" u="none" strike="noStrike" cap="none" noProof="0" dirty="0" err="1">
                <a:solidFill>
                  <a:schemeClr val="dk1"/>
                </a:solidFill>
                <a:latin typeface="Calibri"/>
                <a:ea typeface="Calibri"/>
                <a:cs typeface="Calibri"/>
                <a:sym typeface="Calibri"/>
              </a:rPr>
              <a:t>Personal</a:t>
            </a:r>
            <a:r>
              <a:rPr lang="fr-CA" sz="1200" b="0" i="0" u="none" strike="noStrike" cap="none" noProof="0" dirty="0">
                <a:solidFill>
                  <a:schemeClr val="dk1"/>
                </a:solidFill>
                <a:latin typeface="Calibri"/>
                <a:ea typeface="Calibri"/>
                <a:cs typeface="Calibri"/>
                <a:sym typeface="Calibri"/>
              </a:rPr>
              <a:t> Optical / </a:t>
            </a:r>
            <a:r>
              <a:rPr lang="fr-CA" sz="1200" b="0" i="0" u="none" strike="noStrike" cap="none" noProof="0" dirty="0" err="1">
                <a:solidFill>
                  <a:schemeClr val="dk1"/>
                </a:solidFill>
                <a:latin typeface="Calibri"/>
                <a:ea typeface="Calibri"/>
                <a:cs typeface="Calibri"/>
                <a:sym typeface="Calibri"/>
              </a:rPr>
              <a:t>Personal</a:t>
            </a:r>
            <a:r>
              <a:rPr lang="fr-CA" sz="1200" b="0" i="0" u="none" strike="noStrike" cap="none" noProof="0" dirty="0">
                <a:solidFill>
                  <a:schemeClr val="dk1"/>
                </a:solidFill>
                <a:latin typeface="Calibri"/>
                <a:ea typeface="Calibri"/>
                <a:cs typeface="Calibri"/>
                <a:sym typeface="Calibri"/>
              </a:rPr>
              <a:t> </a:t>
            </a:r>
            <a:r>
              <a:rPr lang="fr-CA" sz="1200" b="0" i="0" u="none" strike="noStrike" cap="none" noProof="0" dirty="0" err="1">
                <a:solidFill>
                  <a:schemeClr val="dk1"/>
                </a:solidFill>
                <a:latin typeface="Calibri"/>
                <a:ea typeface="Calibri"/>
                <a:cs typeface="Calibri"/>
                <a:sym typeface="Calibri"/>
              </a:rPr>
              <a:t>Eyez</a:t>
            </a:r>
            <a:r>
              <a:rPr lang="fr-CA" sz="1200" b="0" i="0" u="none" strike="noStrike" cap="none" noProof="0" dirty="0">
                <a:solidFill>
                  <a:schemeClr val="dk1"/>
                </a:solidFill>
                <a:latin typeface="Calibri"/>
                <a:ea typeface="Calibri"/>
                <a:cs typeface="Calibri"/>
                <a:sym typeface="Calibri"/>
              </a:rPr>
              <a:t>. </a:t>
            </a:r>
            <a:endParaRPr lang="fr-CA" noProof="0" dirty="0"/>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 </a:t>
            </a:r>
            <a:endParaRPr lang="fr-CA" noProof="0" dirty="0"/>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Son objectif pour 2020 consistait à essayer d’informer les parents sur l’importance des examens de la vue pour les enfants, du temps d’écran et de l’absorption de la lumière bleue à l’intérieur et à l’extérieur, tout en assurant que les patients se sentaient bien dans la boutique d’optique. Rachel a utilisé les médias sociaux, donné des formations Transitions et créé un bar de couleurs style Transitions pour aider à promouvoir les produits auprès de tous ses patients. </a:t>
            </a:r>
            <a:endParaRPr lang="fr-CA" noProof="0" dirty="0"/>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 </a:t>
            </a:r>
            <a:endParaRPr lang="fr-CA" noProof="0" dirty="0"/>
          </a:p>
          <a:p>
            <a:pPr marL="457200" marR="0" lvl="0" indent="-228600" algn="l" rtl="0">
              <a:lnSpc>
                <a:spcPct val="100000"/>
              </a:lnSpc>
              <a:spcBef>
                <a:spcPts val="0"/>
              </a:spcBef>
              <a:spcAft>
                <a:spcPts val="0"/>
              </a:spcAft>
              <a:buSzPts val="1400"/>
              <a:buNone/>
            </a:pPr>
            <a:r>
              <a:rPr lang="fr-CA" sz="1200" b="0" i="0" u="none" strike="noStrike" cap="none" noProof="0" dirty="0">
                <a:solidFill>
                  <a:schemeClr val="dk1"/>
                </a:solidFill>
                <a:latin typeface="Calibri"/>
                <a:ea typeface="Calibri"/>
                <a:cs typeface="Calibri"/>
                <a:sym typeface="Calibri"/>
              </a:rPr>
              <a:t>Tous ces efforts ont contribué à la hausse de plus de 110 % de l’engagement sur Facebook et Instagram, et à une augmentation de 2,1 % de la part de ventes de verres </a:t>
            </a:r>
            <a:r>
              <a:rPr lang="fr-CA" sz="1200" b="0" i="1" u="none" strike="noStrike" cap="none" noProof="0" dirty="0">
                <a:solidFill>
                  <a:schemeClr val="dk1"/>
                </a:solidFill>
                <a:latin typeface="Calibri"/>
                <a:ea typeface="Calibri"/>
                <a:cs typeface="Calibri"/>
                <a:sym typeface="Calibri"/>
              </a:rPr>
              <a:t>Transitions </a:t>
            </a:r>
            <a:r>
              <a:rPr lang="fr-CA" sz="1200" b="0" i="0" u="none" strike="noStrike" cap="none" noProof="0" dirty="0">
                <a:solidFill>
                  <a:schemeClr val="dk1"/>
                </a:solidFill>
                <a:latin typeface="Calibri"/>
                <a:ea typeface="Calibri"/>
                <a:cs typeface="Calibri"/>
                <a:sym typeface="Calibri"/>
              </a:rPr>
              <a:t>du total des ventes en 2020 par rapport à 2019. </a:t>
            </a:r>
            <a:endParaRPr lang="fr-CA" noProof="0" dirty="0"/>
          </a:p>
        </p:txBody>
      </p:sp>
      <p:sp>
        <p:nvSpPr>
          <p:cNvPr id="423" name="Google Shape;42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3" name="Google Shape;26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39" name="Google Shape;43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CA" altLang="fr-FR" dirty="0">
                <a:ea typeface="ＭＳ Ｐゴシック" panose="020B0600070205080204" pitchFamily="34" charset="-128"/>
              </a:rPr>
              <a:t>Déterminez votre ou vos objectifs S.M.A.R.T. (spécifiques, mesurables, atteignables, réalistes et définis dans le temps).</a:t>
            </a:r>
          </a:p>
          <a:p>
            <a:pPr marL="457200" marR="0" lvl="0" indent="-228600" algn="l" rtl="0">
              <a:lnSpc>
                <a:spcPct val="100000"/>
              </a:lnSpc>
              <a:spcBef>
                <a:spcPts val="0"/>
              </a:spcBef>
              <a:spcAft>
                <a:spcPts val="0"/>
              </a:spcAft>
              <a:buSzPts val="1400"/>
              <a:buNone/>
            </a:pPr>
            <a:endParaRPr dirty="0"/>
          </a:p>
        </p:txBody>
      </p:sp>
      <p:sp>
        <p:nvSpPr>
          <p:cNvPr id="447" name="Google Shape;44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55" name="Google Shape;45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CA" altLang="fr-FR" dirty="0">
                <a:ea typeface="ＭＳ Ｐゴシック" panose="020B0600070205080204" pitchFamily="34" charset="-128"/>
              </a:rPr>
              <a:t>Le cas échéant, n’oubliez pas d’inclure vos ventes de verres photochromiques (incluant la croissance des paires et la part de marché sur l’ensemble de vos ventes).</a:t>
            </a:r>
          </a:p>
        </p:txBody>
      </p:sp>
      <p:sp>
        <p:nvSpPr>
          <p:cNvPr id="471" name="Google Shape;47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887c65a839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887c65a839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0857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CA" altLang="fr-FR" sz="1200" b="1" dirty="0">
                <a:latin typeface="Century Gothic" panose="020B0502020202020204" pitchFamily="34" charset="0"/>
                <a:ea typeface="ＭＳ Ｐゴシック" panose="020B0600070205080204" pitchFamily="34" charset="-128"/>
              </a:rPr>
              <a:t>Prix de l’ambassadeur de la marque Transitions : </a:t>
            </a:r>
            <a:r>
              <a:rPr lang="fr-CA" altLang="fr-FR" sz="1200" dirty="0">
                <a:latin typeface="Century Gothic" panose="020B0502020202020204" pitchFamily="34" charset="0"/>
                <a:ea typeface="ＭＳ Ｐゴシック" panose="020B0600070205080204" pitchFamily="34" charset="-128"/>
              </a:rPr>
              <a:t>Ce prix est remis à </a:t>
            </a:r>
            <a:r>
              <a:rPr lang="fr-CA" altLang="fr-FR" sz="1200" b="1" u="sng" dirty="0">
                <a:latin typeface="Century Gothic" panose="020B0502020202020204" pitchFamily="34" charset="0"/>
                <a:ea typeface="ＭＳ Ｐゴシック" panose="020B0600070205080204" pitchFamily="34" charset="-128"/>
              </a:rPr>
              <a:t>la personne</a:t>
            </a:r>
            <a:r>
              <a:rPr lang="fr-CA" altLang="fr-FR" sz="1200" dirty="0">
                <a:latin typeface="Century Gothic" panose="020B0502020202020204" pitchFamily="34" charset="0"/>
                <a:ea typeface="ＭＳ Ｐゴシック" panose="020B0600070205080204" pitchFamily="34" charset="-128"/>
              </a:rPr>
              <a:t> s’étant l</a:t>
            </a:r>
            <a:r>
              <a:rPr lang="fr-CA" altLang="fr-FR" sz="1200" dirty="0">
                <a:solidFill>
                  <a:srgbClr val="FF0000"/>
                </a:solidFill>
                <a:latin typeface="Century Gothic" panose="020B0502020202020204" pitchFamily="34" charset="0"/>
                <a:ea typeface="ＭＳ Ｐゴシック" panose="020B0600070205080204" pitchFamily="34" charset="-128"/>
              </a:rPr>
              <a:t>a</a:t>
            </a:r>
            <a:r>
              <a:rPr lang="fr-CA" altLang="fr-FR" sz="1200" dirty="0">
                <a:latin typeface="Century Gothic" panose="020B0502020202020204" pitchFamily="34" charset="0"/>
                <a:ea typeface="ＭＳ Ｐゴシック" panose="020B0600070205080204" pitchFamily="34" charset="-128"/>
              </a:rPr>
              <a:t> plus dévouée pour promouvoir la marque </a:t>
            </a:r>
            <a:r>
              <a:rPr lang="fr-CA" altLang="fr-FR" sz="1200" i="1" dirty="0">
                <a:latin typeface="Century Gothic" panose="020B0502020202020204" pitchFamily="34" charset="0"/>
                <a:ea typeface="ＭＳ Ｐゴシック" panose="020B0600070205080204" pitchFamily="34" charset="-128"/>
              </a:rPr>
              <a:t>Transitions</a:t>
            </a:r>
            <a:r>
              <a:rPr lang="fr-CA" altLang="fr-FR" sz="1200" dirty="0">
                <a:latin typeface="Century Gothic" panose="020B0502020202020204" pitchFamily="34" charset="0"/>
                <a:ea typeface="ＭＳ Ｐゴシック" panose="020B0600070205080204" pitchFamily="34" charset="-128"/>
              </a:rPr>
              <a:t>, multiplier les conversations entre pairs, être présente dans les médias sociaux et avoir fait preuve d’un engagement sans pareil pour inclure les verres </a:t>
            </a:r>
            <a:r>
              <a:rPr lang="fr-CA" altLang="fr-FR" sz="1200" i="0" dirty="0">
                <a:latin typeface="Century Gothic" panose="020B0502020202020204" pitchFamily="34" charset="0"/>
                <a:ea typeface="ＭＳ Ｐゴシック" panose="020B0600070205080204" pitchFamily="34" charset="-128"/>
              </a:rPr>
              <a:t>Transitions</a:t>
            </a:r>
            <a:r>
              <a:rPr lang="fr-CA" altLang="fr-FR" sz="1200" dirty="0">
                <a:latin typeface="Century Gothic" panose="020B0502020202020204" pitchFamily="34" charset="0"/>
                <a:ea typeface="ＭＳ Ｐゴシック" panose="020B0600070205080204" pitchFamily="34" charset="-128"/>
              </a:rPr>
              <a:t> dans ses objectifs opérationnels, dans ses interactions avec ses patients et dans ses activités de formation ou de promotion d’une saine vision au sein de sa collectivité. </a:t>
            </a:r>
          </a:p>
          <a:p>
            <a:endParaRPr lang="fr-CA" altLang="fr-FR" sz="1200" dirty="0">
              <a:latin typeface="Century Gothic" panose="020B0502020202020204" pitchFamily="34" charset="0"/>
              <a:ea typeface="ＭＳ Ｐゴシック" panose="020B0600070205080204" pitchFamily="34" charset="-128"/>
            </a:endParaRPr>
          </a:p>
          <a:p>
            <a:r>
              <a:rPr lang="fr-CA" altLang="fr-FR" sz="1200" b="1" dirty="0">
                <a:latin typeface="Century Gothic" panose="020B0502020202020204" pitchFamily="34" charset="0"/>
                <a:ea typeface="ＭＳ Ｐゴシック" panose="020B0600070205080204" pitchFamily="34" charset="-128"/>
              </a:rPr>
              <a:t>Prix du détaillant de l’année aux États-Unis et Prix du détaillant de l’année au Canada : </a:t>
            </a:r>
            <a:r>
              <a:rPr lang="fr-CA" altLang="fr-FR" sz="1200" dirty="0">
                <a:latin typeface="Century Gothic" panose="020B0502020202020204" pitchFamily="34" charset="0"/>
                <a:ea typeface="ＭＳ Ｐゴシック" panose="020B0600070205080204" pitchFamily="34" charset="-128"/>
              </a:rPr>
              <a:t>Ce prix est remis à un </a:t>
            </a:r>
            <a:r>
              <a:rPr lang="fr-CA" altLang="fr-FR" sz="1200" b="1" u="sng" dirty="0">
                <a:latin typeface="Century Gothic" panose="020B0502020202020204" pitchFamily="34" charset="0"/>
                <a:ea typeface="ＭＳ Ｐゴシック" panose="020B0600070205080204" pitchFamily="34" charset="-128"/>
              </a:rPr>
              <a:t>détaillant</a:t>
            </a:r>
            <a:r>
              <a:rPr lang="fr-CA" altLang="fr-FR" sz="1200" dirty="0">
                <a:latin typeface="Century Gothic" panose="020B0502020202020204" pitchFamily="34" charset="0"/>
                <a:ea typeface="ＭＳ Ｐゴシック" panose="020B0600070205080204" pitchFamily="34" charset="-128"/>
              </a:rPr>
              <a:t> qui a soutenu activement la marque </a:t>
            </a:r>
            <a:r>
              <a:rPr lang="fr-CA" altLang="fr-FR" sz="1200" i="1" dirty="0">
                <a:latin typeface="Century Gothic" panose="020B0502020202020204" pitchFamily="34" charset="0"/>
                <a:ea typeface="ＭＳ Ｐゴシック" panose="020B0600070205080204" pitchFamily="34" charset="-128"/>
              </a:rPr>
              <a:t>Transitions </a:t>
            </a:r>
            <a:r>
              <a:rPr lang="fr-CA" altLang="fr-FR" sz="1200" dirty="0">
                <a:latin typeface="Century Gothic" panose="020B0502020202020204" pitchFamily="34" charset="0"/>
                <a:ea typeface="ＭＳ Ｐゴシック" panose="020B0600070205080204" pitchFamily="34" charset="-128"/>
              </a:rPr>
              <a:t>et qui s’est engagé à améliorer la vue de ses clients et de sa collectivité. Les détaillants de 20 succursales ou plus aux États-Unis et de 20 succursales ou plus au Canada sont admissibles à ce prix. Le prix sera remis à un détaillant des États-Unis et à un détaillant du Canada. Les nommés sont jugés selon de nombreux facteurs, notamment la croissance photochromique dans son ensemble, les actions déployées pour appuyer la marque </a:t>
            </a:r>
            <a:r>
              <a:rPr lang="fr-CA" altLang="fr-FR" sz="1200" i="1" dirty="0">
                <a:latin typeface="Century Gothic" panose="020B0502020202020204" pitchFamily="34" charset="0"/>
                <a:ea typeface="ＭＳ Ｐゴシック" panose="020B0600070205080204" pitchFamily="34" charset="-128"/>
              </a:rPr>
              <a:t>Transitions</a:t>
            </a:r>
            <a:r>
              <a:rPr lang="fr-CA" altLang="fr-FR" sz="1200" dirty="0">
                <a:latin typeface="Century Gothic" panose="020B0502020202020204" pitchFamily="34" charset="0"/>
                <a:ea typeface="ＭＳ Ｐゴシック" panose="020B0600070205080204" pitchFamily="34" charset="-128"/>
              </a:rPr>
              <a:t> à l’aide de programmes de marketing et de promotions, la qualité de la formation offerte aux employés du secteur de l’optique, les actions déployées pour promouvoir une vision saine au sein de leur collectivité locale, le soutien et l’engagement auprès des programmes de service public de même que l’engagement dans son ensemble envers l’information aux clients sur l’importance d’une vision saine et les avantages des verres </a:t>
            </a:r>
            <a:r>
              <a:rPr lang="fr-CA" altLang="fr-FR" sz="1200" i="1" dirty="0">
                <a:latin typeface="Century Gothic" panose="020B0502020202020204" pitchFamily="34" charset="0"/>
                <a:ea typeface="ＭＳ Ｐゴシック" panose="020B0600070205080204" pitchFamily="34" charset="-128"/>
              </a:rPr>
              <a:t>Transitions</a:t>
            </a:r>
            <a:r>
              <a:rPr lang="fr-CA" altLang="fr-FR" sz="1200" dirty="0">
                <a:solidFill>
                  <a:srgbClr val="000000"/>
                </a:solidFill>
                <a:latin typeface="Century Gothic" panose="020B0502020202020204" pitchFamily="34" charset="0"/>
                <a:ea typeface="ＭＳ Ｐゴシック" panose="020B0600070205080204" pitchFamily="34" charset="-128"/>
              </a:rPr>
              <a:t>.</a:t>
            </a:r>
          </a:p>
          <a:p>
            <a:endParaRPr lang="fr-CA" altLang="fr-FR" sz="1200" b="1" dirty="0">
              <a:latin typeface="Century Gothic" panose="020B0502020202020204" pitchFamily="34" charset="0"/>
              <a:ea typeface="ＭＳ Ｐゴシック" panose="020B0600070205080204" pitchFamily="34" charset="-128"/>
            </a:endParaRPr>
          </a:p>
          <a:p>
            <a:r>
              <a:rPr lang="fr-CA" altLang="fr-FR" sz="1200" b="1" dirty="0">
                <a:latin typeface="Century Gothic" panose="020B0502020202020204" pitchFamily="34" charset="0"/>
                <a:ea typeface="ＭＳ Ｐゴシック" panose="020B0600070205080204" pitchFamily="34" charset="-128"/>
              </a:rPr>
              <a:t>Prix de la clinique de soins de la vue de l’année aux États-Unis, Prix de la clinique de soins de la vue de l’année au Canada: </a:t>
            </a:r>
            <a:r>
              <a:rPr lang="fr-FR" altLang="en-US" sz="1200" dirty="0">
                <a:solidFill>
                  <a:srgbClr val="000000"/>
                </a:solidFill>
                <a:latin typeface="Century Gothic" panose="020B0502020202020204" pitchFamily="34" charset="0"/>
                <a:ea typeface="ＭＳ Ｐゴシック" panose="020B0600070205080204" pitchFamily="34" charset="-128"/>
              </a:rPr>
              <a:t>Le Prix de la clinique de soins de la vue de l’année reconnaît les </a:t>
            </a:r>
            <a:r>
              <a:rPr lang="fr-FR" altLang="en-US" sz="1200" b="1" u="sng" dirty="0">
                <a:solidFill>
                  <a:srgbClr val="000000"/>
                </a:solidFill>
                <a:latin typeface="Century Gothic" panose="020B0502020202020204" pitchFamily="34" charset="0"/>
                <a:ea typeface="ＭＳ Ｐゴシック" panose="020B0600070205080204" pitchFamily="34" charset="-128"/>
              </a:rPr>
              <a:t>cliniques de soins de la vue indépendantes </a:t>
            </a:r>
            <a:r>
              <a:rPr lang="fr-FR" altLang="en-US" sz="1200" dirty="0">
                <a:solidFill>
                  <a:srgbClr val="000000"/>
                </a:solidFill>
                <a:latin typeface="Century Gothic" panose="020B0502020202020204" pitchFamily="34" charset="0"/>
                <a:ea typeface="ＭＳ Ｐゴシック" panose="020B0600070205080204" pitchFamily="34" charset="-128"/>
              </a:rPr>
              <a:t>et </a:t>
            </a:r>
            <a:r>
              <a:rPr lang="fr-FR" altLang="en-US" sz="1200" b="1" u="sng" dirty="0">
                <a:solidFill>
                  <a:srgbClr val="000000"/>
                </a:solidFill>
                <a:latin typeface="Century Gothic" panose="020B0502020202020204" pitchFamily="34" charset="0"/>
                <a:ea typeface="ＭＳ Ｐゴシック" panose="020B0600070205080204" pitchFamily="34" charset="-128"/>
              </a:rPr>
              <a:t>les détaillants de moins de 20 emplacements</a:t>
            </a:r>
            <a:r>
              <a:rPr lang="fr-CA" altLang="fr-FR" sz="1200" dirty="0">
                <a:latin typeface="Century Gothic" panose="020B0502020202020204" pitchFamily="34" charset="0"/>
                <a:ea typeface="ＭＳ Ｐゴシック" panose="020B0600070205080204" pitchFamily="34" charset="-128"/>
              </a:rPr>
              <a:t> qui se sont engagées activement dans la promotion d’une vision saine auprès de leurs patients et au sein de leur collectivité locale et qui ont fait preuve d’excellence en matière de soutien de la marque </a:t>
            </a:r>
            <a:r>
              <a:rPr lang="fr-CA" altLang="fr-FR" sz="1200" i="1" dirty="0">
                <a:latin typeface="Century Gothic" panose="020B0502020202020204" pitchFamily="34" charset="0"/>
                <a:ea typeface="ＭＳ Ｐゴシック" panose="020B0600070205080204" pitchFamily="34" charset="-128"/>
              </a:rPr>
              <a:t>Transitions</a:t>
            </a:r>
            <a:r>
              <a:rPr lang="fr-CA" altLang="fr-FR" sz="1200" dirty="0">
                <a:latin typeface="Century Gothic" panose="020B0502020202020204" pitchFamily="34" charset="0"/>
                <a:ea typeface="ＭＳ Ｐゴシック" panose="020B0600070205080204" pitchFamily="34" charset="-128"/>
              </a:rPr>
              <a:t>. La performance de tous les nommés est évaluée selon de nombreux facteurs, incluant la croissance photochromique, l’harmonisation avec Transitions Optical et la participation à des programmes et à des promotions, les stratégies marketing, les activités d’éducation et de formation et l’engagement au sein de la collectivité</a:t>
            </a:r>
            <a:r>
              <a:rPr lang="fr-CA" altLang="fr-FR" sz="1200" dirty="0">
                <a:solidFill>
                  <a:srgbClr val="000000"/>
                </a:solidFill>
                <a:latin typeface="Century Gothic" panose="020B0502020202020204" pitchFamily="34" charset="0"/>
                <a:ea typeface="ＭＳ Ｐゴシック" panose="020B0600070205080204" pitchFamily="34" charset="-128"/>
              </a:rPr>
              <a:t>.</a:t>
            </a:r>
          </a:p>
          <a:p>
            <a:endParaRPr lang="fr-CA" altLang="fr-FR" sz="1200" b="1" dirty="0">
              <a:latin typeface="Century Gothic" panose="020B0502020202020204" pitchFamily="34" charset="0"/>
              <a:ea typeface="ＭＳ Ｐゴシック" panose="020B0600070205080204" pitchFamily="34" charset="-128"/>
            </a:endParaRPr>
          </a:p>
          <a:p>
            <a:pPr>
              <a:lnSpc>
                <a:spcPct val="90000"/>
              </a:lnSpc>
              <a:spcBef>
                <a:spcPct val="0"/>
              </a:spcBef>
              <a:spcAft>
                <a:spcPts val="1238"/>
              </a:spcAft>
              <a:buClr>
                <a:srgbClr val="00B5E2"/>
              </a:buClr>
            </a:pPr>
            <a:r>
              <a:rPr lang="fr-CA" altLang="fr-FR" sz="1200" b="1" dirty="0">
                <a:latin typeface="Century Gothic" panose="020B0502020202020204" pitchFamily="34" charset="0"/>
                <a:ea typeface="ＭＳ Ｐゴシック" panose="020B0600070205080204" pitchFamily="34" charset="-128"/>
              </a:rPr>
              <a:t>Prix de la formation : </a:t>
            </a:r>
            <a:r>
              <a:rPr lang="fr-CA" altLang="fr-FR" sz="1200" dirty="0">
                <a:latin typeface="Century Gothic" panose="020B0502020202020204" pitchFamily="34" charset="0"/>
                <a:ea typeface="ＭＳ Ｐゴシック" panose="020B0600070205080204" pitchFamily="34" charset="-128"/>
              </a:rPr>
              <a:t>Ce prix est remis </a:t>
            </a:r>
            <a:r>
              <a:rPr lang="fr-CA" altLang="fr-FR" sz="1200" b="1" u="sng" dirty="0">
                <a:latin typeface="Century Gothic" panose="020B0502020202020204" pitchFamily="34" charset="0"/>
                <a:ea typeface="ＭＳ Ｐゴシック" panose="020B0600070205080204" pitchFamily="34" charset="-128"/>
              </a:rPr>
              <a:t>à une personne, une entreprise ou un formateur</a:t>
            </a:r>
            <a:r>
              <a:rPr lang="fr-CA" altLang="fr-FR" sz="1200" dirty="0">
                <a:latin typeface="Century Gothic" panose="020B0502020202020204" pitchFamily="34" charset="0"/>
                <a:ea typeface="ＭＳ Ｐゴシック" panose="020B0600070205080204" pitchFamily="34" charset="-128"/>
              </a:rPr>
              <a:t> qui a fait preuve de créativité dans la mise sur pied ou l’offre de formations incluant les verres photochromiques et la marque ou la famille de produits </a:t>
            </a:r>
            <a:r>
              <a:rPr lang="fr-CA" altLang="fr-FR" sz="1200" i="1" dirty="0">
                <a:latin typeface="Century Gothic" panose="020B0502020202020204" pitchFamily="34" charset="0"/>
                <a:ea typeface="ＭＳ Ｐゴシック" panose="020B0600070205080204" pitchFamily="34" charset="-128"/>
              </a:rPr>
              <a:t>Transitions</a:t>
            </a:r>
            <a:r>
              <a:rPr lang="fr-CA" altLang="fr-FR" sz="1200" dirty="0">
                <a:latin typeface="Century Gothic" panose="020B0502020202020204" pitchFamily="34" charset="0"/>
                <a:ea typeface="ＭＳ Ｐゴシック" panose="020B0600070205080204" pitchFamily="34" charset="-128"/>
              </a:rPr>
              <a:t>, ce qui peut inclure l’intégration du message ou des ressources éducatives de Transitions Optical</a:t>
            </a:r>
            <a:r>
              <a:rPr lang="fr-CA" altLang="fr-FR" sz="1200" i="1" dirty="0">
                <a:latin typeface="Century Gothic" panose="020B0502020202020204" pitchFamily="34" charset="0"/>
                <a:ea typeface="ＭＳ Ｐゴシック" panose="020B0600070205080204" pitchFamily="34" charset="-128"/>
              </a:rPr>
              <a:t> </a:t>
            </a:r>
            <a:r>
              <a:rPr lang="fr-CA" altLang="fr-FR" sz="1200" dirty="0">
                <a:latin typeface="Century Gothic" panose="020B0502020202020204" pitchFamily="34" charset="0"/>
                <a:ea typeface="ＭＳ Ｐゴシック" panose="020B0600070205080204" pitchFamily="34" charset="-128"/>
              </a:rPr>
              <a:t>dans des formations destinées au personnel ou aux professionnels de l’industrie ou la contribution à l’augmentation des participants à des formations comprenant celles de Transitions Optical (comme les séminaires de formation continue ou des formations qui ont eu lieu dans un laboratoire ou chez des fabricants de verres partenaires)</a:t>
            </a:r>
            <a:r>
              <a:rPr lang="fr-CA" altLang="fr-FR" sz="1200" dirty="0">
                <a:solidFill>
                  <a:srgbClr val="000000"/>
                </a:solidFill>
                <a:latin typeface="Century Gothic" panose="020B0502020202020204" pitchFamily="34" charset="0"/>
                <a:ea typeface="ＭＳ Ｐゴシック" panose="020B0600070205080204" pitchFamily="34" charset="-128"/>
              </a:rPr>
              <a:t>.</a:t>
            </a:r>
          </a:p>
          <a:p>
            <a:endParaRPr lang="fr-CA" altLang="fr-FR" sz="1200" dirty="0">
              <a:latin typeface="Century Gothic" panose="020B0502020202020204" pitchFamily="34" charset="0"/>
              <a:ea typeface="ＭＳ Ｐゴシック" panose="020B0600070205080204" pitchFamily="34" charset="-128"/>
            </a:endParaRPr>
          </a:p>
          <a:p>
            <a:pPr>
              <a:lnSpc>
                <a:spcPct val="90000"/>
              </a:lnSpc>
              <a:spcBef>
                <a:spcPct val="0"/>
              </a:spcBef>
              <a:spcAft>
                <a:spcPts val="1238"/>
              </a:spcAft>
              <a:buClr>
                <a:srgbClr val="00B5E2"/>
              </a:buClr>
            </a:pPr>
            <a:r>
              <a:rPr lang="fr-CA" altLang="fr-FR" sz="1200" b="1" dirty="0">
                <a:latin typeface="Century Gothic" panose="020B0502020202020204" pitchFamily="34" charset="0"/>
                <a:ea typeface="ＭＳ Ｐゴシック" panose="020B0600070205080204" pitchFamily="34" charset="-128"/>
              </a:rPr>
              <a:t>Prix du marketing : </a:t>
            </a:r>
            <a:r>
              <a:rPr lang="fr-CA" altLang="fr-FR" sz="1200" dirty="0">
                <a:latin typeface="Century Gothic" panose="020B0502020202020204" pitchFamily="34" charset="0"/>
                <a:ea typeface="ＭＳ Ｐゴシック" panose="020B0600070205080204" pitchFamily="34" charset="-128"/>
              </a:rPr>
              <a:t>Ce prix est remis </a:t>
            </a:r>
            <a:r>
              <a:rPr lang="fr-CA" altLang="fr-FR" sz="1200" b="1" u="sng" dirty="0">
                <a:latin typeface="Century Gothic" panose="020B0502020202020204" pitchFamily="34" charset="0"/>
                <a:ea typeface="ＭＳ Ｐゴシック" panose="020B0600070205080204" pitchFamily="34" charset="-128"/>
              </a:rPr>
              <a:t>à une personne ou à une entreprise</a:t>
            </a:r>
            <a:r>
              <a:rPr lang="fr-CA" altLang="fr-FR" sz="1200" dirty="0">
                <a:latin typeface="Century Gothic" panose="020B0502020202020204" pitchFamily="34" charset="0"/>
                <a:ea typeface="ＭＳ Ｐゴシック" panose="020B0600070205080204" pitchFamily="34" charset="-128"/>
              </a:rPr>
              <a:t> qui a adopté des tactiques de commercialisation créatives et stratégiques afin de promouvoir efficacement la marque ou la famille de produits </a:t>
            </a:r>
            <a:r>
              <a:rPr lang="fr-CA" altLang="fr-FR" sz="1200" i="1" dirty="0">
                <a:latin typeface="Century Gothic" panose="020B0502020202020204" pitchFamily="34" charset="0"/>
                <a:ea typeface="ＭＳ Ｐゴシック" panose="020B0600070205080204" pitchFamily="34" charset="-128"/>
              </a:rPr>
              <a:t>Transitions </a:t>
            </a:r>
            <a:r>
              <a:rPr lang="fr-CA" altLang="fr-FR" sz="1200" dirty="0">
                <a:latin typeface="Century Gothic" panose="020B0502020202020204" pitchFamily="34" charset="0"/>
                <a:ea typeface="ＭＳ Ｐゴシック" panose="020B0600070205080204" pitchFamily="34" charset="-128"/>
              </a:rPr>
              <a:t>auprès de ses clients ou dans sa collectivité. Ces démarches de marketing pourraient inclure l’intégration de la marque </a:t>
            </a:r>
            <a:r>
              <a:rPr lang="fr-CA" altLang="fr-FR" sz="1200" i="1" dirty="0">
                <a:latin typeface="Century Gothic" panose="020B0502020202020204" pitchFamily="34" charset="0"/>
                <a:ea typeface="ＭＳ Ｐゴシック" panose="020B0600070205080204" pitchFamily="34" charset="-128"/>
              </a:rPr>
              <a:t>Transitions </a:t>
            </a:r>
            <a:r>
              <a:rPr lang="fr-CA" altLang="fr-FR" sz="1200" dirty="0">
                <a:latin typeface="Century Gothic" panose="020B0502020202020204" pitchFamily="34" charset="0"/>
                <a:ea typeface="ＭＳ Ｐゴシック" panose="020B0600070205080204" pitchFamily="34" charset="-128"/>
              </a:rPr>
              <a:t>dans les campagnes marketing et publicitaires, les promotions des ventes ou les promotions s’adressant aux employés, le matériel de points de vente ou dans les communications numériques (courriel, site Web, médias sociaux, etc.). Les candidats devront également montrer comment ces tactiques leur ont permis de « percer le marché » et d’ajouter de la valeur à leurs objectifs opérationnels</a:t>
            </a:r>
            <a:r>
              <a:rPr lang="fr-CA" altLang="fr-FR" sz="1200" dirty="0">
                <a:solidFill>
                  <a:srgbClr val="000000"/>
                </a:solidFill>
                <a:latin typeface="Century Gothic" panose="020B0502020202020204" pitchFamily="34" charset="0"/>
                <a:ea typeface="ＭＳ Ｐゴシック" panose="020B0600070205080204" pitchFamily="34" charset="-128"/>
              </a:rPr>
              <a:t>. </a:t>
            </a:r>
          </a:p>
        </p:txBody>
      </p:sp>
      <p:sp>
        <p:nvSpPr>
          <p:cNvPr id="272" name="Google Shape;27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t>
            </a:r>
            <a:r>
              <a:rPr lang="en-US" sz="1200" b="0" i="1" u="none" strike="noStrike" kern="1200" cap="none" dirty="0" err="1">
                <a:solidFill>
                  <a:schemeClr val="tx1"/>
                </a:solidFill>
                <a:effectLst/>
                <a:latin typeface="Calibri"/>
                <a:ea typeface="Calibri"/>
                <a:cs typeface="Calibri"/>
                <a:sym typeface="Calibri"/>
              </a:rPr>
              <a:t>Certaines</a:t>
            </a:r>
            <a:r>
              <a:rPr lang="en-US" sz="1200" b="0" i="1" u="none" strike="noStrike" kern="1200" cap="none" dirty="0">
                <a:solidFill>
                  <a:schemeClr val="tx1"/>
                </a:solidFill>
                <a:effectLst/>
                <a:latin typeface="Calibri"/>
                <a:ea typeface="Calibri"/>
                <a:cs typeface="Calibri"/>
                <a:sym typeface="Calibri"/>
              </a:rPr>
              <a:t> restrictions </a:t>
            </a:r>
            <a:r>
              <a:rPr lang="en-US" sz="1200" b="0" i="1" u="none" strike="noStrike" kern="1200" cap="none" dirty="0" err="1">
                <a:solidFill>
                  <a:schemeClr val="tx1"/>
                </a:solidFill>
                <a:effectLst/>
                <a:latin typeface="Calibri"/>
                <a:ea typeface="Calibri"/>
                <a:cs typeface="Calibri"/>
                <a:sym typeface="Calibri"/>
              </a:rPr>
              <a:t>peuvent</a:t>
            </a:r>
            <a:r>
              <a:rPr lang="en-US" sz="1200" b="0" i="1" u="none" strike="noStrike" kern="1200" cap="none" dirty="0">
                <a:solidFill>
                  <a:schemeClr val="tx1"/>
                </a:solidFill>
                <a:effectLst/>
                <a:latin typeface="Calibri"/>
                <a:ea typeface="Calibri"/>
                <a:cs typeface="Calibri"/>
                <a:sym typeface="Calibri"/>
              </a:rPr>
              <a:t> </a:t>
            </a:r>
            <a:r>
              <a:rPr lang="en-US" sz="1200" b="0" i="1" u="none" strike="noStrike" kern="1200" cap="none" dirty="0" err="1">
                <a:solidFill>
                  <a:schemeClr val="tx1"/>
                </a:solidFill>
                <a:effectLst/>
                <a:latin typeface="Calibri"/>
                <a:ea typeface="Calibri"/>
                <a:cs typeface="Calibri"/>
                <a:sym typeface="Calibri"/>
              </a:rPr>
              <a:t>s’appliquer</a:t>
            </a:r>
            <a:r>
              <a:rPr lang="en-US" sz="1200" b="0" i="1" u="none" strike="noStrike" kern="1200" cap="none" dirty="0">
                <a:solidFill>
                  <a:schemeClr val="tx1"/>
                </a:solidFill>
                <a:effectLst/>
                <a:latin typeface="Calibri"/>
                <a:ea typeface="Calibri"/>
                <a:cs typeface="Calibri"/>
                <a:sym typeface="Calibri"/>
              </a:rPr>
              <a:t>. Les </a:t>
            </a:r>
            <a:r>
              <a:rPr lang="en-US" sz="1200" b="0" i="1" u="none" strike="noStrike" kern="1200" cap="none" dirty="0" err="1">
                <a:solidFill>
                  <a:schemeClr val="tx1"/>
                </a:solidFill>
                <a:effectLst/>
                <a:latin typeface="Calibri"/>
                <a:ea typeface="Calibri"/>
                <a:cs typeface="Calibri"/>
                <a:sym typeface="Calibri"/>
              </a:rPr>
              <a:t>professionnels</a:t>
            </a:r>
            <a:r>
              <a:rPr lang="en-US" sz="1200" b="0" i="1" u="none" strike="noStrike" kern="1200" cap="none" dirty="0">
                <a:solidFill>
                  <a:schemeClr val="tx1"/>
                </a:solidFill>
                <a:effectLst/>
                <a:latin typeface="Calibri"/>
                <a:ea typeface="Calibri"/>
                <a:cs typeface="Calibri"/>
                <a:sym typeface="Calibri"/>
              </a:rPr>
              <a:t> de la </a:t>
            </a:r>
            <a:r>
              <a:rPr lang="en-US" sz="1200" b="0" i="1" u="none" strike="noStrike" kern="1200" cap="none" dirty="0" err="1">
                <a:solidFill>
                  <a:schemeClr val="tx1"/>
                </a:solidFill>
                <a:effectLst/>
                <a:latin typeface="Calibri"/>
                <a:ea typeface="Calibri"/>
                <a:cs typeface="Calibri"/>
                <a:sym typeface="Calibri"/>
              </a:rPr>
              <a:t>vue</a:t>
            </a:r>
            <a:r>
              <a:rPr lang="en-US" sz="1200" b="0" i="1" u="none" strike="noStrike" kern="1200" cap="none" dirty="0">
                <a:solidFill>
                  <a:schemeClr val="tx1"/>
                </a:solidFill>
                <a:effectLst/>
                <a:latin typeface="Calibri"/>
                <a:ea typeface="Calibri"/>
                <a:cs typeface="Calibri"/>
                <a:sym typeface="Calibri"/>
              </a:rPr>
              <a:t> </a:t>
            </a:r>
            <a:r>
              <a:rPr lang="en-US" sz="1200" b="0" i="1" u="none" strike="noStrike" kern="1200" cap="none" dirty="0" err="1">
                <a:solidFill>
                  <a:schemeClr val="tx1"/>
                </a:solidFill>
                <a:effectLst/>
                <a:latin typeface="Calibri"/>
                <a:ea typeface="Calibri"/>
                <a:cs typeface="Calibri"/>
                <a:sym typeface="Calibri"/>
              </a:rPr>
              <a:t>sont</a:t>
            </a:r>
            <a:r>
              <a:rPr lang="en-US" sz="1200" b="0" i="1" u="none" strike="noStrike" kern="1200" cap="none" dirty="0">
                <a:solidFill>
                  <a:schemeClr val="tx1"/>
                </a:solidFill>
                <a:effectLst/>
                <a:latin typeface="Calibri"/>
                <a:ea typeface="Calibri"/>
                <a:cs typeface="Calibri"/>
                <a:sym typeface="Calibri"/>
              </a:rPr>
              <a:t> </a:t>
            </a:r>
            <a:r>
              <a:rPr lang="en-US" sz="1200" b="0" i="1" u="none" strike="noStrike" kern="1200" cap="none" dirty="0" err="1">
                <a:solidFill>
                  <a:schemeClr val="tx1"/>
                </a:solidFill>
                <a:effectLst/>
                <a:latin typeface="Calibri"/>
                <a:ea typeface="Calibri"/>
                <a:cs typeface="Calibri"/>
                <a:sym typeface="Calibri"/>
              </a:rPr>
              <a:t>invités</a:t>
            </a:r>
            <a:r>
              <a:rPr lang="en-US" sz="1200" b="0" i="1" u="none" strike="noStrike" kern="1200" cap="none" dirty="0">
                <a:solidFill>
                  <a:schemeClr val="tx1"/>
                </a:solidFill>
                <a:effectLst/>
                <a:latin typeface="Calibri"/>
                <a:ea typeface="Calibri"/>
                <a:cs typeface="Calibri"/>
                <a:sym typeface="Calibri"/>
              </a:rPr>
              <a:t> </a:t>
            </a:r>
            <a:r>
              <a:rPr lang="en-US" sz="1200" b="0" i="1" u="none" strike="noStrike" kern="1200" cap="none" dirty="0" err="1">
                <a:solidFill>
                  <a:schemeClr val="tx1"/>
                </a:solidFill>
                <a:effectLst/>
                <a:latin typeface="Calibri"/>
                <a:ea typeface="Calibri"/>
                <a:cs typeface="Calibri"/>
                <a:sym typeface="Calibri"/>
              </a:rPr>
              <a:t>à</a:t>
            </a:r>
            <a:r>
              <a:rPr lang="en-US" sz="1200" b="0" i="1" u="none" strike="noStrike" kern="1200" cap="none" dirty="0">
                <a:solidFill>
                  <a:schemeClr val="tx1"/>
                </a:solidFill>
                <a:effectLst/>
                <a:latin typeface="Calibri"/>
                <a:ea typeface="Calibri"/>
                <a:cs typeface="Calibri"/>
                <a:sym typeface="Calibri"/>
              </a:rPr>
              <a:t> consulter </a:t>
            </a:r>
            <a:r>
              <a:rPr lang="en-US" sz="1200" b="0" i="1" u="none" strike="noStrike" kern="1200" cap="none" dirty="0" err="1">
                <a:solidFill>
                  <a:schemeClr val="tx1"/>
                </a:solidFill>
                <a:effectLst/>
                <a:latin typeface="Calibri"/>
                <a:ea typeface="Calibri"/>
                <a:cs typeface="Calibri"/>
                <a:sym typeface="Calibri"/>
              </a:rPr>
              <a:t>leur</a:t>
            </a:r>
            <a:r>
              <a:rPr lang="en-US" sz="1200" b="0" i="1" u="none" strike="noStrike" kern="1200" cap="none" dirty="0">
                <a:solidFill>
                  <a:schemeClr val="tx1"/>
                </a:solidFill>
                <a:effectLst/>
                <a:latin typeface="Calibri"/>
                <a:ea typeface="Calibri"/>
                <a:cs typeface="Calibri"/>
                <a:sym typeface="Calibri"/>
              </a:rPr>
              <a:t> code de </a:t>
            </a:r>
            <a:r>
              <a:rPr lang="en-US" sz="1200" b="0" i="1" u="none" strike="noStrike" kern="1200" cap="none" dirty="0" err="1">
                <a:solidFill>
                  <a:schemeClr val="tx1"/>
                </a:solidFill>
                <a:effectLst/>
                <a:latin typeface="Calibri"/>
                <a:ea typeface="Calibri"/>
                <a:cs typeface="Calibri"/>
                <a:sym typeface="Calibri"/>
              </a:rPr>
              <a:t>déontologie</a:t>
            </a:r>
            <a:r>
              <a:rPr lang="en-US" sz="1200" b="0" i="1" u="none" strike="noStrike" kern="1200" cap="none" dirty="0">
                <a:solidFill>
                  <a:schemeClr val="tx1"/>
                </a:solidFill>
                <a:effectLst/>
                <a:latin typeface="Calibri"/>
                <a:ea typeface="Calibri"/>
                <a:cs typeface="Calibri"/>
                <a:sym typeface="Calibri"/>
              </a:rPr>
              <a:t>.</a:t>
            </a:r>
            <a:endParaRPr lang="en-US" sz="1200" b="0" i="0" u="none" strike="noStrike" kern="1200" cap="none" dirty="0">
              <a:solidFill>
                <a:schemeClr val="tx1"/>
              </a:solidFill>
              <a:effectLst/>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sz="1200" dirty="0">
              <a:solidFill>
                <a:srgbClr val="000000"/>
              </a:solidFill>
              <a:latin typeface="Century Gothic"/>
              <a:ea typeface="Century Gothic"/>
              <a:cs typeface="Century Gothic"/>
              <a:sym typeface="Century Gothic"/>
            </a:endParaRPr>
          </a:p>
        </p:txBody>
      </p:sp>
      <p:sp>
        <p:nvSpPr>
          <p:cNvPr id="283" name="Google Shape;28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https://www.visionmonday.com/business/article/transitions-optical-announces-2020-innovation-awards-finalists/</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https://www.eyecarebusiness.com/news/2021/transitions-optical-names-innovation-awards-progra</a:t>
            </a:r>
            <a:endParaRPr/>
          </a:p>
        </p:txBody>
      </p:sp>
      <p:sp>
        <p:nvSpPr>
          <p:cNvPr id="294" name="Google Shape;29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https://opticalprism.ca/transitions-optical-announces-2020-innovation-award-finalists/?fbclid=IwAR2Yw4esdmNzveTJaAwIFWoAE5PPmgYw-mFCrvHMvSlv9xyjrvoUOXKS2R0</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https://www.optiknow.ca/2021/08/04/transitions-announces-2020-innovation-award-finalists/</a:t>
            </a:r>
            <a:endParaRPr/>
          </a:p>
        </p:txBody>
      </p:sp>
      <p:sp>
        <p:nvSpPr>
          <p:cNvPr id="308" name="Google Shape;30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dirty="0"/>
              <a:t>Nominations will be accepted online at </a:t>
            </a:r>
            <a:r>
              <a:rPr lang="en-US" dirty="0" err="1"/>
              <a:t>TransitionsPRO.com</a:t>
            </a:r>
            <a:r>
              <a:rPr lang="en-US" dirty="0"/>
              <a:t>/Awards in October 2021.</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To enter, candidates must complete a nomination form and detail their 2021 efforts in the following evaluation areas: commitment and inspiration, goals, plan and creativity, and impact and results.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Nominees are welcome to enter more than one category and can self-enter, or can be nominated by a lab, lens manufacturer, industry colleague or other industry organization representative.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321" name="Google Shape;32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a:t>https://vimeo.com/392964907 </a:t>
            </a:r>
            <a:endParaRPr/>
          </a:p>
          <a:p>
            <a:pPr marL="457200" marR="0" lvl="0" indent="-228600" algn="l" rtl="0">
              <a:lnSpc>
                <a:spcPct val="100000"/>
              </a:lnSpc>
              <a:spcBef>
                <a:spcPts val="0"/>
              </a:spcBef>
              <a:spcAft>
                <a:spcPts val="0"/>
              </a:spcAft>
              <a:buSzPts val="1400"/>
              <a:buNone/>
            </a:pPr>
            <a:endParaRPr/>
          </a:p>
        </p:txBody>
      </p:sp>
      <p:sp>
        <p:nvSpPr>
          <p:cNvPr id="329" name="Google Shape;32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40" name="Google Shape;34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_Branded_3">
  <p:cSld name="Cover_Branded_3">
    <p:spTree>
      <p:nvGrpSpPr>
        <p:cNvPr id="1" name="Shape 10"/>
        <p:cNvGrpSpPr/>
        <p:nvPr/>
      </p:nvGrpSpPr>
      <p:grpSpPr>
        <a:xfrm>
          <a:off x="0" y="0"/>
          <a:ext cx="0" cy="0"/>
          <a:chOff x="0" y="0"/>
          <a:chExt cx="0" cy="0"/>
        </a:xfrm>
      </p:grpSpPr>
      <p:pic>
        <p:nvPicPr>
          <p:cNvPr id="11" name="Google Shape;11;p29" descr="A person looking at the camera&#10;&#10;Description automatically generated"/>
          <p:cNvPicPr preferRelativeResize="0"/>
          <p:nvPr/>
        </p:nvPicPr>
        <p:blipFill rotWithShape="1">
          <a:blip r:embed="rId2">
            <a:alphaModFix/>
          </a:blip>
          <a:srcRect/>
          <a:stretch/>
        </p:blipFill>
        <p:spPr>
          <a:xfrm>
            <a:off x="-1" y="-31408"/>
            <a:ext cx="12390784" cy="6913422"/>
          </a:xfrm>
          <a:prstGeom prst="rect">
            <a:avLst/>
          </a:prstGeom>
          <a:noFill/>
          <a:ln>
            <a:noFill/>
          </a:ln>
        </p:spPr>
      </p:pic>
      <p:grpSp>
        <p:nvGrpSpPr>
          <p:cNvPr id="12" name="Google Shape;12;p29"/>
          <p:cNvGrpSpPr/>
          <p:nvPr/>
        </p:nvGrpSpPr>
        <p:grpSpPr>
          <a:xfrm>
            <a:off x="4423088" y="-763"/>
            <a:ext cx="7414135" cy="6858762"/>
            <a:chOff x="3932760" y="-132522"/>
            <a:chExt cx="8259240" cy="7016304"/>
          </a:xfrm>
        </p:grpSpPr>
        <p:sp>
          <p:nvSpPr>
            <p:cNvPr id="13" name="Google Shape;13;p29"/>
            <p:cNvSpPr/>
            <p:nvPr/>
          </p:nvSpPr>
          <p:spPr>
            <a:xfrm>
              <a:off x="7977843" y="-132522"/>
              <a:ext cx="4214157" cy="7016304"/>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29"/>
            <p:cNvSpPr/>
            <p:nvPr/>
          </p:nvSpPr>
          <p:spPr>
            <a:xfrm flipH="1">
              <a:off x="3932760" y="-120829"/>
              <a:ext cx="4045083" cy="6992917"/>
            </a:xfrm>
            <a:prstGeom prst="rtTriangl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15" name="Google Shape;15;p29"/>
          <p:cNvSpPr txBox="1">
            <a:spLocks noGrp="1"/>
          </p:cNvSpPr>
          <p:nvPr>
            <p:ph type="body" idx="1"/>
          </p:nvPr>
        </p:nvSpPr>
        <p:spPr>
          <a:xfrm>
            <a:off x="6361042" y="3429000"/>
            <a:ext cx="5538858" cy="13488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4500"/>
              <a:buFont typeface="Arial"/>
              <a:buNone/>
              <a:defRPr sz="45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 name="Google Shape;16;p29"/>
          <p:cNvSpPr txBox="1">
            <a:spLocks noGrp="1"/>
          </p:cNvSpPr>
          <p:nvPr>
            <p:ph type="body" idx="2"/>
          </p:nvPr>
        </p:nvSpPr>
        <p:spPr>
          <a:xfrm>
            <a:off x="6361042" y="4802217"/>
            <a:ext cx="5538858" cy="5165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7" name="Google Shape;17;p29"/>
          <p:cNvSpPr txBox="1">
            <a:spLocks noGrp="1"/>
          </p:cNvSpPr>
          <p:nvPr>
            <p:ph type="body" idx="3"/>
          </p:nvPr>
        </p:nvSpPr>
        <p:spPr>
          <a:xfrm>
            <a:off x="10179927" y="6347791"/>
            <a:ext cx="1719973" cy="27167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18" name="Google Shape;18;p29"/>
          <p:cNvPicPr preferRelativeResize="0"/>
          <p:nvPr/>
        </p:nvPicPr>
        <p:blipFill rotWithShape="1">
          <a:blip r:embed="rId3">
            <a:alphaModFix/>
          </a:blip>
          <a:srcRect/>
          <a:stretch/>
        </p:blipFill>
        <p:spPr>
          <a:xfrm rot="-3664159">
            <a:off x="1748507" y="3487297"/>
            <a:ext cx="8747993" cy="147687"/>
          </a:xfrm>
          <a:prstGeom prst="rect">
            <a:avLst/>
          </a:prstGeom>
          <a:noFill/>
          <a:ln>
            <a:noFill/>
          </a:ln>
        </p:spPr>
      </p:pic>
      <p:pic>
        <p:nvPicPr>
          <p:cNvPr id="19" name="Google Shape;19;p29" descr="A close up of a sign&#10;&#10;Description automatically generated"/>
          <p:cNvPicPr preferRelativeResize="0"/>
          <p:nvPr/>
        </p:nvPicPr>
        <p:blipFill rotWithShape="1">
          <a:blip r:embed="rId4">
            <a:alphaModFix/>
          </a:blip>
          <a:srcRect/>
          <a:stretch/>
        </p:blipFill>
        <p:spPr>
          <a:xfrm>
            <a:off x="9379900" y="360999"/>
            <a:ext cx="2520000" cy="67263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ver_Branded_1">
  <p:cSld name="Cover_Branded_1">
    <p:spTree>
      <p:nvGrpSpPr>
        <p:cNvPr id="1" name="Shape 76"/>
        <p:cNvGrpSpPr/>
        <p:nvPr/>
      </p:nvGrpSpPr>
      <p:grpSpPr>
        <a:xfrm>
          <a:off x="0" y="0"/>
          <a:ext cx="0" cy="0"/>
          <a:chOff x="0" y="0"/>
          <a:chExt cx="0" cy="0"/>
        </a:xfrm>
      </p:grpSpPr>
      <p:pic>
        <p:nvPicPr>
          <p:cNvPr id="77" name="Google Shape;77;p38" descr="A person in glasses looking at the camera&#10;&#10;Description automatically generated"/>
          <p:cNvPicPr preferRelativeResize="0"/>
          <p:nvPr/>
        </p:nvPicPr>
        <p:blipFill rotWithShape="1">
          <a:blip r:embed="rId2">
            <a:alphaModFix/>
          </a:blip>
          <a:srcRect b="699"/>
          <a:stretch/>
        </p:blipFill>
        <p:spPr>
          <a:xfrm>
            <a:off x="-92765" y="-762"/>
            <a:ext cx="12464299" cy="6898671"/>
          </a:xfrm>
          <a:prstGeom prst="rect">
            <a:avLst/>
          </a:prstGeom>
          <a:noFill/>
          <a:ln>
            <a:noFill/>
          </a:ln>
        </p:spPr>
      </p:pic>
      <p:grpSp>
        <p:nvGrpSpPr>
          <p:cNvPr id="78" name="Google Shape;78;p38"/>
          <p:cNvGrpSpPr/>
          <p:nvPr/>
        </p:nvGrpSpPr>
        <p:grpSpPr>
          <a:xfrm>
            <a:off x="4423088" y="-763"/>
            <a:ext cx="7414135" cy="6858762"/>
            <a:chOff x="3932760" y="-132522"/>
            <a:chExt cx="8259240" cy="7016304"/>
          </a:xfrm>
        </p:grpSpPr>
        <p:sp>
          <p:nvSpPr>
            <p:cNvPr id="79" name="Google Shape;79;p38"/>
            <p:cNvSpPr/>
            <p:nvPr/>
          </p:nvSpPr>
          <p:spPr>
            <a:xfrm>
              <a:off x="7977843" y="-132522"/>
              <a:ext cx="4214157" cy="7016304"/>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38"/>
            <p:cNvSpPr/>
            <p:nvPr/>
          </p:nvSpPr>
          <p:spPr>
            <a:xfrm flipH="1">
              <a:off x="3932760" y="-120829"/>
              <a:ext cx="4045083" cy="6992917"/>
            </a:xfrm>
            <a:prstGeom prst="rtTriangl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81" name="Google Shape;81;p38"/>
          <p:cNvSpPr txBox="1">
            <a:spLocks noGrp="1"/>
          </p:cNvSpPr>
          <p:nvPr>
            <p:ph type="body" idx="1"/>
          </p:nvPr>
        </p:nvSpPr>
        <p:spPr>
          <a:xfrm>
            <a:off x="6361042" y="3429000"/>
            <a:ext cx="5538858" cy="13488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4500"/>
              <a:buFont typeface="Arial"/>
              <a:buNone/>
              <a:defRPr sz="45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2" name="Google Shape;82;p38"/>
          <p:cNvSpPr txBox="1">
            <a:spLocks noGrp="1"/>
          </p:cNvSpPr>
          <p:nvPr>
            <p:ph type="body" idx="2"/>
          </p:nvPr>
        </p:nvSpPr>
        <p:spPr>
          <a:xfrm>
            <a:off x="6361042" y="4802217"/>
            <a:ext cx="5538858" cy="5165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83" name="Google Shape;83;p38" descr="A close up of a sign&#10;&#10;Description automatically generated"/>
          <p:cNvPicPr preferRelativeResize="0"/>
          <p:nvPr/>
        </p:nvPicPr>
        <p:blipFill rotWithShape="1">
          <a:blip r:embed="rId3">
            <a:alphaModFix/>
          </a:blip>
          <a:srcRect/>
          <a:stretch/>
        </p:blipFill>
        <p:spPr>
          <a:xfrm>
            <a:off x="9379900" y="360999"/>
            <a:ext cx="2520000" cy="672632"/>
          </a:xfrm>
          <a:prstGeom prst="rect">
            <a:avLst/>
          </a:prstGeom>
          <a:noFill/>
          <a:ln>
            <a:noFill/>
          </a:ln>
        </p:spPr>
      </p:pic>
      <p:sp>
        <p:nvSpPr>
          <p:cNvPr id="84" name="Google Shape;84;p38"/>
          <p:cNvSpPr txBox="1">
            <a:spLocks noGrp="1"/>
          </p:cNvSpPr>
          <p:nvPr>
            <p:ph type="body" idx="3"/>
          </p:nvPr>
        </p:nvSpPr>
        <p:spPr>
          <a:xfrm>
            <a:off x="10179927" y="6347791"/>
            <a:ext cx="1719973" cy="27167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85" name="Google Shape;85;p38"/>
          <p:cNvPicPr preferRelativeResize="0"/>
          <p:nvPr/>
        </p:nvPicPr>
        <p:blipFill rotWithShape="1">
          <a:blip r:embed="rId4">
            <a:alphaModFix/>
          </a:blip>
          <a:srcRect/>
          <a:stretch/>
        </p:blipFill>
        <p:spPr>
          <a:xfrm rot="-3664159">
            <a:off x="1748507" y="3487297"/>
            <a:ext cx="8747993" cy="14768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ver_Branded_2">
  <p:cSld name="Cover_Branded_2">
    <p:spTree>
      <p:nvGrpSpPr>
        <p:cNvPr id="1" name="Shape 86"/>
        <p:cNvGrpSpPr/>
        <p:nvPr/>
      </p:nvGrpSpPr>
      <p:grpSpPr>
        <a:xfrm>
          <a:off x="0" y="0"/>
          <a:ext cx="0" cy="0"/>
          <a:chOff x="0" y="0"/>
          <a:chExt cx="0" cy="0"/>
        </a:xfrm>
      </p:grpSpPr>
      <p:pic>
        <p:nvPicPr>
          <p:cNvPr id="87" name="Google Shape;87;p39" descr="A person wearing glasses and looking at the camera&#10;&#10;Description automatically generated"/>
          <p:cNvPicPr preferRelativeResize="0"/>
          <p:nvPr/>
        </p:nvPicPr>
        <p:blipFill rotWithShape="1">
          <a:blip r:embed="rId2">
            <a:alphaModFix/>
          </a:blip>
          <a:srcRect/>
          <a:stretch/>
        </p:blipFill>
        <p:spPr>
          <a:xfrm>
            <a:off x="-39757" y="-9226"/>
            <a:ext cx="12404035" cy="6920815"/>
          </a:xfrm>
          <a:prstGeom prst="rect">
            <a:avLst/>
          </a:prstGeom>
          <a:noFill/>
          <a:ln>
            <a:noFill/>
          </a:ln>
        </p:spPr>
      </p:pic>
      <p:grpSp>
        <p:nvGrpSpPr>
          <p:cNvPr id="88" name="Google Shape;88;p39"/>
          <p:cNvGrpSpPr/>
          <p:nvPr/>
        </p:nvGrpSpPr>
        <p:grpSpPr>
          <a:xfrm>
            <a:off x="4423088" y="-763"/>
            <a:ext cx="7414135" cy="6858762"/>
            <a:chOff x="3932760" y="-132522"/>
            <a:chExt cx="8259240" cy="7016304"/>
          </a:xfrm>
        </p:grpSpPr>
        <p:sp>
          <p:nvSpPr>
            <p:cNvPr id="89" name="Google Shape;89;p39"/>
            <p:cNvSpPr/>
            <p:nvPr/>
          </p:nvSpPr>
          <p:spPr>
            <a:xfrm>
              <a:off x="7977843" y="-132522"/>
              <a:ext cx="4214157" cy="7016304"/>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39"/>
            <p:cNvSpPr/>
            <p:nvPr/>
          </p:nvSpPr>
          <p:spPr>
            <a:xfrm flipH="1">
              <a:off x="3932760" y="-120829"/>
              <a:ext cx="4045083" cy="6992917"/>
            </a:xfrm>
            <a:prstGeom prst="rtTriangl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91" name="Google Shape;91;p39"/>
          <p:cNvSpPr txBox="1">
            <a:spLocks noGrp="1"/>
          </p:cNvSpPr>
          <p:nvPr>
            <p:ph type="body" idx="1"/>
          </p:nvPr>
        </p:nvSpPr>
        <p:spPr>
          <a:xfrm>
            <a:off x="6361042" y="3429000"/>
            <a:ext cx="5538858" cy="13488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4500"/>
              <a:buFont typeface="Arial"/>
              <a:buNone/>
              <a:defRPr sz="45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2" name="Google Shape;92;p39"/>
          <p:cNvSpPr txBox="1">
            <a:spLocks noGrp="1"/>
          </p:cNvSpPr>
          <p:nvPr>
            <p:ph type="body" idx="2"/>
          </p:nvPr>
        </p:nvSpPr>
        <p:spPr>
          <a:xfrm>
            <a:off x="6361042" y="4802217"/>
            <a:ext cx="5538858" cy="5165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3" name="Google Shape;93;p39"/>
          <p:cNvSpPr txBox="1">
            <a:spLocks noGrp="1"/>
          </p:cNvSpPr>
          <p:nvPr>
            <p:ph type="body" idx="3"/>
          </p:nvPr>
        </p:nvSpPr>
        <p:spPr>
          <a:xfrm>
            <a:off x="10179927" y="6347791"/>
            <a:ext cx="1719973" cy="27167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94" name="Google Shape;94;p39"/>
          <p:cNvPicPr preferRelativeResize="0"/>
          <p:nvPr/>
        </p:nvPicPr>
        <p:blipFill rotWithShape="1">
          <a:blip r:embed="rId3">
            <a:alphaModFix/>
          </a:blip>
          <a:srcRect/>
          <a:stretch/>
        </p:blipFill>
        <p:spPr>
          <a:xfrm rot="-3664159">
            <a:off x="1748507" y="3487297"/>
            <a:ext cx="8747993" cy="147687"/>
          </a:xfrm>
          <a:prstGeom prst="rect">
            <a:avLst/>
          </a:prstGeom>
          <a:noFill/>
          <a:ln>
            <a:noFill/>
          </a:ln>
        </p:spPr>
      </p:pic>
      <p:pic>
        <p:nvPicPr>
          <p:cNvPr id="95" name="Google Shape;95;p39" descr="A close up of a sign&#10;&#10;Description automatically generated"/>
          <p:cNvPicPr preferRelativeResize="0"/>
          <p:nvPr/>
        </p:nvPicPr>
        <p:blipFill rotWithShape="1">
          <a:blip r:embed="rId4">
            <a:alphaModFix/>
          </a:blip>
          <a:srcRect/>
          <a:stretch/>
        </p:blipFill>
        <p:spPr>
          <a:xfrm>
            <a:off x="9379900" y="360999"/>
            <a:ext cx="2520000" cy="67263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ver_Insert_Image">
  <p:cSld name="Cover_Insert_Image">
    <p:spTree>
      <p:nvGrpSpPr>
        <p:cNvPr id="1" name="Shape 96"/>
        <p:cNvGrpSpPr/>
        <p:nvPr/>
      </p:nvGrpSpPr>
      <p:grpSpPr>
        <a:xfrm>
          <a:off x="0" y="0"/>
          <a:ext cx="0" cy="0"/>
          <a:chOff x="0" y="0"/>
          <a:chExt cx="0" cy="0"/>
        </a:xfrm>
      </p:grpSpPr>
      <p:grpSp>
        <p:nvGrpSpPr>
          <p:cNvPr id="97" name="Google Shape;97;p40"/>
          <p:cNvGrpSpPr/>
          <p:nvPr/>
        </p:nvGrpSpPr>
        <p:grpSpPr>
          <a:xfrm>
            <a:off x="4423088" y="-763"/>
            <a:ext cx="7414135" cy="6858762"/>
            <a:chOff x="3932760" y="-132522"/>
            <a:chExt cx="8259240" cy="7016304"/>
          </a:xfrm>
        </p:grpSpPr>
        <p:sp>
          <p:nvSpPr>
            <p:cNvPr id="98" name="Google Shape;98;p40"/>
            <p:cNvSpPr/>
            <p:nvPr/>
          </p:nvSpPr>
          <p:spPr>
            <a:xfrm>
              <a:off x="7977843" y="-132522"/>
              <a:ext cx="4214157" cy="7016304"/>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40"/>
            <p:cNvSpPr/>
            <p:nvPr/>
          </p:nvSpPr>
          <p:spPr>
            <a:xfrm flipH="1">
              <a:off x="3932760" y="-120829"/>
              <a:ext cx="4045083" cy="6992917"/>
            </a:xfrm>
            <a:prstGeom prst="rtTriangl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100" name="Google Shape;100;p40"/>
          <p:cNvSpPr txBox="1">
            <a:spLocks noGrp="1"/>
          </p:cNvSpPr>
          <p:nvPr>
            <p:ph type="body" idx="1"/>
          </p:nvPr>
        </p:nvSpPr>
        <p:spPr>
          <a:xfrm>
            <a:off x="6361042" y="3429000"/>
            <a:ext cx="5538858" cy="13488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4500"/>
              <a:buFont typeface="Arial"/>
              <a:buNone/>
              <a:defRPr sz="45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1" name="Google Shape;101;p40"/>
          <p:cNvSpPr txBox="1">
            <a:spLocks noGrp="1"/>
          </p:cNvSpPr>
          <p:nvPr>
            <p:ph type="body" idx="2"/>
          </p:nvPr>
        </p:nvSpPr>
        <p:spPr>
          <a:xfrm>
            <a:off x="6361042" y="4802217"/>
            <a:ext cx="5538858" cy="5165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2" name="Google Shape;102;p40"/>
          <p:cNvSpPr txBox="1">
            <a:spLocks noGrp="1"/>
          </p:cNvSpPr>
          <p:nvPr>
            <p:ph type="body" idx="3"/>
          </p:nvPr>
        </p:nvSpPr>
        <p:spPr>
          <a:xfrm>
            <a:off x="10179927" y="6347791"/>
            <a:ext cx="1719973" cy="27167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103" name="Google Shape;103;p40"/>
          <p:cNvPicPr preferRelativeResize="0"/>
          <p:nvPr/>
        </p:nvPicPr>
        <p:blipFill rotWithShape="1">
          <a:blip r:embed="rId2">
            <a:alphaModFix/>
          </a:blip>
          <a:srcRect/>
          <a:stretch/>
        </p:blipFill>
        <p:spPr>
          <a:xfrm rot="-3664159">
            <a:off x="1748507" y="3487297"/>
            <a:ext cx="8747993" cy="147687"/>
          </a:xfrm>
          <a:prstGeom prst="rect">
            <a:avLst/>
          </a:prstGeom>
          <a:noFill/>
          <a:ln>
            <a:noFill/>
          </a:ln>
        </p:spPr>
      </p:pic>
      <p:sp>
        <p:nvSpPr>
          <p:cNvPr id="104" name="Google Shape;104;p40"/>
          <p:cNvSpPr>
            <a:spLocks noGrp="1"/>
          </p:cNvSpPr>
          <p:nvPr>
            <p:ph type="pic" idx="4"/>
          </p:nvPr>
        </p:nvSpPr>
        <p:spPr>
          <a:xfrm>
            <a:off x="0" y="0"/>
            <a:ext cx="8001966" cy="6871253"/>
          </a:xfrm>
          <a:prstGeom prst="rect">
            <a:avLst/>
          </a:prstGeom>
          <a:solidFill>
            <a:schemeClr val="accent2"/>
          </a:solidFill>
          <a:ln>
            <a:noFill/>
          </a:ln>
        </p:spPr>
      </p:sp>
      <p:pic>
        <p:nvPicPr>
          <p:cNvPr id="105" name="Google Shape;105;p40" descr="A close up of a sign&#10;&#10;Description automatically generated"/>
          <p:cNvPicPr preferRelativeResize="0"/>
          <p:nvPr/>
        </p:nvPicPr>
        <p:blipFill rotWithShape="1">
          <a:blip r:embed="rId3">
            <a:alphaModFix/>
          </a:blip>
          <a:srcRect/>
          <a:stretch/>
        </p:blipFill>
        <p:spPr>
          <a:xfrm>
            <a:off x="9379900" y="360999"/>
            <a:ext cx="2520000" cy="67263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genda_Branded">
  <p:cSld name="Agenda_Branded">
    <p:spTree>
      <p:nvGrpSpPr>
        <p:cNvPr id="1" name="Shape 106"/>
        <p:cNvGrpSpPr/>
        <p:nvPr/>
      </p:nvGrpSpPr>
      <p:grpSpPr>
        <a:xfrm>
          <a:off x="0" y="0"/>
          <a:ext cx="0" cy="0"/>
          <a:chOff x="0" y="0"/>
          <a:chExt cx="0" cy="0"/>
        </a:xfrm>
      </p:grpSpPr>
      <p:pic>
        <p:nvPicPr>
          <p:cNvPr id="107" name="Google Shape;107;p41" descr="A person wearing glasses and looking at the camera&#10;&#10;Description automatically generated"/>
          <p:cNvPicPr preferRelativeResize="0"/>
          <p:nvPr/>
        </p:nvPicPr>
        <p:blipFill rotWithShape="1">
          <a:blip r:embed="rId2">
            <a:alphaModFix/>
          </a:blip>
          <a:srcRect/>
          <a:stretch/>
        </p:blipFill>
        <p:spPr>
          <a:xfrm>
            <a:off x="-39757" y="-9226"/>
            <a:ext cx="12404035" cy="6920815"/>
          </a:xfrm>
          <a:prstGeom prst="rect">
            <a:avLst/>
          </a:prstGeom>
          <a:noFill/>
          <a:ln>
            <a:noFill/>
          </a:ln>
        </p:spPr>
      </p:pic>
      <p:sp>
        <p:nvSpPr>
          <p:cNvPr id="108" name="Google Shape;108;p41"/>
          <p:cNvSpPr txBox="1">
            <a:spLocks noGrp="1"/>
          </p:cNvSpPr>
          <p:nvPr>
            <p:ph type="title"/>
          </p:nvPr>
        </p:nvSpPr>
        <p:spPr>
          <a:xfrm>
            <a:off x="7301948" y="1520759"/>
            <a:ext cx="4490387" cy="612842"/>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2400" b="1" i="0" u="none" strike="noStrike" cap="none">
                <a:solidFill>
                  <a:schemeClr val="dk1"/>
                </a:solidFill>
                <a:latin typeface="Century Gothic"/>
                <a:ea typeface="Century Gothic"/>
                <a:cs typeface="Century Gothic"/>
                <a:sym typeface="Century Gothic"/>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9" name="Google Shape;109;p41"/>
          <p:cNvSpPr txBox="1">
            <a:spLocks noGrp="1"/>
          </p:cNvSpPr>
          <p:nvPr>
            <p:ph type="body" idx="1"/>
          </p:nvPr>
        </p:nvSpPr>
        <p:spPr>
          <a:xfrm>
            <a:off x="7307541" y="2491495"/>
            <a:ext cx="4468079" cy="417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0" name="Google Shape;110;p41"/>
          <p:cNvSpPr txBox="1">
            <a:spLocks noGrp="1"/>
          </p:cNvSpPr>
          <p:nvPr>
            <p:ph type="body" idx="2"/>
          </p:nvPr>
        </p:nvSpPr>
        <p:spPr>
          <a:xfrm>
            <a:off x="7307541" y="2944444"/>
            <a:ext cx="4468079" cy="3104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1" name="Google Shape;111;p41"/>
          <p:cNvSpPr txBox="1">
            <a:spLocks noGrp="1"/>
          </p:cNvSpPr>
          <p:nvPr>
            <p:ph type="body" idx="3"/>
          </p:nvPr>
        </p:nvSpPr>
        <p:spPr>
          <a:xfrm>
            <a:off x="7307541" y="3343953"/>
            <a:ext cx="4468079" cy="417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2" name="Google Shape;112;p41"/>
          <p:cNvSpPr txBox="1">
            <a:spLocks noGrp="1"/>
          </p:cNvSpPr>
          <p:nvPr>
            <p:ph type="body" idx="4"/>
          </p:nvPr>
        </p:nvSpPr>
        <p:spPr>
          <a:xfrm>
            <a:off x="7307541" y="3796902"/>
            <a:ext cx="4468079" cy="3104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3" name="Google Shape;113;p41"/>
          <p:cNvSpPr txBox="1">
            <a:spLocks noGrp="1"/>
          </p:cNvSpPr>
          <p:nvPr>
            <p:ph type="body" idx="5"/>
          </p:nvPr>
        </p:nvSpPr>
        <p:spPr>
          <a:xfrm>
            <a:off x="7307541" y="4185467"/>
            <a:ext cx="4468079" cy="417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4" name="Google Shape;114;p41"/>
          <p:cNvSpPr txBox="1">
            <a:spLocks noGrp="1"/>
          </p:cNvSpPr>
          <p:nvPr>
            <p:ph type="body" idx="6"/>
          </p:nvPr>
        </p:nvSpPr>
        <p:spPr>
          <a:xfrm>
            <a:off x="7307541" y="4638416"/>
            <a:ext cx="4468079" cy="3104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5" name="Google Shape;115;p41"/>
          <p:cNvSpPr txBox="1">
            <a:spLocks noGrp="1"/>
          </p:cNvSpPr>
          <p:nvPr>
            <p:ph type="body" idx="7"/>
          </p:nvPr>
        </p:nvSpPr>
        <p:spPr>
          <a:xfrm>
            <a:off x="7297009" y="5004571"/>
            <a:ext cx="4468079" cy="417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6" name="Google Shape;116;p41"/>
          <p:cNvSpPr txBox="1">
            <a:spLocks noGrp="1"/>
          </p:cNvSpPr>
          <p:nvPr>
            <p:ph type="body" idx="8"/>
          </p:nvPr>
        </p:nvSpPr>
        <p:spPr>
          <a:xfrm>
            <a:off x="7297009" y="5457520"/>
            <a:ext cx="4468079" cy="3104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117" name="Google Shape;117;p41"/>
          <p:cNvPicPr preferRelativeResize="0"/>
          <p:nvPr/>
        </p:nvPicPr>
        <p:blipFill rotWithShape="1">
          <a:blip r:embed="rId3">
            <a:alphaModFix/>
          </a:blip>
          <a:srcRect/>
          <a:stretch/>
        </p:blipFill>
        <p:spPr>
          <a:xfrm>
            <a:off x="10335620" y="6396102"/>
            <a:ext cx="1440000" cy="385169"/>
          </a:xfrm>
          <a:prstGeom prst="rect">
            <a:avLst/>
          </a:prstGeom>
          <a:noFill/>
          <a:ln>
            <a:noFill/>
          </a:ln>
        </p:spPr>
      </p:pic>
      <p:pic>
        <p:nvPicPr>
          <p:cNvPr id="118" name="Google Shape;118;p41"/>
          <p:cNvPicPr preferRelativeResize="0"/>
          <p:nvPr/>
        </p:nvPicPr>
        <p:blipFill rotWithShape="1">
          <a:blip r:embed="rId4">
            <a:alphaModFix/>
          </a:blip>
          <a:srcRect/>
          <a:stretch/>
        </p:blipFill>
        <p:spPr>
          <a:xfrm rot="-3664159">
            <a:off x="1748507" y="3487297"/>
            <a:ext cx="8747993" cy="14768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genda_Insert_Image">
  <p:cSld name="Agenda_Insert_Image">
    <p:spTree>
      <p:nvGrpSpPr>
        <p:cNvPr id="1" name="Shape 119"/>
        <p:cNvGrpSpPr/>
        <p:nvPr/>
      </p:nvGrpSpPr>
      <p:grpSpPr>
        <a:xfrm>
          <a:off x="0" y="0"/>
          <a:ext cx="0" cy="0"/>
          <a:chOff x="0" y="0"/>
          <a:chExt cx="0" cy="0"/>
        </a:xfrm>
      </p:grpSpPr>
      <p:grpSp>
        <p:nvGrpSpPr>
          <p:cNvPr id="120" name="Google Shape;120;p42"/>
          <p:cNvGrpSpPr/>
          <p:nvPr/>
        </p:nvGrpSpPr>
        <p:grpSpPr>
          <a:xfrm>
            <a:off x="4423088" y="-763"/>
            <a:ext cx="7414135" cy="6858762"/>
            <a:chOff x="3932760" y="-132522"/>
            <a:chExt cx="8259240" cy="7016304"/>
          </a:xfrm>
        </p:grpSpPr>
        <p:sp>
          <p:nvSpPr>
            <p:cNvPr id="121" name="Google Shape;121;p42"/>
            <p:cNvSpPr/>
            <p:nvPr/>
          </p:nvSpPr>
          <p:spPr>
            <a:xfrm>
              <a:off x="7977843" y="-132522"/>
              <a:ext cx="4214157" cy="7016304"/>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2"/>
            <p:cNvSpPr/>
            <p:nvPr/>
          </p:nvSpPr>
          <p:spPr>
            <a:xfrm flipH="1">
              <a:off x="3932760" y="-120829"/>
              <a:ext cx="4045083" cy="6992917"/>
            </a:xfrm>
            <a:prstGeom prst="rtTriangl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pic>
        <p:nvPicPr>
          <p:cNvPr id="123" name="Google Shape;123;p42"/>
          <p:cNvPicPr preferRelativeResize="0"/>
          <p:nvPr/>
        </p:nvPicPr>
        <p:blipFill rotWithShape="1">
          <a:blip r:embed="rId2">
            <a:alphaModFix/>
          </a:blip>
          <a:srcRect/>
          <a:stretch/>
        </p:blipFill>
        <p:spPr>
          <a:xfrm rot="-3664159">
            <a:off x="1748507" y="3487297"/>
            <a:ext cx="8747993" cy="147687"/>
          </a:xfrm>
          <a:prstGeom prst="rect">
            <a:avLst/>
          </a:prstGeom>
          <a:noFill/>
          <a:ln>
            <a:noFill/>
          </a:ln>
        </p:spPr>
      </p:pic>
      <p:sp>
        <p:nvSpPr>
          <p:cNvPr id="124" name="Google Shape;124;p42"/>
          <p:cNvSpPr>
            <a:spLocks noGrp="1"/>
          </p:cNvSpPr>
          <p:nvPr>
            <p:ph type="pic" idx="2"/>
          </p:nvPr>
        </p:nvSpPr>
        <p:spPr>
          <a:xfrm>
            <a:off x="0" y="0"/>
            <a:ext cx="8001966" cy="6871253"/>
          </a:xfrm>
          <a:prstGeom prst="rect">
            <a:avLst/>
          </a:prstGeom>
          <a:solidFill>
            <a:schemeClr val="accent2"/>
          </a:solidFill>
          <a:ln>
            <a:noFill/>
          </a:ln>
        </p:spPr>
      </p:sp>
      <p:sp>
        <p:nvSpPr>
          <p:cNvPr id="125" name="Google Shape;125;p42"/>
          <p:cNvSpPr txBox="1">
            <a:spLocks noGrp="1"/>
          </p:cNvSpPr>
          <p:nvPr>
            <p:ph type="title"/>
          </p:nvPr>
        </p:nvSpPr>
        <p:spPr>
          <a:xfrm>
            <a:off x="7301948" y="1520759"/>
            <a:ext cx="4490387" cy="612842"/>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2400" b="1" i="0" u="none" strike="noStrike" cap="none">
                <a:solidFill>
                  <a:schemeClr val="dk1"/>
                </a:solidFill>
                <a:latin typeface="Century Gothic"/>
                <a:ea typeface="Century Gothic"/>
                <a:cs typeface="Century Gothic"/>
                <a:sym typeface="Century Gothic"/>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6" name="Google Shape;126;p42"/>
          <p:cNvSpPr txBox="1">
            <a:spLocks noGrp="1"/>
          </p:cNvSpPr>
          <p:nvPr>
            <p:ph type="body" idx="1"/>
          </p:nvPr>
        </p:nvSpPr>
        <p:spPr>
          <a:xfrm>
            <a:off x="7307541" y="2491495"/>
            <a:ext cx="4468079" cy="417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7" name="Google Shape;127;p42"/>
          <p:cNvSpPr txBox="1">
            <a:spLocks noGrp="1"/>
          </p:cNvSpPr>
          <p:nvPr>
            <p:ph type="body" idx="3"/>
          </p:nvPr>
        </p:nvSpPr>
        <p:spPr>
          <a:xfrm>
            <a:off x="7307541" y="2944444"/>
            <a:ext cx="4468079" cy="3104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8" name="Google Shape;128;p42"/>
          <p:cNvSpPr txBox="1">
            <a:spLocks noGrp="1"/>
          </p:cNvSpPr>
          <p:nvPr>
            <p:ph type="body" idx="4"/>
          </p:nvPr>
        </p:nvSpPr>
        <p:spPr>
          <a:xfrm>
            <a:off x="7307541" y="3343953"/>
            <a:ext cx="4468079" cy="417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9" name="Google Shape;129;p42"/>
          <p:cNvSpPr txBox="1">
            <a:spLocks noGrp="1"/>
          </p:cNvSpPr>
          <p:nvPr>
            <p:ph type="body" idx="5"/>
          </p:nvPr>
        </p:nvSpPr>
        <p:spPr>
          <a:xfrm>
            <a:off x="7307541" y="3796902"/>
            <a:ext cx="4468079" cy="3104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0" name="Google Shape;130;p42"/>
          <p:cNvSpPr txBox="1">
            <a:spLocks noGrp="1"/>
          </p:cNvSpPr>
          <p:nvPr>
            <p:ph type="body" idx="6"/>
          </p:nvPr>
        </p:nvSpPr>
        <p:spPr>
          <a:xfrm>
            <a:off x="7307541" y="4185467"/>
            <a:ext cx="4468079" cy="417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1" name="Google Shape;131;p42"/>
          <p:cNvSpPr txBox="1">
            <a:spLocks noGrp="1"/>
          </p:cNvSpPr>
          <p:nvPr>
            <p:ph type="body" idx="7"/>
          </p:nvPr>
        </p:nvSpPr>
        <p:spPr>
          <a:xfrm>
            <a:off x="7307541" y="4638416"/>
            <a:ext cx="4468079" cy="3104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2" name="Google Shape;132;p42"/>
          <p:cNvSpPr txBox="1">
            <a:spLocks noGrp="1"/>
          </p:cNvSpPr>
          <p:nvPr>
            <p:ph type="body" idx="8"/>
          </p:nvPr>
        </p:nvSpPr>
        <p:spPr>
          <a:xfrm>
            <a:off x="7297009" y="5004571"/>
            <a:ext cx="4468079" cy="4175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3" name="Google Shape;133;p42"/>
          <p:cNvSpPr txBox="1">
            <a:spLocks noGrp="1"/>
          </p:cNvSpPr>
          <p:nvPr>
            <p:ph type="body" idx="9"/>
          </p:nvPr>
        </p:nvSpPr>
        <p:spPr>
          <a:xfrm>
            <a:off x="7297009" y="5457520"/>
            <a:ext cx="4468079" cy="3104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134" name="Google Shape;134;p42"/>
          <p:cNvPicPr preferRelativeResize="0"/>
          <p:nvPr/>
        </p:nvPicPr>
        <p:blipFill rotWithShape="1">
          <a:blip r:embed="rId3">
            <a:alphaModFix/>
          </a:blip>
          <a:srcRect/>
          <a:stretch/>
        </p:blipFill>
        <p:spPr>
          <a:xfrm>
            <a:off x="10335620" y="6396102"/>
            <a:ext cx="1440000" cy="38516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_3_Columns">
  <p:cSld name="Content_3_Columns">
    <p:spTree>
      <p:nvGrpSpPr>
        <p:cNvPr id="1" name="Shape 135"/>
        <p:cNvGrpSpPr/>
        <p:nvPr/>
      </p:nvGrpSpPr>
      <p:grpSpPr>
        <a:xfrm>
          <a:off x="0" y="0"/>
          <a:ext cx="0" cy="0"/>
          <a:chOff x="0" y="0"/>
          <a:chExt cx="0" cy="0"/>
        </a:xfrm>
      </p:grpSpPr>
      <p:sp>
        <p:nvSpPr>
          <p:cNvPr id="136" name="Google Shape;136;p43"/>
          <p:cNvSpPr/>
          <p:nvPr/>
        </p:nvSpPr>
        <p:spPr>
          <a:xfrm>
            <a:off x="457199" y="462487"/>
            <a:ext cx="393900" cy="5001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chemeClr val="dk1"/>
              </a:solidFill>
              <a:latin typeface="Calibri"/>
              <a:ea typeface="Calibri"/>
              <a:cs typeface="Calibri"/>
              <a:sym typeface="Calibri"/>
            </a:endParaRPr>
          </a:p>
        </p:txBody>
      </p:sp>
      <p:sp>
        <p:nvSpPr>
          <p:cNvPr id="137" name="Google Shape;137;p43"/>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8" name="Google Shape;138;p43"/>
          <p:cNvSpPr txBox="1">
            <a:spLocks noGrp="1"/>
          </p:cNvSpPr>
          <p:nvPr>
            <p:ph type="body" idx="2"/>
          </p:nvPr>
        </p:nvSpPr>
        <p:spPr>
          <a:xfrm>
            <a:off x="960439" y="1156435"/>
            <a:ext cx="3560400" cy="5116512"/>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1pPr>
            <a:lvl2pPr marL="914400" marR="0" lvl="1"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9" name="Google Shape;139;p43"/>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r>
              <a:rPr lang="en-US"/>
              <a:t> / </a:t>
            </a:r>
            <a:r>
              <a:rPr lang="en-US" sz="800" b="0">
                <a:solidFill>
                  <a:schemeClr val="dk1"/>
                </a:solidFill>
              </a:rPr>
              <a:t>Confidential © Transitions Optical - All Rights Reserved - Do not disclose, copy or distribute</a:t>
            </a:r>
            <a:endParaRPr sz="800" b="0">
              <a:solidFill>
                <a:schemeClr val="dk1"/>
              </a:solidFill>
            </a:endParaRPr>
          </a:p>
        </p:txBody>
      </p:sp>
      <p:sp>
        <p:nvSpPr>
          <p:cNvPr id="140" name="Google Shape;140;p43"/>
          <p:cNvSpPr txBox="1">
            <a:spLocks noGrp="1"/>
          </p:cNvSpPr>
          <p:nvPr>
            <p:ph type="body" idx="3"/>
          </p:nvPr>
        </p:nvSpPr>
        <p:spPr>
          <a:xfrm>
            <a:off x="4567420" y="1156435"/>
            <a:ext cx="3560400" cy="5116512"/>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1pPr>
            <a:lvl2pPr marL="914400" marR="0" lvl="1"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1" name="Google Shape;141;p43"/>
          <p:cNvSpPr txBox="1">
            <a:spLocks noGrp="1"/>
          </p:cNvSpPr>
          <p:nvPr>
            <p:ph type="body" idx="4"/>
          </p:nvPr>
        </p:nvSpPr>
        <p:spPr>
          <a:xfrm>
            <a:off x="8174401" y="1156435"/>
            <a:ext cx="3560400" cy="5116512"/>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1pPr>
            <a:lvl2pPr marL="914400" marR="0" lvl="1"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142" name="Google Shape;142;p43"/>
          <p:cNvPicPr preferRelativeResize="0"/>
          <p:nvPr/>
        </p:nvPicPr>
        <p:blipFill rotWithShape="1">
          <a:blip r:embed="rId3">
            <a:alphaModFix/>
          </a:blip>
          <a:srcRect/>
          <a:stretch/>
        </p:blipFill>
        <p:spPr>
          <a:xfrm>
            <a:off x="1" y="2934"/>
            <a:ext cx="12191999" cy="205830"/>
          </a:xfrm>
          <a:prstGeom prst="rect">
            <a:avLst/>
          </a:prstGeom>
          <a:noFill/>
          <a:ln>
            <a:noFill/>
          </a:ln>
        </p:spPr>
      </p:pic>
      <p:pic>
        <p:nvPicPr>
          <p:cNvPr id="143" name="Google Shape;143;p43"/>
          <p:cNvPicPr preferRelativeResize="0"/>
          <p:nvPr/>
        </p:nvPicPr>
        <p:blipFill rotWithShape="1">
          <a:blip r:embed="rId4">
            <a:alphaModFix/>
          </a:blip>
          <a:srcRect/>
          <a:stretch/>
        </p:blipFill>
        <p:spPr>
          <a:xfrm>
            <a:off x="10335620" y="6396102"/>
            <a:ext cx="1440000" cy="38516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_Text_Image">
  <p:cSld name="Content_Text_Image">
    <p:spTree>
      <p:nvGrpSpPr>
        <p:cNvPr id="1" name="Shape 144"/>
        <p:cNvGrpSpPr/>
        <p:nvPr/>
      </p:nvGrpSpPr>
      <p:grpSpPr>
        <a:xfrm>
          <a:off x="0" y="0"/>
          <a:ext cx="0" cy="0"/>
          <a:chOff x="0" y="0"/>
          <a:chExt cx="0" cy="0"/>
        </a:xfrm>
      </p:grpSpPr>
      <p:sp>
        <p:nvSpPr>
          <p:cNvPr id="145" name="Google Shape;145;p44"/>
          <p:cNvSpPr/>
          <p:nvPr/>
        </p:nvSpPr>
        <p:spPr>
          <a:xfrm>
            <a:off x="457199" y="462487"/>
            <a:ext cx="393900" cy="5001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chemeClr val="dk1"/>
              </a:solidFill>
              <a:latin typeface="Calibri"/>
              <a:ea typeface="Calibri"/>
              <a:cs typeface="Calibri"/>
              <a:sym typeface="Calibri"/>
            </a:endParaRPr>
          </a:p>
        </p:txBody>
      </p:sp>
      <p:sp>
        <p:nvSpPr>
          <p:cNvPr id="146" name="Google Shape;146;p44"/>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7" name="Google Shape;147;p44"/>
          <p:cNvSpPr txBox="1">
            <a:spLocks noGrp="1"/>
          </p:cNvSpPr>
          <p:nvPr>
            <p:ph type="body" idx="2"/>
          </p:nvPr>
        </p:nvSpPr>
        <p:spPr>
          <a:xfrm>
            <a:off x="960438" y="1192213"/>
            <a:ext cx="3897311" cy="5116512"/>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1pPr>
            <a:lvl2pPr marL="914400" marR="0" lvl="1"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8" name="Google Shape;148;p44"/>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r>
              <a:rPr lang="en-US"/>
              <a:t> / </a:t>
            </a:r>
            <a:r>
              <a:rPr lang="en-US" sz="800" b="0">
                <a:solidFill>
                  <a:schemeClr val="dk1"/>
                </a:solidFill>
              </a:rPr>
              <a:t>Confidential © Transitions Optical - All Rights Reserved - Do not disclose, copy or distribute</a:t>
            </a:r>
            <a:endParaRPr sz="800" b="0">
              <a:solidFill>
                <a:schemeClr val="dk1"/>
              </a:solidFill>
            </a:endParaRPr>
          </a:p>
        </p:txBody>
      </p:sp>
      <p:sp>
        <p:nvSpPr>
          <p:cNvPr id="149" name="Google Shape;149;p44"/>
          <p:cNvSpPr>
            <a:spLocks noGrp="1"/>
          </p:cNvSpPr>
          <p:nvPr>
            <p:ph type="pic" idx="3"/>
          </p:nvPr>
        </p:nvSpPr>
        <p:spPr>
          <a:xfrm>
            <a:off x="5233307" y="1192213"/>
            <a:ext cx="6501492" cy="5116512"/>
          </a:xfrm>
          <a:prstGeom prst="rect">
            <a:avLst/>
          </a:prstGeom>
          <a:noFill/>
          <a:ln>
            <a:noFill/>
          </a:ln>
        </p:spPr>
      </p:sp>
      <p:pic>
        <p:nvPicPr>
          <p:cNvPr id="150" name="Google Shape;150;p44"/>
          <p:cNvPicPr preferRelativeResize="0"/>
          <p:nvPr/>
        </p:nvPicPr>
        <p:blipFill rotWithShape="1">
          <a:blip r:embed="rId3">
            <a:alphaModFix/>
          </a:blip>
          <a:srcRect/>
          <a:stretch/>
        </p:blipFill>
        <p:spPr>
          <a:xfrm>
            <a:off x="1" y="2934"/>
            <a:ext cx="12191999" cy="205830"/>
          </a:xfrm>
          <a:prstGeom prst="rect">
            <a:avLst/>
          </a:prstGeom>
          <a:noFill/>
          <a:ln>
            <a:noFill/>
          </a:ln>
        </p:spPr>
      </p:pic>
      <p:pic>
        <p:nvPicPr>
          <p:cNvPr id="151" name="Google Shape;151;p44"/>
          <p:cNvPicPr preferRelativeResize="0"/>
          <p:nvPr/>
        </p:nvPicPr>
        <p:blipFill rotWithShape="1">
          <a:blip r:embed="rId4">
            <a:alphaModFix/>
          </a:blip>
          <a:srcRect/>
          <a:stretch/>
        </p:blipFill>
        <p:spPr>
          <a:xfrm>
            <a:off x="10335620" y="6396102"/>
            <a:ext cx="1440000" cy="38516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_Text_Chart">
  <p:cSld name="Content_Text_Chart">
    <p:spTree>
      <p:nvGrpSpPr>
        <p:cNvPr id="1" name="Shape 152"/>
        <p:cNvGrpSpPr/>
        <p:nvPr/>
      </p:nvGrpSpPr>
      <p:grpSpPr>
        <a:xfrm>
          <a:off x="0" y="0"/>
          <a:ext cx="0" cy="0"/>
          <a:chOff x="0" y="0"/>
          <a:chExt cx="0" cy="0"/>
        </a:xfrm>
      </p:grpSpPr>
      <p:sp>
        <p:nvSpPr>
          <p:cNvPr id="153" name="Google Shape;153;p45"/>
          <p:cNvSpPr/>
          <p:nvPr/>
        </p:nvSpPr>
        <p:spPr>
          <a:xfrm>
            <a:off x="457199" y="462487"/>
            <a:ext cx="393900" cy="5001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chemeClr val="dk1"/>
              </a:solidFill>
              <a:latin typeface="Calibri"/>
              <a:ea typeface="Calibri"/>
              <a:cs typeface="Calibri"/>
              <a:sym typeface="Calibri"/>
            </a:endParaRPr>
          </a:p>
        </p:txBody>
      </p:sp>
      <p:sp>
        <p:nvSpPr>
          <p:cNvPr id="154" name="Google Shape;154;p45"/>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5" name="Google Shape;155;p45"/>
          <p:cNvSpPr txBox="1">
            <a:spLocks noGrp="1"/>
          </p:cNvSpPr>
          <p:nvPr>
            <p:ph type="body" idx="2"/>
          </p:nvPr>
        </p:nvSpPr>
        <p:spPr>
          <a:xfrm>
            <a:off x="960439" y="1192213"/>
            <a:ext cx="3876262" cy="5116512"/>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1pPr>
            <a:lvl2pPr marL="914400" marR="0" lvl="1"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6" name="Google Shape;156;p45"/>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r>
              <a:rPr lang="en-US"/>
              <a:t> / </a:t>
            </a:r>
            <a:r>
              <a:rPr lang="en-US" sz="800" b="0">
                <a:solidFill>
                  <a:schemeClr val="dk1"/>
                </a:solidFill>
              </a:rPr>
              <a:t>Confidential © Transitions Optical - All Rights Reserved - Do not disclose, copy or distribute</a:t>
            </a:r>
            <a:endParaRPr sz="800" b="0">
              <a:solidFill>
                <a:schemeClr val="dk1"/>
              </a:solidFill>
            </a:endParaRPr>
          </a:p>
        </p:txBody>
      </p:sp>
      <p:sp>
        <p:nvSpPr>
          <p:cNvPr id="157" name="Google Shape;157;p45"/>
          <p:cNvSpPr>
            <a:spLocks noGrp="1"/>
          </p:cNvSpPr>
          <p:nvPr>
            <p:ph type="chart" idx="3"/>
          </p:nvPr>
        </p:nvSpPr>
        <p:spPr>
          <a:xfrm>
            <a:off x="5053693" y="1192213"/>
            <a:ext cx="6681108" cy="51165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158" name="Google Shape;158;p45"/>
          <p:cNvPicPr preferRelativeResize="0"/>
          <p:nvPr/>
        </p:nvPicPr>
        <p:blipFill rotWithShape="1">
          <a:blip r:embed="rId3">
            <a:alphaModFix/>
          </a:blip>
          <a:srcRect/>
          <a:stretch/>
        </p:blipFill>
        <p:spPr>
          <a:xfrm>
            <a:off x="1" y="2934"/>
            <a:ext cx="12191999" cy="205830"/>
          </a:xfrm>
          <a:prstGeom prst="rect">
            <a:avLst/>
          </a:prstGeom>
          <a:noFill/>
          <a:ln>
            <a:noFill/>
          </a:ln>
        </p:spPr>
      </p:pic>
      <p:pic>
        <p:nvPicPr>
          <p:cNvPr id="159" name="Google Shape;159;p45"/>
          <p:cNvPicPr preferRelativeResize="0"/>
          <p:nvPr/>
        </p:nvPicPr>
        <p:blipFill rotWithShape="1">
          <a:blip r:embed="rId4">
            <a:alphaModFix/>
          </a:blip>
          <a:srcRect/>
          <a:stretch/>
        </p:blipFill>
        <p:spPr>
          <a:xfrm>
            <a:off x="10335620" y="6396102"/>
            <a:ext cx="1440000" cy="38516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_Blank">
  <p:cSld name="Content_Blank">
    <p:spTree>
      <p:nvGrpSpPr>
        <p:cNvPr id="1" name="Shape 160"/>
        <p:cNvGrpSpPr/>
        <p:nvPr/>
      </p:nvGrpSpPr>
      <p:grpSpPr>
        <a:xfrm>
          <a:off x="0" y="0"/>
          <a:ext cx="0" cy="0"/>
          <a:chOff x="0" y="0"/>
          <a:chExt cx="0" cy="0"/>
        </a:xfrm>
      </p:grpSpPr>
      <p:sp>
        <p:nvSpPr>
          <p:cNvPr id="161" name="Google Shape;161;p46"/>
          <p:cNvSpPr/>
          <p:nvPr/>
        </p:nvSpPr>
        <p:spPr>
          <a:xfrm>
            <a:off x="457199" y="462487"/>
            <a:ext cx="393900" cy="5001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chemeClr val="dk1"/>
              </a:solidFill>
              <a:latin typeface="Calibri"/>
              <a:ea typeface="Calibri"/>
              <a:cs typeface="Calibri"/>
              <a:sym typeface="Calibri"/>
            </a:endParaRPr>
          </a:p>
        </p:txBody>
      </p:sp>
      <p:sp>
        <p:nvSpPr>
          <p:cNvPr id="162" name="Google Shape;162;p46"/>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r>
              <a:rPr lang="en-US"/>
              <a:t> / </a:t>
            </a:r>
            <a:r>
              <a:rPr lang="en-US" sz="800" b="0">
                <a:solidFill>
                  <a:schemeClr val="dk1"/>
                </a:solidFill>
              </a:rPr>
              <a:t>Confidential © Transitions Optical - All Rights Reserved - Do not disclose, copy or distribute</a:t>
            </a:r>
            <a:endParaRPr sz="800" b="0">
              <a:solidFill>
                <a:schemeClr val="dk1"/>
              </a:solidFill>
            </a:endParaRPr>
          </a:p>
        </p:txBody>
      </p:sp>
      <p:pic>
        <p:nvPicPr>
          <p:cNvPr id="163" name="Google Shape;163;p46"/>
          <p:cNvPicPr preferRelativeResize="0"/>
          <p:nvPr/>
        </p:nvPicPr>
        <p:blipFill rotWithShape="1">
          <a:blip r:embed="rId3">
            <a:alphaModFix/>
          </a:blip>
          <a:srcRect/>
          <a:stretch/>
        </p:blipFill>
        <p:spPr>
          <a:xfrm>
            <a:off x="1" y="2934"/>
            <a:ext cx="12191999" cy="205830"/>
          </a:xfrm>
          <a:prstGeom prst="rect">
            <a:avLst/>
          </a:prstGeom>
          <a:noFill/>
          <a:ln>
            <a:noFill/>
          </a:ln>
        </p:spPr>
      </p:pic>
      <p:pic>
        <p:nvPicPr>
          <p:cNvPr id="164" name="Google Shape;164;p46"/>
          <p:cNvPicPr preferRelativeResize="0"/>
          <p:nvPr/>
        </p:nvPicPr>
        <p:blipFill rotWithShape="1">
          <a:blip r:embed="rId4">
            <a:alphaModFix/>
          </a:blip>
          <a:srcRect/>
          <a:stretch/>
        </p:blipFill>
        <p:spPr>
          <a:xfrm>
            <a:off x="10335620" y="6396102"/>
            <a:ext cx="1440000" cy="38516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_1_Column">
  <p:cSld name="Content_1_Column">
    <p:spTree>
      <p:nvGrpSpPr>
        <p:cNvPr id="1" name="Shape 20"/>
        <p:cNvGrpSpPr/>
        <p:nvPr/>
      </p:nvGrpSpPr>
      <p:grpSpPr>
        <a:xfrm>
          <a:off x="0" y="0"/>
          <a:ext cx="0" cy="0"/>
          <a:chOff x="0" y="0"/>
          <a:chExt cx="0" cy="0"/>
        </a:xfrm>
      </p:grpSpPr>
      <p:sp>
        <p:nvSpPr>
          <p:cNvPr id="21" name="Google Shape;21;p30"/>
          <p:cNvSpPr/>
          <p:nvPr/>
        </p:nvSpPr>
        <p:spPr>
          <a:xfrm>
            <a:off x="457199" y="462487"/>
            <a:ext cx="393900" cy="5001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chemeClr val="dk1"/>
              </a:solidFill>
              <a:latin typeface="Calibri"/>
              <a:ea typeface="Calibri"/>
              <a:cs typeface="Calibri"/>
              <a:sym typeface="Calibri"/>
            </a:endParaRPr>
          </a:p>
        </p:txBody>
      </p:sp>
      <p:sp>
        <p:nvSpPr>
          <p:cNvPr id="22" name="Google Shape;22;p30"/>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 name="Google Shape;23;p30"/>
          <p:cNvSpPr txBox="1">
            <a:spLocks noGrp="1"/>
          </p:cNvSpPr>
          <p:nvPr>
            <p:ph type="body" idx="2"/>
          </p:nvPr>
        </p:nvSpPr>
        <p:spPr>
          <a:xfrm>
            <a:off x="960439" y="1192213"/>
            <a:ext cx="10774361" cy="5116512"/>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1pPr>
            <a:lvl2pPr marL="914400" marR="0" lvl="1"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 name="Google Shape;24;p30"/>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r>
              <a:rPr lang="en-US"/>
              <a:t> / </a:t>
            </a:r>
            <a:r>
              <a:rPr lang="en-US" sz="800" b="0">
                <a:solidFill>
                  <a:schemeClr val="dk1"/>
                </a:solidFill>
              </a:rPr>
              <a:t>Confidential © Transitions Optical - All Rights Reserved - Do not disclose, copy or distribute</a:t>
            </a:r>
            <a:endParaRPr sz="800" b="0">
              <a:solidFill>
                <a:schemeClr val="dk1"/>
              </a:solidFill>
            </a:endParaRPr>
          </a:p>
        </p:txBody>
      </p:sp>
      <p:pic>
        <p:nvPicPr>
          <p:cNvPr id="25" name="Google Shape;25;p30"/>
          <p:cNvPicPr preferRelativeResize="0"/>
          <p:nvPr/>
        </p:nvPicPr>
        <p:blipFill rotWithShape="1">
          <a:blip r:embed="rId3">
            <a:alphaModFix/>
          </a:blip>
          <a:srcRect/>
          <a:stretch/>
        </p:blipFill>
        <p:spPr>
          <a:xfrm>
            <a:off x="1" y="2934"/>
            <a:ext cx="12191999" cy="205830"/>
          </a:xfrm>
          <a:prstGeom prst="rect">
            <a:avLst/>
          </a:prstGeom>
          <a:noFill/>
          <a:ln>
            <a:noFill/>
          </a:ln>
        </p:spPr>
      </p:pic>
      <p:pic>
        <p:nvPicPr>
          <p:cNvPr id="26" name="Google Shape;26;p30"/>
          <p:cNvPicPr preferRelativeResize="0"/>
          <p:nvPr/>
        </p:nvPicPr>
        <p:blipFill rotWithShape="1">
          <a:blip r:embed="rId4">
            <a:alphaModFix/>
          </a:blip>
          <a:srcRect/>
          <a:stretch/>
        </p:blipFill>
        <p:spPr>
          <a:xfrm>
            <a:off x="10335620" y="6396102"/>
            <a:ext cx="1440000" cy="38516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o">
  <p:cSld name="Bio">
    <p:spTree>
      <p:nvGrpSpPr>
        <p:cNvPr id="1" name="Shape 166"/>
        <p:cNvGrpSpPr/>
        <p:nvPr/>
      </p:nvGrpSpPr>
      <p:grpSpPr>
        <a:xfrm>
          <a:off x="0" y="0"/>
          <a:ext cx="0" cy="0"/>
          <a:chOff x="0" y="0"/>
          <a:chExt cx="0" cy="0"/>
        </a:xfrm>
      </p:grpSpPr>
      <p:sp>
        <p:nvSpPr>
          <p:cNvPr id="167" name="Google Shape;167;p48"/>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r>
              <a:rPr lang="en-US"/>
              <a:t> / </a:t>
            </a:r>
            <a:r>
              <a:rPr lang="en-US" sz="800" b="0">
                <a:solidFill>
                  <a:schemeClr val="dk1"/>
                </a:solidFill>
              </a:rPr>
              <a:t>Confidential © Transitions Optical - All Rights Reserved - Do not disclose, copy or distribute</a:t>
            </a:r>
            <a:endParaRPr sz="800" b="0">
              <a:solidFill>
                <a:schemeClr val="dk1"/>
              </a:solidFill>
            </a:endParaRPr>
          </a:p>
        </p:txBody>
      </p:sp>
      <p:sp>
        <p:nvSpPr>
          <p:cNvPr id="168" name="Google Shape;168;p48"/>
          <p:cNvSpPr txBox="1">
            <a:spLocks noGrp="1"/>
          </p:cNvSpPr>
          <p:nvPr>
            <p:ph type="body" idx="1"/>
          </p:nvPr>
        </p:nvSpPr>
        <p:spPr>
          <a:xfrm>
            <a:off x="1119244" y="4625008"/>
            <a:ext cx="2828925" cy="5302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9" name="Google Shape;169;p48"/>
          <p:cNvSpPr txBox="1">
            <a:spLocks noGrp="1"/>
          </p:cNvSpPr>
          <p:nvPr>
            <p:ph type="body" idx="2"/>
          </p:nvPr>
        </p:nvSpPr>
        <p:spPr>
          <a:xfrm>
            <a:off x="1119244" y="5181873"/>
            <a:ext cx="2828925" cy="3038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70" name="Google Shape;170;p48"/>
          <p:cNvSpPr txBox="1">
            <a:spLocks noGrp="1"/>
          </p:cNvSpPr>
          <p:nvPr>
            <p:ph type="body" idx="3"/>
          </p:nvPr>
        </p:nvSpPr>
        <p:spPr>
          <a:xfrm>
            <a:off x="1118850" y="5532363"/>
            <a:ext cx="2828925" cy="3038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200"/>
              <a:buFont typeface="Arial"/>
              <a:buNone/>
              <a:defRPr sz="12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71" name="Google Shape;171;p48"/>
          <p:cNvSpPr txBox="1"/>
          <p:nvPr/>
        </p:nvSpPr>
        <p:spPr>
          <a:xfrm>
            <a:off x="4453544" y="846552"/>
            <a:ext cx="1440600" cy="2890500"/>
          </a:xfrm>
          <a:prstGeom prst="rect">
            <a:avLst/>
          </a:prstGeom>
          <a:noFill/>
          <a:ln>
            <a:noFill/>
          </a:ln>
        </p:spPr>
        <p:txBody>
          <a:bodyPr spcFirstLastPara="1" wrap="square" lIns="0" tIns="6925" rIns="0" bIns="0" anchor="t" anchorCtr="0">
            <a:noAutofit/>
          </a:bodyPr>
          <a:lstStyle/>
          <a:p>
            <a:pPr marL="0" marR="0" lvl="0" indent="0" algn="l" rtl="0">
              <a:lnSpc>
                <a:spcPct val="100000"/>
              </a:lnSpc>
              <a:spcBef>
                <a:spcPts val="0"/>
              </a:spcBef>
              <a:spcAft>
                <a:spcPts val="0"/>
              </a:spcAft>
              <a:buClr>
                <a:srgbClr val="000000"/>
              </a:buClr>
              <a:buSzPts val="18700"/>
              <a:buFont typeface="Arial"/>
              <a:buNone/>
            </a:pPr>
            <a:r>
              <a:rPr lang="en-US" sz="18700" b="0" i="0" u="none" strike="noStrike" cap="none">
                <a:solidFill>
                  <a:srgbClr val="203C6E"/>
                </a:solidFill>
                <a:latin typeface="Georgia"/>
                <a:ea typeface="Georgia"/>
                <a:cs typeface="Georgia"/>
                <a:sym typeface="Georgia"/>
              </a:rPr>
              <a:t>“</a:t>
            </a:r>
            <a:endParaRPr sz="18700" b="0" i="0" u="none" strike="noStrike" cap="none">
              <a:solidFill>
                <a:schemeClr val="dk1"/>
              </a:solidFill>
              <a:latin typeface="Georgia"/>
              <a:ea typeface="Georgia"/>
              <a:cs typeface="Georgia"/>
              <a:sym typeface="Georgia"/>
            </a:endParaRPr>
          </a:p>
        </p:txBody>
      </p:sp>
      <p:sp>
        <p:nvSpPr>
          <p:cNvPr id="172" name="Google Shape;172;p48"/>
          <p:cNvSpPr txBox="1">
            <a:spLocks noGrp="1"/>
          </p:cNvSpPr>
          <p:nvPr>
            <p:ph type="body" idx="4"/>
          </p:nvPr>
        </p:nvSpPr>
        <p:spPr>
          <a:xfrm>
            <a:off x="5327374" y="1729683"/>
            <a:ext cx="6029739" cy="2890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173" name="Google Shape;173;p48"/>
          <p:cNvPicPr preferRelativeResize="0"/>
          <p:nvPr/>
        </p:nvPicPr>
        <p:blipFill rotWithShape="1">
          <a:blip r:embed="rId2">
            <a:alphaModFix/>
          </a:blip>
          <a:srcRect/>
          <a:stretch/>
        </p:blipFill>
        <p:spPr>
          <a:xfrm>
            <a:off x="1" y="2934"/>
            <a:ext cx="12191999" cy="205830"/>
          </a:xfrm>
          <a:prstGeom prst="rect">
            <a:avLst/>
          </a:prstGeom>
          <a:noFill/>
          <a:ln>
            <a:noFill/>
          </a:ln>
        </p:spPr>
      </p:pic>
      <p:grpSp>
        <p:nvGrpSpPr>
          <p:cNvPr id="174" name="Google Shape;174;p48"/>
          <p:cNvGrpSpPr/>
          <p:nvPr/>
        </p:nvGrpSpPr>
        <p:grpSpPr>
          <a:xfrm>
            <a:off x="1171172" y="1346876"/>
            <a:ext cx="2671958" cy="3047374"/>
            <a:chOff x="1171172" y="1346876"/>
            <a:chExt cx="2671958" cy="3047374"/>
          </a:xfrm>
        </p:grpSpPr>
        <p:pic>
          <p:nvPicPr>
            <p:cNvPr id="175" name="Google Shape;175;p48"/>
            <p:cNvPicPr preferRelativeResize="0"/>
            <p:nvPr/>
          </p:nvPicPr>
          <p:blipFill rotWithShape="1">
            <a:blip r:embed="rId3">
              <a:alphaModFix/>
            </a:blip>
            <a:srcRect/>
            <a:stretch/>
          </p:blipFill>
          <p:spPr>
            <a:xfrm>
              <a:off x="1448774" y="1346876"/>
              <a:ext cx="2169317" cy="3047374"/>
            </a:xfrm>
            <a:prstGeom prst="rect">
              <a:avLst/>
            </a:prstGeom>
            <a:noFill/>
            <a:ln>
              <a:noFill/>
            </a:ln>
          </p:spPr>
        </p:pic>
        <p:sp>
          <p:nvSpPr>
            <p:cNvPr id="176" name="Google Shape;176;p48"/>
            <p:cNvSpPr/>
            <p:nvPr/>
          </p:nvSpPr>
          <p:spPr>
            <a:xfrm>
              <a:off x="1171172" y="1540103"/>
              <a:ext cx="2671958" cy="2671958"/>
            </a:xfrm>
            <a:prstGeom prst="ellipse">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grpSp>
      <p:pic>
        <p:nvPicPr>
          <p:cNvPr id="177" name="Google Shape;177;p48"/>
          <p:cNvPicPr preferRelativeResize="0"/>
          <p:nvPr/>
        </p:nvPicPr>
        <p:blipFill rotWithShape="1">
          <a:blip r:embed="rId4">
            <a:alphaModFix/>
          </a:blip>
          <a:srcRect/>
          <a:stretch/>
        </p:blipFill>
        <p:spPr>
          <a:xfrm>
            <a:off x="10335620" y="6396102"/>
            <a:ext cx="1440000" cy="38516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am_7_Profiles">
  <p:cSld name="Team_7_Profiles">
    <p:spTree>
      <p:nvGrpSpPr>
        <p:cNvPr id="1" name="Shape 178"/>
        <p:cNvGrpSpPr/>
        <p:nvPr/>
      </p:nvGrpSpPr>
      <p:grpSpPr>
        <a:xfrm>
          <a:off x="0" y="0"/>
          <a:ext cx="0" cy="0"/>
          <a:chOff x="0" y="0"/>
          <a:chExt cx="0" cy="0"/>
        </a:xfrm>
      </p:grpSpPr>
      <p:sp>
        <p:nvSpPr>
          <p:cNvPr id="179" name="Google Shape;179;p49"/>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r>
              <a:rPr lang="en-US"/>
              <a:t> / </a:t>
            </a:r>
            <a:r>
              <a:rPr lang="en-US" sz="800" b="0">
                <a:solidFill>
                  <a:schemeClr val="dk1"/>
                </a:solidFill>
              </a:rPr>
              <a:t>Confidential © Transitions Optical - All Rights Reserved - Do not disclose, copy or distribute</a:t>
            </a:r>
            <a:endParaRPr sz="800" b="0">
              <a:solidFill>
                <a:schemeClr val="dk1"/>
              </a:solidFill>
            </a:endParaRPr>
          </a:p>
        </p:txBody>
      </p:sp>
      <p:pic>
        <p:nvPicPr>
          <p:cNvPr id="180" name="Google Shape;180;p49"/>
          <p:cNvPicPr preferRelativeResize="0"/>
          <p:nvPr/>
        </p:nvPicPr>
        <p:blipFill rotWithShape="1">
          <a:blip r:embed="rId2">
            <a:alphaModFix/>
          </a:blip>
          <a:srcRect/>
          <a:stretch/>
        </p:blipFill>
        <p:spPr>
          <a:xfrm>
            <a:off x="1" y="2934"/>
            <a:ext cx="12191999" cy="205830"/>
          </a:xfrm>
          <a:prstGeom prst="rect">
            <a:avLst/>
          </a:prstGeom>
          <a:noFill/>
          <a:ln>
            <a:noFill/>
          </a:ln>
        </p:spPr>
      </p:pic>
      <p:sp>
        <p:nvSpPr>
          <p:cNvPr id="181" name="Google Shape;181;p49"/>
          <p:cNvSpPr txBox="1">
            <a:spLocks noGrp="1"/>
          </p:cNvSpPr>
          <p:nvPr>
            <p:ph type="body" idx="1"/>
          </p:nvPr>
        </p:nvSpPr>
        <p:spPr>
          <a:xfrm>
            <a:off x="972631" y="3063184"/>
            <a:ext cx="1932195" cy="20751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2" name="Google Shape;182;p49"/>
          <p:cNvSpPr txBox="1">
            <a:spLocks noGrp="1"/>
          </p:cNvSpPr>
          <p:nvPr>
            <p:ph type="body" idx="2"/>
          </p:nvPr>
        </p:nvSpPr>
        <p:spPr>
          <a:xfrm>
            <a:off x="972237" y="3294608"/>
            <a:ext cx="1932195" cy="20751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3" name="Google Shape;183;p49"/>
          <p:cNvSpPr txBox="1">
            <a:spLocks noGrp="1"/>
          </p:cNvSpPr>
          <p:nvPr>
            <p:ph type="body" idx="3"/>
          </p:nvPr>
        </p:nvSpPr>
        <p:spPr>
          <a:xfrm>
            <a:off x="3694916" y="3073847"/>
            <a:ext cx="1932195" cy="20751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4" name="Google Shape;184;p49"/>
          <p:cNvSpPr txBox="1">
            <a:spLocks noGrp="1"/>
          </p:cNvSpPr>
          <p:nvPr>
            <p:ph type="body" idx="4"/>
          </p:nvPr>
        </p:nvSpPr>
        <p:spPr>
          <a:xfrm>
            <a:off x="3694522" y="3305271"/>
            <a:ext cx="1932195" cy="20751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5" name="Google Shape;185;p49"/>
          <p:cNvSpPr txBox="1">
            <a:spLocks noGrp="1"/>
          </p:cNvSpPr>
          <p:nvPr>
            <p:ph type="body" idx="5"/>
          </p:nvPr>
        </p:nvSpPr>
        <p:spPr>
          <a:xfrm>
            <a:off x="6489745" y="3063184"/>
            <a:ext cx="1932195" cy="20751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6" name="Google Shape;186;p49"/>
          <p:cNvSpPr txBox="1">
            <a:spLocks noGrp="1"/>
          </p:cNvSpPr>
          <p:nvPr>
            <p:ph type="body" idx="6"/>
          </p:nvPr>
        </p:nvSpPr>
        <p:spPr>
          <a:xfrm>
            <a:off x="6489351" y="3294608"/>
            <a:ext cx="1932195" cy="20751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grpSp>
        <p:nvGrpSpPr>
          <p:cNvPr id="187" name="Google Shape;187;p49"/>
          <p:cNvGrpSpPr/>
          <p:nvPr/>
        </p:nvGrpSpPr>
        <p:grpSpPr>
          <a:xfrm>
            <a:off x="1130891" y="891392"/>
            <a:ext cx="1638442" cy="1868647"/>
            <a:chOff x="1171172" y="1346876"/>
            <a:chExt cx="2671958" cy="3047374"/>
          </a:xfrm>
        </p:grpSpPr>
        <p:pic>
          <p:nvPicPr>
            <p:cNvPr id="188" name="Google Shape;188;p49"/>
            <p:cNvPicPr preferRelativeResize="0"/>
            <p:nvPr/>
          </p:nvPicPr>
          <p:blipFill rotWithShape="1">
            <a:blip r:embed="rId3">
              <a:alphaModFix/>
            </a:blip>
            <a:srcRect/>
            <a:stretch/>
          </p:blipFill>
          <p:spPr>
            <a:xfrm>
              <a:off x="1448774" y="1346876"/>
              <a:ext cx="2169317" cy="3047374"/>
            </a:xfrm>
            <a:prstGeom prst="rect">
              <a:avLst/>
            </a:prstGeom>
            <a:noFill/>
            <a:ln>
              <a:noFill/>
            </a:ln>
          </p:spPr>
        </p:pic>
        <p:sp>
          <p:nvSpPr>
            <p:cNvPr id="189" name="Google Shape;189;p49"/>
            <p:cNvSpPr/>
            <p:nvPr/>
          </p:nvSpPr>
          <p:spPr>
            <a:xfrm>
              <a:off x="1171172" y="1540103"/>
              <a:ext cx="2671958" cy="2671958"/>
            </a:xfrm>
            <a:prstGeom prst="ellipse">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grpSp>
      <p:grpSp>
        <p:nvGrpSpPr>
          <p:cNvPr id="190" name="Google Shape;190;p49"/>
          <p:cNvGrpSpPr/>
          <p:nvPr/>
        </p:nvGrpSpPr>
        <p:grpSpPr>
          <a:xfrm>
            <a:off x="3875651" y="915301"/>
            <a:ext cx="1638442" cy="1868647"/>
            <a:chOff x="1171172" y="1346876"/>
            <a:chExt cx="2671958" cy="3047374"/>
          </a:xfrm>
        </p:grpSpPr>
        <p:pic>
          <p:nvPicPr>
            <p:cNvPr id="191" name="Google Shape;191;p49"/>
            <p:cNvPicPr preferRelativeResize="0"/>
            <p:nvPr/>
          </p:nvPicPr>
          <p:blipFill rotWithShape="1">
            <a:blip r:embed="rId3">
              <a:alphaModFix/>
            </a:blip>
            <a:srcRect/>
            <a:stretch/>
          </p:blipFill>
          <p:spPr>
            <a:xfrm>
              <a:off x="1448774" y="1346876"/>
              <a:ext cx="2169317" cy="3047374"/>
            </a:xfrm>
            <a:prstGeom prst="rect">
              <a:avLst/>
            </a:prstGeom>
            <a:noFill/>
            <a:ln>
              <a:noFill/>
            </a:ln>
          </p:spPr>
        </p:pic>
        <p:sp>
          <p:nvSpPr>
            <p:cNvPr id="192" name="Google Shape;192;p49"/>
            <p:cNvSpPr/>
            <p:nvPr/>
          </p:nvSpPr>
          <p:spPr>
            <a:xfrm>
              <a:off x="1171172" y="1540103"/>
              <a:ext cx="2671958" cy="2671958"/>
            </a:xfrm>
            <a:prstGeom prst="ellipse">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grpSp>
      <p:grpSp>
        <p:nvGrpSpPr>
          <p:cNvPr id="193" name="Google Shape;193;p49"/>
          <p:cNvGrpSpPr/>
          <p:nvPr/>
        </p:nvGrpSpPr>
        <p:grpSpPr>
          <a:xfrm>
            <a:off x="6620411" y="891391"/>
            <a:ext cx="1638442" cy="1868647"/>
            <a:chOff x="1171172" y="1346876"/>
            <a:chExt cx="2671958" cy="3047374"/>
          </a:xfrm>
        </p:grpSpPr>
        <p:pic>
          <p:nvPicPr>
            <p:cNvPr id="194" name="Google Shape;194;p49"/>
            <p:cNvPicPr preferRelativeResize="0"/>
            <p:nvPr/>
          </p:nvPicPr>
          <p:blipFill rotWithShape="1">
            <a:blip r:embed="rId3">
              <a:alphaModFix/>
            </a:blip>
            <a:srcRect/>
            <a:stretch/>
          </p:blipFill>
          <p:spPr>
            <a:xfrm>
              <a:off x="1448774" y="1346876"/>
              <a:ext cx="2169317" cy="3047374"/>
            </a:xfrm>
            <a:prstGeom prst="rect">
              <a:avLst/>
            </a:prstGeom>
            <a:noFill/>
            <a:ln>
              <a:noFill/>
            </a:ln>
          </p:spPr>
        </p:pic>
        <p:sp>
          <p:nvSpPr>
            <p:cNvPr id="195" name="Google Shape;195;p49"/>
            <p:cNvSpPr/>
            <p:nvPr/>
          </p:nvSpPr>
          <p:spPr>
            <a:xfrm>
              <a:off x="1171172" y="1540103"/>
              <a:ext cx="2671958" cy="2671958"/>
            </a:xfrm>
            <a:prstGeom prst="ellipse">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grpSp>
      <p:sp>
        <p:nvSpPr>
          <p:cNvPr id="196" name="Google Shape;196;p49"/>
          <p:cNvSpPr txBox="1">
            <a:spLocks noGrp="1"/>
          </p:cNvSpPr>
          <p:nvPr>
            <p:ph type="body" idx="7"/>
          </p:nvPr>
        </p:nvSpPr>
        <p:spPr>
          <a:xfrm>
            <a:off x="9247418" y="3063184"/>
            <a:ext cx="1932195" cy="20751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97" name="Google Shape;197;p49"/>
          <p:cNvSpPr txBox="1">
            <a:spLocks noGrp="1"/>
          </p:cNvSpPr>
          <p:nvPr>
            <p:ph type="body" idx="8"/>
          </p:nvPr>
        </p:nvSpPr>
        <p:spPr>
          <a:xfrm>
            <a:off x="9247024" y="3294608"/>
            <a:ext cx="1932195" cy="20751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grpSp>
        <p:nvGrpSpPr>
          <p:cNvPr id="198" name="Google Shape;198;p49"/>
          <p:cNvGrpSpPr/>
          <p:nvPr/>
        </p:nvGrpSpPr>
        <p:grpSpPr>
          <a:xfrm>
            <a:off x="9365170" y="915301"/>
            <a:ext cx="1638442" cy="1868647"/>
            <a:chOff x="1171172" y="1346876"/>
            <a:chExt cx="2671958" cy="3047374"/>
          </a:xfrm>
        </p:grpSpPr>
        <p:pic>
          <p:nvPicPr>
            <p:cNvPr id="199" name="Google Shape;199;p49"/>
            <p:cNvPicPr preferRelativeResize="0"/>
            <p:nvPr/>
          </p:nvPicPr>
          <p:blipFill rotWithShape="1">
            <a:blip r:embed="rId3">
              <a:alphaModFix/>
            </a:blip>
            <a:srcRect/>
            <a:stretch/>
          </p:blipFill>
          <p:spPr>
            <a:xfrm>
              <a:off x="1448774" y="1346876"/>
              <a:ext cx="2169317" cy="3047374"/>
            </a:xfrm>
            <a:prstGeom prst="rect">
              <a:avLst/>
            </a:prstGeom>
            <a:noFill/>
            <a:ln>
              <a:noFill/>
            </a:ln>
          </p:spPr>
        </p:pic>
        <p:sp>
          <p:nvSpPr>
            <p:cNvPr id="200" name="Google Shape;200;p49"/>
            <p:cNvSpPr/>
            <p:nvPr/>
          </p:nvSpPr>
          <p:spPr>
            <a:xfrm>
              <a:off x="1171172" y="1540103"/>
              <a:ext cx="2671958" cy="2671958"/>
            </a:xfrm>
            <a:prstGeom prst="ellipse">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grpSp>
      <p:sp>
        <p:nvSpPr>
          <p:cNvPr id="201" name="Google Shape;201;p49"/>
          <p:cNvSpPr txBox="1">
            <a:spLocks noGrp="1"/>
          </p:cNvSpPr>
          <p:nvPr>
            <p:ph type="body" idx="9"/>
          </p:nvPr>
        </p:nvSpPr>
        <p:spPr>
          <a:xfrm>
            <a:off x="2139526" y="5844108"/>
            <a:ext cx="1932195" cy="20751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2" name="Google Shape;202;p49"/>
          <p:cNvSpPr txBox="1">
            <a:spLocks noGrp="1"/>
          </p:cNvSpPr>
          <p:nvPr>
            <p:ph type="body" idx="13"/>
          </p:nvPr>
        </p:nvSpPr>
        <p:spPr>
          <a:xfrm>
            <a:off x="2139132" y="6075532"/>
            <a:ext cx="1932195" cy="20751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3" name="Google Shape;203;p49"/>
          <p:cNvSpPr txBox="1">
            <a:spLocks noGrp="1"/>
          </p:cNvSpPr>
          <p:nvPr>
            <p:ph type="body" idx="14"/>
          </p:nvPr>
        </p:nvSpPr>
        <p:spPr>
          <a:xfrm>
            <a:off x="4921828" y="5844108"/>
            <a:ext cx="1932195" cy="20751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4" name="Google Shape;204;p49"/>
          <p:cNvSpPr txBox="1">
            <a:spLocks noGrp="1"/>
          </p:cNvSpPr>
          <p:nvPr>
            <p:ph type="body" idx="15"/>
          </p:nvPr>
        </p:nvSpPr>
        <p:spPr>
          <a:xfrm>
            <a:off x="4921434" y="6075532"/>
            <a:ext cx="1932195" cy="20751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5" name="Google Shape;205;p49"/>
          <p:cNvSpPr txBox="1">
            <a:spLocks noGrp="1"/>
          </p:cNvSpPr>
          <p:nvPr>
            <p:ph type="body" idx="16"/>
          </p:nvPr>
        </p:nvSpPr>
        <p:spPr>
          <a:xfrm>
            <a:off x="7584491" y="5844108"/>
            <a:ext cx="1932195" cy="20751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200"/>
              <a:buFont typeface="Arial"/>
              <a:buNone/>
              <a:defRPr sz="12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6" name="Google Shape;206;p49"/>
          <p:cNvSpPr txBox="1">
            <a:spLocks noGrp="1"/>
          </p:cNvSpPr>
          <p:nvPr>
            <p:ph type="body" idx="17"/>
          </p:nvPr>
        </p:nvSpPr>
        <p:spPr>
          <a:xfrm>
            <a:off x="7584097" y="6075532"/>
            <a:ext cx="1932195" cy="20751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grpSp>
        <p:nvGrpSpPr>
          <p:cNvPr id="207" name="Google Shape;207;p49"/>
          <p:cNvGrpSpPr/>
          <p:nvPr/>
        </p:nvGrpSpPr>
        <p:grpSpPr>
          <a:xfrm>
            <a:off x="2297786" y="3672316"/>
            <a:ext cx="1638442" cy="1868647"/>
            <a:chOff x="1171172" y="1346876"/>
            <a:chExt cx="2671958" cy="3047374"/>
          </a:xfrm>
        </p:grpSpPr>
        <p:pic>
          <p:nvPicPr>
            <p:cNvPr id="208" name="Google Shape;208;p49"/>
            <p:cNvPicPr preferRelativeResize="0"/>
            <p:nvPr/>
          </p:nvPicPr>
          <p:blipFill rotWithShape="1">
            <a:blip r:embed="rId3">
              <a:alphaModFix/>
            </a:blip>
            <a:srcRect/>
            <a:stretch/>
          </p:blipFill>
          <p:spPr>
            <a:xfrm>
              <a:off x="1448774" y="1346876"/>
              <a:ext cx="2169317" cy="3047374"/>
            </a:xfrm>
            <a:prstGeom prst="rect">
              <a:avLst/>
            </a:prstGeom>
            <a:noFill/>
            <a:ln>
              <a:noFill/>
            </a:ln>
          </p:spPr>
        </p:pic>
        <p:sp>
          <p:nvSpPr>
            <p:cNvPr id="209" name="Google Shape;209;p49"/>
            <p:cNvSpPr/>
            <p:nvPr/>
          </p:nvSpPr>
          <p:spPr>
            <a:xfrm>
              <a:off x="1171172" y="1540103"/>
              <a:ext cx="2671958" cy="2671958"/>
            </a:xfrm>
            <a:prstGeom prst="ellipse">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grpSp>
      <p:grpSp>
        <p:nvGrpSpPr>
          <p:cNvPr id="210" name="Google Shape;210;p49"/>
          <p:cNvGrpSpPr/>
          <p:nvPr/>
        </p:nvGrpSpPr>
        <p:grpSpPr>
          <a:xfrm>
            <a:off x="5052196" y="3672315"/>
            <a:ext cx="1638442" cy="1868647"/>
            <a:chOff x="1171172" y="1346876"/>
            <a:chExt cx="2671958" cy="3047374"/>
          </a:xfrm>
        </p:grpSpPr>
        <p:pic>
          <p:nvPicPr>
            <p:cNvPr id="211" name="Google Shape;211;p49"/>
            <p:cNvPicPr preferRelativeResize="0"/>
            <p:nvPr/>
          </p:nvPicPr>
          <p:blipFill rotWithShape="1">
            <a:blip r:embed="rId3">
              <a:alphaModFix/>
            </a:blip>
            <a:srcRect/>
            <a:stretch/>
          </p:blipFill>
          <p:spPr>
            <a:xfrm>
              <a:off x="1448774" y="1346876"/>
              <a:ext cx="2169317" cy="3047374"/>
            </a:xfrm>
            <a:prstGeom prst="rect">
              <a:avLst/>
            </a:prstGeom>
            <a:noFill/>
            <a:ln>
              <a:noFill/>
            </a:ln>
          </p:spPr>
        </p:pic>
        <p:sp>
          <p:nvSpPr>
            <p:cNvPr id="212" name="Google Shape;212;p49"/>
            <p:cNvSpPr/>
            <p:nvPr/>
          </p:nvSpPr>
          <p:spPr>
            <a:xfrm>
              <a:off x="1171172" y="1540103"/>
              <a:ext cx="2671958" cy="2671958"/>
            </a:xfrm>
            <a:prstGeom prst="ellipse">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grpSp>
      <p:grpSp>
        <p:nvGrpSpPr>
          <p:cNvPr id="213" name="Google Shape;213;p49"/>
          <p:cNvGrpSpPr/>
          <p:nvPr/>
        </p:nvGrpSpPr>
        <p:grpSpPr>
          <a:xfrm>
            <a:off x="7730973" y="3672315"/>
            <a:ext cx="1638442" cy="1868647"/>
            <a:chOff x="1171172" y="1346876"/>
            <a:chExt cx="2671958" cy="3047374"/>
          </a:xfrm>
        </p:grpSpPr>
        <p:pic>
          <p:nvPicPr>
            <p:cNvPr id="214" name="Google Shape;214;p49"/>
            <p:cNvPicPr preferRelativeResize="0"/>
            <p:nvPr/>
          </p:nvPicPr>
          <p:blipFill rotWithShape="1">
            <a:blip r:embed="rId3">
              <a:alphaModFix/>
            </a:blip>
            <a:srcRect/>
            <a:stretch/>
          </p:blipFill>
          <p:spPr>
            <a:xfrm>
              <a:off x="1448774" y="1346876"/>
              <a:ext cx="2169317" cy="3047374"/>
            </a:xfrm>
            <a:prstGeom prst="rect">
              <a:avLst/>
            </a:prstGeom>
            <a:noFill/>
            <a:ln>
              <a:noFill/>
            </a:ln>
          </p:spPr>
        </p:pic>
        <p:sp>
          <p:nvSpPr>
            <p:cNvPr id="215" name="Google Shape;215;p49"/>
            <p:cNvSpPr/>
            <p:nvPr/>
          </p:nvSpPr>
          <p:spPr>
            <a:xfrm>
              <a:off x="1171172" y="1540103"/>
              <a:ext cx="2671958" cy="2671958"/>
            </a:xfrm>
            <a:prstGeom prst="ellipse">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grpSp>
      <p:pic>
        <p:nvPicPr>
          <p:cNvPr id="216" name="Google Shape;216;p49"/>
          <p:cNvPicPr preferRelativeResize="0"/>
          <p:nvPr/>
        </p:nvPicPr>
        <p:blipFill rotWithShape="1">
          <a:blip r:embed="rId4">
            <a:alphaModFix/>
          </a:blip>
          <a:srcRect/>
          <a:stretch/>
        </p:blipFill>
        <p:spPr>
          <a:xfrm>
            <a:off x="10335620" y="6396102"/>
            <a:ext cx="1440000" cy="38516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_You_1">
  <p:cSld name="Thank_You_1">
    <p:bg>
      <p:bgPr>
        <a:solidFill>
          <a:srgbClr val="042E6F"/>
        </a:solidFill>
        <a:effectLst/>
      </p:bgPr>
    </p:bg>
    <p:spTree>
      <p:nvGrpSpPr>
        <p:cNvPr id="1" name="Shape 217"/>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18"/>
        <p:cNvGrpSpPr/>
        <p:nvPr/>
      </p:nvGrpSpPr>
      <p:grpSpPr>
        <a:xfrm>
          <a:off x="0" y="0"/>
          <a:ext cx="0" cy="0"/>
          <a:chOff x="0" y="0"/>
          <a:chExt cx="0" cy="0"/>
        </a:xfrm>
      </p:grpSpPr>
      <p:sp>
        <p:nvSpPr>
          <p:cNvPr id="219" name="Google Shape;219;p51"/>
          <p:cNvSpPr txBox="1">
            <a:spLocks noGrp="1"/>
          </p:cNvSpPr>
          <p:nvPr>
            <p:ph type="title"/>
          </p:nvPr>
        </p:nvSpPr>
        <p:spPr>
          <a:xfrm>
            <a:off x="1765718" y="319762"/>
            <a:ext cx="9930900" cy="722400"/>
          </a:xfrm>
          <a:prstGeom prst="rect">
            <a:avLst/>
          </a:prstGeom>
          <a:noFill/>
          <a:ln>
            <a:noFill/>
          </a:ln>
        </p:spPr>
        <p:txBody>
          <a:bodyPr spcFirstLastPara="1" wrap="square" lIns="91425" tIns="45700" rIns="91425" bIns="45700" anchor="ctr" anchorCtr="0">
            <a:noAutofit/>
          </a:bodyPr>
          <a:lstStyle>
            <a:lvl1pPr marR="0" lvl="0" algn="l" rtl="0">
              <a:lnSpc>
                <a:spcPct val="85000"/>
              </a:lnSpc>
              <a:spcBef>
                <a:spcPts val="0"/>
              </a:spcBef>
              <a:spcAft>
                <a:spcPts val="0"/>
              </a:spcAft>
              <a:buClr>
                <a:srgbClr val="4D03B0"/>
              </a:buClr>
              <a:buSzPts val="3200"/>
              <a:buFont typeface="Century Gothic"/>
              <a:buNone/>
              <a:defRPr sz="3200" b="1" i="0" u="none" strike="noStrike" cap="none">
                <a:solidFill>
                  <a:srgbClr val="4D03B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0" name="Google Shape;220;p51"/>
          <p:cNvSpPr txBox="1">
            <a:spLocks noGrp="1"/>
          </p:cNvSpPr>
          <p:nvPr>
            <p:ph type="body" idx="1"/>
          </p:nvPr>
        </p:nvSpPr>
        <p:spPr>
          <a:xfrm>
            <a:off x="1784768" y="1116468"/>
            <a:ext cx="9930900" cy="4856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F7F7F"/>
              </a:buClr>
              <a:buSzPts val="2400"/>
              <a:buFont typeface="Noto Sans Symbols"/>
              <a:buNone/>
              <a:defRPr sz="2400" b="0" i="0" u="none" strike="noStrike" cap="none">
                <a:solidFill>
                  <a:srgbClr val="0C0C0C"/>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4D03B0"/>
              </a:buClr>
              <a:buSzPts val="2000"/>
              <a:buFont typeface="Noto Sans Symbols"/>
              <a:buNone/>
              <a:defRPr sz="2000" b="0" i="0" u="none" strike="noStrike" cap="none">
                <a:solidFill>
                  <a:srgbClr val="0C0C0C"/>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4D03B0"/>
              </a:buClr>
              <a:buSzPts val="1800"/>
              <a:buFont typeface="Noto Sans Symbols"/>
              <a:buNone/>
              <a:defRPr sz="1800" b="0" i="0" u="none" strike="noStrike" cap="none">
                <a:solidFill>
                  <a:srgbClr val="0C0C0C"/>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4D03B0"/>
              </a:buClr>
              <a:buSzPts val="1800"/>
              <a:buFont typeface="Noto Sans Symbols"/>
              <a:buNone/>
              <a:defRPr sz="1800" b="0" i="0" u="none" strike="noStrike" cap="none">
                <a:solidFill>
                  <a:srgbClr val="0C0C0C"/>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4D03B0"/>
              </a:buClr>
              <a:buSzPts val="1800"/>
              <a:buFont typeface="Noto Sans Symbols"/>
              <a:buNone/>
              <a:defRPr sz="1800" b="0" i="0" u="none" strike="noStrike" cap="none">
                <a:solidFill>
                  <a:srgbClr val="0C0C0C"/>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1" name="Google Shape;221;p51"/>
          <p:cNvSpPr/>
          <p:nvPr/>
        </p:nvSpPr>
        <p:spPr>
          <a:xfrm>
            <a:off x="-32899" y="-19049"/>
            <a:ext cx="1797835" cy="6904268"/>
          </a:xfrm>
          <a:custGeom>
            <a:avLst/>
            <a:gdLst/>
            <a:ahLst/>
            <a:cxnLst/>
            <a:rect l="l" t="t" r="r" b="b"/>
            <a:pathLst>
              <a:path w="1797835" h="6938963" extrusionOk="0">
                <a:moveTo>
                  <a:pt x="0" y="6920080"/>
                </a:moveTo>
                <a:cubicBezTo>
                  <a:pt x="23706" y="6919399"/>
                  <a:pt x="27005" y="2299043"/>
                  <a:pt x="21683" y="5105"/>
                </a:cubicBezTo>
                <a:lnTo>
                  <a:pt x="1797835" y="0"/>
                </a:lnTo>
                <a:lnTo>
                  <a:pt x="213600" y="6938963"/>
                </a:lnTo>
                <a:lnTo>
                  <a:pt x="0" y="6920080"/>
                </a:lnTo>
                <a:close/>
              </a:path>
            </a:pathLst>
          </a:custGeom>
          <a:gradFill>
            <a:gsLst>
              <a:gs pos="0">
                <a:srgbClr val="4D03B0"/>
              </a:gs>
              <a:gs pos="48000">
                <a:srgbClr val="4D03B0"/>
              </a:gs>
              <a:gs pos="77000">
                <a:srgbClr val="E1030E"/>
              </a:gs>
              <a:gs pos="100000">
                <a:srgbClr val="F77000"/>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cxnSp>
        <p:nvCxnSpPr>
          <p:cNvPr id="222" name="Google Shape;222;p51"/>
          <p:cNvCxnSpPr/>
          <p:nvPr/>
        </p:nvCxnSpPr>
        <p:spPr>
          <a:xfrm flipH="1">
            <a:off x="133868" y="-253970"/>
            <a:ext cx="1650900" cy="7365900"/>
          </a:xfrm>
          <a:prstGeom prst="straightConnector1">
            <a:avLst/>
          </a:prstGeom>
          <a:noFill/>
          <a:ln w="1174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cxnSp>
      <p:sp>
        <p:nvSpPr>
          <p:cNvPr id="223" name="Google Shape;223;p51"/>
          <p:cNvSpPr txBox="1"/>
          <p:nvPr/>
        </p:nvSpPr>
        <p:spPr>
          <a:xfrm>
            <a:off x="243486" y="6601281"/>
            <a:ext cx="372000" cy="15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fld id="{00000000-1234-1234-1234-123412341234}" type="slidenum">
              <a:rPr lang="en-US" sz="1050" b="1" i="0" u="none" strike="noStrike" cap="none">
                <a:solidFill>
                  <a:schemeClr val="dk1"/>
                </a:solidFill>
                <a:latin typeface="Century Gothic"/>
                <a:ea typeface="Century Gothic"/>
                <a:cs typeface="Century Gothic"/>
                <a:sym typeface="Century Gothic"/>
              </a:rPr>
              <a:t>‹#›</a:t>
            </a:fld>
            <a:endParaRPr sz="1050" b="1" i="0" u="none" strike="noStrike" cap="none">
              <a:solidFill>
                <a:schemeClr val="dk1"/>
              </a:solidFill>
              <a:latin typeface="Century Gothic"/>
              <a:ea typeface="Century Gothic"/>
              <a:cs typeface="Century Gothic"/>
              <a:sym typeface="Century Gothic"/>
            </a:endParaRPr>
          </a:p>
        </p:txBody>
      </p:sp>
      <p:grpSp>
        <p:nvGrpSpPr>
          <p:cNvPr id="224" name="Google Shape;224;p51"/>
          <p:cNvGrpSpPr/>
          <p:nvPr/>
        </p:nvGrpSpPr>
        <p:grpSpPr>
          <a:xfrm>
            <a:off x="10229964" y="6400536"/>
            <a:ext cx="1579690" cy="422387"/>
            <a:chOff x="7928991" y="4928489"/>
            <a:chExt cx="5435959" cy="1453500"/>
          </a:xfrm>
        </p:grpSpPr>
        <p:sp>
          <p:nvSpPr>
            <p:cNvPr id="225" name="Google Shape;225;p51"/>
            <p:cNvSpPr/>
            <p:nvPr/>
          </p:nvSpPr>
          <p:spPr>
            <a:xfrm>
              <a:off x="9397524" y="5336938"/>
              <a:ext cx="518795" cy="613410"/>
            </a:xfrm>
            <a:custGeom>
              <a:avLst/>
              <a:gdLst/>
              <a:ahLst/>
              <a:cxnLst/>
              <a:rect l="l" t="t" r="r" b="b"/>
              <a:pathLst>
                <a:path w="518795" h="613410" extrusionOk="0">
                  <a:moveTo>
                    <a:pt x="483617" y="84124"/>
                  </a:moveTo>
                  <a:lnTo>
                    <a:pt x="267703" y="84124"/>
                  </a:lnTo>
                  <a:lnTo>
                    <a:pt x="316565" y="89208"/>
                  </a:lnTo>
                  <a:lnTo>
                    <a:pt x="354368" y="104671"/>
                  </a:lnTo>
                  <a:lnTo>
                    <a:pt x="381227" y="130830"/>
                  </a:lnTo>
                  <a:lnTo>
                    <a:pt x="397259" y="168004"/>
                  </a:lnTo>
                  <a:lnTo>
                    <a:pt x="402577" y="216509"/>
                  </a:lnTo>
                  <a:lnTo>
                    <a:pt x="402577" y="610476"/>
                  </a:lnTo>
                  <a:lnTo>
                    <a:pt x="405333" y="613219"/>
                  </a:lnTo>
                  <a:lnTo>
                    <a:pt x="515581" y="613206"/>
                  </a:lnTo>
                  <a:lnTo>
                    <a:pt x="518299" y="610476"/>
                  </a:lnTo>
                  <a:lnTo>
                    <a:pt x="518299" y="205473"/>
                  </a:lnTo>
                  <a:lnTo>
                    <a:pt x="513105" y="152167"/>
                  </a:lnTo>
                  <a:lnTo>
                    <a:pt x="498001" y="106510"/>
                  </a:lnTo>
                  <a:lnTo>
                    <a:pt x="483617" y="84124"/>
                  </a:lnTo>
                  <a:close/>
                </a:path>
                <a:path w="518795" h="613410" extrusionOk="0">
                  <a:moveTo>
                    <a:pt x="95973" y="19227"/>
                  </a:moveTo>
                  <a:lnTo>
                    <a:pt x="2755" y="19227"/>
                  </a:lnTo>
                  <a:lnTo>
                    <a:pt x="0" y="21970"/>
                  </a:lnTo>
                  <a:lnTo>
                    <a:pt x="25" y="610476"/>
                  </a:lnTo>
                  <a:lnTo>
                    <a:pt x="2755" y="613206"/>
                  </a:lnTo>
                  <a:lnTo>
                    <a:pt x="112979" y="613206"/>
                  </a:lnTo>
                  <a:lnTo>
                    <a:pt x="115709" y="610476"/>
                  </a:lnTo>
                  <a:lnTo>
                    <a:pt x="115735" y="136321"/>
                  </a:lnTo>
                  <a:lnTo>
                    <a:pt x="142818" y="117461"/>
                  </a:lnTo>
                  <a:lnTo>
                    <a:pt x="178693" y="100707"/>
                  </a:lnTo>
                  <a:lnTo>
                    <a:pt x="221082" y="88712"/>
                  </a:lnTo>
                  <a:lnTo>
                    <a:pt x="267703" y="84124"/>
                  </a:lnTo>
                  <a:lnTo>
                    <a:pt x="483617" y="84124"/>
                  </a:lnTo>
                  <a:lnTo>
                    <a:pt x="473708" y="68703"/>
                  </a:lnTo>
                  <a:lnTo>
                    <a:pt x="469070" y="64490"/>
                  </a:lnTo>
                  <a:lnTo>
                    <a:pt x="106146" y="64490"/>
                  </a:lnTo>
                  <a:lnTo>
                    <a:pt x="98869" y="24930"/>
                  </a:lnTo>
                  <a:lnTo>
                    <a:pt x="98653" y="21716"/>
                  </a:lnTo>
                  <a:lnTo>
                    <a:pt x="95973" y="19227"/>
                  </a:lnTo>
                  <a:close/>
                </a:path>
                <a:path w="518795" h="613410" extrusionOk="0">
                  <a:moveTo>
                    <a:pt x="299046" y="0"/>
                  </a:moveTo>
                  <a:lnTo>
                    <a:pt x="247282" y="4506"/>
                  </a:lnTo>
                  <a:lnTo>
                    <a:pt x="195510" y="17391"/>
                  </a:lnTo>
                  <a:lnTo>
                    <a:pt x="147281" y="37702"/>
                  </a:lnTo>
                  <a:lnTo>
                    <a:pt x="106146" y="64490"/>
                  </a:lnTo>
                  <a:lnTo>
                    <a:pt x="469070" y="64490"/>
                  </a:lnTo>
                  <a:lnTo>
                    <a:pt x="440946" y="38947"/>
                  </a:lnTo>
                  <a:lnTo>
                    <a:pt x="400435" y="17444"/>
                  </a:lnTo>
                  <a:lnTo>
                    <a:pt x="352895" y="4394"/>
                  </a:lnTo>
                  <a:lnTo>
                    <a:pt x="299046" y="0"/>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 name="Google Shape;226;p51"/>
            <p:cNvSpPr/>
            <p:nvPr/>
          </p:nvSpPr>
          <p:spPr>
            <a:xfrm>
              <a:off x="12153008" y="5338316"/>
              <a:ext cx="518795" cy="612139"/>
            </a:xfrm>
            <a:custGeom>
              <a:avLst/>
              <a:gdLst/>
              <a:ahLst/>
              <a:cxnLst/>
              <a:rect l="l" t="t" r="r" b="b"/>
              <a:pathLst>
                <a:path w="518795" h="612139" extrusionOk="0">
                  <a:moveTo>
                    <a:pt x="95973" y="19227"/>
                  </a:moveTo>
                  <a:lnTo>
                    <a:pt x="2743" y="19227"/>
                  </a:lnTo>
                  <a:lnTo>
                    <a:pt x="0" y="21970"/>
                  </a:lnTo>
                  <a:lnTo>
                    <a:pt x="0" y="609104"/>
                  </a:lnTo>
                  <a:lnTo>
                    <a:pt x="2743" y="611847"/>
                  </a:lnTo>
                  <a:lnTo>
                    <a:pt x="112979" y="611847"/>
                  </a:lnTo>
                  <a:lnTo>
                    <a:pt x="115735" y="609104"/>
                  </a:lnTo>
                  <a:lnTo>
                    <a:pt x="115735" y="136321"/>
                  </a:lnTo>
                  <a:lnTo>
                    <a:pt x="142812" y="117461"/>
                  </a:lnTo>
                  <a:lnTo>
                    <a:pt x="178689" y="100707"/>
                  </a:lnTo>
                  <a:lnTo>
                    <a:pt x="221080" y="88712"/>
                  </a:lnTo>
                  <a:lnTo>
                    <a:pt x="267703" y="84124"/>
                  </a:lnTo>
                  <a:lnTo>
                    <a:pt x="483617" y="84124"/>
                  </a:lnTo>
                  <a:lnTo>
                    <a:pt x="473708" y="68703"/>
                  </a:lnTo>
                  <a:lnTo>
                    <a:pt x="469070" y="64490"/>
                  </a:lnTo>
                  <a:lnTo>
                    <a:pt x="106146" y="64490"/>
                  </a:lnTo>
                  <a:lnTo>
                    <a:pt x="98869" y="24930"/>
                  </a:lnTo>
                  <a:lnTo>
                    <a:pt x="98653" y="21716"/>
                  </a:lnTo>
                  <a:lnTo>
                    <a:pt x="95973" y="19227"/>
                  </a:lnTo>
                  <a:close/>
                </a:path>
                <a:path w="518795" h="612139" extrusionOk="0">
                  <a:moveTo>
                    <a:pt x="483617" y="84124"/>
                  </a:moveTo>
                  <a:lnTo>
                    <a:pt x="267703" y="84124"/>
                  </a:lnTo>
                  <a:lnTo>
                    <a:pt x="316565" y="89208"/>
                  </a:lnTo>
                  <a:lnTo>
                    <a:pt x="354368" y="104671"/>
                  </a:lnTo>
                  <a:lnTo>
                    <a:pt x="381227" y="130830"/>
                  </a:lnTo>
                  <a:lnTo>
                    <a:pt x="397259" y="168004"/>
                  </a:lnTo>
                  <a:lnTo>
                    <a:pt x="402577" y="216509"/>
                  </a:lnTo>
                  <a:lnTo>
                    <a:pt x="402577" y="609104"/>
                  </a:lnTo>
                  <a:lnTo>
                    <a:pt x="405320" y="611847"/>
                  </a:lnTo>
                  <a:lnTo>
                    <a:pt x="515556" y="611847"/>
                  </a:lnTo>
                  <a:lnTo>
                    <a:pt x="518299" y="609104"/>
                  </a:lnTo>
                  <a:lnTo>
                    <a:pt x="518299" y="205473"/>
                  </a:lnTo>
                  <a:lnTo>
                    <a:pt x="513105" y="152167"/>
                  </a:lnTo>
                  <a:lnTo>
                    <a:pt x="498001" y="106510"/>
                  </a:lnTo>
                  <a:lnTo>
                    <a:pt x="483617" y="84124"/>
                  </a:lnTo>
                  <a:close/>
                </a:path>
                <a:path w="518795" h="612139" extrusionOk="0">
                  <a:moveTo>
                    <a:pt x="299046" y="0"/>
                  </a:moveTo>
                  <a:lnTo>
                    <a:pt x="247276" y="4506"/>
                  </a:lnTo>
                  <a:lnTo>
                    <a:pt x="195505" y="17391"/>
                  </a:lnTo>
                  <a:lnTo>
                    <a:pt x="147279" y="37702"/>
                  </a:lnTo>
                  <a:lnTo>
                    <a:pt x="106146" y="64490"/>
                  </a:lnTo>
                  <a:lnTo>
                    <a:pt x="469070" y="64490"/>
                  </a:lnTo>
                  <a:lnTo>
                    <a:pt x="440946" y="38947"/>
                  </a:lnTo>
                  <a:lnTo>
                    <a:pt x="400435" y="17444"/>
                  </a:lnTo>
                  <a:lnTo>
                    <a:pt x="352895" y="4394"/>
                  </a:lnTo>
                  <a:lnTo>
                    <a:pt x="299046" y="0"/>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7" name="Google Shape;227;p51"/>
            <p:cNvSpPr/>
            <p:nvPr/>
          </p:nvSpPr>
          <p:spPr>
            <a:xfrm>
              <a:off x="10522442" y="5357598"/>
              <a:ext cx="113029" cy="593089"/>
            </a:xfrm>
            <a:custGeom>
              <a:avLst/>
              <a:gdLst/>
              <a:ahLst/>
              <a:cxnLst/>
              <a:rect l="l" t="t" r="r" b="b"/>
              <a:pathLst>
                <a:path w="113029" h="593089" extrusionOk="0">
                  <a:moveTo>
                    <a:pt x="109905" y="0"/>
                  </a:moveTo>
                  <a:lnTo>
                    <a:pt x="2755" y="0"/>
                  </a:lnTo>
                  <a:lnTo>
                    <a:pt x="0" y="2743"/>
                  </a:lnTo>
                  <a:lnTo>
                    <a:pt x="0" y="589826"/>
                  </a:lnTo>
                  <a:lnTo>
                    <a:pt x="2755" y="592556"/>
                  </a:lnTo>
                  <a:lnTo>
                    <a:pt x="109905" y="592556"/>
                  </a:lnTo>
                  <a:lnTo>
                    <a:pt x="112661" y="589826"/>
                  </a:lnTo>
                  <a:lnTo>
                    <a:pt x="112661" y="2743"/>
                  </a:lnTo>
                  <a:lnTo>
                    <a:pt x="109905" y="0"/>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8" name="Google Shape;228;p51"/>
            <p:cNvSpPr/>
            <p:nvPr/>
          </p:nvSpPr>
          <p:spPr>
            <a:xfrm>
              <a:off x="10516072" y="5162133"/>
              <a:ext cx="126300" cy="1263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 name="Google Shape;229;p51"/>
            <p:cNvSpPr/>
            <p:nvPr/>
          </p:nvSpPr>
          <p:spPr>
            <a:xfrm>
              <a:off x="11137241" y="5357598"/>
              <a:ext cx="113029" cy="593089"/>
            </a:xfrm>
            <a:custGeom>
              <a:avLst/>
              <a:gdLst/>
              <a:ahLst/>
              <a:cxnLst/>
              <a:rect l="l" t="t" r="r" b="b"/>
              <a:pathLst>
                <a:path w="113029" h="593089" extrusionOk="0">
                  <a:moveTo>
                    <a:pt x="109905" y="0"/>
                  </a:moveTo>
                  <a:lnTo>
                    <a:pt x="2755" y="0"/>
                  </a:lnTo>
                  <a:lnTo>
                    <a:pt x="0" y="2743"/>
                  </a:lnTo>
                  <a:lnTo>
                    <a:pt x="0" y="589826"/>
                  </a:lnTo>
                  <a:lnTo>
                    <a:pt x="2755" y="592556"/>
                  </a:lnTo>
                  <a:lnTo>
                    <a:pt x="109905" y="592556"/>
                  </a:lnTo>
                  <a:lnTo>
                    <a:pt x="112661" y="589826"/>
                  </a:lnTo>
                  <a:lnTo>
                    <a:pt x="112661" y="2743"/>
                  </a:lnTo>
                  <a:lnTo>
                    <a:pt x="109905" y="0"/>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 name="Google Shape;230;p51"/>
            <p:cNvSpPr/>
            <p:nvPr/>
          </p:nvSpPr>
          <p:spPr>
            <a:xfrm>
              <a:off x="11130870" y="5162133"/>
              <a:ext cx="126300" cy="1263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 name="Google Shape;231;p51"/>
            <p:cNvSpPr/>
            <p:nvPr/>
          </p:nvSpPr>
          <p:spPr>
            <a:xfrm>
              <a:off x="8474470" y="5338438"/>
              <a:ext cx="326390" cy="612139"/>
            </a:xfrm>
            <a:custGeom>
              <a:avLst/>
              <a:gdLst/>
              <a:ahLst/>
              <a:cxnLst/>
              <a:rect l="l" t="t" r="r" b="b"/>
              <a:pathLst>
                <a:path w="326390" h="612139" extrusionOk="0">
                  <a:moveTo>
                    <a:pt x="96265" y="19151"/>
                  </a:moveTo>
                  <a:lnTo>
                    <a:pt x="3035" y="19151"/>
                  </a:lnTo>
                  <a:lnTo>
                    <a:pt x="279" y="21907"/>
                  </a:lnTo>
                  <a:lnTo>
                    <a:pt x="0" y="605586"/>
                  </a:lnTo>
                  <a:lnTo>
                    <a:pt x="0" y="608977"/>
                  </a:lnTo>
                  <a:lnTo>
                    <a:pt x="2743" y="611720"/>
                  </a:lnTo>
                  <a:lnTo>
                    <a:pt x="112420" y="611720"/>
                  </a:lnTo>
                  <a:lnTo>
                    <a:pt x="113372" y="608977"/>
                  </a:lnTo>
                  <a:lnTo>
                    <a:pt x="113372" y="224167"/>
                  </a:lnTo>
                  <a:lnTo>
                    <a:pt x="119639" y="181212"/>
                  </a:lnTo>
                  <a:lnTo>
                    <a:pt x="137606" y="141768"/>
                  </a:lnTo>
                  <a:lnTo>
                    <a:pt x="166023" y="109303"/>
                  </a:lnTo>
                  <a:lnTo>
                    <a:pt x="201894" y="88303"/>
                  </a:lnTo>
                  <a:lnTo>
                    <a:pt x="104965" y="88303"/>
                  </a:lnTo>
                  <a:lnTo>
                    <a:pt x="99161" y="24866"/>
                  </a:lnTo>
                  <a:lnTo>
                    <a:pt x="98932" y="21653"/>
                  </a:lnTo>
                  <a:lnTo>
                    <a:pt x="96265" y="19151"/>
                  </a:lnTo>
                  <a:close/>
                </a:path>
                <a:path w="326390" h="612139" extrusionOk="0">
                  <a:moveTo>
                    <a:pt x="259600" y="0"/>
                  </a:moveTo>
                  <a:lnTo>
                    <a:pt x="207789" y="7016"/>
                  </a:lnTo>
                  <a:lnTo>
                    <a:pt x="163871" y="26068"/>
                  </a:lnTo>
                  <a:lnTo>
                    <a:pt x="129159" y="54162"/>
                  </a:lnTo>
                  <a:lnTo>
                    <a:pt x="104965" y="88303"/>
                  </a:lnTo>
                  <a:lnTo>
                    <a:pt x="201894" y="88303"/>
                  </a:lnTo>
                  <a:lnTo>
                    <a:pt x="203637" y="87282"/>
                  </a:lnTo>
                  <a:lnTo>
                    <a:pt x="249199" y="79171"/>
                  </a:lnTo>
                  <a:lnTo>
                    <a:pt x="310242" y="79171"/>
                  </a:lnTo>
                  <a:lnTo>
                    <a:pt x="325310" y="16979"/>
                  </a:lnTo>
                  <a:lnTo>
                    <a:pt x="325970" y="14757"/>
                  </a:lnTo>
                  <a:lnTo>
                    <a:pt x="276619" y="922"/>
                  </a:lnTo>
                  <a:lnTo>
                    <a:pt x="259600" y="0"/>
                  </a:lnTo>
                  <a:close/>
                </a:path>
                <a:path w="326390" h="612139" extrusionOk="0">
                  <a:moveTo>
                    <a:pt x="310242" y="79171"/>
                  </a:moveTo>
                  <a:lnTo>
                    <a:pt x="249199" y="79171"/>
                  </a:lnTo>
                  <a:lnTo>
                    <a:pt x="266039" y="79771"/>
                  </a:lnTo>
                  <a:lnTo>
                    <a:pt x="280165" y="81438"/>
                  </a:lnTo>
                  <a:lnTo>
                    <a:pt x="292333" y="83972"/>
                  </a:lnTo>
                  <a:lnTo>
                    <a:pt x="303301" y="87172"/>
                  </a:lnTo>
                  <a:lnTo>
                    <a:pt x="305701" y="87972"/>
                  </a:lnTo>
                  <a:lnTo>
                    <a:pt x="308267" y="86804"/>
                  </a:lnTo>
                  <a:lnTo>
                    <a:pt x="308978" y="84391"/>
                  </a:lnTo>
                  <a:lnTo>
                    <a:pt x="310242" y="79171"/>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 name="Google Shape;232;p51"/>
            <p:cNvSpPr/>
            <p:nvPr/>
          </p:nvSpPr>
          <p:spPr>
            <a:xfrm>
              <a:off x="10770189" y="5192402"/>
              <a:ext cx="307975" cy="779145"/>
            </a:xfrm>
            <a:custGeom>
              <a:avLst/>
              <a:gdLst/>
              <a:ahLst/>
              <a:cxnLst/>
              <a:rect l="l" t="t" r="r" b="b"/>
              <a:pathLst>
                <a:path w="307975" h="779145" extrusionOk="0">
                  <a:moveTo>
                    <a:pt x="92202" y="0"/>
                  </a:moveTo>
                  <a:lnTo>
                    <a:pt x="3797" y="0"/>
                  </a:lnTo>
                  <a:lnTo>
                    <a:pt x="1041" y="2247"/>
                  </a:lnTo>
                  <a:lnTo>
                    <a:pt x="0" y="598106"/>
                  </a:lnTo>
                  <a:lnTo>
                    <a:pt x="5598" y="651533"/>
                  </a:lnTo>
                  <a:lnTo>
                    <a:pt x="21258" y="694271"/>
                  </a:lnTo>
                  <a:lnTo>
                    <a:pt x="45272" y="727221"/>
                  </a:lnTo>
                  <a:lnTo>
                    <a:pt x="75937" y="751282"/>
                  </a:lnTo>
                  <a:lnTo>
                    <a:pt x="111547" y="767354"/>
                  </a:lnTo>
                  <a:lnTo>
                    <a:pt x="150396" y="776337"/>
                  </a:lnTo>
                  <a:lnTo>
                    <a:pt x="190779" y="779132"/>
                  </a:lnTo>
                  <a:lnTo>
                    <a:pt x="220249" y="777469"/>
                  </a:lnTo>
                  <a:lnTo>
                    <a:pt x="276575" y="764537"/>
                  </a:lnTo>
                  <a:lnTo>
                    <a:pt x="307441" y="749122"/>
                  </a:lnTo>
                  <a:lnTo>
                    <a:pt x="298664" y="705523"/>
                  </a:lnTo>
                  <a:lnTo>
                    <a:pt x="201429" y="705523"/>
                  </a:lnTo>
                  <a:lnTo>
                    <a:pt x="166800" y="695304"/>
                  </a:lnTo>
                  <a:lnTo>
                    <a:pt x="140069" y="672532"/>
                  </a:lnTo>
                  <a:lnTo>
                    <a:pt x="122849" y="636792"/>
                  </a:lnTo>
                  <a:lnTo>
                    <a:pt x="116751" y="587667"/>
                  </a:lnTo>
                  <a:lnTo>
                    <a:pt x="116751" y="242150"/>
                  </a:lnTo>
                  <a:lnTo>
                    <a:pt x="275526" y="242150"/>
                  </a:lnTo>
                  <a:lnTo>
                    <a:pt x="278282" y="239395"/>
                  </a:lnTo>
                  <a:lnTo>
                    <a:pt x="278282" y="167906"/>
                  </a:lnTo>
                  <a:lnTo>
                    <a:pt x="275526" y="165138"/>
                  </a:lnTo>
                  <a:lnTo>
                    <a:pt x="109118" y="165138"/>
                  </a:lnTo>
                  <a:lnTo>
                    <a:pt x="94932" y="6146"/>
                  </a:lnTo>
                  <a:lnTo>
                    <a:pt x="94932" y="2755"/>
                  </a:lnTo>
                  <a:lnTo>
                    <a:pt x="92202" y="0"/>
                  </a:lnTo>
                  <a:close/>
                </a:path>
                <a:path w="307975" h="779145" extrusionOk="0">
                  <a:moveTo>
                    <a:pt x="291655" y="688454"/>
                  </a:moveTo>
                  <a:lnTo>
                    <a:pt x="287934" y="689965"/>
                  </a:lnTo>
                  <a:lnTo>
                    <a:pt x="242344" y="703604"/>
                  </a:lnTo>
                  <a:lnTo>
                    <a:pt x="201429" y="705523"/>
                  </a:lnTo>
                  <a:lnTo>
                    <a:pt x="298664" y="705523"/>
                  </a:lnTo>
                  <a:lnTo>
                    <a:pt x="295744" y="691070"/>
                  </a:lnTo>
                  <a:lnTo>
                    <a:pt x="291655" y="688454"/>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 name="Google Shape;233;p51"/>
            <p:cNvSpPr/>
            <p:nvPr/>
          </p:nvSpPr>
          <p:spPr>
            <a:xfrm>
              <a:off x="9990567" y="5338702"/>
              <a:ext cx="442595" cy="633095"/>
            </a:xfrm>
            <a:custGeom>
              <a:avLst/>
              <a:gdLst/>
              <a:ahLst/>
              <a:cxnLst/>
              <a:rect l="l" t="t" r="r" b="b"/>
              <a:pathLst>
                <a:path w="442595" h="633095" extrusionOk="0">
                  <a:moveTo>
                    <a:pt x="49390" y="479590"/>
                  </a:moveTo>
                  <a:lnTo>
                    <a:pt x="46012" y="479780"/>
                  </a:lnTo>
                  <a:lnTo>
                    <a:pt x="44132" y="481952"/>
                  </a:lnTo>
                  <a:lnTo>
                    <a:pt x="2603" y="534301"/>
                  </a:lnTo>
                  <a:lnTo>
                    <a:pt x="0" y="537298"/>
                  </a:lnTo>
                  <a:lnTo>
                    <a:pt x="36083" y="572550"/>
                  </a:lnTo>
                  <a:lnTo>
                    <a:pt x="76086" y="596815"/>
                  </a:lnTo>
                  <a:lnTo>
                    <a:pt x="122190" y="615973"/>
                  </a:lnTo>
                  <a:lnTo>
                    <a:pt x="173680" y="628549"/>
                  </a:lnTo>
                  <a:lnTo>
                    <a:pt x="229844" y="633069"/>
                  </a:lnTo>
                  <a:lnTo>
                    <a:pt x="283826" y="628264"/>
                  </a:lnTo>
                  <a:lnTo>
                    <a:pt x="330577" y="614638"/>
                  </a:lnTo>
                  <a:lnTo>
                    <a:pt x="369708" y="593374"/>
                  </a:lnTo>
                  <a:lnTo>
                    <a:pt x="400824" y="565654"/>
                  </a:lnTo>
                  <a:lnTo>
                    <a:pt x="408384" y="554672"/>
                  </a:lnTo>
                  <a:lnTo>
                    <a:pt x="222453" y="554672"/>
                  </a:lnTo>
                  <a:lnTo>
                    <a:pt x="175762" y="550086"/>
                  </a:lnTo>
                  <a:lnTo>
                    <a:pt x="131040" y="536357"/>
                  </a:lnTo>
                  <a:lnTo>
                    <a:pt x="89263" y="513529"/>
                  </a:lnTo>
                  <a:lnTo>
                    <a:pt x="51409" y="481647"/>
                  </a:lnTo>
                  <a:lnTo>
                    <a:pt x="49390" y="479590"/>
                  </a:lnTo>
                  <a:close/>
                </a:path>
                <a:path w="442595" h="633095" extrusionOk="0">
                  <a:moveTo>
                    <a:pt x="211264" y="0"/>
                  </a:moveTo>
                  <a:lnTo>
                    <a:pt x="151343" y="5644"/>
                  </a:lnTo>
                  <a:lnTo>
                    <a:pt x="102520" y="21492"/>
                  </a:lnTo>
                  <a:lnTo>
                    <a:pt x="64704" y="45894"/>
                  </a:lnTo>
                  <a:lnTo>
                    <a:pt x="37806" y="77203"/>
                  </a:lnTo>
                  <a:lnTo>
                    <a:pt x="21733" y="113771"/>
                  </a:lnTo>
                  <a:lnTo>
                    <a:pt x="16395" y="153949"/>
                  </a:lnTo>
                  <a:lnTo>
                    <a:pt x="21660" y="196789"/>
                  </a:lnTo>
                  <a:lnTo>
                    <a:pt x="36317" y="232891"/>
                  </a:lnTo>
                  <a:lnTo>
                    <a:pt x="86974" y="288905"/>
                  </a:lnTo>
                  <a:lnTo>
                    <a:pt x="119559" y="310828"/>
                  </a:lnTo>
                  <a:lnTo>
                    <a:pt x="154706" y="330037"/>
                  </a:lnTo>
                  <a:lnTo>
                    <a:pt x="225854" y="364331"/>
                  </a:lnTo>
                  <a:lnTo>
                    <a:pt x="258440" y="381428"/>
                  </a:lnTo>
                  <a:lnTo>
                    <a:pt x="286757" y="399833"/>
                  </a:lnTo>
                  <a:lnTo>
                    <a:pt x="309097" y="420550"/>
                  </a:lnTo>
                  <a:lnTo>
                    <a:pt x="323753" y="444587"/>
                  </a:lnTo>
                  <a:lnTo>
                    <a:pt x="329018" y="472948"/>
                  </a:lnTo>
                  <a:lnTo>
                    <a:pt x="321499" y="507288"/>
                  </a:lnTo>
                  <a:lnTo>
                    <a:pt x="300086" y="532984"/>
                  </a:lnTo>
                  <a:lnTo>
                    <a:pt x="266498" y="549093"/>
                  </a:lnTo>
                  <a:lnTo>
                    <a:pt x="222453" y="554672"/>
                  </a:lnTo>
                  <a:lnTo>
                    <a:pt x="408384" y="554672"/>
                  </a:lnTo>
                  <a:lnTo>
                    <a:pt x="423536" y="532660"/>
                  </a:lnTo>
                  <a:lnTo>
                    <a:pt x="437450" y="495577"/>
                  </a:lnTo>
                  <a:lnTo>
                    <a:pt x="442175" y="455587"/>
                  </a:lnTo>
                  <a:lnTo>
                    <a:pt x="436869" y="414445"/>
                  </a:lnTo>
                  <a:lnTo>
                    <a:pt x="399584" y="349697"/>
                  </a:lnTo>
                  <a:lnTo>
                    <a:pt x="371046" y="324270"/>
                  </a:lnTo>
                  <a:lnTo>
                    <a:pt x="338207" y="302263"/>
                  </a:lnTo>
                  <a:lnTo>
                    <a:pt x="302785" y="282766"/>
                  </a:lnTo>
                  <a:lnTo>
                    <a:pt x="231083" y="247664"/>
                  </a:lnTo>
                  <a:lnTo>
                    <a:pt x="198243" y="230240"/>
                  </a:lnTo>
                  <a:lnTo>
                    <a:pt x="169705" y="211688"/>
                  </a:lnTo>
                  <a:lnTo>
                    <a:pt x="147191" y="191099"/>
                  </a:lnTo>
                  <a:lnTo>
                    <a:pt x="132420" y="167562"/>
                  </a:lnTo>
                  <a:lnTo>
                    <a:pt x="127114" y="140169"/>
                  </a:lnTo>
                  <a:lnTo>
                    <a:pt x="132577" y="113343"/>
                  </a:lnTo>
                  <a:lnTo>
                    <a:pt x="149058" y="92586"/>
                  </a:lnTo>
                  <a:lnTo>
                    <a:pt x="176690" y="79187"/>
                  </a:lnTo>
                  <a:lnTo>
                    <a:pt x="215607" y="74434"/>
                  </a:lnTo>
                  <a:lnTo>
                    <a:pt x="428165" y="74434"/>
                  </a:lnTo>
                  <a:lnTo>
                    <a:pt x="428218" y="71907"/>
                  </a:lnTo>
                  <a:lnTo>
                    <a:pt x="389119" y="46040"/>
                  </a:lnTo>
                  <a:lnTo>
                    <a:pt x="348596" y="26658"/>
                  </a:lnTo>
                  <a:lnTo>
                    <a:pt x="304834" y="12186"/>
                  </a:lnTo>
                  <a:lnTo>
                    <a:pt x="258751" y="3131"/>
                  </a:lnTo>
                  <a:lnTo>
                    <a:pt x="211264" y="0"/>
                  </a:lnTo>
                  <a:close/>
                </a:path>
                <a:path w="442595" h="633095" extrusionOk="0">
                  <a:moveTo>
                    <a:pt x="428165" y="74434"/>
                  </a:moveTo>
                  <a:lnTo>
                    <a:pt x="215607" y="74434"/>
                  </a:lnTo>
                  <a:lnTo>
                    <a:pt x="257699" y="78710"/>
                  </a:lnTo>
                  <a:lnTo>
                    <a:pt x="300483" y="90717"/>
                  </a:lnTo>
                  <a:lnTo>
                    <a:pt x="342336" y="109222"/>
                  </a:lnTo>
                  <a:lnTo>
                    <a:pt x="381634" y="132994"/>
                  </a:lnTo>
                  <a:lnTo>
                    <a:pt x="384746" y="135153"/>
                  </a:lnTo>
                  <a:lnTo>
                    <a:pt x="388823" y="135000"/>
                  </a:lnTo>
                  <a:lnTo>
                    <a:pt x="391159" y="132029"/>
                  </a:lnTo>
                  <a:lnTo>
                    <a:pt x="426021" y="78854"/>
                  </a:lnTo>
                  <a:lnTo>
                    <a:pt x="428129" y="76161"/>
                  </a:lnTo>
                  <a:lnTo>
                    <a:pt x="428165" y="74434"/>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 name="Google Shape;234;p51"/>
            <p:cNvSpPr/>
            <p:nvPr/>
          </p:nvSpPr>
          <p:spPr>
            <a:xfrm>
              <a:off x="12742748" y="5338702"/>
              <a:ext cx="442594" cy="633095"/>
            </a:xfrm>
            <a:custGeom>
              <a:avLst/>
              <a:gdLst/>
              <a:ahLst/>
              <a:cxnLst/>
              <a:rect l="l" t="t" r="r" b="b"/>
              <a:pathLst>
                <a:path w="442594" h="633095" extrusionOk="0">
                  <a:moveTo>
                    <a:pt x="49390" y="479590"/>
                  </a:moveTo>
                  <a:lnTo>
                    <a:pt x="46024" y="479780"/>
                  </a:lnTo>
                  <a:lnTo>
                    <a:pt x="44145" y="481952"/>
                  </a:lnTo>
                  <a:lnTo>
                    <a:pt x="2603" y="534301"/>
                  </a:lnTo>
                  <a:lnTo>
                    <a:pt x="0" y="537298"/>
                  </a:lnTo>
                  <a:lnTo>
                    <a:pt x="36096" y="572550"/>
                  </a:lnTo>
                  <a:lnTo>
                    <a:pt x="76098" y="596815"/>
                  </a:lnTo>
                  <a:lnTo>
                    <a:pt x="122200" y="615973"/>
                  </a:lnTo>
                  <a:lnTo>
                    <a:pt x="173686" y="628549"/>
                  </a:lnTo>
                  <a:lnTo>
                    <a:pt x="229844" y="633069"/>
                  </a:lnTo>
                  <a:lnTo>
                    <a:pt x="283826" y="628264"/>
                  </a:lnTo>
                  <a:lnTo>
                    <a:pt x="330580" y="614638"/>
                  </a:lnTo>
                  <a:lnTo>
                    <a:pt x="369713" y="593374"/>
                  </a:lnTo>
                  <a:lnTo>
                    <a:pt x="400832" y="565654"/>
                  </a:lnTo>
                  <a:lnTo>
                    <a:pt x="408392" y="554672"/>
                  </a:lnTo>
                  <a:lnTo>
                    <a:pt x="222465" y="554672"/>
                  </a:lnTo>
                  <a:lnTo>
                    <a:pt x="175775" y="550086"/>
                  </a:lnTo>
                  <a:lnTo>
                    <a:pt x="131052" y="536357"/>
                  </a:lnTo>
                  <a:lnTo>
                    <a:pt x="89276" y="513529"/>
                  </a:lnTo>
                  <a:lnTo>
                    <a:pt x="51422" y="481647"/>
                  </a:lnTo>
                  <a:lnTo>
                    <a:pt x="49390" y="479590"/>
                  </a:lnTo>
                  <a:close/>
                </a:path>
                <a:path w="442594" h="633095" extrusionOk="0">
                  <a:moveTo>
                    <a:pt x="211264" y="0"/>
                  </a:moveTo>
                  <a:lnTo>
                    <a:pt x="151347" y="5644"/>
                  </a:lnTo>
                  <a:lnTo>
                    <a:pt x="102526" y="21492"/>
                  </a:lnTo>
                  <a:lnTo>
                    <a:pt x="64709" y="45894"/>
                  </a:lnTo>
                  <a:lnTo>
                    <a:pt x="37808" y="77203"/>
                  </a:lnTo>
                  <a:lnTo>
                    <a:pt x="21734" y="113771"/>
                  </a:lnTo>
                  <a:lnTo>
                    <a:pt x="16395" y="153949"/>
                  </a:lnTo>
                  <a:lnTo>
                    <a:pt x="21660" y="196789"/>
                  </a:lnTo>
                  <a:lnTo>
                    <a:pt x="36317" y="232891"/>
                  </a:lnTo>
                  <a:lnTo>
                    <a:pt x="86977" y="288905"/>
                  </a:lnTo>
                  <a:lnTo>
                    <a:pt x="119564" y="310828"/>
                  </a:lnTo>
                  <a:lnTo>
                    <a:pt x="154712" y="330037"/>
                  </a:lnTo>
                  <a:lnTo>
                    <a:pt x="225863" y="364331"/>
                  </a:lnTo>
                  <a:lnTo>
                    <a:pt x="258450" y="381428"/>
                  </a:lnTo>
                  <a:lnTo>
                    <a:pt x="286768" y="399833"/>
                  </a:lnTo>
                  <a:lnTo>
                    <a:pt x="309109" y="420550"/>
                  </a:lnTo>
                  <a:lnTo>
                    <a:pt x="323766" y="444587"/>
                  </a:lnTo>
                  <a:lnTo>
                    <a:pt x="329031" y="472948"/>
                  </a:lnTo>
                  <a:lnTo>
                    <a:pt x="321510" y="507288"/>
                  </a:lnTo>
                  <a:lnTo>
                    <a:pt x="300094" y="532984"/>
                  </a:lnTo>
                  <a:lnTo>
                    <a:pt x="266505" y="549093"/>
                  </a:lnTo>
                  <a:lnTo>
                    <a:pt x="222465" y="554672"/>
                  </a:lnTo>
                  <a:lnTo>
                    <a:pt x="408392" y="554672"/>
                  </a:lnTo>
                  <a:lnTo>
                    <a:pt x="423546" y="532660"/>
                  </a:lnTo>
                  <a:lnTo>
                    <a:pt x="437462" y="495577"/>
                  </a:lnTo>
                  <a:lnTo>
                    <a:pt x="442188" y="455587"/>
                  </a:lnTo>
                  <a:lnTo>
                    <a:pt x="436882" y="414445"/>
                  </a:lnTo>
                  <a:lnTo>
                    <a:pt x="399595" y="349697"/>
                  </a:lnTo>
                  <a:lnTo>
                    <a:pt x="371056" y="324270"/>
                  </a:lnTo>
                  <a:lnTo>
                    <a:pt x="338215" y="302263"/>
                  </a:lnTo>
                  <a:lnTo>
                    <a:pt x="302792" y="282766"/>
                  </a:lnTo>
                  <a:lnTo>
                    <a:pt x="231087" y="247664"/>
                  </a:lnTo>
                  <a:lnTo>
                    <a:pt x="198246" y="230240"/>
                  </a:lnTo>
                  <a:lnTo>
                    <a:pt x="169707" y="211688"/>
                  </a:lnTo>
                  <a:lnTo>
                    <a:pt x="147191" y="191099"/>
                  </a:lnTo>
                  <a:lnTo>
                    <a:pt x="132420" y="167562"/>
                  </a:lnTo>
                  <a:lnTo>
                    <a:pt x="127114" y="140169"/>
                  </a:lnTo>
                  <a:lnTo>
                    <a:pt x="132579" y="113343"/>
                  </a:lnTo>
                  <a:lnTo>
                    <a:pt x="149064" y="92586"/>
                  </a:lnTo>
                  <a:lnTo>
                    <a:pt x="176700" y="79187"/>
                  </a:lnTo>
                  <a:lnTo>
                    <a:pt x="215620" y="74434"/>
                  </a:lnTo>
                  <a:lnTo>
                    <a:pt x="428178" y="74434"/>
                  </a:lnTo>
                  <a:lnTo>
                    <a:pt x="428231" y="71907"/>
                  </a:lnTo>
                  <a:lnTo>
                    <a:pt x="389132" y="46040"/>
                  </a:lnTo>
                  <a:lnTo>
                    <a:pt x="348608" y="26658"/>
                  </a:lnTo>
                  <a:lnTo>
                    <a:pt x="304844" y="12186"/>
                  </a:lnTo>
                  <a:lnTo>
                    <a:pt x="258758" y="3131"/>
                  </a:lnTo>
                  <a:lnTo>
                    <a:pt x="211264" y="0"/>
                  </a:lnTo>
                  <a:close/>
                </a:path>
                <a:path w="442594" h="633095" extrusionOk="0">
                  <a:moveTo>
                    <a:pt x="428178" y="74434"/>
                  </a:moveTo>
                  <a:lnTo>
                    <a:pt x="215620" y="74434"/>
                  </a:lnTo>
                  <a:lnTo>
                    <a:pt x="257705" y="78710"/>
                  </a:lnTo>
                  <a:lnTo>
                    <a:pt x="300486" y="90717"/>
                  </a:lnTo>
                  <a:lnTo>
                    <a:pt x="342341" y="109222"/>
                  </a:lnTo>
                  <a:lnTo>
                    <a:pt x="381647" y="132994"/>
                  </a:lnTo>
                  <a:lnTo>
                    <a:pt x="384759" y="135153"/>
                  </a:lnTo>
                  <a:lnTo>
                    <a:pt x="388835" y="135000"/>
                  </a:lnTo>
                  <a:lnTo>
                    <a:pt x="391172" y="132029"/>
                  </a:lnTo>
                  <a:lnTo>
                    <a:pt x="426034" y="78854"/>
                  </a:lnTo>
                  <a:lnTo>
                    <a:pt x="428142" y="76161"/>
                  </a:lnTo>
                  <a:lnTo>
                    <a:pt x="428178" y="74434"/>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 name="Google Shape;235;p51"/>
            <p:cNvSpPr/>
            <p:nvPr/>
          </p:nvSpPr>
          <p:spPr>
            <a:xfrm>
              <a:off x="11563939" y="5374611"/>
              <a:ext cx="490854" cy="638175"/>
            </a:xfrm>
            <a:custGeom>
              <a:avLst/>
              <a:gdLst/>
              <a:ahLst/>
              <a:cxnLst/>
              <a:rect l="l" t="t" r="r" b="b"/>
              <a:pathLst>
                <a:path w="490854" h="638175" extrusionOk="0">
                  <a:moveTo>
                    <a:pt x="354622" y="0"/>
                  </a:moveTo>
                  <a:lnTo>
                    <a:pt x="0" y="611936"/>
                  </a:lnTo>
                  <a:lnTo>
                    <a:pt x="31589" y="622999"/>
                  </a:lnTo>
                  <a:lnTo>
                    <a:pt x="64462" y="631102"/>
                  </a:lnTo>
                  <a:lnTo>
                    <a:pt x="98444" y="636084"/>
                  </a:lnTo>
                  <a:lnTo>
                    <a:pt x="133362" y="637781"/>
                  </a:lnTo>
                  <a:lnTo>
                    <a:pt x="181872" y="634518"/>
                  </a:lnTo>
                  <a:lnTo>
                    <a:pt x="228393" y="625013"/>
                  </a:lnTo>
                  <a:lnTo>
                    <a:pt x="272500" y="609692"/>
                  </a:lnTo>
                  <a:lnTo>
                    <a:pt x="313770" y="588982"/>
                  </a:lnTo>
                  <a:lnTo>
                    <a:pt x="351776" y="563309"/>
                  </a:lnTo>
                  <a:lnTo>
                    <a:pt x="386094" y="533098"/>
                  </a:lnTo>
                  <a:lnTo>
                    <a:pt x="416298" y="498776"/>
                  </a:lnTo>
                  <a:lnTo>
                    <a:pt x="441964" y="460769"/>
                  </a:lnTo>
                  <a:lnTo>
                    <a:pt x="462666" y="419504"/>
                  </a:lnTo>
                  <a:lnTo>
                    <a:pt x="477979" y="375405"/>
                  </a:lnTo>
                  <a:lnTo>
                    <a:pt x="487479" y="328901"/>
                  </a:lnTo>
                  <a:lnTo>
                    <a:pt x="490740" y="280415"/>
                  </a:lnTo>
                  <a:lnTo>
                    <a:pt x="487550" y="232464"/>
                  </a:lnTo>
                  <a:lnTo>
                    <a:pt x="478253" y="186461"/>
                  </a:lnTo>
                  <a:lnTo>
                    <a:pt x="463262" y="142816"/>
                  </a:lnTo>
                  <a:lnTo>
                    <a:pt x="442991" y="101938"/>
                  </a:lnTo>
                  <a:lnTo>
                    <a:pt x="417852" y="64236"/>
                  </a:lnTo>
                  <a:lnTo>
                    <a:pt x="388258" y="30120"/>
                  </a:lnTo>
                  <a:lnTo>
                    <a:pt x="354622" y="0"/>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 name="Google Shape;236;p51"/>
            <p:cNvSpPr/>
            <p:nvPr/>
          </p:nvSpPr>
          <p:spPr>
            <a:xfrm>
              <a:off x="8789189" y="5338952"/>
              <a:ext cx="483234" cy="631189"/>
            </a:xfrm>
            <a:custGeom>
              <a:avLst/>
              <a:gdLst/>
              <a:ahLst/>
              <a:cxnLst/>
              <a:rect l="l" t="t" r="r" b="b"/>
              <a:pathLst>
                <a:path w="483234" h="631189" extrusionOk="0">
                  <a:moveTo>
                    <a:pt x="248640" y="234734"/>
                  </a:moveTo>
                  <a:lnTo>
                    <a:pt x="193384" y="238253"/>
                  </a:lnTo>
                  <a:lnTo>
                    <a:pt x="144296" y="248560"/>
                  </a:lnTo>
                  <a:lnTo>
                    <a:pt x="101746" y="265273"/>
                  </a:lnTo>
                  <a:lnTo>
                    <a:pt x="66103" y="288013"/>
                  </a:lnTo>
                  <a:lnTo>
                    <a:pt x="37737" y="316401"/>
                  </a:lnTo>
                  <a:lnTo>
                    <a:pt x="17018" y="350055"/>
                  </a:lnTo>
                  <a:lnTo>
                    <a:pt x="4316" y="388597"/>
                  </a:lnTo>
                  <a:lnTo>
                    <a:pt x="0" y="431647"/>
                  </a:lnTo>
                  <a:lnTo>
                    <a:pt x="4019" y="476230"/>
                  </a:lnTo>
                  <a:lnTo>
                    <a:pt x="15852" y="515684"/>
                  </a:lnTo>
                  <a:lnTo>
                    <a:pt x="35158" y="549759"/>
                  </a:lnTo>
                  <a:lnTo>
                    <a:pt x="61596" y="578202"/>
                  </a:lnTo>
                  <a:lnTo>
                    <a:pt x="94826" y="600762"/>
                  </a:lnTo>
                  <a:lnTo>
                    <a:pt x="134507" y="617188"/>
                  </a:lnTo>
                  <a:lnTo>
                    <a:pt x="180300" y="627228"/>
                  </a:lnTo>
                  <a:lnTo>
                    <a:pt x="231863" y="630631"/>
                  </a:lnTo>
                  <a:lnTo>
                    <a:pt x="273958" y="627324"/>
                  </a:lnTo>
                  <a:lnTo>
                    <a:pt x="315910" y="617750"/>
                  </a:lnTo>
                  <a:lnTo>
                    <a:pt x="354698" y="602427"/>
                  </a:lnTo>
                  <a:lnTo>
                    <a:pt x="387299" y="581875"/>
                  </a:lnTo>
                  <a:lnTo>
                    <a:pt x="483057" y="581875"/>
                  </a:lnTo>
                  <a:lnTo>
                    <a:pt x="483057" y="550506"/>
                  </a:lnTo>
                  <a:lnTo>
                    <a:pt x="266407" y="550506"/>
                  </a:lnTo>
                  <a:lnTo>
                    <a:pt x="210389" y="545183"/>
                  </a:lnTo>
                  <a:lnTo>
                    <a:pt x="168754" y="529652"/>
                  </a:lnTo>
                  <a:lnTo>
                    <a:pt x="140392" y="504572"/>
                  </a:lnTo>
                  <a:lnTo>
                    <a:pt x="124190" y="470600"/>
                  </a:lnTo>
                  <a:lnTo>
                    <a:pt x="119037" y="428396"/>
                  </a:lnTo>
                  <a:lnTo>
                    <a:pt x="124243" y="387011"/>
                  </a:lnTo>
                  <a:lnTo>
                    <a:pt x="140965" y="353330"/>
                  </a:lnTo>
                  <a:lnTo>
                    <a:pt x="170853" y="328211"/>
                  </a:lnTo>
                  <a:lnTo>
                    <a:pt x="215558" y="312510"/>
                  </a:lnTo>
                  <a:lnTo>
                    <a:pt x="276733" y="307085"/>
                  </a:lnTo>
                  <a:lnTo>
                    <a:pt x="483057" y="307085"/>
                  </a:lnTo>
                  <a:lnTo>
                    <a:pt x="483057" y="251485"/>
                  </a:lnTo>
                  <a:lnTo>
                    <a:pt x="372084" y="251485"/>
                  </a:lnTo>
                  <a:lnTo>
                    <a:pt x="342459" y="244946"/>
                  </a:lnTo>
                  <a:lnTo>
                    <a:pt x="311010" y="239623"/>
                  </a:lnTo>
                  <a:lnTo>
                    <a:pt x="279237" y="236044"/>
                  </a:lnTo>
                  <a:lnTo>
                    <a:pt x="248640" y="234734"/>
                  </a:lnTo>
                  <a:close/>
                </a:path>
                <a:path w="483234" h="631189" extrusionOk="0">
                  <a:moveTo>
                    <a:pt x="483057" y="581875"/>
                  </a:moveTo>
                  <a:lnTo>
                    <a:pt x="387299" y="581875"/>
                  </a:lnTo>
                  <a:lnTo>
                    <a:pt x="394258" y="607529"/>
                  </a:lnTo>
                  <a:lnTo>
                    <a:pt x="394766" y="610488"/>
                  </a:lnTo>
                  <a:lnTo>
                    <a:pt x="397319" y="612533"/>
                  </a:lnTo>
                  <a:lnTo>
                    <a:pt x="480301" y="612533"/>
                  </a:lnTo>
                  <a:lnTo>
                    <a:pt x="483057" y="609790"/>
                  </a:lnTo>
                  <a:lnTo>
                    <a:pt x="483057" y="581875"/>
                  </a:lnTo>
                  <a:close/>
                </a:path>
                <a:path w="483234" h="631189" extrusionOk="0">
                  <a:moveTo>
                    <a:pt x="483057" y="307085"/>
                  </a:moveTo>
                  <a:lnTo>
                    <a:pt x="276733" y="307085"/>
                  </a:lnTo>
                  <a:lnTo>
                    <a:pt x="302561" y="308038"/>
                  </a:lnTo>
                  <a:lnTo>
                    <a:pt x="327504" y="310638"/>
                  </a:lnTo>
                  <a:lnTo>
                    <a:pt x="350899" y="314501"/>
                  </a:lnTo>
                  <a:lnTo>
                    <a:pt x="372084" y="319239"/>
                  </a:lnTo>
                  <a:lnTo>
                    <a:pt x="372084" y="516889"/>
                  </a:lnTo>
                  <a:lnTo>
                    <a:pt x="348618" y="529557"/>
                  </a:lnTo>
                  <a:lnTo>
                    <a:pt x="322618" y="540289"/>
                  </a:lnTo>
                  <a:lnTo>
                    <a:pt x="294932" y="547725"/>
                  </a:lnTo>
                  <a:lnTo>
                    <a:pt x="266407" y="550506"/>
                  </a:lnTo>
                  <a:lnTo>
                    <a:pt x="483057" y="550506"/>
                  </a:lnTo>
                  <a:lnTo>
                    <a:pt x="483057" y="307085"/>
                  </a:lnTo>
                  <a:close/>
                </a:path>
                <a:path w="483234" h="631189" extrusionOk="0">
                  <a:moveTo>
                    <a:pt x="438512" y="74688"/>
                  </a:moveTo>
                  <a:lnTo>
                    <a:pt x="237388" y="74688"/>
                  </a:lnTo>
                  <a:lnTo>
                    <a:pt x="286870" y="80695"/>
                  </a:lnTo>
                  <a:lnTo>
                    <a:pt x="324709" y="97921"/>
                  </a:lnTo>
                  <a:lnTo>
                    <a:pt x="351276" y="125174"/>
                  </a:lnTo>
                  <a:lnTo>
                    <a:pt x="366944" y="161261"/>
                  </a:lnTo>
                  <a:lnTo>
                    <a:pt x="372084" y="204990"/>
                  </a:lnTo>
                  <a:lnTo>
                    <a:pt x="372084" y="251485"/>
                  </a:lnTo>
                  <a:lnTo>
                    <a:pt x="483057" y="251485"/>
                  </a:lnTo>
                  <a:lnTo>
                    <a:pt x="483057" y="223189"/>
                  </a:lnTo>
                  <a:lnTo>
                    <a:pt x="479500" y="172845"/>
                  </a:lnTo>
                  <a:lnTo>
                    <a:pt x="468780" y="128432"/>
                  </a:lnTo>
                  <a:lnTo>
                    <a:pt x="450821" y="90191"/>
                  </a:lnTo>
                  <a:lnTo>
                    <a:pt x="438512" y="74688"/>
                  </a:lnTo>
                  <a:close/>
                </a:path>
                <a:path w="483234" h="631189" extrusionOk="0">
                  <a:moveTo>
                    <a:pt x="249859" y="0"/>
                  </a:moveTo>
                  <a:lnTo>
                    <a:pt x="201762" y="3288"/>
                  </a:lnTo>
                  <a:lnTo>
                    <a:pt x="152911" y="12369"/>
                  </a:lnTo>
                  <a:lnTo>
                    <a:pt x="106416" y="26071"/>
                  </a:lnTo>
                  <a:lnTo>
                    <a:pt x="65392" y="43218"/>
                  </a:lnTo>
                  <a:lnTo>
                    <a:pt x="59270" y="49961"/>
                  </a:lnTo>
                  <a:lnTo>
                    <a:pt x="60604" y="54355"/>
                  </a:lnTo>
                  <a:lnTo>
                    <a:pt x="64270" y="67087"/>
                  </a:lnTo>
                  <a:lnTo>
                    <a:pt x="72112" y="93312"/>
                  </a:lnTo>
                  <a:lnTo>
                    <a:pt x="76022" y="106679"/>
                  </a:lnTo>
                  <a:lnTo>
                    <a:pt x="77241" y="110972"/>
                  </a:lnTo>
                  <a:lnTo>
                    <a:pt x="82054" y="112699"/>
                  </a:lnTo>
                  <a:lnTo>
                    <a:pt x="123041" y="95519"/>
                  </a:lnTo>
                  <a:lnTo>
                    <a:pt x="159915" y="84159"/>
                  </a:lnTo>
                  <a:lnTo>
                    <a:pt x="197688" y="77109"/>
                  </a:lnTo>
                  <a:lnTo>
                    <a:pt x="237388" y="74688"/>
                  </a:lnTo>
                  <a:lnTo>
                    <a:pt x="438512" y="74688"/>
                  </a:lnTo>
                  <a:lnTo>
                    <a:pt x="425551" y="58364"/>
                  </a:lnTo>
                  <a:lnTo>
                    <a:pt x="392894" y="33190"/>
                  </a:lnTo>
                  <a:lnTo>
                    <a:pt x="352776" y="14911"/>
                  </a:lnTo>
                  <a:lnTo>
                    <a:pt x="305123" y="3768"/>
                  </a:lnTo>
                  <a:lnTo>
                    <a:pt x="249859" y="0"/>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 name="Google Shape;237;p51"/>
            <p:cNvSpPr/>
            <p:nvPr/>
          </p:nvSpPr>
          <p:spPr>
            <a:xfrm>
              <a:off x="11337966" y="5297715"/>
              <a:ext cx="464820" cy="618489"/>
            </a:xfrm>
            <a:custGeom>
              <a:avLst/>
              <a:gdLst/>
              <a:ahLst/>
              <a:cxnLst/>
              <a:rect l="l" t="t" r="r" b="b"/>
              <a:pathLst>
                <a:path w="464820" h="618489" extrusionOk="0">
                  <a:moveTo>
                    <a:pt x="359371" y="0"/>
                  </a:moveTo>
                  <a:lnTo>
                    <a:pt x="311268" y="2978"/>
                  </a:lnTo>
                  <a:lnTo>
                    <a:pt x="264930" y="11721"/>
                  </a:lnTo>
                  <a:lnTo>
                    <a:pt x="220816" y="25938"/>
                  </a:lnTo>
                  <a:lnTo>
                    <a:pt x="179389" y="45337"/>
                  </a:lnTo>
                  <a:lnTo>
                    <a:pt x="141110" y="69628"/>
                  </a:lnTo>
                  <a:lnTo>
                    <a:pt x="106438" y="98520"/>
                  </a:lnTo>
                  <a:lnTo>
                    <a:pt x="75836" y="131723"/>
                  </a:lnTo>
                  <a:lnTo>
                    <a:pt x="49764" y="168945"/>
                  </a:lnTo>
                  <a:lnTo>
                    <a:pt x="28684" y="209897"/>
                  </a:lnTo>
                  <a:lnTo>
                    <a:pt x="13055" y="254288"/>
                  </a:lnTo>
                  <a:lnTo>
                    <a:pt x="3340" y="301826"/>
                  </a:lnTo>
                  <a:lnTo>
                    <a:pt x="0" y="352221"/>
                  </a:lnTo>
                  <a:lnTo>
                    <a:pt x="3702" y="403130"/>
                  </a:lnTo>
                  <a:lnTo>
                    <a:pt x="14409" y="452425"/>
                  </a:lnTo>
                  <a:lnTo>
                    <a:pt x="31521" y="499341"/>
                  </a:lnTo>
                  <a:lnTo>
                    <a:pt x="54436" y="543115"/>
                  </a:lnTo>
                  <a:lnTo>
                    <a:pt x="82555" y="582980"/>
                  </a:lnTo>
                  <a:lnTo>
                    <a:pt x="115277" y="618172"/>
                  </a:lnTo>
                  <a:lnTo>
                    <a:pt x="157784" y="543255"/>
                  </a:lnTo>
                  <a:lnTo>
                    <a:pt x="126780" y="502847"/>
                  </a:lnTo>
                  <a:lnTo>
                    <a:pt x="104336" y="457176"/>
                  </a:lnTo>
                  <a:lnTo>
                    <a:pt x="90694" y="407039"/>
                  </a:lnTo>
                  <a:lnTo>
                    <a:pt x="86093" y="353237"/>
                  </a:lnTo>
                  <a:lnTo>
                    <a:pt x="89486" y="306449"/>
                  </a:lnTo>
                  <a:lnTo>
                    <a:pt x="99378" y="262604"/>
                  </a:lnTo>
                  <a:lnTo>
                    <a:pt x="115335" y="222170"/>
                  </a:lnTo>
                  <a:lnTo>
                    <a:pt x="136922" y="185613"/>
                  </a:lnTo>
                  <a:lnTo>
                    <a:pt x="163706" y="153400"/>
                  </a:lnTo>
                  <a:lnTo>
                    <a:pt x="195253" y="125997"/>
                  </a:lnTo>
                  <a:lnTo>
                    <a:pt x="231130" y="103872"/>
                  </a:lnTo>
                  <a:lnTo>
                    <a:pt x="270902" y="87490"/>
                  </a:lnTo>
                  <a:lnTo>
                    <a:pt x="314137" y="77319"/>
                  </a:lnTo>
                  <a:lnTo>
                    <a:pt x="360400" y="73825"/>
                  </a:lnTo>
                  <a:lnTo>
                    <a:pt x="429559" y="73825"/>
                  </a:lnTo>
                  <a:lnTo>
                    <a:pt x="464439" y="15722"/>
                  </a:lnTo>
                  <a:lnTo>
                    <a:pt x="439149" y="8963"/>
                  </a:lnTo>
                  <a:lnTo>
                    <a:pt x="413162" y="4037"/>
                  </a:lnTo>
                  <a:lnTo>
                    <a:pt x="386547" y="1022"/>
                  </a:lnTo>
                  <a:lnTo>
                    <a:pt x="359371" y="0"/>
                  </a:lnTo>
                  <a:close/>
                </a:path>
                <a:path w="464820" h="618489" extrusionOk="0">
                  <a:moveTo>
                    <a:pt x="429559" y="73825"/>
                  </a:moveTo>
                  <a:lnTo>
                    <a:pt x="360400" y="73825"/>
                  </a:lnTo>
                  <a:lnTo>
                    <a:pt x="376963" y="74322"/>
                  </a:lnTo>
                  <a:lnTo>
                    <a:pt x="393263" y="75785"/>
                  </a:lnTo>
                  <a:lnTo>
                    <a:pt x="409279" y="78170"/>
                  </a:lnTo>
                  <a:lnTo>
                    <a:pt x="424992" y="81432"/>
                  </a:lnTo>
                  <a:lnTo>
                    <a:pt x="429559" y="73825"/>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 name="Google Shape;238;p51"/>
            <p:cNvSpPr/>
            <p:nvPr/>
          </p:nvSpPr>
          <p:spPr>
            <a:xfrm>
              <a:off x="7928991" y="5133849"/>
              <a:ext cx="632459" cy="816610"/>
            </a:xfrm>
            <a:custGeom>
              <a:avLst/>
              <a:gdLst/>
              <a:ahLst/>
              <a:cxnLst/>
              <a:rect l="l" t="t" r="r" b="b"/>
              <a:pathLst>
                <a:path w="632459" h="816610" extrusionOk="0">
                  <a:moveTo>
                    <a:pt x="372046" y="82664"/>
                  </a:moveTo>
                  <a:lnTo>
                    <a:pt x="251586" y="82664"/>
                  </a:lnTo>
                  <a:lnTo>
                    <a:pt x="251586" y="813536"/>
                  </a:lnTo>
                  <a:lnTo>
                    <a:pt x="254368" y="816305"/>
                  </a:lnTo>
                  <a:lnTo>
                    <a:pt x="369277" y="816305"/>
                  </a:lnTo>
                  <a:lnTo>
                    <a:pt x="372046" y="813536"/>
                  </a:lnTo>
                  <a:lnTo>
                    <a:pt x="372046" y="82664"/>
                  </a:lnTo>
                  <a:close/>
                </a:path>
                <a:path w="632459" h="816610" extrusionOk="0">
                  <a:moveTo>
                    <a:pt x="629018" y="0"/>
                  </a:moveTo>
                  <a:lnTo>
                    <a:pt x="2946" y="0"/>
                  </a:lnTo>
                  <a:lnTo>
                    <a:pt x="0" y="2768"/>
                  </a:lnTo>
                  <a:lnTo>
                    <a:pt x="0" y="79895"/>
                  </a:lnTo>
                  <a:lnTo>
                    <a:pt x="2946" y="82664"/>
                  </a:lnTo>
                  <a:lnTo>
                    <a:pt x="629018" y="82664"/>
                  </a:lnTo>
                  <a:lnTo>
                    <a:pt x="631964" y="79895"/>
                  </a:lnTo>
                  <a:lnTo>
                    <a:pt x="631964" y="2768"/>
                  </a:lnTo>
                  <a:lnTo>
                    <a:pt x="629018" y="0"/>
                  </a:lnTo>
                  <a:close/>
                </a:path>
              </a:pathLst>
            </a:custGeom>
            <a:solidFill>
              <a:srgbClr val="002C7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9" name="Google Shape;239;p51"/>
            <p:cNvSpPr/>
            <p:nvPr/>
          </p:nvSpPr>
          <p:spPr>
            <a:xfrm>
              <a:off x="11238839" y="4928489"/>
              <a:ext cx="935400" cy="14535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0" name="Google Shape;240;p51"/>
            <p:cNvSpPr/>
            <p:nvPr/>
          </p:nvSpPr>
          <p:spPr>
            <a:xfrm>
              <a:off x="13223050" y="5367680"/>
              <a:ext cx="141900" cy="696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1"/>
        <p:cNvGrpSpPr/>
        <p:nvPr/>
      </p:nvGrpSpPr>
      <p:grpSpPr>
        <a:xfrm>
          <a:off x="0" y="0"/>
          <a:ext cx="0" cy="0"/>
          <a:chOff x="0" y="0"/>
          <a:chExt cx="0" cy="0"/>
        </a:xfrm>
      </p:grpSpPr>
      <p:sp>
        <p:nvSpPr>
          <p:cNvPr id="242" name="Google Shape;242;p5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lvl1pPr marR="0" lvl="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243" name="Google Shape;243;p52"/>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ctr" anchorCtr="0">
            <a:noAutofit/>
          </a:bodyPr>
          <a:lstStyle>
            <a:lvl1pPr marL="457200" marR="0" lvl="0"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L="914400" marR="0" lvl="1"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L="1371600" marR="0" lvl="2"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L="1828800" marR="0" lvl="3"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L="2286000" marR="0" lvl="4"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L="2743200" marR="0" lvl="5"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L="3200400" marR="0" lvl="6"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L="3657600" marR="0" lvl="7"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L="4114800" marR="0" lvl="8" indent="-349250" algn="l" rtl="0">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244" name="Google Shape;244;p5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45"/>
        <p:cNvGrpSpPr/>
        <p:nvPr/>
      </p:nvGrpSpPr>
      <p:grpSpPr>
        <a:xfrm>
          <a:off x="0" y="0"/>
          <a:ext cx="0" cy="0"/>
          <a:chOff x="0" y="0"/>
          <a:chExt cx="0" cy="0"/>
        </a:xfrm>
      </p:grpSpPr>
      <p:sp>
        <p:nvSpPr>
          <p:cNvPr id="246" name="Google Shape;246;p53"/>
          <p:cNvSpPr txBox="1">
            <a:spLocks noGrp="1"/>
          </p:cNvSpPr>
          <p:nvPr>
            <p:ph type="title"/>
          </p:nvPr>
        </p:nvSpPr>
        <p:spPr>
          <a:xfrm>
            <a:off x="1968500" y="365125"/>
            <a:ext cx="9918900" cy="10065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4400"/>
              <a:buFont typeface="Century Gothic"/>
              <a:buChar char="●"/>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247" name="Google Shape;247;p53"/>
          <p:cNvSpPr txBox="1">
            <a:spLocks noGrp="1"/>
          </p:cNvSpPr>
          <p:nvPr>
            <p:ph type="sldNum" idx="12"/>
          </p:nvPr>
        </p:nvSpPr>
        <p:spPr>
          <a:xfrm>
            <a:off x="11353800" y="6356350"/>
            <a:ext cx="7047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48" name="Google Shape;248;p53"/>
          <p:cNvSpPr/>
          <p:nvPr/>
        </p:nvSpPr>
        <p:spPr>
          <a:xfrm rot="10800000" flipH="1">
            <a:off x="0" y="-89"/>
            <a:ext cx="2412900" cy="3777600"/>
          </a:xfrm>
          <a:prstGeom prst="rtTriangle">
            <a:avLst/>
          </a:prstGeom>
          <a:gradFill>
            <a:gsLst>
              <a:gs pos="0">
                <a:schemeClr val="accent2"/>
              </a:gs>
              <a:gs pos="45000">
                <a:schemeClr val="accent2"/>
              </a:gs>
              <a:gs pos="87000">
                <a:schemeClr val="accent3"/>
              </a:gs>
              <a:gs pos="100000">
                <a:schemeClr val="accent4"/>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entury Gothic"/>
              <a:ea typeface="Century Gothic"/>
              <a:cs typeface="Century Gothic"/>
              <a:sym typeface="Century Gothic"/>
            </a:endParaRPr>
          </a:p>
        </p:txBody>
      </p:sp>
      <p:sp>
        <p:nvSpPr>
          <p:cNvPr id="249" name="Google Shape;249;p53"/>
          <p:cNvSpPr txBox="1">
            <a:spLocks noGrp="1"/>
          </p:cNvSpPr>
          <p:nvPr>
            <p:ph type="body" idx="1"/>
          </p:nvPr>
        </p:nvSpPr>
        <p:spPr>
          <a:xfrm>
            <a:off x="1968500" y="1625600"/>
            <a:ext cx="9918900" cy="4406700"/>
          </a:xfrm>
          <a:prstGeom prst="rect">
            <a:avLst/>
          </a:prstGeom>
          <a:noFill/>
          <a:ln>
            <a:noFill/>
          </a:ln>
        </p:spPr>
        <p:txBody>
          <a:bodyPr spcFirstLastPara="1" wrap="square" lIns="91425" tIns="45700" rIns="91425" bIns="45700" anchor="t" anchorCtr="0">
            <a:noAutofit/>
          </a:bodyPr>
          <a:lstStyle>
            <a:lvl1pPr marL="457200" marR="0" lvl="0" indent="-349250" algn="l" rtl="0">
              <a:lnSpc>
                <a:spcPct val="90000"/>
              </a:lnSpc>
              <a:spcBef>
                <a:spcPts val="11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1pPr>
            <a:lvl2pPr marL="914400" marR="0" lvl="1"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2pPr>
            <a:lvl3pPr marL="1371600" marR="0" lvl="2"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250" name="Google Shape;250;p53"/>
          <p:cNvSpPr txBox="1">
            <a:spLocks noGrp="1"/>
          </p:cNvSpPr>
          <p:nvPr>
            <p:ph type="body" idx="2"/>
          </p:nvPr>
        </p:nvSpPr>
        <p:spPr>
          <a:xfrm>
            <a:off x="74386" y="280987"/>
            <a:ext cx="1349100" cy="11748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lt1"/>
              </a:buClr>
              <a:buSzPts val="9600"/>
              <a:buFont typeface="Arial"/>
              <a:buNone/>
              <a:defRPr sz="9600" b="0" i="0" u="none" strike="noStrike" cap="none">
                <a:solidFill>
                  <a:schemeClr val="lt1"/>
                </a:solidFill>
                <a:latin typeface="Arial"/>
                <a:ea typeface="Arial"/>
                <a:cs typeface="Arial"/>
                <a:sym typeface="Arial"/>
              </a:defRPr>
            </a:lvl1pPr>
            <a:lvl2pPr marL="914400" marR="0" lvl="1"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2pPr>
            <a:lvl3pPr marL="1371600" marR="0" lvl="2"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_Style4">
  <p:cSld name="1_Section_Style4">
    <p:spTree>
      <p:nvGrpSpPr>
        <p:cNvPr id="1" name="Shape 27"/>
        <p:cNvGrpSpPr/>
        <p:nvPr/>
      </p:nvGrpSpPr>
      <p:grpSpPr>
        <a:xfrm>
          <a:off x="0" y="0"/>
          <a:ext cx="0" cy="0"/>
          <a:chOff x="0" y="0"/>
          <a:chExt cx="0" cy="0"/>
        </a:xfrm>
      </p:grpSpPr>
      <p:pic>
        <p:nvPicPr>
          <p:cNvPr id="28" name="Google Shape;28;p31"/>
          <p:cNvPicPr preferRelativeResize="0"/>
          <p:nvPr/>
        </p:nvPicPr>
        <p:blipFill rotWithShape="1">
          <a:blip r:embed="rId2">
            <a:alphaModFix/>
          </a:blip>
          <a:srcRect/>
          <a:stretch/>
        </p:blipFill>
        <p:spPr>
          <a:xfrm>
            <a:off x="0" y="0"/>
            <a:ext cx="12217340" cy="6858000"/>
          </a:xfrm>
          <a:prstGeom prst="rect">
            <a:avLst/>
          </a:prstGeom>
          <a:noFill/>
          <a:ln>
            <a:noFill/>
          </a:ln>
        </p:spPr>
      </p:pic>
      <p:sp>
        <p:nvSpPr>
          <p:cNvPr id="29" name="Google Shape;29;p31"/>
          <p:cNvSpPr txBox="1">
            <a:spLocks noGrp="1"/>
          </p:cNvSpPr>
          <p:nvPr>
            <p:ph type="body" idx="1"/>
          </p:nvPr>
        </p:nvSpPr>
        <p:spPr>
          <a:xfrm>
            <a:off x="133213" y="6537672"/>
            <a:ext cx="7248525" cy="2143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2"/>
              </a:buClr>
              <a:buSzPts val="800"/>
              <a:buFont typeface="Arial"/>
              <a:buNone/>
              <a:defRPr sz="800" b="1" i="0" u="none" strike="noStrike" cap="none">
                <a:solidFill>
                  <a:schemeClr val="lt2"/>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30" name="Google Shape;30;p31"/>
          <p:cNvPicPr preferRelativeResize="0"/>
          <p:nvPr/>
        </p:nvPicPr>
        <p:blipFill rotWithShape="1">
          <a:blip r:embed="rId3">
            <a:alphaModFix/>
          </a:blip>
          <a:srcRect/>
          <a:stretch/>
        </p:blipFill>
        <p:spPr>
          <a:xfrm>
            <a:off x="10335620" y="6401762"/>
            <a:ext cx="1440000" cy="38516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_Style3">
  <p:cSld name="1_Section_Style3">
    <p:spTree>
      <p:nvGrpSpPr>
        <p:cNvPr id="1" name="Shape 31"/>
        <p:cNvGrpSpPr/>
        <p:nvPr/>
      </p:nvGrpSpPr>
      <p:grpSpPr>
        <a:xfrm>
          <a:off x="0" y="0"/>
          <a:ext cx="0" cy="0"/>
          <a:chOff x="0" y="0"/>
          <a:chExt cx="0" cy="0"/>
        </a:xfrm>
      </p:grpSpPr>
      <p:pic>
        <p:nvPicPr>
          <p:cNvPr id="32" name="Google Shape;32;p32"/>
          <p:cNvPicPr preferRelativeResize="0"/>
          <p:nvPr/>
        </p:nvPicPr>
        <p:blipFill rotWithShape="1">
          <a:blip r:embed="rId2">
            <a:alphaModFix/>
          </a:blip>
          <a:srcRect/>
          <a:stretch/>
        </p:blipFill>
        <p:spPr>
          <a:xfrm>
            <a:off x="0" y="0"/>
            <a:ext cx="12217340" cy="6858000"/>
          </a:xfrm>
          <a:prstGeom prst="rect">
            <a:avLst/>
          </a:prstGeom>
          <a:noFill/>
          <a:ln>
            <a:noFill/>
          </a:ln>
        </p:spPr>
      </p:pic>
      <p:sp>
        <p:nvSpPr>
          <p:cNvPr id="33" name="Google Shape;33;p32"/>
          <p:cNvSpPr txBox="1">
            <a:spLocks noGrp="1"/>
          </p:cNvSpPr>
          <p:nvPr>
            <p:ph type="body" idx="1"/>
          </p:nvPr>
        </p:nvSpPr>
        <p:spPr>
          <a:xfrm>
            <a:off x="133213" y="6537672"/>
            <a:ext cx="7248525" cy="2143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2"/>
              </a:buClr>
              <a:buSzPts val="800"/>
              <a:buFont typeface="Arial"/>
              <a:buNone/>
              <a:defRPr sz="800" b="1" i="0" u="none" strike="noStrike" cap="none">
                <a:solidFill>
                  <a:schemeClr val="lt2"/>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34" name="Google Shape;34;p32"/>
          <p:cNvPicPr preferRelativeResize="0"/>
          <p:nvPr/>
        </p:nvPicPr>
        <p:blipFill rotWithShape="1">
          <a:blip r:embed="rId3">
            <a:alphaModFix/>
          </a:blip>
          <a:srcRect/>
          <a:stretch/>
        </p:blipFill>
        <p:spPr>
          <a:xfrm>
            <a:off x="10335620" y="6401762"/>
            <a:ext cx="1440000" cy="38516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_2_Columns">
  <p:cSld name="Content_2_Columns">
    <p:spTree>
      <p:nvGrpSpPr>
        <p:cNvPr id="1" name="Shape 35"/>
        <p:cNvGrpSpPr/>
        <p:nvPr/>
      </p:nvGrpSpPr>
      <p:grpSpPr>
        <a:xfrm>
          <a:off x="0" y="0"/>
          <a:ext cx="0" cy="0"/>
          <a:chOff x="0" y="0"/>
          <a:chExt cx="0" cy="0"/>
        </a:xfrm>
      </p:grpSpPr>
      <p:sp>
        <p:nvSpPr>
          <p:cNvPr id="36" name="Google Shape;36;p33"/>
          <p:cNvSpPr/>
          <p:nvPr/>
        </p:nvSpPr>
        <p:spPr>
          <a:xfrm>
            <a:off x="457199" y="462487"/>
            <a:ext cx="393900" cy="5001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00"/>
              <a:buFont typeface="Arial"/>
              <a:buNone/>
            </a:pPr>
            <a:endParaRPr sz="500" b="0" i="0" u="none" strike="noStrike" cap="none">
              <a:solidFill>
                <a:schemeClr val="dk1"/>
              </a:solidFill>
              <a:latin typeface="Calibri"/>
              <a:ea typeface="Calibri"/>
              <a:cs typeface="Calibri"/>
              <a:sym typeface="Calibri"/>
            </a:endParaRPr>
          </a:p>
        </p:txBody>
      </p:sp>
      <p:sp>
        <p:nvSpPr>
          <p:cNvPr id="37" name="Google Shape;37;p33"/>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8" name="Google Shape;38;p33"/>
          <p:cNvSpPr txBox="1">
            <a:spLocks noGrp="1"/>
          </p:cNvSpPr>
          <p:nvPr>
            <p:ph type="body" idx="2"/>
          </p:nvPr>
        </p:nvSpPr>
        <p:spPr>
          <a:xfrm>
            <a:off x="960439" y="1208146"/>
            <a:ext cx="5248800" cy="5116512"/>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1pPr>
            <a:lvl2pPr marL="914400" marR="0" lvl="1"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9" name="Google Shape;39;p33"/>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lt1"/>
              </a:buClr>
              <a:buSzPts val="1000"/>
              <a:buFont typeface="Century Gothic"/>
              <a:buNone/>
              <a:defRPr sz="1000" b="1"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r>
              <a:rPr lang="en-US"/>
              <a:t> / </a:t>
            </a:r>
            <a:r>
              <a:rPr lang="en-US" sz="800" b="0">
                <a:solidFill>
                  <a:schemeClr val="dk1"/>
                </a:solidFill>
              </a:rPr>
              <a:t>Confidential © Transitions Optical - All Rights Reserved - Do not disclose, copy or distribute</a:t>
            </a:r>
            <a:endParaRPr sz="800" b="0">
              <a:solidFill>
                <a:schemeClr val="dk1"/>
              </a:solidFill>
            </a:endParaRPr>
          </a:p>
        </p:txBody>
      </p:sp>
      <p:pic>
        <p:nvPicPr>
          <p:cNvPr id="40" name="Google Shape;40;p33"/>
          <p:cNvPicPr preferRelativeResize="0"/>
          <p:nvPr/>
        </p:nvPicPr>
        <p:blipFill rotWithShape="1">
          <a:blip r:embed="rId3">
            <a:alphaModFix/>
          </a:blip>
          <a:srcRect/>
          <a:stretch/>
        </p:blipFill>
        <p:spPr>
          <a:xfrm>
            <a:off x="1" y="2934"/>
            <a:ext cx="12191999" cy="205830"/>
          </a:xfrm>
          <a:prstGeom prst="rect">
            <a:avLst/>
          </a:prstGeom>
          <a:noFill/>
          <a:ln>
            <a:noFill/>
          </a:ln>
        </p:spPr>
      </p:pic>
      <p:sp>
        <p:nvSpPr>
          <p:cNvPr id="41" name="Google Shape;41;p33"/>
          <p:cNvSpPr txBox="1">
            <a:spLocks noGrp="1"/>
          </p:cNvSpPr>
          <p:nvPr>
            <p:ph type="body" idx="3"/>
          </p:nvPr>
        </p:nvSpPr>
        <p:spPr>
          <a:xfrm>
            <a:off x="6486001" y="1192213"/>
            <a:ext cx="5248800" cy="5116512"/>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1pPr>
            <a:lvl2pPr marL="914400" marR="0" lvl="1"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Century Gothic"/>
                <a:ea typeface="Century Gothic"/>
                <a:cs typeface="Century Gothic"/>
                <a:sym typeface="Century Gothic"/>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42" name="Google Shape;42;p33"/>
          <p:cNvPicPr preferRelativeResize="0"/>
          <p:nvPr/>
        </p:nvPicPr>
        <p:blipFill rotWithShape="1">
          <a:blip r:embed="rId4">
            <a:alphaModFix/>
          </a:blip>
          <a:srcRect/>
          <a:stretch/>
        </p:blipFill>
        <p:spPr>
          <a:xfrm>
            <a:off x="10335620" y="6396102"/>
            <a:ext cx="1440000" cy="38516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_Style4">
  <p:cSld name="Section_Style4">
    <p:spTree>
      <p:nvGrpSpPr>
        <p:cNvPr id="1" name="Shape 43"/>
        <p:cNvGrpSpPr/>
        <p:nvPr/>
      </p:nvGrpSpPr>
      <p:grpSpPr>
        <a:xfrm>
          <a:off x="0" y="0"/>
          <a:ext cx="0" cy="0"/>
          <a:chOff x="0" y="0"/>
          <a:chExt cx="0" cy="0"/>
        </a:xfrm>
      </p:grpSpPr>
      <p:pic>
        <p:nvPicPr>
          <p:cNvPr id="44" name="Google Shape;44;p34"/>
          <p:cNvPicPr preferRelativeResize="0"/>
          <p:nvPr/>
        </p:nvPicPr>
        <p:blipFill rotWithShape="1">
          <a:blip r:embed="rId2">
            <a:alphaModFix/>
          </a:blip>
          <a:srcRect/>
          <a:stretch/>
        </p:blipFill>
        <p:spPr>
          <a:xfrm>
            <a:off x="0" y="0"/>
            <a:ext cx="12217340" cy="6858000"/>
          </a:xfrm>
          <a:prstGeom prst="rect">
            <a:avLst/>
          </a:prstGeom>
          <a:noFill/>
          <a:ln>
            <a:noFill/>
          </a:ln>
        </p:spPr>
      </p:pic>
      <p:cxnSp>
        <p:nvCxnSpPr>
          <p:cNvPr id="45" name="Google Shape;45;p34"/>
          <p:cNvCxnSpPr/>
          <p:nvPr/>
        </p:nvCxnSpPr>
        <p:spPr>
          <a:xfrm rot="10800000">
            <a:off x="716600" y="908775"/>
            <a:ext cx="0" cy="4339086"/>
          </a:xfrm>
          <a:prstGeom prst="straightConnector1">
            <a:avLst/>
          </a:prstGeom>
          <a:noFill/>
          <a:ln w="53975" cap="flat" cmpd="sng">
            <a:solidFill>
              <a:schemeClr val="lt2"/>
            </a:solidFill>
            <a:prstDash val="solid"/>
            <a:miter lim="800000"/>
            <a:headEnd type="none" w="sm" len="sm"/>
            <a:tailEnd type="none" w="sm" len="sm"/>
          </a:ln>
        </p:spPr>
      </p:cxnSp>
      <p:sp>
        <p:nvSpPr>
          <p:cNvPr id="46" name="Google Shape;46;p34"/>
          <p:cNvSpPr txBox="1">
            <a:spLocks noGrp="1"/>
          </p:cNvSpPr>
          <p:nvPr>
            <p:ph type="body" idx="1"/>
          </p:nvPr>
        </p:nvSpPr>
        <p:spPr>
          <a:xfrm>
            <a:off x="133213" y="6537672"/>
            <a:ext cx="7248525" cy="2143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2"/>
              </a:buClr>
              <a:buSzPts val="800"/>
              <a:buFont typeface="Arial"/>
              <a:buNone/>
              <a:defRPr sz="800" b="1" i="0" u="none" strike="noStrike" cap="none">
                <a:solidFill>
                  <a:schemeClr val="lt2"/>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7" name="Google Shape;47;p34"/>
          <p:cNvSpPr txBox="1">
            <a:spLocks noGrp="1"/>
          </p:cNvSpPr>
          <p:nvPr>
            <p:ph type="subTitle" idx="2"/>
          </p:nvPr>
        </p:nvSpPr>
        <p:spPr>
          <a:xfrm>
            <a:off x="1106441" y="1889153"/>
            <a:ext cx="10397582" cy="95223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000"/>
              <a:buFont typeface="Arial"/>
              <a:buNone/>
              <a:defRPr sz="45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8" name="Google Shape;48;p34"/>
          <p:cNvSpPr txBox="1">
            <a:spLocks noGrp="1"/>
          </p:cNvSpPr>
          <p:nvPr>
            <p:ph type="body" idx="3"/>
          </p:nvPr>
        </p:nvSpPr>
        <p:spPr>
          <a:xfrm>
            <a:off x="1077674" y="3258479"/>
            <a:ext cx="7446731" cy="5658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2"/>
              </a:buClr>
              <a:buSzPts val="2400"/>
              <a:buFont typeface="Arial"/>
              <a:buNone/>
              <a:defRPr sz="2400" b="0" i="0" u="none" strike="noStrike" cap="none">
                <a:solidFill>
                  <a:schemeClr val="lt2"/>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49" name="Google Shape;49;p34"/>
          <p:cNvPicPr preferRelativeResize="0"/>
          <p:nvPr/>
        </p:nvPicPr>
        <p:blipFill rotWithShape="1">
          <a:blip r:embed="rId3">
            <a:alphaModFix/>
          </a:blip>
          <a:srcRect/>
          <a:stretch/>
        </p:blipFill>
        <p:spPr>
          <a:xfrm>
            <a:off x="10335620" y="6401762"/>
            <a:ext cx="1440000" cy="38516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_Style3">
  <p:cSld name="Section_Style3">
    <p:spTree>
      <p:nvGrpSpPr>
        <p:cNvPr id="1" name="Shape 50"/>
        <p:cNvGrpSpPr/>
        <p:nvPr/>
      </p:nvGrpSpPr>
      <p:grpSpPr>
        <a:xfrm>
          <a:off x="0" y="0"/>
          <a:ext cx="0" cy="0"/>
          <a:chOff x="0" y="0"/>
          <a:chExt cx="0" cy="0"/>
        </a:xfrm>
      </p:grpSpPr>
      <p:pic>
        <p:nvPicPr>
          <p:cNvPr id="51" name="Google Shape;51;p35"/>
          <p:cNvPicPr preferRelativeResize="0"/>
          <p:nvPr/>
        </p:nvPicPr>
        <p:blipFill rotWithShape="1">
          <a:blip r:embed="rId2">
            <a:alphaModFix/>
          </a:blip>
          <a:srcRect/>
          <a:stretch/>
        </p:blipFill>
        <p:spPr>
          <a:xfrm>
            <a:off x="0" y="0"/>
            <a:ext cx="12217340" cy="6858000"/>
          </a:xfrm>
          <a:prstGeom prst="rect">
            <a:avLst/>
          </a:prstGeom>
          <a:noFill/>
          <a:ln>
            <a:noFill/>
          </a:ln>
        </p:spPr>
      </p:pic>
      <p:cxnSp>
        <p:nvCxnSpPr>
          <p:cNvPr id="52" name="Google Shape;52;p35"/>
          <p:cNvCxnSpPr/>
          <p:nvPr/>
        </p:nvCxnSpPr>
        <p:spPr>
          <a:xfrm rot="10800000">
            <a:off x="716600" y="908775"/>
            <a:ext cx="0" cy="4339086"/>
          </a:xfrm>
          <a:prstGeom prst="straightConnector1">
            <a:avLst/>
          </a:prstGeom>
          <a:noFill/>
          <a:ln w="53975" cap="flat" cmpd="sng">
            <a:solidFill>
              <a:schemeClr val="lt2"/>
            </a:solidFill>
            <a:prstDash val="solid"/>
            <a:miter lim="800000"/>
            <a:headEnd type="none" w="sm" len="sm"/>
            <a:tailEnd type="none" w="sm" len="sm"/>
          </a:ln>
        </p:spPr>
      </p:cxnSp>
      <p:sp>
        <p:nvSpPr>
          <p:cNvPr id="53" name="Google Shape;53;p35"/>
          <p:cNvSpPr txBox="1">
            <a:spLocks noGrp="1"/>
          </p:cNvSpPr>
          <p:nvPr>
            <p:ph type="body" idx="1"/>
          </p:nvPr>
        </p:nvSpPr>
        <p:spPr>
          <a:xfrm>
            <a:off x="133213" y="6537672"/>
            <a:ext cx="7248525" cy="2143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2"/>
              </a:buClr>
              <a:buSzPts val="800"/>
              <a:buFont typeface="Arial"/>
              <a:buNone/>
              <a:defRPr sz="800" b="1" i="0" u="none" strike="noStrike" cap="none">
                <a:solidFill>
                  <a:schemeClr val="lt2"/>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4" name="Google Shape;54;p35"/>
          <p:cNvSpPr txBox="1">
            <a:spLocks noGrp="1"/>
          </p:cNvSpPr>
          <p:nvPr>
            <p:ph type="subTitle" idx="2"/>
          </p:nvPr>
        </p:nvSpPr>
        <p:spPr>
          <a:xfrm>
            <a:off x="1106441" y="1889153"/>
            <a:ext cx="10397582" cy="95223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000"/>
              <a:buFont typeface="Arial"/>
              <a:buNone/>
              <a:defRPr sz="45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5" name="Google Shape;55;p35"/>
          <p:cNvSpPr txBox="1">
            <a:spLocks noGrp="1"/>
          </p:cNvSpPr>
          <p:nvPr>
            <p:ph type="body" idx="3"/>
          </p:nvPr>
        </p:nvSpPr>
        <p:spPr>
          <a:xfrm>
            <a:off x="1077674" y="3258479"/>
            <a:ext cx="7446731" cy="5658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2"/>
              </a:buClr>
              <a:buSzPts val="2400"/>
              <a:buFont typeface="Arial"/>
              <a:buNone/>
              <a:defRPr sz="2400" b="0" i="0" u="none" strike="noStrike" cap="none">
                <a:solidFill>
                  <a:schemeClr val="lt2"/>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56" name="Google Shape;56;p35"/>
          <p:cNvPicPr preferRelativeResize="0"/>
          <p:nvPr/>
        </p:nvPicPr>
        <p:blipFill rotWithShape="1">
          <a:blip r:embed="rId3">
            <a:alphaModFix/>
          </a:blip>
          <a:srcRect/>
          <a:stretch/>
        </p:blipFill>
        <p:spPr>
          <a:xfrm>
            <a:off x="10335620" y="6401762"/>
            <a:ext cx="1440000" cy="38516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_Style2">
  <p:cSld name="Section_Style2">
    <p:spTree>
      <p:nvGrpSpPr>
        <p:cNvPr id="1" name="Shape 57"/>
        <p:cNvGrpSpPr/>
        <p:nvPr/>
      </p:nvGrpSpPr>
      <p:grpSpPr>
        <a:xfrm>
          <a:off x="0" y="0"/>
          <a:ext cx="0" cy="0"/>
          <a:chOff x="0" y="0"/>
          <a:chExt cx="0" cy="0"/>
        </a:xfrm>
      </p:grpSpPr>
      <p:pic>
        <p:nvPicPr>
          <p:cNvPr id="58" name="Google Shape;58;p36" descr="A close up of a sign&#10;&#10;Description automatically generated"/>
          <p:cNvPicPr preferRelativeResize="0"/>
          <p:nvPr/>
        </p:nvPicPr>
        <p:blipFill rotWithShape="1">
          <a:blip r:embed="rId2">
            <a:alphaModFix/>
          </a:blip>
          <a:srcRect/>
          <a:stretch/>
        </p:blipFill>
        <p:spPr>
          <a:xfrm>
            <a:off x="-1" y="1228"/>
            <a:ext cx="12217340" cy="6858000"/>
          </a:xfrm>
          <a:prstGeom prst="rect">
            <a:avLst/>
          </a:prstGeom>
          <a:noFill/>
          <a:ln>
            <a:noFill/>
          </a:ln>
        </p:spPr>
      </p:pic>
      <p:cxnSp>
        <p:nvCxnSpPr>
          <p:cNvPr id="59" name="Google Shape;59;p36"/>
          <p:cNvCxnSpPr/>
          <p:nvPr/>
        </p:nvCxnSpPr>
        <p:spPr>
          <a:xfrm rot="10800000">
            <a:off x="716600" y="908775"/>
            <a:ext cx="0" cy="4339086"/>
          </a:xfrm>
          <a:prstGeom prst="straightConnector1">
            <a:avLst/>
          </a:prstGeom>
          <a:noFill/>
          <a:ln w="53975" cap="flat" cmpd="sng">
            <a:solidFill>
              <a:schemeClr val="lt2"/>
            </a:solidFill>
            <a:prstDash val="solid"/>
            <a:miter lim="800000"/>
            <a:headEnd type="none" w="sm" len="sm"/>
            <a:tailEnd type="none" w="sm" len="sm"/>
          </a:ln>
        </p:spPr>
      </p:cxnSp>
      <p:sp>
        <p:nvSpPr>
          <p:cNvPr id="60" name="Google Shape;60;p36"/>
          <p:cNvSpPr txBox="1">
            <a:spLocks noGrp="1"/>
          </p:cNvSpPr>
          <p:nvPr>
            <p:ph type="body" idx="1"/>
          </p:nvPr>
        </p:nvSpPr>
        <p:spPr>
          <a:xfrm>
            <a:off x="133213" y="6537672"/>
            <a:ext cx="7248525" cy="2143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2"/>
              </a:buClr>
              <a:buSzPts val="800"/>
              <a:buFont typeface="Arial"/>
              <a:buNone/>
              <a:defRPr sz="800" b="1" i="0" u="none" strike="noStrike" cap="none">
                <a:solidFill>
                  <a:schemeClr val="lt2"/>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1" name="Google Shape;61;p36"/>
          <p:cNvSpPr txBox="1">
            <a:spLocks noGrp="1"/>
          </p:cNvSpPr>
          <p:nvPr>
            <p:ph type="subTitle" idx="2"/>
          </p:nvPr>
        </p:nvSpPr>
        <p:spPr>
          <a:xfrm>
            <a:off x="1106441" y="1889153"/>
            <a:ext cx="10397582" cy="95223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000"/>
              <a:buFont typeface="Arial"/>
              <a:buNone/>
              <a:defRPr sz="45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2" name="Google Shape;62;p36"/>
          <p:cNvSpPr txBox="1">
            <a:spLocks noGrp="1"/>
          </p:cNvSpPr>
          <p:nvPr>
            <p:ph type="body" idx="3"/>
          </p:nvPr>
        </p:nvSpPr>
        <p:spPr>
          <a:xfrm>
            <a:off x="1077674" y="3258479"/>
            <a:ext cx="7446731" cy="5658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2"/>
              </a:buClr>
              <a:buSzPts val="2400"/>
              <a:buFont typeface="Arial"/>
              <a:buNone/>
              <a:defRPr sz="2400" b="0" i="0" u="none" strike="noStrike" cap="none">
                <a:solidFill>
                  <a:schemeClr val="lt2"/>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63" name="Google Shape;63;p36"/>
          <p:cNvPicPr preferRelativeResize="0"/>
          <p:nvPr/>
        </p:nvPicPr>
        <p:blipFill rotWithShape="1">
          <a:blip r:embed="rId3">
            <a:alphaModFix/>
          </a:blip>
          <a:srcRect/>
          <a:stretch/>
        </p:blipFill>
        <p:spPr>
          <a:xfrm>
            <a:off x="10335620" y="6401762"/>
            <a:ext cx="1440000" cy="38516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_You_2">
  <p:cSld name="Thank_You_2">
    <p:spTree>
      <p:nvGrpSpPr>
        <p:cNvPr id="1" name="Shape 64"/>
        <p:cNvGrpSpPr/>
        <p:nvPr/>
      </p:nvGrpSpPr>
      <p:grpSpPr>
        <a:xfrm>
          <a:off x="0" y="0"/>
          <a:ext cx="0" cy="0"/>
          <a:chOff x="0" y="0"/>
          <a:chExt cx="0" cy="0"/>
        </a:xfrm>
      </p:grpSpPr>
      <p:pic>
        <p:nvPicPr>
          <p:cNvPr id="65" name="Google Shape;65;p37" descr="A sunset over a body of water&#10;&#10;Description automatically generated"/>
          <p:cNvPicPr preferRelativeResize="0"/>
          <p:nvPr/>
        </p:nvPicPr>
        <p:blipFill rotWithShape="1">
          <a:blip r:embed="rId2">
            <a:alphaModFix/>
          </a:blip>
          <a:srcRect t="3043" r="28755" b="5090"/>
          <a:stretch/>
        </p:blipFill>
        <p:spPr>
          <a:xfrm>
            <a:off x="4214155" y="0"/>
            <a:ext cx="7977845" cy="6858000"/>
          </a:xfrm>
          <a:prstGeom prst="rect">
            <a:avLst/>
          </a:prstGeom>
          <a:noFill/>
          <a:ln>
            <a:noFill/>
          </a:ln>
        </p:spPr>
      </p:pic>
      <p:sp>
        <p:nvSpPr>
          <p:cNvPr id="66" name="Google Shape;66;p37"/>
          <p:cNvSpPr/>
          <p:nvPr/>
        </p:nvSpPr>
        <p:spPr>
          <a:xfrm>
            <a:off x="4214400" y="1"/>
            <a:ext cx="7977600" cy="6858000"/>
          </a:xfrm>
          <a:prstGeom prst="rect">
            <a:avLst/>
          </a:prstGeom>
          <a:solidFill>
            <a:schemeClr val="accent1">
              <a:alpha val="49411"/>
            </a:schemeClr>
          </a:solidFill>
          <a:ln w="12700" cap="flat" cmpd="sng">
            <a:solidFill>
              <a:srgbClr val="10101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grpSp>
        <p:nvGrpSpPr>
          <p:cNvPr id="67" name="Google Shape;67;p37"/>
          <p:cNvGrpSpPr/>
          <p:nvPr/>
        </p:nvGrpSpPr>
        <p:grpSpPr>
          <a:xfrm rot="10800000">
            <a:off x="0" y="-1"/>
            <a:ext cx="8259240" cy="6858001"/>
            <a:chOff x="3932760" y="-132522"/>
            <a:chExt cx="8259240" cy="7016305"/>
          </a:xfrm>
        </p:grpSpPr>
        <p:sp>
          <p:nvSpPr>
            <p:cNvPr id="68" name="Google Shape;68;p37"/>
            <p:cNvSpPr/>
            <p:nvPr/>
          </p:nvSpPr>
          <p:spPr>
            <a:xfrm>
              <a:off x="7977843" y="-132522"/>
              <a:ext cx="4214157" cy="7016304"/>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37"/>
            <p:cNvSpPr/>
            <p:nvPr/>
          </p:nvSpPr>
          <p:spPr>
            <a:xfrm flipH="1">
              <a:off x="3932760" y="-120828"/>
              <a:ext cx="4045083" cy="7004611"/>
            </a:xfrm>
            <a:prstGeom prst="rtTriangl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
        <p:nvSpPr>
          <p:cNvPr id="70" name="Google Shape;70;p37"/>
          <p:cNvSpPr txBox="1">
            <a:spLocks noGrp="1"/>
          </p:cNvSpPr>
          <p:nvPr>
            <p:ph type="body" idx="1"/>
          </p:nvPr>
        </p:nvSpPr>
        <p:spPr>
          <a:xfrm>
            <a:off x="642026" y="1128410"/>
            <a:ext cx="6206246" cy="117084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6000"/>
              <a:buFont typeface="Arial"/>
              <a:buNone/>
              <a:defRPr sz="60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1" name="Google Shape;71;p37"/>
          <p:cNvSpPr txBox="1">
            <a:spLocks noGrp="1"/>
          </p:cNvSpPr>
          <p:nvPr>
            <p:ph type="body" idx="2"/>
          </p:nvPr>
        </p:nvSpPr>
        <p:spPr>
          <a:xfrm>
            <a:off x="642026" y="2493949"/>
            <a:ext cx="2828925" cy="3313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1"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2" name="Google Shape;72;p37"/>
          <p:cNvSpPr txBox="1">
            <a:spLocks noGrp="1"/>
          </p:cNvSpPr>
          <p:nvPr>
            <p:ph type="body" idx="3"/>
          </p:nvPr>
        </p:nvSpPr>
        <p:spPr>
          <a:xfrm>
            <a:off x="642026" y="2846805"/>
            <a:ext cx="2828925" cy="3038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3" name="Google Shape;73;p37"/>
          <p:cNvSpPr txBox="1">
            <a:spLocks noGrp="1"/>
          </p:cNvSpPr>
          <p:nvPr>
            <p:ph type="body" idx="4"/>
          </p:nvPr>
        </p:nvSpPr>
        <p:spPr>
          <a:xfrm>
            <a:off x="642026" y="3197295"/>
            <a:ext cx="2828925" cy="3038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200"/>
              <a:buFont typeface="Arial"/>
              <a:buNone/>
              <a:defRPr sz="12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74" name="Google Shape;74;p37"/>
          <p:cNvPicPr preferRelativeResize="0"/>
          <p:nvPr/>
        </p:nvPicPr>
        <p:blipFill rotWithShape="1">
          <a:blip r:embed="rId3">
            <a:alphaModFix/>
          </a:blip>
          <a:srcRect/>
          <a:stretch/>
        </p:blipFill>
        <p:spPr>
          <a:xfrm rot="-3554913">
            <a:off x="1837912" y="3343538"/>
            <a:ext cx="8747993" cy="147687"/>
          </a:xfrm>
          <a:prstGeom prst="rect">
            <a:avLst/>
          </a:prstGeom>
          <a:noFill/>
          <a:ln>
            <a:noFill/>
          </a:ln>
        </p:spPr>
      </p:pic>
      <p:pic>
        <p:nvPicPr>
          <p:cNvPr id="75" name="Google Shape;75;p37"/>
          <p:cNvPicPr preferRelativeResize="0"/>
          <p:nvPr/>
        </p:nvPicPr>
        <p:blipFill rotWithShape="1">
          <a:blip r:embed="rId4">
            <a:alphaModFix/>
          </a:blip>
          <a:srcRect l="26134" t="38157" r="28078" b="40107"/>
          <a:stretch/>
        </p:blipFill>
        <p:spPr>
          <a:xfrm>
            <a:off x="9042673" y="5571358"/>
            <a:ext cx="2880000" cy="8577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4500"/>
                                        <p:tgtEl>
                                          <p:spTgt spid="66"/>
                                        </p:tgtEl>
                                      </p:cBhvr>
                                    </p:animEffect>
                                    <p:set>
                                      <p:cBhvr>
                                        <p:cTn id="7" dur="1" fill="hold">
                                          <p:stCondLst>
                                            <p:cond delay="450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3.xml"/><Relationship Id="rId7" Type="http://schemas.openxmlformats.org/officeDocument/2006/relationships/notesSlide" Target="../notesSlides/notesSlide1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xml"/><Relationship Id="rId5" Type="http://schemas.openxmlformats.org/officeDocument/2006/relationships/tags" Target="../tags/tag5.xml"/><Relationship Id="rId4" Type="http://schemas.openxmlformats.org/officeDocument/2006/relationships/tags" Target="../tags/tag4.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8.xml"/><Relationship Id="rId7" Type="http://schemas.openxmlformats.org/officeDocument/2006/relationships/notesSlide" Target="../notesSlides/notesSlide14.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2.xml"/><Relationship Id="rId5" Type="http://schemas.openxmlformats.org/officeDocument/2006/relationships/tags" Target="../tags/tag10.xml"/><Relationship Id="rId4" Type="http://schemas.openxmlformats.org/officeDocument/2006/relationships/tags" Target="../tags/tag9.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13.xml"/><Relationship Id="rId7" Type="http://schemas.openxmlformats.org/officeDocument/2006/relationships/notesSlide" Target="../notesSlides/notesSlide15.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2.xml"/><Relationship Id="rId5" Type="http://schemas.openxmlformats.org/officeDocument/2006/relationships/tags" Target="../tags/tag15.xml"/><Relationship Id="rId4" Type="http://schemas.openxmlformats.org/officeDocument/2006/relationships/tags" Target="../tags/tag14.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18.xml"/><Relationship Id="rId7" Type="http://schemas.openxmlformats.org/officeDocument/2006/relationships/notesSlide" Target="../notesSlides/notesSlide16.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Layout" Target="../slideLayouts/slideLayout2.xml"/><Relationship Id="rId5" Type="http://schemas.openxmlformats.org/officeDocument/2006/relationships/tags" Target="../tags/tag20.xml"/><Relationship Id="rId4" Type="http://schemas.openxmlformats.org/officeDocument/2006/relationships/tags" Target="../tags/tag19.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23.xml"/><Relationship Id="rId7" Type="http://schemas.openxmlformats.org/officeDocument/2006/relationships/notesSlide" Target="../notesSlides/notesSlide17.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Layout" Target="../slideLayouts/slideLayout2.xml"/><Relationship Id="rId5" Type="http://schemas.openxmlformats.org/officeDocument/2006/relationships/tags" Target="../tags/tag25.xml"/><Relationship Id="rId4" Type="http://schemas.openxmlformats.org/officeDocument/2006/relationships/tags" Target="../tags/tag24.xml"/></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28.xml"/><Relationship Id="rId7" Type="http://schemas.openxmlformats.org/officeDocument/2006/relationships/notesSlide" Target="../notesSlides/notesSlide1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Layout" Target="../slideLayouts/slideLayout2.xml"/><Relationship Id="rId5" Type="http://schemas.openxmlformats.org/officeDocument/2006/relationships/tags" Target="../tags/tag30.xml"/><Relationship Id="rId4" Type="http://schemas.openxmlformats.org/officeDocument/2006/relationships/tags" Target="../tags/tag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vimeo.com/392964907"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
          <p:cNvSpPr txBox="1">
            <a:spLocks noGrp="1"/>
          </p:cNvSpPr>
          <p:nvPr>
            <p:ph type="body" idx="1"/>
          </p:nvPr>
        </p:nvSpPr>
        <p:spPr>
          <a:xfrm>
            <a:off x="6361042" y="3429000"/>
            <a:ext cx="5538858" cy="1348831"/>
          </a:xfrm>
          <a:prstGeom prst="rect">
            <a:avLst/>
          </a:prstGeom>
          <a:noFill/>
          <a:ln>
            <a:noFill/>
          </a:ln>
        </p:spPr>
        <p:txBody>
          <a:bodyPr spcFirstLastPara="1" wrap="square" lIns="91425" tIns="45700" rIns="91425" bIns="45700" anchor="t" anchorCtr="0">
            <a:noAutofit/>
          </a:bodyPr>
          <a:lstStyle/>
          <a:p>
            <a:pPr lvl="0"/>
            <a:r>
              <a:rPr lang="en-US" sz="3200" dirty="0"/>
              <a:t>APERÇU ET GUIDE DE </a:t>
            </a:r>
            <a:br>
              <a:rPr lang="en-US" sz="3200" dirty="0"/>
            </a:br>
            <a:r>
              <a:rPr lang="en-US" sz="3200" dirty="0"/>
              <a:t>MISE EN CANDIDATURE</a:t>
            </a:r>
            <a:endParaRPr sz="3200" dirty="0"/>
          </a:p>
        </p:txBody>
      </p:sp>
      <p:sp>
        <p:nvSpPr>
          <p:cNvPr id="257" name="Google Shape;257;p1"/>
          <p:cNvSpPr txBox="1">
            <a:spLocks noGrp="1"/>
          </p:cNvSpPr>
          <p:nvPr>
            <p:ph type="body" idx="2"/>
          </p:nvPr>
        </p:nvSpPr>
        <p:spPr>
          <a:xfrm>
            <a:off x="6361042" y="4802217"/>
            <a:ext cx="5538858" cy="516563"/>
          </a:xfrm>
          <a:prstGeom prst="rect">
            <a:avLst/>
          </a:prstGeom>
          <a:noFill/>
          <a:ln>
            <a:noFill/>
          </a:ln>
        </p:spPr>
        <p:txBody>
          <a:bodyPr spcFirstLastPara="1" wrap="square" lIns="91425" tIns="45700" rIns="91425" bIns="45700" anchor="t" anchorCtr="0">
            <a:noAutofit/>
          </a:bodyPr>
          <a:lstStyle/>
          <a:p>
            <a:r>
              <a:rPr lang="fr-CA" altLang="fr-FR" sz="2000" dirty="0">
                <a:ea typeface="ＭＳ Ｐゴシック" panose="020B0600070205080204" pitchFamily="34" charset="-128"/>
              </a:rPr>
              <a:t>ALLEZ À TRANSITIONS.COM/PRIX </a:t>
            </a:r>
          </a:p>
        </p:txBody>
      </p:sp>
      <p:sp>
        <p:nvSpPr>
          <p:cNvPr id="258" name="Google Shape;258;p1"/>
          <p:cNvSpPr txBox="1">
            <a:spLocks noGrp="1"/>
          </p:cNvSpPr>
          <p:nvPr>
            <p:ph type="body" idx="3"/>
          </p:nvPr>
        </p:nvSpPr>
        <p:spPr>
          <a:xfrm>
            <a:off x="10179927" y="6347791"/>
            <a:ext cx="1719973" cy="271673"/>
          </a:xfrm>
          <a:prstGeom prst="rect">
            <a:avLst/>
          </a:prstGeom>
          <a:noFill/>
          <a:ln>
            <a:noFill/>
          </a:ln>
        </p:spPr>
        <p:txBody>
          <a:bodyPr spcFirstLastPara="1" wrap="square" lIns="91425" tIns="45700" rIns="91425" bIns="45700" anchor="t" anchorCtr="0">
            <a:noAutofit/>
          </a:bodyPr>
          <a:lstStyle/>
          <a:p>
            <a:pPr marL="457200" marR="0" lvl="0" indent="-228600" algn="r" rtl="0">
              <a:lnSpc>
                <a:spcPct val="90000"/>
              </a:lnSpc>
              <a:spcBef>
                <a:spcPts val="1000"/>
              </a:spcBef>
              <a:spcAft>
                <a:spcPts val="0"/>
              </a:spcAft>
              <a:buClr>
                <a:schemeClr val="dk1"/>
              </a:buClr>
              <a:buSzPts val="1200"/>
              <a:buFont typeface="Arial"/>
              <a:buNone/>
            </a:pPr>
            <a:endParaRPr/>
          </a:p>
        </p:txBody>
      </p:sp>
      <p:pic>
        <p:nvPicPr>
          <p:cNvPr id="260" name="Google Shape;260;p1"/>
          <p:cNvPicPr preferRelativeResize="0"/>
          <p:nvPr/>
        </p:nvPicPr>
        <p:blipFill rotWithShape="1">
          <a:blip r:embed="rId3"/>
          <a:srcRect/>
          <a:stretch/>
        </p:blipFill>
        <p:spPr>
          <a:xfrm>
            <a:off x="282303" y="141209"/>
            <a:ext cx="3030913" cy="120144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0"/>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lvl="0"/>
            <a:r>
              <a:rPr lang="en-US" dirty="0"/>
              <a:t>COMMENCEZ </a:t>
            </a:r>
            <a:r>
              <a:rPr lang="en-US" dirty="0" err="1"/>
              <a:t>À</a:t>
            </a:r>
            <a:r>
              <a:rPr lang="en-US" dirty="0"/>
              <a:t> PLANIFIER DÈS MAINTENANT!</a:t>
            </a:r>
            <a:endParaRPr dirty="0"/>
          </a:p>
        </p:txBody>
      </p:sp>
      <p:sp>
        <p:nvSpPr>
          <p:cNvPr id="351" name="Google Shape;351;p10"/>
          <p:cNvSpPr txBox="1">
            <a:spLocks noGrp="1"/>
          </p:cNvSpPr>
          <p:nvPr>
            <p:ph type="body" idx="2"/>
          </p:nvPr>
        </p:nvSpPr>
        <p:spPr>
          <a:xfrm>
            <a:off x="960440" y="1192213"/>
            <a:ext cx="8052932" cy="5116512"/>
          </a:xfrm>
          <a:prstGeom prst="rect">
            <a:avLst/>
          </a:prstGeom>
          <a:noFill/>
          <a:ln>
            <a:noFill/>
          </a:ln>
        </p:spPr>
        <p:txBody>
          <a:bodyPr spcFirstLastPara="1" wrap="square" lIns="91425" tIns="45700" rIns="91425" bIns="45700" anchor="t" anchorCtr="0">
            <a:noAutofit/>
          </a:bodyPr>
          <a:lstStyle/>
          <a:p>
            <a:pPr marL="114300" lvl="0" indent="0">
              <a:buNone/>
            </a:pPr>
            <a:r>
              <a:rPr lang="en-US" sz="2400" dirty="0" err="1"/>
              <a:t>Commencez</a:t>
            </a:r>
            <a:r>
              <a:rPr lang="en-US" sz="2400" dirty="0"/>
              <a:t> par </a:t>
            </a:r>
            <a:r>
              <a:rPr lang="en-US" sz="2400" dirty="0" err="1"/>
              <a:t>déterminer</a:t>
            </a:r>
            <a:r>
              <a:rPr lang="en-US" sz="2400" dirty="0"/>
              <a:t> le(s) prix que </a:t>
            </a:r>
            <a:r>
              <a:rPr lang="en-US" sz="2400" dirty="0" err="1"/>
              <a:t>vous</a:t>
            </a:r>
            <a:r>
              <a:rPr lang="en-US" sz="2400" dirty="0"/>
              <a:t> </a:t>
            </a:r>
            <a:r>
              <a:rPr lang="en-US" sz="2400" dirty="0" err="1"/>
              <a:t>désirez</a:t>
            </a:r>
            <a:r>
              <a:rPr lang="en-US" sz="2400" dirty="0"/>
              <a:t> </a:t>
            </a:r>
            <a:r>
              <a:rPr lang="en-US" sz="2400" dirty="0" err="1"/>
              <a:t>gagner</a:t>
            </a:r>
            <a:r>
              <a:rPr lang="en-US" sz="2400" dirty="0"/>
              <a:t> et </a:t>
            </a:r>
            <a:r>
              <a:rPr lang="en-US" sz="2400" dirty="0" err="1"/>
              <a:t>révisez</a:t>
            </a:r>
            <a:r>
              <a:rPr lang="en-US" sz="2400" dirty="0"/>
              <a:t> les </a:t>
            </a:r>
            <a:r>
              <a:rPr lang="en-US" sz="2400" dirty="0" err="1"/>
              <a:t>critères</a:t>
            </a:r>
            <a:r>
              <a:rPr lang="en-US" sz="2400" dirty="0"/>
              <a:t> </a:t>
            </a:r>
            <a:r>
              <a:rPr lang="en-US" sz="2400" dirty="0" err="1"/>
              <a:t>d’évaluation</a:t>
            </a:r>
            <a:r>
              <a:rPr lang="en-US" sz="2400" dirty="0"/>
              <a:t>.</a:t>
            </a:r>
          </a:p>
          <a:p>
            <a:endParaRPr lang="en-US" sz="2400" dirty="0"/>
          </a:p>
          <a:p>
            <a:r>
              <a:rPr lang="en-US" sz="2400" b="1" dirty="0" err="1"/>
              <a:t>Fixez</a:t>
            </a:r>
            <a:r>
              <a:rPr lang="en-US" sz="2400" b="1" dirty="0"/>
              <a:t> </a:t>
            </a:r>
            <a:r>
              <a:rPr lang="en-US" sz="2400" b="1" dirty="0" err="1"/>
              <a:t>votre</a:t>
            </a:r>
            <a:r>
              <a:rPr lang="en-US" sz="2400" b="1" dirty="0"/>
              <a:t> </a:t>
            </a:r>
            <a:r>
              <a:rPr lang="en-US" sz="2400" b="1" dirty="0" err="1"/>
              <a:t>objectif</a:t>
            </a:r>
            <a:r>
              <a:rPr lang="en-US" sz="2400" b="1" dirty="0"/>
              <a:t> </a:t>
            </a:r>
            <a:r>
              <a:rPr lang="en-US" sz="2400" dirty="0"/>
              <a:t>pour 2021 et </a:t>
            </a:r>
            <a:r>
              <a:rPr lang="en-US" sz="2400" dirty="0" err="1"/>
              <a:t>évaluez</a:t>
            </a:r>
            <a:r>
              <a:rPr lang="en-US" sz="2400" dirty="0"/>
              <a:t> </a:t>
            </a:r>
            <a:r>
              <a:rPr lang="en-US" sz="2400" dirty="0" err="1"/>
              <a:t>où</a:t>
            </a:r>
            <a:r>
              <a:rPr lang="en-US" sz="2400" dirty="0"/>
              <a:t> </a:t>
            </a:r>
            <a:r>
              <a:rPr lang="en-US" sz="2400" dirty="0" err="1"/>
              <a:t>vous</a:t>
            </a:r>
            <a:r>
              <a:rPr lang="en-US" sz="2400" dirty="0"/>
              <a:t> </a:t>
            </a:r>
            <a:r>
              <a:rPr lang="en-US" sz="2400" dirty="0" err="1"/>
              <a:t>vous</a:t>
            </a:r>
            <a:r>
              <a:rPr lang="en-US" sz="2400" dirty="0"/>
              <a:t> </a:t>
            </a:r>
            <a:r>
              <a:rPr lang="en-US" sz="2400" dirty="0" err="1"/>
              <a:t>situez</a:t>
            </a:r>
            <a:r>
              <a:rPr lang="en-US" sz="2400" dirty="0"/>
              <a:t> pour </a:t>
            </a:r>
            <a:r>
              <a:rPr lang="en-US" sz="2400" dirty="0" err="1"/>
              <a:t>mesurer</a:t>
            </a:r>
            <a:r>
              <a:rPr lang="en-US" sz="2400" dirty="0"/>
              <a:t> </a:t>
            </a:r>
            <a:r>
              <a:rPr lang="en-US" sz="2400" dirty="0" err="1"/>
              <a:t>votre</a:t>
            </a:r>
            <a:r>
              <a:rPr lang="en-US" sz="2400" dirty="0"/>
              <a:t> succès.</a:t>
            </a:r>
          </a:p>
          <a:p>
            <a:r>
              <a:rPr lang="en-US" sz="2400" b="1" dirty="0" err="1"/>
              <a:t>Mettez</a:t>
            </a:r>
            <a:r>
              <a:rPr lang="en-US" sz="2400" b="1" dirty="0"/>
              <a:t> un plan sur pied </a:t>
            </a:r>
            <a:r>
              <a:rPr lang="en-US" sz="2400" dirty="0"/>
              <a:t>pour </a:t>
            </a:r>
            <a:r>
              <a:rPr lang="en-US" sz="2400" dirty="0" err="1"/>
              <a:t>vous</a:t>
            </a:r>
            <a:r>
              <a:rPr lang="en-US" sz="2400" dirty="0"/>
              <a:t> aider </a:t>
            </a:r>
            <a:r>
              <a:rPr lang="en-US" sz="2400" dirty="0" err="1"/>
              <a:t>à</a:t>
            </a:r>
            <a:r>
              <a:rPr lang="en-US" sz="2400" dirty="0"/>
              <a:t> </a:t>
            </a:r>
            <a:r>
              <a:rPr lang="en-US" sz="2400" dirty="0" err="1"/>
              <a:t>atteindre</a:t>
            </a:r>
            <a:r>
              <a:rPr lang="en-US" sz="2400" dirty="0"/>
              <a:t> </a:t>
            </a:r>
            <a:r>
              <a:rPr lang="en-US" sz="2400" dirty="0" err="1"/>
              <a:t>cet</a:t>
            </a:r>
            <a:r>
              <a:rPr lang="en-US" sz="2400" dirty="0"/>
              <a:t> </a:t>
            </a:r>
            <a:r>
              <a:rPr lang="en-US" sz="2400" dirty="0" err="1"/>
              <a:t>objectif</a:t>
            </a:r>
            <a:r>
              <a:rPr lang="en-US" sz="2400" dirty="0"/>
              <a:t>. </a:t>
            </a:r>
          </a:p>
          <a:p>
            <a:r>
              <a:rPr lang="en-US" sz="2400" b="1" dirty="0" err="1"/>
              <a:t>Commencez</a:t>
            </a:r>
            <a:r>
              <a:rPr lang="en-US" sz="2400" b="1" dirty="0"/>
              <a:t> </a:t>
            </a:r>
            <a:r>
              <a:rPr lang="en-US" sz="2400" b="1" dirty="0" err="1"/>
              <a:t>à</a:t>
            </a:r>
            <a:r>
              <a:rPr lang="en-US" sz="2400" b="1" dirty="0"/>
              <a:t> </a:t>
            </a:r>
            <a:r>
              <a:rPr lang="en-US" sz="2400" b="1" dirty="0" err="1"/>
              <a:t>suivre</a:t>
            </a:r>
            <a:r>
              <a:rPr lang="en-US" sz="2400" b="1" dirty="0"/>
              <a:t> </a:t>
            </a:r>
            <a:r>
              <a:rPr lang="en-US" sz="2400" b="1" dirty="0" err="1"/>
              <a:t>vos</a:t>
            </a:r>
            <a:r>
              <a:rPr lang="en-US" sz="2400" b="1" dirty="0"/>
              <a:t> </a:t>
            </a:r>
            <a:r>
              <a:rPr lang="en-US" sz="2400" b="1" dirty="0" err="1"/>
              <a:t>progrès</a:t>
            </a:r>
            <a:r>
              <a:rPr lang="en-US" sz="2400" b="1" dirty="0"/>
              <a:t> </a:t>
            </a:r>
            <a:r>
              <a:rPr lang="en-US" sz="2400" b="1" dirty="0" err="1"/>
              <a:t>dès</a:t>
            </a:r>
            <a:r>
              <a:rPr lang="en-US" sz="2400" b="1" dirty="0"/>
              <a:t> </a:t>
            </a:r>
            <a:r>
              <a:rPr lang="en-US" sz="2400" b="1" dirty="0" err="1"/>
              <a:t>maintenant</a:t>
            </a:r>
            <a:r>
              <a:rPr lang="en-US" sz="2400" b="1" dirty="0"/>
              <a:t>!</a:t>
            </a:r>
          </a:p>
          <a:p>
            <a:pPr marL="114300" lvl="0" indent="0">
              <a:buNone/>
            </a:pPr>
            <a:endParaRPr lang="en-US" sz="2400" dirty="0"/>
          </a:p>
          <a:p>
            <a:pPr marL="114300" lvl="0" indent="0">
              <a:buNone/>
            </a:pPr>
            <a:r>
              <a:rPr lang="en-US" sz="2400" b="1" dirty="0" err="1"/>
              <a:t>N’hésitez</a:t>
            </a:r>
            <a:r>
              <a:rPr lang="en-US" sz="2400" b="1" dirty="0"/>
              <a:t> pas </a:t>
            </a:r>
            <a:r>
              <a:rPr lang="en-US" sz="2400" b="1" dirty="0" err="1"/>
              <a:t>à</a:t>
            </a:r>
            <a:r>
              <a:rPr lang="en-US" sz="2400" b="1" dirty="0"/>
              <a:t> consulter le guide de mise </a:t>
            </a:r>
            <a:r>
              <a:rPr lang="en-US" sz="2400" b="1" dirty="0" err="1"/>
              <a:t>en</a:t>
            </a:r>
            <a:r>
              <a:rPr lang="en-US" sz="2400" b="1" dirty="0"/>
              <a:t> candidature pour </a:t>
            </a:r>
            <a:r>
              <a:rPr lang="en-US" sz="2400" b="1" dirty="0" err="1"/>
              <a:t>vous</a:t>
            </a:r>
            <a:r>
              <a:rPr lang="en-US" sz="2400" b="1" dirty="0"/>
              <a:t> aider!</a:t>
            </a:r>
          </a:p>
        </p:txBody>
      </p:sp>
      <p:sp>
        <p:nvSpPr>
          <p:cNvPr id="352" name="Google Shape;352;p10"/>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10</a:t>
            </a:fld>
            <a:endParaRPr sz="800" b="0">
              <a:solidFill>
                <a:schemeClr val="dk1"/>
              </a:solidFill>
            </a:endParaRPr>
          </a:p>
        </p:txBody>
      </p:sp>
      <p:pic>
        <p:nvPicPr>
          <p:cNvPr id="353" name="Google Shape;353;p10" descr="C:\Users\Michael.Battisti\Downloads\noun_875439_cc.png"/>
          <p:cNvPicPr preferRelativeResize="0"/>
          <p:nvPr/>
        </p:nvPicPr>
        <p:blipFill rotWithShape="1">
          <a:blip r:embed="rId3">
            <a:alphaModFix/>
          </a:blip>
          <a:srcRect/>
          <a:stretch/>
        </p:blipFill>
        <p:spPr>
          <a:xfrm>
            <a:off x="9075420" y="2290762"/>
            <a:ext cx="2641600" cy="22764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11"/>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lvl="0"/>
            <a:r>
              <a:rPr lang="en-US" dirty="0"/>
              <a:t>CONSEILS DES JUGES</a:t>
            </a:r>
            <a:endParaRPr dirty="0"/>
          </a:p>
        </p:txBody>
      </p:sp>
      <p:sp>
        <p:nvSpPr>
          <p:cNvPr id="360" name="Google Shape;360;p11"/>
          <p:cNvSpPr txBox="1">
            <a:spLocks noGrp="1"/>
          </p:cNvSpPr>
          <p:nvPr>
            <p:ph type="body" idx="2"/>
          </p:nvPr>
        </p:nvSpPr>
        <p:spPr>
          <a:xfrm>
            <a:off x="960439" y="1192213"/>
            <a:ext cx="10774361" cy="5116512"/>
          </a:xfrm>
          <a:prstGeom prst="rect">
            <a:avLst/>
          </a:prstGeom>
          <a:noFill/>
          <a:ln>
            <a:noFill/>
          </a:ln>
        </p:spPr>
        <p:txBody>
          <a:bodyPr spcFirstLastPara="1" wrap="square" lIns="91425" tIns="45700" rIns="91425" bIns="45700" anchor="t" anchorCtr="0">
            <a:noAutofit/>
          </a:bodyPr>
          <a:lstStyle/>
          <a:p>
            <a:pPr lvl="0"/>
            <a:r>
              <a:rPr lang="en-US" dirty="0"/>
              <a:t>Ne </a:t>
            </a:r>
            <a:r>
              <a:rPr lang="en-US" dirty="0" err="1"/>
              <a:t>soumettez</a:t>
            </a:r>
            <a:r>
              <a:rPr lang="en-US" dirty="0"/>
              <a:t> pas la </a:t>
            </a:r>
            <a:r>
              <a:rPr lang="en-US" dirty="0" err="1"/>
              <a:t>même</a:t>
            </a:r>
            <a:r>
              <a:rPr lang="en-US" dirty="0"/>
              <a:t> </a:t>
            </a:r>
            <a:r>
              <a:rPr lang="en-US" dirty="0" err="1"/>
              <a:t>présentation</a:t>
            </a:r>
            <a:r>
              <a:rPr lang="en-US" dirty="0"/>
              <a:t> pour </a:t>
            </a:r>
            <a:r>
              <a:rPr lang="en-US" dirty="0" err="1"/>
              <a:t>différentes</a:t>
            </a:r>
            <a:r>
              <a:rPr lang="en-US" dirty="0"/>
              <a:t> </a:t>
            </a:r>
            <a:r>
              <a:rPr lang="en-US" dirty="0" err="1"/>
              <a:t>catégories</a:t>
            </a:r>
            <a:r>
              <a:rPr lang="en-US" dirty="0"/>
              <a:t>. </a:t>
            </a:r>
          </a:p>
          <a:p>
            <a:pPr marL="114300" lvl="0" indent="0">
              <a:buNone/>
            </a:pPr>
            <a:endParaRPr lang="en-US" sz="1000" dirty="0"/>
          </a:p>
          <a:p>
            <a:pPr lvl="0"/>
            <a:r>
              <a:rPr lang="en-US" dirty="0" err="1"/>
              <a:t>Établissez</a:t>
            </a:r>
            <a:r>
              <a:rPr lang="en-US" dirty="0"/>
              <a:t> des </a:t>
            </a:r>
            <a:r>
              <a:rPr lang="en-US" dirty="0" err="1"/>
              <a:t>objectifs</a:t>
            </a:r>
            <a:r>
              <a:rPr lang="en-US" dirty="0"/>
              <a:t> </a:t>
            </a:r>
            <a:r>
              <a:rPr lang="en-US" dirty="0" err="1"/>
              <a:t>clairs</a:t>
            </a:r>
            <a:r>
              <a:rPr lang="en-US" dirty="0"/>
              <a:t> et </a:t>
            </a:r>
            <a:r>
              <a:rPr lang="en-US" dirty="0" err="1"/>
              <a:t>mesurables</a:t>
            </a:r>
            <a:r>
              <a:rPr lang="en-US" dirty="0"/>
              <a:t> et </a:t>
            </a:r>
            <a:r>
              <a:rPr lang="en-US" dirty="0" err="1"/>
              <a:t>montrez</a:t>
            </a:r>
            <a:r>
              <a:rPr lang="en-US" dirty="0"/>
              <a:t> comment </a:t>
            </a:r>
            <a:r>
              <a:rPr lang="en-US" dirty="0" err="1"/>
              <a:t>vos</a:t>
            </a:r>
            <a:r>
              <a:rPr lang="en-US" dirty="0"/>
              <a:t> </a:t>
            </a:r>
            <a:r>
              <a:rPr lang="en-US" dirty="0" err="1"/>
              <a:t>résultats</a:t>
            </a:r>
            <a:r>
              <a:rPr lang="en-US" dirty="0"/>
              <a:t> </a:t>
            </a:r>
            <a:r>
              <a:rPr lang="en-US" dirty="0" err="1"/>
              <a:t>s’alignent</a:t>
            </a:r>
            <a:r>
              <a:rPr lang="en-US" dirty="0"/>
              <a:t> sur </a:t>
            </a:r>
            <a:r>
              <a:rPr lang="en-US" dirty="0" err="1"/>
              <a:t>ceux</a:t>
            </a:r>
            <a:r>
              <a:rPr lang="en-US" dirty="0"/>
              <a:t>-ci (</a:t>
            </a:r>
            <a:r>
              <a:rPr lang="en-US" dirty="0" err="1"/>
              <a:t>même</a:t>
            </a:r>
            <a:r>
              <a:rPr lang="en-US" dirty="0"/>
              <a:t> </a:t>
            </a:r>
            <a:r>
              <a:rPr lang="en-US" dirty="0" err="1"/>
              <a:t>si</a:t>
            </a:r>
            <a:r>
              <a:rPr lang="en-US" dirty="0"/>
              <a:t> </a:t>
            </a:r>
            <a:r>
              <a:rPr lang="en-US" dirty="0" err="1"/>
              <a:t>vous</a:t>
            </a:r>
            <a:r>
              <a:rPr lang="en-US" dirty="0"/>
              <a:t> ne les </a:t>
            </a:r>
            <a:r>
              <a:rPr lang="en-US" dirty="0" err="1"/>
              <a:t>atteignez</a:t>
            </a:r>
            <a:r>
              <a:rPr lang="en-US" dirty="0"/>
              <a:t> pas).</a:t>
            </a:r>
          </a:p>
          <a:p>
            <a:pPr lvl="0"/>
            <a:endParaRPr lang="en-US" sz="1000" dirty="0"/>
          </a:p>
          <a:p>
            <a:pPr lvl="0"/>
            <a:r>
              <a:rPr lang="en-US" dirty="0" err="1"/>
              <a:t>Tracez</a:t>
            </a:r>
            <a:r>
              <a:rPr lang="en-US" dirty="0"/>
              <a:t> un </a:t>
            </a:r>
            <a:r>
              <a:rPr lang="en-US" dirty="0" err="1"/>
              <a:t>graphique</a:t>
            </a:r>
            <a:r>
              <a:rPr lang="en-US" dirty="0"/>
              <a:t> de </a:t>
            </a:r>
            <a:r>
              <a:rPr lang="en-US" dirty="0" err="1"/>
              <a:t>vos</a:t>
            </a:r>
            <a:r>
              <a:rPr lang="en-US" dirty="0"/>
              <a:t> </a:t>
            </a:r>
            <a:r>
              <a:rPr lang="en-US" dirty="0" err="1"/>
              <a:t>indicateurs</a:t>
            </a:r>
            <a:r>
              <a:rPr lang="en-US" dirty="0"/>
              <a:t> (</a:t>
            </a:r>
            <a:r>
              <a:rPr lang="en-US" dirty="0" err="1"/>
              <a:t>résultats</a:t>
            </a:r>
            <a:r>
              <a:rPr lang="en-US" dirty="0"/>
              <a:t>, </a:t>
            </a:r>
            <a:r>
              <a:rPr lang="en-US" dirty="0" err="1"/>
              <a:t>données</a:t>
            </a:r>
            <a:r>
              <a:rPr lang="en-US" dirty="0"/>
              <a:t> par rapport </a:t>
            </a:r>
            <a:r>
              <a:rPr lang="en-US" dirty="0" err="1"/>
              <a:t>à</a:t>
            </a:r>
            <a:r>
              <a:rPr lang="en-US" dirty="0"/>
              <a:t> </a:t>
            </a:r>
            <a:r>
              <a:rPr lang="en-US" dirty="0" err="1"/>
              <a:t>l’année</a:t>
            </a:r>
            <a:r>
              <a:rPr lang="en-US" dirty="0"/>
              <a:t> </a:t>
            </a:r>
            <a:r>
              <a:rPr lang="en-US" dirty="0" err="1"/>
              <a:t>précédente</a:t>
            </a:r>
            <a:r>
              <a:rPr lang="en-US" dirty="0"/>
              <a:t>).</a:t>
            </a:r>
          </a:p>
          <a:p>
            <a:pPr lvl="0"/>
            <a:endParaRPr lang="en-US" sz="1000" dirty="0"/>
          </a:p>
          <a:p>
            <a:pPr lvl="0"/>
            <a:r>
              <a:rPr lang="en-US" b="1" dirty="0" err="1"/>
              <a:t>Montrez</a:t>
            </a:r>
            <a:r>
              <a:rPr lang="en-US" b="1" dirty="0"/>
              <a:t> des images de </a:t>
            </a:r>
            <a:r>
              <a:rPr lang="en-US" b="1" dirty="0" err="1"/>
              <a:t>ce</a:t>
            </a:r>
            <a:r>
              <a:rPr lang="en-US" b="1" dirty="0"/>
              <a:t> que </a:t>
            </a:r>
            <a:r>
              <a:rPr lang="en-US" b="1" dirty="0" err="1"/>
              <a:t>vous</a:t>
            </a:r>
            <a:r>
              <a:rPr lang="en-US" b="1" dirty="0"/>
              <a:t> </a:t>
            </a:r>
            <a:r>
              <a:rPr lang="en-US" b="1" dirty="0" err="1"/>
              <a:t>avez</a:t>
            </a:r>
            <a:r>
              <a:rPr lang="en-US" b="1" dirty="0"/>
              <a:t> fait pour </a:t>
            </a:r>
            <a:r>
              <a:rPr lang="en-US" b="1" dirty="0" err="1"/>
              <a:t>atteindre</a:t>
            </a:r>
            <a:r>
              <a:rPr lang="en-US" b="1" dirty="0"/>
              <a:t> </a:t>
            </a:r>
            <a:r>
              <a:rPr lang="en-US" b="1" dirty="0" err="1"/>
              <a:t>vos</a:t>
            </a:r>
            <a:r>
              <a:rPr lang="en-US" b="1" dirty="0"/>
              <a:t> </a:t>
            </a:r>
            <a:r>
              <a:rPr lang="en-US" b="1" dirty="0" err="1"/>
              <a:t>objectifs</a:t>
            </a:r>
            <a:r>
              <a:rPr lang="en-US" b="1" dirty="0"/>
              <a:t>. </a:t>
            </a:r>
          </a:p>
          <a:p>
            <a:pPr lvl="0"/>
            <a:endParaRPr lang="en-US" sz="1000" dirty="0"/>
          </a:p>
          <a:p>
            <a:pPr lvl="0"/>
            <a:r>
              <a:rPr lang="en-US" dirty="0" err="1"/>
              <a:t>Mettez</a:t>
            </a:r>
            <a:r>
              <a:rPr lang="en-US" dirty="0"/>
              <a:t> </a:t>
            </a:r>
            <a:r>
              <a:rPr lang="en-US" dirty="0" err="1"/>
              <a:t>l’accent</a:t>
            </a:r>
            <a:r>
              <a:rPr lang="en-US" dirty="0"/>
              <a:t> sur les aspects </a:t>
            </a:r>
            <a:r>
              <a:rPr lang="en-US" dirty="0" err="1"/>
              <a:t>auxquels</a:t>
            </a:r>
            <a:r>
              <a:rPr lang="en-US" dirty="0"/>
              <a:t> les </a:t>
            </a:r>
            <a:r>
              <a:rPr lang="en-US" dirty="0" err="1"/>
              <a:t>juges</a:t>
            </a:r>
            <a:r>
              <a:rPr lang="en-US" dirty="0"/>
              <a:t> </a:t>
            </a:r>
            <a:r>
              <a:rPr lang="en-US" dirty="0" err="1"/>
              <a:t>devraient</a:t>
            </a:r>
            <a:r>
              <a:rPr lang="en-US" dirty="0"/>
              <a:t> porter </a:t>
            </a:r>
            <a:r>
              <a:rPr lang="en-US" dirty="0" err="1"/>
              <a:t>une</a:t>
            </a:r>
            <a:r>
              <a:rPr lang="en-US" dirty="0"/>
              <a:t> attention </a:t>
            </a:r>
            <a:r>
              <a:rPr lang="en-US" dirty="0" err="1"/>
              <a:t>particulière</a:t>
            </a:r>
            <a:r>
              <a:rPr lang="en-US" dirty="0"/>
              <a:t>.</a:t>
            </a:r>
          </a:p>
          <a:p>
            <a:pPr lvl="0"/>
            <a:endParaRPr lang="en-US" sz="1000" dirty="0"/>
          </a:p>
          <a:p>
            <a:pPr lvl="0"/>
            <a:r>
              <a:rPr lang="en-US" dirty="0" err="1"/>
              <a:t>Utilisez</a:t>
            </a:r>
            <a:r>
              <a:rPr lang="en-US" dirty="0"/>
              <a:t> </a:t>
            </a:r>
            <a:r>
              <a:rPr lang="en-US" dirty="0" err="1"/>
              <a:t>correctement</a:t>
            </a:r>
            <a:r>
              <a:rPr lang="en-US" dirty="0"/>
              <a:t> les </a:t>
            </a:r>
            <a:r>
              <a:rPr lang="en-US" dirty="0" err="1"/>
              <a:t>noms</a:t>
            </a:r>
            <a:r>
              <a:rPr lang="en-US" dirty="0"/>
              <a:t> de </a:t>
            </a:r>
            <a:r>
              <a:rPr lang="en-US" dirty="0" err="1"/>
              <a:t>produits</a:t>
            </a:r>
            <a:r>
              <a:rPr lang="en-US" dirty="0"/>
              <a:t>, les logos et les images de la marque.</a:t>
            </a:r>
          </a:p>
          <a:p>
            <a:pPr lvl="0"/>
            <a:endParaRPr lang="en-US" sz="1000" dirty="0"/>
          </a:p>
          <a:p>
            <a:pPr lvl="0"/>
            <a:r>
              <a:rPr lang="en-US" dirty="0" err="1"/>
              <a:t>Essayez</a:t>
            </a:r>
            <a:r>
              <a:rPr lang="en-US" dirty="0"/>
              <a:t> de </a:t>
            </a:r>
            <a:r>
              <a:rPr lang="en-US" dirty="0" err="1"/>
              <a:t>soumettre</a:t>
            </a:r>
            <a:r>
              <a:rPr lang="en-US" dirty="0"/>
              <a:t> </a:t>
            </a:r>
            <a:r>
              <a:rPr lang="en-US" dirty="0" err="1"/>
              <a:t>une</a:t>
            </a:r>
            <a:r>
              <a:rPr lang="en-US" dirty="0"/>
              <a:t> </a:t>
            </a:r>
            <a:r>
              <a:rPr lang="en-US" dirty="0" err="1"/>
              <a:t>présentation</a:t>
            </a:r>
            <a:r>
              <a:rPr lang="en-US" dirty="0"/>
              <a:t> </a:t>
            </a:r>
            <a:r>
              <a:rPr lang="en-US" dirty="0" err="1"/>
              <a:t>n’excédant</a:t>
            </a:r>
            <a:r>
              <a:rPr lang="en-US" dirty="0"/>
              <a:t> pas 10 diapositives.</a:t>
            </a:r>
          </a:p>
        </p:txBody>
      </p:sp>
      <p:sp>
        <p:nvSpPr>
          <p:cNvPr id="361" name="Google Shape;361;p11"/>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11</a:t>
            </a:fld>
            <a:endParaRPr sz="800" b="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12"/>
          <p:cNvSpPr txBox="1">
            <a:spLocks noGrp="1"/>
          </p:cNvSpPr>
          <p:nvPr>
            <p:ph type="body" idx="1"/>
          </p:nvPr>
        </p:nvSpPr>
        <p:spPr>
          <a:xfrm>
            <a:off x="133213" y="6537672"/>
            <a:ext cx="7248525" cy="21431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2"/>
              </a:buClr>
              <a:buSzPts val="800"/>
              <a:buFont typeface="Arial"/>
              <a:buNone/>
            </a:pPr>
            <a:endParaRPr/>
          </a:p>
        </p:txBody>
      </p:sp>
      <p:sp>
        <p:nvSpPr>
          <p:cNvPr id="367" name="Google Shape;367;p12"/>
          <p:cNvSpPr txBox="1">
            <a:spLocks noGrp="1"/>
          </p:cNvSpPr>
          <p:nvPr>
            <p:ph type="subTitle" idx="2"/>
          </p:nvPr>
        </p:nvSpPr>
        <p:spPr>
          <a:xfrm>
            <a:off x="1106441" y="1889153"/>
            <a:ext cx="10397582" cy="952238"/>
          </a:xfrm>
          <a:prstGeom prst="rect">
            <a:avLst/>
          </a:prstGeom>
          <a:noFill/>
          <a:ln>
            <a:noFill/>
          </a:ln>
        </p:spPr>
        <p:txBody>
          <a:bodyPr spcFirstLastPara="1" wrap="square" lIns="91425" tIns="91425" rIns="91425" bIns="91425" anchor="t" anchorCtr="0">
            <a:noAutofit/>
          </a:bodyPr>
          <a:lstStyle/>
          <a:p>
            <a:pPr lvl="0"/>
            <a:r>
              <a:rPr lang="en-US" dirty="0"/>
              <a:t>PROFILS DES LAURÉATS PRÉCÉDENTS</a:t>
            </a:r>
            <a:endParaRPr dirty="0"/>
          </a:p>
        </p:txBody>
      </p:sp>
      <p:sp>
        <p:nvSpPr>
          <p:cNvPr id="368" name="Google Shape;368;p12"/>
          <p:cNvSpPr txBox="1">
            <a:spLocks noGrp="1"/>
          </p:cNvSpPr>
          <p:nvPr>
            <p:ph type="body" idx="3"/>
          </p:nvPr>
        </p:nvSpPr>
        <p:spPr>
          <a:xfrm>
            <a:off x="1077674" y="3258479"/>
            <a:ext cx="7446731" cy="56583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2"/>
              </a:buClr>
              <a:buSzPts val="2400"/>
              <a:buFont typeface="Arial"/>
              <a:buNone/>
            </a:pPr>
            <a:endParaRPr/>
          </a:p>
        </p:txBody>
      </p:sp>
      <p:sp>
        <p:nvSpPr>
          <p:cNvPr id="369" name="Google Shape;369;p12"/>
          <p:cNvSpPr txBox="1">
            <a:spLocks noGrp="1"/>
          </p:cNvSpPr>
          <p:nvPr>
            <p:ph type="sldNum" idx="12"/>
          </p:nvPr>
        </p:nvSpPr>
        <p:spPr>
          <a:xfrm>
            <a:off x="0" y="6516688"/>
            <a:ext cx="6383338" cy="222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r>
              <a:rPr lang="en-US" sz="1400" b="0" i="0" u="none" strike="noStrike" cap="none">
                <a:solidFill>
                  <a:srgbClr val="000000"/>
                </a:solidFill>
                <a:latin typeface="Arial"/>
                <a:ea typeface="Arial"/>
                <a:cs typeface="Arial"/>
                <a:sym typeface="Arial"/>
              </a:rPr>
              <a:t> / </a:t>
            </a:r>
            <a:r>
              <a:rPr lang="en-US" sz="800" b="0" i="0" u="none" strike="noStrike" cap="none">
                <a:solidFill>
                  <a:schemeClr val="dk1"/>
                </a:solidFill>
                <a:latin typeface="Arial"/>
                <a:ea typeface="Arial"/>
                <a:cs typeface="Arial"/>
                <a:sym typeface="Arial"/>
              </a:rPr>
              <a:t>Confidential © Transitions Optical - All Rights Reserved - Do not disclose, copy or distribute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13"/>
          <p:cNvSpPr txBox="1">
            <a:spLocks noGrp="1"/>
          </p:cNvSpPr>
          <p:nvPr>
            <p:ph type="body" idx="1"/>
            <p:custDataLst>
              <p:tags r:id="rId1"/>
            </p:custDataLst>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2400"/>
              <a:buFont typeface="Arial"/>
              <a:buNone/>
            </a:pPr>
            <a:r>
              <a:rPr lang="en-US" sz="2800" dirty="0"/>
              <a:t>VISION CARE CENTRE</a:t>
            </a:r>
            <a:endParaRPr dirty="0"/>
          </a:p>
          <a:p>
            <a:pPr marL="457200" marR="0" lvl="0" indent="-228600" algn="l" rtl="0">
              <a:lnSpc>
                <a:spcPct val="90000"/>
              </a:lnSpc>
              <a:spcBef>
                <a:spcPts val="1000"/>
              </a:spcBef>
              <a:spcAft>
                <a:spcPts val="0"/>
              </a:spcAft>
              <a:buClr>
                <a:schemeClr val="dk1"/>
              </a:buClr>
              <a:buSzPts val="2400"/>
              <a:buFont typeface="Arial"/>
              <a:buNone/>
            </a:pPr>
            <a:r>
              <a:rPr lang="en-US" b="0" i="1" dirty="0"/>
              <a:t>PRIX DE LA FORMATION</a:t>
            </a:r>
            <a:endParaRPr dirty="0"/>
          </a:p>
        </p:txBody>
      </p:sp>
      <p:sp>
        <p:nvSpPr>
          <p:cNvPr id="376" name="Google Shape;376;p13"/>
          <p:cNvSpPr txBox="1"/>
          <p:nvPr>
            <p:custDataLst>
              <p:tags r:id="rId2"/>
            </p:custDataLst>
          </p:nvPr>
        </p:nvSpPr>
        <p:spPr>
          <a:xfrm>
            <a:off x="960439" y="1826777"/>
            <a:ext cx="5370787" cy="4518400"/>
          </a:xfrm>
          <a:prstGeom prst="rect">
            <a:avLst/>
          </a:prstGeom>
          <a:noFill/>
          <a:ln>
            <a:noFill/>
          </a:ln>
        </p:spPr>
        <p:txBody>
          <a:bodyPr spcFirstLastPara="1" wrap="square" lIns="91425" tIns="45700" rIns="91425" bIns="45700" anchor="t" anchorCtr="0">
            <a:normAutofit fontScale="77500" lnSpcReduction="20000"/>
          </a:bodyPr>
          <a:lstStyle/>
          <a:p>
            <a:pPr marL="571500" marR="0" lvl="0" indent="-342900" algn="l" rtl="0">
              <a:lnSpc>
                <a:spcPct val="90000"/>
              </a:lnSpc>
              <a:spcBef>
                <a:spcPts val="1000"/>
              </a:spcBef>
              <a:spcAft>
                <a:spcPts val="0"/>
              </a:spcAft>
              <a:buClr>
                <a:schemeClr val="dk1"/>
              </a:buClr>
              <a:buSzPct val="141176"/>
              <a:buFont typeface="Arial"/>
              <a:buChar char="•"/>
            </a:pPr>
            <a:r>
              <a:rPr lang="fr-CA" sz="2000" dirty="0">
                <a:solidFill>
                  <a:schemeClr val="dk1"/>
                </a:solidFill>
                <a:latin typeface="Century Gothic"/>
                <a:ea typeface="Century Gothic"/>
                <a:cs typeface="Century Gothic"/>
                <a:sym typeface="Century Gothic"/>
              </a:rPr>
              <a:t>C</a:t>
            </a:r>
            <a:r>
              <a:rPr lang="fr-CA" sz="2000" b="0" i="0" u="none" strike="noStrike" cap="none" dirty="0">
                <a:solidFill>
                  <a:schemeClr val="dk1"/>
                </a:solidFill>
                <a:latin typeface="Century Gothic"/>
                <a:ea typeface="Century Gothic"/>
                <a:cs typeface="Century Gothic"/>
                <a:sym typeface="Century Gothic"/>
              </a:rPr>
              <a:t>linique d’optométrie indépendante située à Scarborough, en Ontario.</a:t>
            </a:r>
            <a:endParaRPr lang="fr-CA" dirty="0"/>
          </a:p>
          <a:p>
            <a:pPr marL="571500" marR="0" lvl="0" indent="-342900" algn="l" rtl="0">
              <a:lnSpc>
                <a:spcPct val="90000"/>
              </a:lnSpc>
              <a:spcBef>
                <a:spcPts val="1000"/>
              </a:spcBef>
              <a:spcAft>
                <a:spcPts val="0"/>
              </a:spcAft>
              <a:buClr>
                <a:schemeClr val="dk1"/>
              </a:buClr>
              <a:buSzPct val="141176"/>
              <a:buFont typeface="Arial"/>
              <a:buChar char="•"/>
            </a:pPr>
            <a:r>
              <a:rPr lang="fr-CA" sz="2000" b="0" i="0" u="none" strike="noStrike" cap="none" dirty="0">
                <a:solidFill>
                  <a:schemeClr val="dk1"/>
                </a:solidFill>
                <a:latin typeface="Century Gothic"/>
                <a:ea typeface="Century Gothic"/>
                <a:cs typeface="Century Gothic"/>
                <a:sym typeface="Century Gothic"/>
              </a:rPr>
              <a:t>En 2020, la formation entre pairs a été priorisée.</a:t>
            </a:r>
            <a:endParaRPr lang="fr-CA" dirty="0"/>
          </a:p>
          <a:p>
            <a:pPr marL="571500" marR="0" lvl="0" indent="-342900" algn="l" rtl="0">
              <a:lnSpc>
                <a:spcPct val="90000"/>
              </a:lnSpc>
              <a:spcBef>
                <a:spcPts val="1000"/>
              </a:spcBef>
              <a:spcAft>
                <a:spcPts val="0"/>
              </a:spcAft>
              <a:buClr>
                <a:schemeClr val="dk1"/>
              </a:buClr>
              <a:buSzPct val="141176"/>
              <a:buFont typeface="Arial"/>
              <a:buChar char="•"/>
            </a:pPr>
            <a:r>
              <a:rPr lang="fr-CA" sz="2000" b="0" i="0" u="none" strike="noStrike" cap="none" dirty="0">
                <a:solidFill>
                  <a:schemeClr val="dk1"/>
                </a:solidFill>
                <a:latin typeface="Century Gothic"/>
                <a:ea typeface="Century Gothic"/>
                <a:cs typeface="Century Gothic"/>
                <a:sym typeface="Century Gothic"/>
              </a:rPr>
              <a:t>Mise sur pied d’un programme de formation pour deux cliniques (une </a:t>
            </a:r>
            <a:r>
              <a:rPr lang="fr-CA" sz="2000" dirty="0">
                <a:solidFill>
                  <a:schemeClr val="dk1"/>
                </a:solidFill>
                <a:latin typeface="Century Gothic"/>
                <a:ea typeface="Century Gothic"/>
                <a:cs typeface="Century Gothic"/>
                <a:sym typeface="Century Gothic"/>
              </a:rPr>
              <a:t>en Ontario et une au Nouveau-Brunswick), y compris un appel de lancement virtuel, un plan d’exécution et des vérifications régulières</a:t>
            </a:r>
            <a:r>
              <a:rPr lang="fr-CA" sz="2000" b="0" i="0" u="none" strike="noStrike" cap="none" dirty="0">
                <a:solidFill>
                  <a:schemeClr val="dk1"/>
                </a:solidFill>
                <a:latin typeface="Century Gothic"/>
                <a:ea typeface="Century Gothic"/>
                <a:cs typeface="Century Gothic"/>
                <a:sym typeface="Century Gothic"/>
              </a:rPr>
              <a:t>.</a:t>
            </a:r>
            <a:endParaRPr lang="fr-CA" dirty="0"/>
          </a:p>
          <a:p>
            <a:pPr marL="571500" marR="0" lvl="0" indent="-342900" algn="l" rtl="0">
              <a:lnSpc>
                <a:spcPct val="90000"/>
              </a:lnSpc>
              <a:spcBef>
                <a:spcPts val="1000"/>
              </a:spcBef>
              <a:spcAft>
                <a:spcPts val="0"/>
              </a:spcAft>
              <a:buClr>
                <a:schemeClr val="dk1"/>
              </a:buClr>
              <a:buSzPct val="141176"/>
              <a:buFont typeface="Arial"/>
              <a:buChar char="•"/>
            </a:pPr>
            <a:r>
              <a:rPr lang="fr-CA" sz="2000" dirty="0">
                <a:solidFill>
                  <a:schemeClr val="dk1"/>
                </a:solidFill>
                <a:latin typeface="Century Gothic"/>
                <a:ea typeface="Century Gothic"/>
                <a:cs typeface="Century Gothic"/>
                <a:sym typeface="Century Gothic"/>
              </a:rPr>
              <a:t>La clinique de l’Ontario a augmenté ses ventes de verres </a:t>
            </a:r>
            <a:r>
              <a:rPr lang="fr-CA" sz="2000" b="0" i="1" u="none" strike="noStrike" cap="none" dirty="0">
                <a:solidFill>
                  <a:schemeClr val="dk1"/>
                </a:solidFill>
                <a:latin typeface="Century Gothic"/>
                <a:ea typeface="Century Gothic"/>
                <a:cs typeface="Century Gothic"/>
                <a:sym typeface="Century Gothic"/>
              </a:rPr>
              <a:t>Transitions</a:t>
            </a:r>
            <a:r>
              <a:rPr lang="fr-CA" sz="2000" b="0" i="1" u="none" strike="noStrike" cap="none" baseline="30000" dirty="0">
                <a:solidFill>
                  <a:schemeClr val="dk1"/>
                </a:solidFill>
                <a:latin typeface="Century Gothic"/>
                <a:ea typeface="Century Gothic"/>
                <a:cs typeface="Century Gothic"/>
                <a:sym typeface="Century Gothic"/>
              </a:rPr>
              <a:t>®</a:t>
            </a:r>
            <a:r>
              <a:rPr lang="fr-CA" sz="2000" dirty="0">
                <a:solidFill>
                  <a:schemeClr val="dk1"/>
                </a:solidFill>
                <a:latin typeface="Century Gothic"/>
                <a:ea typeface="Century Gothic"/>
                <a:cs typeface="Century Gothic"/>
                <a:sym typeface="Century Gothic"/>
              </a:rPr>
              <a:t> de 190 % en octobre, de 260 % en novembre et de 240 % en décembre 2020 par rapport à la même période en 2019</a:t>
            </a:r>
            <a:r>
              <a:rPr lang="fr-CA" sz="2000" b="0" i="0" u="none" strike="noStrike" cap="none" dirty="0">
                <a:solidFill>
                  <a:schemeClr val="dk1"/>
                </a:solidFill>
                <a:latin typeface="Century Gothic"/>
                <a:ea typeface="Century Gothic"/>
                <a:cs typeface="Century Gothic"/>
                <a:sym typeface="Century Gothic"/>
              </a:rPr>
              <a:t>. </a:t>
            </a:r>
            <a:endParaRPr lang="fr-CA" dirty="0"/>
          </a:p>
          <a:p>
            <a:pPr marL="571500" lvl="0" indent="-342900">
              <a:lnSpc>
                <a:spcPct val="90000"/>
              </a:lnSpc>
              <a:spcBef>
                <a:spcPts val="1000"/>
              </a:spcBef>
              <a:buClr>
                <a:schemeClr val="dk1"/>
              </a:buClr>
              <a:buSzPct val="141176"/>
              <a:buFont typeface="Arial"/>
              <a:buChar char="•"/>
            </a:pPr>
            <a:r>
              <a:rPr lang="fr-CA" sz="2000" dirty="0">
                <a:solidFill>
                  <a:schemeClr val="dk1"/>
                </a:solidFill>
                <a:latin typeface="Century Gothic"/>
                <a:ea typeface="Century Gothic"/>
                <a:cs typeface="Century Gothic"/>
                <a:sym typeface="Century Gothic"/>
              </a:rPr>
              <a:t>La clinique du Nouveau-Brunswick a augmenté ses ventes de verres </a:t>
            </a:r>
            <a:r>
              <a:rPr lang="fr-CA" sz="2000" b="0" i="1" u="none" strike="noStrike" cap="none" dirty="0">
                <a:solidFill>
                  <a:schemeClr val="dk1"/>
                </a:solidFill>
                <a:latin typeface="Century Gothic"/>
                <a:ea typeface="Century Gothic"/>
                <a:cs typeface="Century Gothic"/>
                <a:sym typeface="Century Gothic"/>
              </a:rPr>
              <a:t>Transitions</a:t>
            </a:r>
            <a:r>
              <a:rPr lang="fr-CA" sz="2000" b="0" i="1" u="none" strike="noStrike" cap="none" baseline="30000" dirty="0">
                <a:solidFill>
                  <a:schemeClr val="dk1"/>
                </a:solidFill>
                <a:latin typeface="Century Gothic"/>
                <a:ea typeface="Century Gothic"/>
                <a:cs typeface="Century Gothic"/>
                <a:sym typeface="Century Gothic"/>
              </a:rPr>
              <a:t>®</a:t>
            </a:r>
            <a:r>
              <a:rPr lang="fr-CA" sz="2000" dirty="0">
                <a:solidFill>
                  <a:schemeClr val="dk1"/>
                </a:solidFill>
                <a:latin typeface="Century Gothic"/>
                <a:ea typeface="Century Gothic"/>
                <a:cs typeface="Century Gothic"/>
                <a:sym typeface="Century Gothic"/>
              </a:rPr>
              <a:t> de 200 % en novembre et de 100 % en décembre 2020 par rapport à la même période en 2019</a:t>
            </a:r>
            <a:r>
              <a:rPr lang="fr-CA" sz="2000" b="0" i="0" u="none" strike="noStrike" cap="none" dirty="0">
                <a:solidFill>
                  <a:schemeClr val="dk1"/>
                </a:solidFill>
                <a:latin typeface="Century Gothic"/>
                <a:ea typeface="Century Gothic"/>
                <a:cs typeface="Century Gothic"/>
                <a:sym typeface="Century Gothic"/>
              </a:rPr>
              <a:t>. </a:t>
            </a:r>
            <a:endParaRPr lang="fr-CA" sz="2000" dirty="0"/>
          </a:p>
          <a:p>
            <a:pPr marL="571500" marR="0" lvl="0" indent="-342900" algn="l" rtl="0">
              <a:lnSpc>
                <a:spcPct val="90000"/>
              </a:lnSpc>
              <a:spcBef>
                <a:spcPts val="1000"/>
              </a:spcBef>
              <a:spcAft>
                <a:spcPts val="0"/>
              </a:spcAft>
              <a:buClr>
                <a:schemeClr val="dk1"/>
              </a:buClr>
              <a:buSzPct val="141176"/>
              <a:buFont typeface="Arial"/>
              <a:buChar char="•"/>
            </a:pPr>
            <a:r>
              <a:rPr lang="fr-CA" sz="2000" b="0" i="0" u="none" strike="noStrike" cap="none" dirty="0">
                <a:solidFill>
                  <a:schemeClr val="dk1"/>
                </a:solidFill>
                <a:latin typeface="Century Gothic"/>
                <a:ea typeface="Century Gothic"/>
                <a:cs typeface="Century Gothic"/>
                <a:sym typeface="Century Gothic"/>
              </a:rPr>
              <a:t>En 2020, Vision Care Centre a également vendu 2 % de plus de verres </a:t>
            </a:r>
            <a:r>
              <a:rPr lang="fr-CA" sz="2000" b="0" i="1" u="none" strike="noStrike" cap="none" dirty="0">
                <a:solidFill>
                  <a:schemeClr val="dk1"/>
                </a:solidFill>
                <a:latin typeface="Century Gothic"/>
                <a:ea typeface="Century Gothic"/>
                <a:cs typeface="Century Gothic"/>
                <a:sym typeface="Century Gothic"/>
              </a:rPr>
              <a:t>Transitions</a:t>
            </a:r>
            <a:r>
              <a:rPr lang="fr-CA" sz="2000" b="0" i="1" u="none" strike="noStrike" cap="none" baseline="30000" dirty="0">
                <a:solidFill>
                  <a:schemeClr val="dk1"/>
                </a:solidFill>
                <a:latin typeface="Century Gothic"/>
                <a:ea typeface="Century Gothic"/>
                <a:cs typeface="Century Gothic"/>
                <a:sym typeface="Century Gothic"/>
              </a:rPr>
              <a:t>®</a:t>
            </a:r>
            <a:r>
              <a:rPr lang="fr-CA" sz="2000" b="0" i="0" u="none" strike="noStrike" cap="none" dirty="0">
                <a:solidFill>
                  <a:schemeClr val="dk1"/>
                </a:solidFill>
                <a:latin typeface="Century Gothic"/>
                <a:ea typeface="Century Gothic"/>
                <a:cs typeface="Century Gothic"/>
                <a:sym typeface="Century Gothic"/>
              </a:rPr>
              <a:t> dans sa propre clinique.</a:t>
            </a:r>
            <a:endParaRPr lang="fr-CA" dirty="0"/>
          </a:p>
        </p:txBody>
      </p:sp>
      <p:sp>
        <p:nvSpPr>
          <p:cNvPr id="377" name="Google Shape;377;p13"/>
          <p:cNvSpPr/>
          <p:nvPr>
            <p:custDataLst>
              <p:tags r:id="rId3"/>
            </p:custDataLst>
          </p:nvPr>
        </p:nvSpPr>
        <p:spPr>
          <a:xfrm>
            <a:off x="7125565" y="4172069"/>
            <a:ext cx="4190669" cy="20312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A" sz="1400" b="1" i="1" u="none" strike="noStrike" cap="none" dirty="0">
                <a:solidFill>
                  <a:schemeClr val="accent3"/>
                </a:solidFill>
                <a:latin typeface="Century Gothic"/>
                <a:ea typeface="Century Gothic"/>
                <a:cs typeface="Century Gothic"/>
                <a:sym typeface="Century Gothic"/>
              </a:rPr>
              <a:t>Commentaires des juges : </a:t>
            </a:r>
            <a:r>
              <a:rPr lang="fr-CA" i="1" dirty="0">
                <a:solidFill>
                  <a:schemeClr val="accent3"/>
                </a:solidFill>
                <a:latin typeface="Century Gothic"/>
                <a:ea typeface="Century Gothic"/>
                <a:cs typeface="Century Gothic"/>
                <a:sym typeface="Century Gothic"/>
              </a:rPr>
              <a:t>L’approche altruiste de V</a:t>
            </a:r>
            <a:r>
              <a:rPr lang="fr-CA" sz="1400" b="0" i="1" u="none" strike="noStrike" cap="none" dirty="0">
                <a:solidFill>
                  <a:schemeClr val="accent3"/>
                </a:solidFill>
                <a:latin typeface="Century Gothic"/>
                <a:ea typeface="Century Gothic"/>
                <a:cs typeface="Century Gothic"/>
                <a:sym typeface="Century Gothic"/>
              </a:rPr>
              <a:t>ision Care Centre en matière de formation est vraiment inspirante. Lauréate du Prix de la clinique de soins de la vue de l’année au Canada en 2019, la clinique a su tirer parti des avantages que ce prix lui a apportés et ont aidé d’autres cliniques indépendantes à prospérer avec les produits </a:t>
            </a:r>
            <a:r>
              <a:rPr lang="fr-CA" i="1" dirty="0">
                <a:solidFill>
                  <a:schemeClr val="accent3"/>
                </a:solidFill>
                <a:latin typeface="Century Gothic"/>
                <a:sym typeface="Century Gothic"/>
              </a:rPr>
              <a:t>Transitions</a:t>
            </a:r>
            <a:r>
              <a:rPr lang="fr-CA" i="1" baseline="30000" dirty="0">
                <a:solidFill>
                  <a:schemeClr val="accent3"/>
                </a:solidFill>
                <a:latin typeface="Century Gothic"/>
                <a:sym typeface="Century Gothic"/>
              </a:rPr>
              <a:t>®</a:t>
            </a:r>
            <a:r>
              <a:rPr lang="fr-CA" sz="1400" b="0" i="1" u="none" strike="noStrike" cap="none" dirty="0">
                <a:solidFill>
                  <a:schemeClr val="accent3"/>
                </a:solidFill>
                <a:latin typeface="Century Gothic"/>
                <a:ea typeface="Century Gothic"/>
                <a:cs typeface="Century Gothic"/>
                <a:sym typeface="Century Gothic"/>
              </a:rPr>
              <a:t>.</a:t>
            </a:r>
          </a:p>
        </p:txBody>
      </p:sp>
      <p:pic>
        <p:nvPicPr>
          <p:cNvPr id="378" name="Google Shape;378;p13"/>
          <p:cNvPicPr preferRelativeResize="0"/>
          <p:nvPr>
            <p:custDataLst>
              <p:tags r:id="rId4"/>
            </p:custDataLst>
          </p:nvPr>
        </p:nvPicPr>
        <p:blipFill rotWithShape="1">
          <a:blip r:embed="rId8">
            <a:alphaModFix/>
          </a:blip>
          <a:srcRect/>
          <a:stretch/>
        </p:blipFill>
        <p:spPr>
          <a:xfrm>
            <a:off x="7125565" y="899265"/>
            <a:ext cx="4190669" cy="3153375"/>
          </a:xfrm>
          <a:prstGeom prst="rect">
            <a:avLst/>
          </a:prstGeom>
          <a:noFill/>
          <a:ln>
            <a:noFill/>
          </a:ln>
        </p:spPr>
      </p:pic>
      <p:sp>
        <p:nvSpPr>
          <p:cNvPr id="379" name="Google Shape;379;p13"/>
          <p:cNvSpPr txBox="1">
            <a:spLocks noGrp="1"/>
          </p:cNvSpPr>
          <p:nvPr>
            <p:ph type="sldNum" idx="12"/>
            <p:custDataLst>
              <p:tags r:id="rId5"/>
            </p:custDataLst>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13</a:t>
            </a:fld>
            <a:endParaRPr sz="800" b="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14"/>
          <p:cNvSpPr txBox="1">
            <a:spLocks noGrp="1"/>
          </p:cNvSpPr>
          <p:nvPr>
            <p:ph type="body" idx="1"/>
            <p:custDataLst>
              <p:tags r:id="rId1"/>
            </p:custDataLst>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2400"/>
              <a:buFont typeface="Arial"/>
              <a:buNone/>
            </a:pPr>
            <a:r>
              <a:rPr lang="en-US" sz="2800" dirty="0"/>
              <a:t>WEBB EYECARE</a:t>
            </a:r>
            <a:endParaRPr dirty="0"/>
          </a:p>
          <a:p>
            <a:pPr marL="457200" marR="0" lvl="0" indent="-228600" algn="l" rtl="0">
              <a:lnSpc>
                <a:spcPct val="90000"/>
              </a:lnSpc>
              <a:spcBef>
                <a:spcPts val="1000"/>
              </a:spcBef>
              <a:spcAft>
                <a:spcPts val="0"/>
              </a:spcAft>
              <a:buClr>
                <a:schemeClr val="dk1"/>
              </a:buClr>
              <a:buSzPts val="2400"/>
              <a:buFont typeface="Arial"/>
              <a:buNone/>
            </a:pPr>
            <a:r>
              <a:rPr lang="en-US" b="0" i="1" dirty="0"/>
              <a:t>PRIX DU MARKETING</a:t>
            </a:r>
            <a:endParaRPr dirty="0"/>
          </a:p>
        </p:txBody>
      </p:sp>
      <p:sp>
        <p:nvSpPr>
          <p:cNvPr id="386" name="Google Shape;386;p14"/>
          <p:cNvSpPr txBox="1"/>
          <p:nvPr>
            <p:custDataLst>
              <p:tags r:id="rId2"/>
            </p:custDataLst>
          </p:nvPr>
        </p:nvSpPr>
        <p:spPr>
          <a:xfrm>
            <a:off x="960439" y="1826777"/>
            <a:ext cx="5250873" cy="4518400"/>
          </a:xfrm>
          <a:prstGeom prst="rect">
            <a:avLst/>
          </a:prstGeom>
          <a:noFill/>
          <a:ln>
            <a:noFill/>
          </a:ln>
        </p:spPr>
        <p:txBody>
          <a:bodyPr spcFirstLastPara="1" wrap="square" lIns="91425" tIns="45700" rIns="91425" bIns="45700" anchor="t" anchorCtr="0">
            <a:normAutofit fontScale="92500" lnSpcReduction="20000"/>
          </a:bodyPr>
          <a:lstStyle/>
          <a:p>
            <a:pPr marL="571500" marR="0" lvl="0" indent="-342900" algn="l" rtl="0">
              <a:lnSpc>
                <a:spcPct val="90000"/>
              </a:lnSpc>
              <a:spcBef>
                <a:spcPts val="1000"/>
              </a:spcBef>
              <a:spcAft>
                <a:spcPts val="0"/>
              </a:spcAft>
              <a:buClr>
                <a:schemeClr val="dk1"/>
              </a:buClr>
              <a:buSzPts val="2400"/>
              <a:buFont typeface="Arial"/>
              <a:buChar char="•"/>
            </a:pPr>
            <a:r>
              <a:rPr lang="fr-CA" sz="2000" dirty="0">
                <a:solidFill>
                  <a:schemeClr val="dk1"/>
                </a:solidFill>
                <a:latin typeface="Century Gothic"/>
                <a:ea typeface="Century Gothic"/>
                <a:cs typeface="Century Gothic"/>
                <a:sym typeface="Century Gothic"/>
              </a:rPr>
              <a:t>C</a:t>
            </a:r>
            <a:r>
              <a:rPr lang="fr-CA" sz="2000" b="0" i="0" u="none" strike="noStrike" cap="none" dirty="0">
                <a:solidFill>
                  <a:schemeClr val="dk1"/>
                </a:solidFill>
                <a:latin typeface="Century Gothic"/>
                <a:ea typeface="Century Gothic"/>
                <a:cs typeface="Century Gothic"/>
                <a:sym typeface="Century Gothic"/>
              </a:rPr>
              <a:t>linique </a:t>
            </a:r>
            <a:r>
              <a:rPr lang="fr-CA" sz="2000" dirty="0">
                <a:solidFill>
                  <a:schemeClr val="dk1"/>
                </a:solidFill>
                <a:latin typeface="Century Gothic"/>
                <a:ea typeface="Century Gothic"/>
                <a:cs typeface="Century Gothic"/>
                <a:sym typeface="Century Gothic"/>
              </a:rPr>
              <a:t>indépendante du Nebraska dont les succursales sont situées à </a:t>
            </a:r>
            <a:r>
              <a:rPr lang="fr-CA" sz="2000" b="0" i="0" u="none" strike="noStrike" cap="none" dirty="0">
                <a:solidFill>
                  <a:schemeClr val="dk1"/>
                </a:solidFill>
                <a:latin typeface="Century Gothic"/>
                <a:ea typeface="Century Gothic"/>
                <a:cs typeface="Century Gothic"/>
                <a:sym typeface="Century Gothic"/>
              </a:rPr>
              <a:t>Scottsbluff, à Alliance et à Bridgeport.</a:t>
            </a:r>
            <a:endParaRPr lang="fr-CA" dirty="0"/>
          </a:p>
          <a:p>
            <a:pPr marL="571500" marR="0" lvl="0" indent="-342900" algn="l" rtl="0">
              <a:lnSpc>
                <a:spcPct val="90000"/>
              </a:lnSpc>
              <a:spcBef>
                <a:spcPts val="1000"/>
              </a:spcBef>
              <a:spcAft>
                <a:spcPts val="0"/>
              </a:spcAft>
              <a:buClr>
                <a:schemeClr val="dk1"/>
              </a:buClr>
              <a:buSzPts val="2400"/>
              <a:buFont typeface="Arial"/>
              <a:buChar char="•"/>
            </a:pPr>
            <a:r>
              <a:rPr lang="fr-CA" sz="2000" b="0" i="0" u="none" strike="noStrike" cap="none" dirty="0">
                <a:solidFill>
                  <a:schemeClr val="dk1"/>
                </a:solidFill>
                <a:latin typeface="Century Gothic"/>
                <a:ea typeface="Century Gothic"/>
                <a:cs typeface="Century Gothic"/>
                <a:sym typeface="Century Gothic"/>
              </a:rPr>
              <a:t>Les efforts marketing comprenaient des activations sur les médias sociaux, l’utilisation de matériel publicitaire à jour </a:t>
            </a:r>
            <a:r>
              <a:rPr lang="fr-CA" sz="2000" dirty="0">
                <a:solidFill>
                  <a:schemeClr val="dk1"/>
                </a:solidFill>
                <a:latin typeface="Century Gothic"/>
                <a:ea typeface="Century Gothic"/>
                <a:cs typeface="Century Gothic"/>
                <a:sym typeface="Century Gothic"/>
              </a:rPr>
              <a:t>dans toutes </a:t>
            </a:r>
            <a:r>
              <a:rPr lang="fr-CA" sz="2000" b="0" i="0" u="none" strike="noStrike" cap="none" dirty="0">
                <a:solidFill>
                  <a:schemeClr val="dk1"/>
                </a:solidFill>
                <a:latin typeface="Century Gothic"/>
                <a:ea typeface="Century Gothic"/>
                <a:cs typeface="Century Gothic"/>
                <a:sym typeface="Century Gothic"/>
              </a:rPr>
              <a:t>les cliniques et l’aménagement d’une station de « verres magiques » pour les enfants dans ses cliniques.</a:t>
            </a:r>
            <a:endParaRPr lang="fr-CA" dirty="0"/>
          </a:p>
          <a:p>
            <a:pPr marL="571500" marR="0" lvl="0" indent="-342900" algn="l" rtl="0">
              <a:lnSpc>
                <a:spcPct val="90000"/>
              </a:lnSpc>
              <a:spcBef>
                <a:spcPts val="1000"/>
              </a:spcBef>
              <a:spcAft>
                <a:spcPts val="0"/>
              </a:spcAft>
              <a:buClr>
                <a:schemeClr val="dk1"/>
              </a:buClr>
              <a:buSzPts val="2400"/>
              <a:buFont typeface="Arial"/>
              <a:buChar char="•"/>
            </a:pPr>
            <a:r>
              <a:rPr lang="fr-CA" sz="2000" dirty="0">
                <a:solidFill>
                  <a:schemeClr val="dk1"/>
                </a:solidFill>
                <a:latin typeface="Century Gothic"/>
                <a:ea typeface="Century Gothic"/>
                <a:cs typeface="Century Gothic"/>
                <a:sym typeface="Century Gothic"/>
              </a:rPr>
              <a:t>Hausse marquée de l’intérêt des millénariaux et des enfants pour les verres </a:t>
            </a:r>
            <a:r>
              <a:rPr lang="fr-CA" sz="2000" b="0" i="1" u="none" strike="noStrike" cap="none" dirty="0">
                <a:solidFill>
                  <a:schemeClr val="dk1"/>
                </a:solidFill>
                <a:latin typeface="Century Gothic"/>
                <a:ea typeface="Century Gothic"/>
                <a:cs typeface="Century Gothic"/>
                <a:sym typeface="Century Gothic"/>
              </a:rPr>
              <a:t>Transitions</a:t>
            </a:r>
            <a:r>
              <a:rPr lang="fr-CA" sz="2000" b="0" i="1" u="none" strike="noStrike" cap="none" baseline="30000" dirty="0">
                <a:solidFill>
                  <a:schemeClr val="dk1"/>
                </a:solidFill>
                <a:latin typeface="Century Gothic"/>
                <a:ea typeface="Century Gothic"/>
                <a:cs typeface="Century Gothic"/>
                <a:sym typeface="Century Gothic"/>
              </a:rPr>
              <a:t>®</a:t>
            </a:r>
            <a:r>
              <a:rPr lang="fr-CA" sz="2000" b="0" i="0" u="none" strike="noStrike" cap="none" dirty="0">
                <a:solidFill>
                  <a:schemeClr val="dk1"/>
                </a:solidFill>
                <a:latin typeface="Century Gothic"/>
                <a:ea typeface="Century Gothic"/>
                <a:cs typeface="Century Gothic"/>
                <a:sym typeface="Century Gothic"/>
              </a:rPr>
              <a:t>.</a:t>
            </a:r>
            <a:endParaRPr lang="fr-CA" dirty="0"/>
          </a:p>
          <a:p>
            <a:pPr marL="571500" marR="0" lvl="0" indent="-342900" algn="l" rtl="0">
              <a:lnSpc>
                <a:spcPct val="90000"/>
              </a:lnSpc>
              <a:spcBef>
                <a:spcPts val="1000"/>
              </a:spcBef>
              <a:spcAft>
                <a:spcPts val="0"/>
              </a:spcAft>
              <a:buClr>
                <a:schemeClr val="dk1"/>
              </a:buClr>
              <a:buSzPts val="2400"/>
              <a:buFont typeface="Arial"/>
              <a:buChar char="•"/>
            </a:pPr>
            <a:r>
              <a:rPr lang="fr-CA" sz="2000" b="0" i="0" u="none" strike="noStrike" cap="none" dirty="0">
                <a:solidFill>
                  <a:schemeClr val="dk1"/>
                </a:solidFill>
                <a:latin typeface="Century Gothic"/>
                <a:ea typeface="Century Gothic"/>
                <a:cs typeface="Century Gothic"/>
                <a:sym typeface="Century Gothic"/>
              </a:rPr>
              <a:t>Hausse de 12 % des ventes de verres </a:t>
            </a:r>
            <a:r>
              <a:rPr lang="fr-CA" sz="2000" b="0" i="1" u="none" strike="noStrike" cap="none" dirty="0">
                <a:solidFill>
                  <a:schemeClr val="dk1"/>
                </a:solidFill>
                <a:latin typeface="Century Gothic"/>
                <a:ea typeface="Century Gothic"/>
                <a:cs typeface="Century Gothic"/>
                <a:sym typeface="Century Gothic"/>
              </a:rPr>
              <a:t>Transitions</a:t>
            </a:r>
            <a:r>
              <a:rPr lang="fr-CA" sz="2000" b="0" i="1" u="none" strike="noStrike" cap="none" baseline="30000" dirty="0">
                <a:solidFill>
                  <a:schemeClr val="dk1"/>
                </a:solidFill>
                <a:latin typeface="Century Gothic"/>
                <a:ea typeface="Century Gothic"/>
                <a:cs typeface="Century Gothic"/>
                <a:sym typeface="Century Gothic"/>
              </a:rPr>
              <a:t>®</a:t>
            </a:r>
            <a:r>
              <a:rPr lang="fr-CA" sz="2000" b="0" i="0" u="none" strike="noStrike" cap="none" dirty="0">
                <a:solidFill>
                  <a:schemeClr val="dk1"/>
                </a:solidFill>
                <a:latin typeface="Century Gothic"/>
                <a:ea typeface="Century Gothic"/>
                <a:cs typeface="Century Gothic"/>
                <a:sym typeface="Century Gothic"/>
              </a:rPr>
              <a:t>; ces produits </a:t>
            </a:r>
            <a:r>
              <a:rPr lang="fr-CA" sz="2000" dirty="0">
                <a:solidFill>
                  <a:schemeClr val="dk1"/>
                </a:solidFill>
                <a:latin typeface="Century Gothic"/>
                <a:ea typeface="Century Gothic"/>
                <a:cs typeface="Century Gothic"/>
                <a:sym typeface="Century Gothic"/>
              </a:rPr>
              <a:t>représentent maintenant plus de 40 % des ventes de la clinique</a:t>
            </a:r>
            <a:r>
              <a:rPr lang="fr-CA" sz="2000" b="0" i="0" u="none" strike="noStrike" cap="none" dirty="0">
                <a:solidFill>
                  <a:schemeClr val="dk1"/>
                </a:solidFill>
                <a:latin typeface="Century Gothic"/>
                <a:ea typeface="Century Gothic"/>
                <a:cs typeface="Century Gothic"/>
                <a:sym typeface="Century Gothic"/>
              </a:rPr>
              <a:t>. </a:t>
            </a:r>
            <a:endParaRPr lang="fr-CA" dirty="0"/>
          </a:p>
        </p:txBody>
      </p:sp>
      <p:sp>
        <p:nvSpPr>
          <p:cNvPr id="387" name="Google Shape;387;p14"/>
          <p:cNvSpPr/>
          <p:nvPr>
            <p:custDataLst>
              <p:tags r:id="rId3"/>
            </p:custDataLst>
          </p:nvPr>
        </p:nvSpPr>
        <p:spPr>
          <a:xfrm>
            <a:off x="7125565" y="4172069"/>
            <a:ext cx="4190669"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A" sz="1400" b="1" i="1" u="none" strike="noStrike" cap="none" dirty="0">
                <a:solidFill>
                  <a:schemeClr val="accent3"/>
                </a:solidFill>
                <a:latin typeface="Century Gothic"/>
                <a:ea typeface="Century Gothic"/>
                <a:cs typeface="Century Gothic"/>
                <a:sym typeface="Century Gothic"/>
              </a:rPr>
              <a:t>Commentaires des juges : </a:t>
            </a:r>
            <a:r>
              <a:rPr lang="fr-CA" i="1" dirty="0">
                <a:solidFill>
                  <a:schemeClr val="accent3"/>
                </a:solidFill>
                <a:latin typeface="Century Gothic"/>
                <a:ea typeface="Century Gothic"/>
                <a:cs typeface="Century Gothic"/>
                <a:sym typeface="Century Gothic"/>
              </a:rPr>
              <a:t>Du marketing sur les médias sociaux à la publicité dans les cliniques, </a:t>
            </a:r>
            <a:r>
              <a:rPr lang="fr-CA" sz="1400" b="0" i="1" u="none" strike="noStrike" cap="none" dirty="0">
                <a:solidFill>
                  <a:schemeClr val="accent3"/>
                </a:solidFill>
                <a:latin typeface="Century Gothic"/>
                <a:ea typeface="Century Gothic"/>
                <a:cs typeface="Century Gothic"/>
                <a:sym typeface="Century Gothic"/>
              </a:rPr>
              <a:t>Webb </a:t>
            </a:r>
            <a:r>
              <a:rPr lang="fr-CA" sz="1400" b="0" i="1" u="none" strike="noStrike" cap="none" dirty="0" err="1">
                <a:solidFill>
                  <a:schemeClr val="accent3"/>
                </a:solidFill>
                <a:latin typeface="Century Gothic"/>
                <a:ea typeface="Century Gothic"/>
                <a:cs typeface="Century Gothic"/>
                <a:sym typeface="Century Gothic"/>
              </a:rPr>
              <a:t>Eyecare</a:t>
            </a:r>
            <a:r>
              <a:rPr lang="fr-CA" sz="1400" b="0" i="1" u="none" strike="noStrike" cap="none" dirty="0">
                <a:solidFill>
                  <a:schemeClr val="accent3"/>
                </a:solidFill>
                <a:latin typeface="Century Gothic"/>
                <a:ea typeface="Century Gothic"/>
                <a:cs typeface="Century Gothic"/>
                <a:sym typeface="Century Gothic"/>
              </a:rPr>
              <a:t> a adopté une approche intégrée en matière de marketing en 2020. La mise en évidence de la publicité sur les verres Transitions</a:t>
            </a:r>
            <a:r>
              <a:rPr lang="fr-CA" sz="1400" b="0" i="1" u="none" strike="noStrike" cap="none" baseline="30000" dirty="0">
                <a:solidFill>
                  <a:schemeClr val="accent3"/>
                </a:solidFill>
                <a:latin typeface="Century Gothic"/>
                <a:ea typeface="Century Gothic"/>
                <a:cs typeface="Century Gothic"/>
                <a:sym typeface="Century Gothic"/>
              </a:rPr>
              <a:t>®</a:t>
            </a:r>
            <a:r>
              <a:rPr lang="fr-CA" sz="1400" b="0" i="1" u="none" strike="noStrike" cap="none" dirty="0">
                <a:solidFill>
                  <a:schemeClr val="accent3"/>
                </a:solidFill>
                <a:latin typeface="Century Gothic"/>
                <a:ea typeface="Century Gothic"/>
                <a:cs typeface="Century Gothic"/>
                <a:sym typeface="Century Gothic"/>
              </a:rPr>
              <a:t> dans les cliniques démontre clairement leur engagement envers la marque Transitions</a:t>
            </a:r>
            <a:r>
              <a:rPr lang="fr-CA" sz="1400" b="0" i="1" u="none" strike="noStrike" cap="none" baseline="30000" dirty="0">
                <a:solidFill>
                  <a:schemeClr val="accent3"/>
                </a:solidFill>
                <a:latin typeface="Century Gothic"/>
                <a:ea typeface="Century Gothic"/>
                <a:cs typeface="Century Gothic"/>
                <a:sym typeface="Century Gothic"/>
              </a:rPr>
              <a:t>®</a:t>
            </a:r>
            <a:r>
              <a:rPr lang="fr-CA" sz="1400" b="0" i="1" u="none" strike="noStrike" cap="none" dirty="0">
                <a:solidFill>
                  <a:schemeClr val="accent3"/>
                </a:solidFill>
                <a:latin typeface="Century Gothic"/>
                <a:ea typeface="Century Gothic"/>
                <a:cs typeface="Century Gothic"/>
                <a:sym typeface="Century Gothic"/>
              </a:rPr>
              <a:t>.</a:t>
            </a:r>
            <a:endParaRPr lang="fr-CA" dirty="0"/>
          </a:p>
        </p:txBody>
      </p:sp>
      <p:pic>
        <p:nvPicPr>
          <p:cNvPr id="388" name="Google Shape;388;p14"/>
          <p:cNvPicPr preferRelativeResize="0"/>
          <p:nvPr>
            <p:custDataLst>
              <p:tags r:id="rId4"/>
            </p:custDataLst>
          </p:nvPr>
        </p:nvPicPr>
        <p:blipFill rotWithShape="1">
          <a:blip r:embed="rId8">
            <a:alphaModFix/>
          </a:blip>
          <a:srcRect/>
          <a:stretch/>
        </p:blipFill>
        <p:spPr>
          <a:xfrm>
            <a:off x="7125565" y="904452"/>
            <a:ext cx="4190669" cy="3143001"/>
          </a:xfrm>
          <a:prstGeom prst="rect">
            <a:avLst/>
          </a:prstGeom>
          <a:noFill/>
          <a:ln>
            <a:noFill/>
          </a:ln>
        </p:spPr>
      </p:pic>
      <p:sp>
        <p:nvSpPr>
          <p:cNvPr id="389" name="Google Shape;389;p14"/>
          <p:cNvSpPr txBox="1">
            <a:spLocks noGrp="1"/>
          </p:cNvSpPr>
          <p:nvPr>
            <p:ph type="sldNum" idx="12"/>
            <p:custDataLst>
              <p:tags r:id="rId5"/>
            </p:custDataLst>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14</a:t>
            </a:fld>
            <a:endParaRPr sz="800" b="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5"/>
          <p:cNvSpPr txBox="1">
            <a:spLocks noGrp="1"/>
          </p:cNvSpPr>
          <p:nvPr>
            <p:ph type="body" idx="1"/>
            <p:custDataLst>
              <p:tags r:id="rId1"/>
            </p:custDataLst>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2400"/>
              <a:buFont typeface="Arial"/>
              <a:buNone/>
            </a:pPr>
            <a:r>
              <a:rPr lang="en-US" sz="2800" dirty="0"/>
              <a:t>DR. TAVEL’S FAMILY EYECARE</a:t>
            </a:r>
            <a:endParaRPr dirty="0"/>
          </a:p>
          <a:p>
            <a:pPr marL="457200" marR="0" lvl="0" indent="-228600" algn="l" rtl="0">
              <a:lnSpc>
                <a:spcPct val="90000"/>
              </a:lnSpc>
              <a:spcBef>
                <a:spcPts val="1000"/>
              </a:spcBef>
              <a:spcAft>
                <a:spcPts val="0"/>
              </a:spcAft>
              <a:buClr>
                <a:schemeClr val="dk1"/>
              </a:buClr>
              <a:buSzPts val="2400"/>
              <a:buFont typeface="Arial"/>
              <a:buNone/>
            </a:pPr>
            <a:r>
              <a:rPr lang="en-US" b="0" i="1" dirty="0"/>
              <a:t>PRIX DU DÉTAILLANT DE L’ANNÉE AUX </a:t>
            </a:r>
          </a:p>
          <a:p>
            <a:pPr marL="457200" marR="0" lvl="0" indent="-228600" algn="l" rtl="0">
              <a:lnSpc>
                <a:spcPct val="90000"/>
              </a:lnSpc>
              <a:spcBef>
                <a:spcPts val="1000"/>
              </a:spcBef>
              <a:spcAft>
                <a:spcPts val="0"/>
              </a:spcAft>
              <a:buClr>
                <a:schemeClr val="dk1"/>
              </a:buClr>
              <a:buSzPts val="2400"/>
              <a:buFont typeface="Arial"/>
              <a:buNone/>
            </a:pPr>
            <a:r>
              <a:rPr lang="en-US" b="0" i="1" dirty="0"/>
              <a:t>ÉTATS-UNIS</a:t>
            </a:r>
          </a:p>
          <a:p>
            <a:pPr marL="457200" marR="0" lvl="0" indent="-228600" algn="l" rtl="0">
              <a:lnSpc>
                <a:spcPct val="90000"/>
              </a:lnSpc>
              <a:spcBef>
                <a:spcPts val="1000"/>
              </a:spcBef>
              <a:spcAft>
                <a:spcPts val="0"/>
              </a:spcAft>
              <a:buClr>
                <a:schemeClr val="dk1"/>
              </a:buClr>
              <a:buSzPts val="2400"/>
              <a:buFont typeface="Arial"/>
              <a:buNone/>
            </a:pPr>
            <a:endParaRPr dirty="0"/>
          </a:p>
        </p:txBody>
      </p:sp>
      <p:sp>
        <p:nvSpPr>
          <p:cNvPr id="396" name="Google Shape;396;p15"/>
          <p:cNvSpPr txBox="1"/>
          <p:nvPr>
            <p:custDataLst>
              <p:tags r:id="rId2"/>
            </p:custDataLst>
          </p:nvPr>
        </p:nvSpPr>
        <p:spPr>
          <a:xfrm>
            <a:off x="960439" y="1826777"/>
            <a:ext cx="5250873" cy="4518400"/>
          </a:xfrm>
          <a:prstGeom prst="rect">
            <a:avLst/>
          </a:prstGeom>
          <a:noFill/>
          <a:ln>
            <a:noFill/>
          </a:ln>
        </p:spPr>
        <p:txBody>
          <a:bodyPr spcFirstLastPara="1" wrap="square" lIns="91425" tIns="45700" rIns="91425" bIns="45700" anchor="t" anchorCtr="0">
            <a:normAutofit lnSpcReduction="10000"/>
          </a:bodyPr>
          <a:lstStyle/>
          <a:p>
            <a:pPr marL="571500" marR="0" lvl="0" indent="-342900" algn="l" rtl="0">
              <a:lnSpc>
                <a:spcPct val="90000"/>
              </a:lnSpc>
              <a:spcBef>
                <a:spcPts val="1000"/>
              </a:spcBef>
              <a:spcAft>
                <a:spcPts val="0"/>
              </a:spcAft>
              <a:buClr>
                <a:schemeClr val="dk1"/>
              </a:buClr>
              <a:buSzPts val="2400"/>
              <a:buFont typeface="Arial"/>
              <a:buChar char="•"/>
            </a:pPr>
            <a:r>
              <a:rPr lang="fr-CA" sz="2000" b="0" i="0" u="none" strike="noStrike" cap="none" dirty="0">
                <a:solidFill>
                  <a:schemeClr val="dk1"/>
                </a:solidFill>
                <a:latin typeface="Century Gothic"/>
                <a:ea typeface="Century Gothic"/>
                <a:cs typeface="Century Gothic"/>
                <a:sym typeface="Century Gothic"/>
              </a:rPr>
              <a:t>Entreprise familiale fondée en 1940 qui compte aujourd’hui 23 succursales en Indiana. </a:t>
            </a:r>
            <a:endParaRPr lang="fr-CA" dirty="0"/>
          </a:p>
          <a:p>
            <a:pPr marL="571500" marR="0" lvl="0" indent="-342900" algn="l" rtl="0">
              <a:lnSpc>
                <a:spcPct val="90000"/>
              </a:lnSpc>
              <a:spcBef>
                <a:spcPts val="1000"/>
              </a:spcBef>
              <a:spcAft>
                <a:spcPts val="0"/>
              </a:spcAft>
              <a:buClr>
                <a:schemeClr val="dk1"/>
              </a:buClr>
              <a:buSzPts val="2400"/>
              <a:buFont typeface="Arial"/>
              <a:buChar char="•"/>
            </a:pPr>
            <a:r>
              <a:rPr lang="fr-CA" sz="2000" b="0" i="0" u="none" strike="noStrike" cap="none" dirty="0">
                <a:solidFill>
                  <a:schemeClr val="dk1"/>
                </a:solidFill>
                <a:latin typeface="Century Gothic"/>
                <a:ea typeface="Century Gothic"/>
                <a:cs typeface="Century Gothic"/>
                <a:sym typeface="Century Gothic"/>
              </a:rPr>
              <a:t>A mis en place des occasions d’apprentissage </a:t>
            </a:r>
            <a:r>
              <a:rPr lang="fr-CA" sz="2000" dirty="0">
                <a:solidFill>
                  <a:schemeClr val="dk1"/>
                </a:solidFill>
                <a:latin typeface="Century Gothic"/>
                <a:ea typeface="Century Gothic"/>
                <a:cs typeface="Century Gothic"/>
                <a:sym typeface="Century Gothic"/>
              </a:rPr>
              <a:t>comme un questionnaire pour les spécialistes Transitions dans les succursales Tavel, et des promotions personnalisées, notamment des concours pour le personnel axés sur les verres </a:t>
            </a:r>
            <a:r>
              <a:rPr lang="fr-CA" sz="2000" b="0" i="1" u="none" strike="noStrike" cap="none" dirty="0">
                <a:solidFill>
                  <a:schemeClr val="dk1"/>
                </a:solidFill>
                <a:latin typeface="Century Gothic"/>
                <a:ea typeface="Century Gothic"/>
                <a:cs typeface="Century Gothic"/>
                <a:sym typeface="Century Gothic"/>
              </a:rPr>
              <a:t>Transitions</a:t>
            </a:r>
            <a:r>
              <a:rPr lang="fr-CA" sz="2000" b="0" i="1" u="none" strike="noStrike" cap="none" baseline="30000" dirty="0">
                <a:solidFill>
                  <a:schemeClr val="dk1"/>
                </a:solidFill>
                <a:latin typeface="Century Gothic"/>
                <a:ea typeface="Century Gothic"/>
                <a:cs typeface="Century Gothic"/>
                <a:sym typeface="Century Gothic"/>
              </a:rPr>
              <a:t>®</a:t>
            </a:r>
            <a:r>
              <a:rPr lang="fr-CA" sz="2000" b="0" i="0" u="none" strike="noStrike" cap="none" dirty="0">
                <a:solidFill>
                  <a:schemeClr val="dk1"/>
                </a:solidFill>
                <a:latin typeface="Century Gothic"/>
                <a:ea typeface="Century Gothic"/>
                <a:cs typeface="Century Gothic"/>
                <a:sym typeface="Century Gothic"/>
              </a:rPr>
              <a:t>.</a:t>
            </a:r>
            <a:endParaRPr lang="fr-CA" dirty="0"/>
          </a:p>
          <a:p>
            <a:pPr marL="571500" marR="0" lvl="0" indent="-342900" algn="l" rtl="0">
              <a:lnSpc>
                <a:spcPct val="90000"/>
              </a:lnSpc>
              <a:spcBef>
                <a:spcPts val="1000"/>
              </a:spcBef>
              <a:spcAft>
                <a:spcPts val="0"/>
              </a:spcAft>
              <a:buClr>
                <a:schemeClr val="dk1"/>
              </a:buClr>
              <a:buSzPts val="2400"/>
              <a:buFont typeface="Arial"/>
              <a:buChar char="•"/>
            </a:pPr>
            <a:r>
              <a:rPr lang="fr-CA" sz="2000" b="0" i="0" u="none" strike="noStrike" cap="none" dirty="0">
                <a:solidFill>
                  <a:schemeClr val="dk1"/>
                </a:solidFill>
                <a:latin typeface="Century Gothic"/>
                <a:ea typeface="Century Gothic"/>
                <a:cs typeface="Century Gothic"/>
                <a:sym typeface="Century Gothic"/>
              </a:rPr>
              <a:t>Au total, 12 188 paires de verres </a:t>
            </a:r>
            <a:r>
              <a:rPr lang="fr-CA" sz="2000" b="0" i="1" u="none" strike="noStrike" cap="none" dirty="0">
                <a:solidFill>
                  <a:schemeClr val="dk1"/>
                </a:solidFill>
                <a:latin typeface="Century Gothic"/>
                <a:ea typeface="Century Gothic"/>
                <a:cs typeface="Century Gothic"/>
                <a:sym typeface="Century Gothic"/>
              </a:rPr>
              <a:t>Transitions</a:t>
            </a:r>
            <a:r>
              <a:rPr lang="fr-CA" sz="2000" b="0" i="0" u="none" strike="noStrike" cap="none" dirty="0">
                <a:solidFill>
                  <a:schemeClr val="dk1"/>
                </a:solidFill>
                <a:latin typeface="Century Gothic"/>
                <a:ea typeface="Century Gothic"/>
                <a:cs typeface="Century Gothic"/>
                <a:sym typeface="Century Gothic"/>
              </a:rPr>
              <a:t> ont été vendues en 2020, ce qui a contribu</a:t>
            </a:r>
            <a:r>
              <a:rPr lang="fr-CA" sz="2000" dirty="0">
                <a:solidFill>
                  <a:schemeClr val="dk1"/>
                </a:solidFill>
                <a:latin typeface="Century Gothic"/>
                <a:ea typeface="Century Gothic"/>
                <a:cs typeface="Century Gothic"/>
                <a:sym typeface="Century Gothic"/>
              </a:rPr>
              <a:t>é à accroître le taux de </a:t>
            </a:r>
            <a:r>
              <a:rPr lang="fr-CA" sz="2000" b="0" i="0" u="none" strike="noStrike" cap="none" dirty="0">
                <a:solidFill>
                  <a:schemeClr val="dk1"/>
                </a:solidFill>
                <a:latin typeface="Century Gothic"/>
                <a:ea typeface="Century Gothic"/>
                <a:cs typeface="Century Gothic"/>
                <a:sym typeface="Century Gothic"/>
              </a:rPr>
              <a:t>pénétration du marché de 12,5 % à 17,2 % en août 2020.</a:t>
            </a:r>
            <a:endParaRPr lang="fr-CA" dirty="0"/>
          </a:p>
        </p:txBody>
      </p:sp>
      <p:sp>
        <p:nvSpPr>
          <p:cNvPr id="397" name="Google Shape;397;p15"/>
          <p:cNvSpPr/>
          <p:nvPr>
            <p:custDataLst>
              <p:tags r:id="rId3"/>
            </p:custDataLst>
          </p:nvPr>
        </p:nvSpPr>
        <p:spPr>
          <a:xfrm>
            <a:off x="7125565" y="4172069"/>
            <a:ext cx="4190669" cy="16003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A" sz="1400" b="1" i="1" u="none" strike="noStrike" cap="none" dirty="0">
                <a:solidFill>
                  <a:schemeClr val="accent3"/>
                </a:solidFill>
                <a:latin typeface="Century Gothic"/>
                <a:ea typeface="Century Gothic"/>
                <a:cs typeface="Century Gothic"/>
                <a:sym typeface="Century Gothic"/>
              </a:rPr>
              <a:t>Commentaires des juges : </a:t>
            </a:r>
            <a:r>
              <a:rPr lang="fr-CA" sz="1400" b="0" i="1" u="none" strike="noStrike" cap="none" dirty="0">
                <a:solidFill>
                  <a:schemeClr val="accent3"/>
                </a:solidFill>
                <a:latin typeface="Century Gothic"/>
                <a:ea typeface="Century Gothic"/>
                <a:cs typeface="Century Gothic"/>
                <a:sym typeface="Century Gothic"/>
              </a:rPr>
              <a:t>Dr. </a:t>
            </a:r>
            <a:r>
              <a:rPr lang="fr-CA" sz="1400" b="0" i="1" u="none" strike="noStrike" cap="none" dirty="0" err="1">
                <a:solidFill>
                  <a:schemeClr val="accent3"/>
                </a:solidFill>
                <a:latin typeface="Century Gothic"/>
                <a:ea typeface="Century Gothic"/>
                <a:cs typeface="Century Gothic"/>
                <a:sym typeface="Century Gothic"/>
              </a:rPr>
              <a:t>Tavel’s</a:t>
            </a:r>
            <a:r>
              <a:rPr lang="fr-CA" sz="1400" b="0" i="1" u="none" strike="noStrike" cap="none" dirty="0">
                <a:solidFill>
                  <a:schemeClr val="accent3"/>
                </a:solidFill>
                <a:latin typeface="Century Gothic"/>
                <a:ea typeface="Century Gothic"/>
                <a:cs typeface="Century Gothic"/>
                <a:sym typeface="Century Gothic"/>
              </a:rPr>
              <a:t> Family </a:t>
            </a:r>
            <a:r>
              <a:rPr lang="fr-CA" sz="1400" b="0" i="1" u="none" strike="noStrike" cap="none" dirty="0" err="1">
                <a:solidFill>
                  <a:schemeClr val="accent3"/>
                </a:solidFill>
                <a:latin typeface="Century Gothic"/>
                <a:ea typeface="Century Gothic"/>
                <a:cs typeface="Century Gothic"/>
                <a:sym typeface="Century Gothic"/>
              </a:rPr>
              <a:t>Eyecare</a:t>
            </a:r>
            <a:r>
              <a:rPr lang="fr-CA" sz="1400" b="0" i="1" u="none" strike="noStrike" cap="none" dirty="0">
                <a:solidFill>
                  <a:schemeClr val="accent3"/>
                </a:solidFill>
                <a:latin typeface="Century Gothic"/>
                <a:ea typeface="Century Gothic"/>
                <a:cs typeface="Century Gothic"/>
                <a:sym typeface="Century Gothic"/>
              </a:rPr>
              <a:t> a utilisé différentes tactiques en 2020, mais les a toutes abordées de manière stratégique et réfléchie. Les employés se sont responsabilisés et leurs résultats démontrent clairement que leurs </a:t>
            </a:r>
            <a:r>
              <a:rPr lang="fr-CA" i="1" dirty="0">
                <a:solidFill>
                  <a:schemeClr val="accent3"/>
                </a:solidFill>
                <a:latin typeface="Century Gothic"/>
                <a:ea typeface="Century Gothic"/>
                <a:cs typeface="Century Gothic"/>
                <a:sym typeface="Century Gothic"/>
              </a:rPr>
              <a:t>efforts ont porté des fruits</a:t>
            </a:r>
            <a:r>
              <a:rPr lang="fr-CA" sz="1400" b="0" i="1" u="none" strike="noStrike" cap="none" dirty="0">
                <a:solidFill>
                  <a:schemeClr val="accent3"/>
                </a:solidFill>
                <a:latin typeface="Century Gothic"/>
                <a:ea typeface="Century Gothic"/>
                <a:cs typeface="Century Gothic"/>
                <a:sym typeface="Century Gothic"/>
              </a:rPr>
              <a:t>. </a:t>
            </a:r>
            <a:endParaRPr lang="fr-CA" dirty="0"/>
          </a:p>
        </p:txBody>
      </p:sp>
      <p:pic>
        <p:nvPicPr>
          <p:cNvPr id="398" name="Google Shape;398;p15"/>
          <p:cNvPicPr preferRelativeResize="0"/>
          <p:nvPr>
            <p:custDataLst>
              <p:tags r:id="rId4"/>
            </p:custDataLst>
          </p:nvPr>
        </p:nvPicPr>
        <p:blipFill rotWithShape="1">
          <a:blip r:embed="rId8">
            <a:alphaModFix/>
          </a:blip>
          <a:srcRect/>
          <a:stretch/>
        </p:blipFill>
        <p:spPr>
          <a:xfrm>
            <a:off x="7649399" y="904452"/>
            <a:ext cx="3143001" cy="3143001"/>
          </a:xfrm>
          <a:prstGeom prst="rect">
            <a:avLst/>
          </a:prstGeom>
          <a:noFill/>
          <a:ln>
            <a:noFill/>
          </a:ln>
        </p:spPr>
      </p:pic>
      <p:sp>
        <p:nvSpPr>
          <p:cNvPr id="399" name="Google Shape;399;p15"/>
          <p:cNvSpPr txBox="1">
            <a:spLocks noGrp="1"/>
          </p:cNvSpPr>
          <p:nvPr>
            <p:ph type="sldNum" idx="12"/>
            <p:custDataLst>
              <p:tags r:id="rId5"/>
            </p:custDataLst>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15</a:t>
            </a:fld>
            <a:endParaRPr sz="800" b="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16"/>
          <p:cNvSpPr txBox="1">
            <a:spLocks noGrp="1"/>
          </p:cNvSpPr>
          <p:nvPr>
            <p:ph type="body" idx="1"/>
            <p:custDataLst>
              <p:tags r:id="rId1"/>
            </p:custDataLst>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2400"/>
              <a:buFont typeface="Arial"/>
              <a:buNone/>
            </a:pPr>
            <a:r>
              <a:rPr lang="en-US" sz="2800" dirty="0"/>
              <a:t>WAUSEON EYE CARE</a:t>
            </a:r>
            <a:endParaRPr dirty="0"/>
          </a:p>
          <a:p>
            <a:pPr marL="457200" marR="0" lvl="0" indent="-228600" algn="l" rtl="0">
              <a:lnSpc>
                <a:spcPct val="90000"/>
              </a:lnSpc>
              <a:spcBef>
                <a:spcPts val="1000"/>
              </a:spcBef>
              <a:spcAft>
                <a:spcPts val="0"/>
              </a:spcAft>
              <a:buClr>
                <a:schemeClr val="dk1"/>
              </a:buClr>
              <a:buSzPts val="2400"/>
              <a:buFont typeface="Arial"/>
              <a:buNone/>
            </a:pPr>
            <a:r>
              <a:rPr lang="en-US" b="0" i="1" dirty="0"/>
              <a:t>CLNIQUE DE SOINS DE LA VUE DE</a:t>
            </a:r>
          </a:p>
          <a:p>
            <a:pPr marL="457200" marR="0" lvl="0" indent="-228600" algn="l" rtl="0">
              <a:lnSpc>
                <a:spcPct val="90000"/>
              </a:lnSpc>
              <a:spcBef>
                <a:spcPts val="1000"/>
              </a:spcBef>
              <a:spcAft>
                <a:spcPts val="0"/>
              </a:spcAft>
              <a:buClr>
                <a:schemeClr val="dk1"/>
              </a:buClr>
              <a:buSzPts val="2400"/>
              <a:buFont typeface="Arial"/>
              <a:buNone/>
            </a:pPr>
            <a:r>
              <a:rPr lang="en-US" b="0" i="1" dirty="0"/>
              <a:t>L’ANNÉE AUX ÉTATS-UNIS</a:t>
            </a:r>
            <a:endParaRPr dirty="0"/>
          </a:p>
        </p:txBody>
      </p:sp>
      <p:sp>
        <p:nvSpPr>
          <p:cNvPr id="406" name="Google Shape;406;p16"/>
          <p:cNvSpPr txBox="1"/>
          <p:nvPr>
            <p:custDataLst>
              <p:tags r:id="rId2"/>
            </p:custDataLst>
          </p:nvPr>
        </p:nvSpPr>
        <p:spPr>
          <a:xfrm>
            <a:off x="960439" y="1826777"/>
            <a:ext cx="5250873" cy="4518400"/>
          </a:xfrm>
          <a:prstGeom prst="rect">
            <a:avLst/>
          </a:prstGeom>
          <a:noFill/>
          <a:ln>
            <a:noFill/>
          </a:ln>
        </p:spPr>
        <p:txBody>
          <a:bodyPr spcFirstLastPara="1" wrap="square" lIns="91425" tIns="45700" rIns="91425" bIns="45700" anchor="t" anchorCtr="0">
            <a:normAutofit lnSpcReduction="10000"/>
          </a:bodyPr>
          <a:lstStyle/>
          <a:p>
            <a:pPr marL="571500" marR="0" lvl="0" indent="-342900" algn="l" rtl="0">
              <a:lnSpc>
                <a:spcPct val="90000"/>
              </a:lnSpc>
              <a:spcBef>
                <a:spcPts val="1000"/>
              </a:spcBef>
              <a:spcAft>
                <a:spcPts val="0"/>
              </a:spcAft>
              <a:buClr>
                <a:schemeClr val="dk1"/>
              </a:buClr>
              <a:buSzPts val="2400"/>
              <a:buFont typeface="Arial"/>
              <a:buChar char="•"/>
            </a:pPr>
            <a:r>
              <a:rPr lang="fr-CA" sz="2000" b="0" i="0" u="none" strike="noStrike" cap="none" dirty="0">
                <a:solidFill>
                  <a:schemeClr val="dk1"/>
                </a:solidFill>
                <a:latin typeface="Century Gothic"/>
                <a:ea typeface="Century Gothic"/>
                <a:cs typeface="Century Gothic"/>
                <a:sym typeface="Century Gothic"/>
              </a:rPr>
              <a:t>Clinique située à </a:t>
            </a:r>
            <a:r>
              <a:rPr lang="fr-CA" sz="2000" b="0" i="0" u="none" strike="noStrike" cap="none" dirty="0" err="1">
                <a:solidFill>
                  <a:schemeClr val="dk1"/>
                </a:solidFill>
                <a:latin typeface="Century Gothic"/>
                <a:ea typeface="Century Gothic"/>
                <a:cs typeface="Century Gothic"/>
                <a:sym typeface="Century Gothic"/>
              </a:rPr>
              <a:t>Wauseon</a:t>
            </a:r>
            <a:r>
              <a:rPr lang="fr-CA" sz="2000" b="0" i="0" u="none" strike="noStrike" cap="none" dirty="0">
                <a:solidFill>
                  <a:schemeClr val="dk1"/>
                </a:solidFill>
                <a:latin typeface="Century Gothic"/>
                <a:ea typeface="Century Gothic"/>
                <a:cs typeface="Century Gothic"/>
                <a:sym typeface="Century Gothic"/>
              </a:rPr>
              <a:t>, en Ohio.</a:t>
            </a:r>
            <a:endParaRPr lang="fr-CA" dirty="0"/>
          </a:p>
          <a:p>
            <a:pPr marL="571500" marR="0" lvl="0" indent="-342900" algn="l" rtl="0">
              <a:lnSpc>
                <a:spcPct val="90000"/>
              </a:lnSpc>
              <a:spcBef>
                <a:spcPts val="1000"/>
              </a:spcBef>
              <a:spcAft>
                <a:spcPts val="0"/>
              </a:spcAft>
              <a:buClr>
                <a:schemeClr val="dk1"/>
              </a:buClr>
              <a:buSzPts val="2400"/>
              <a:buFont typeface="Arial"/>
              <a:buChar char="•"/>
            </a:pPr>
            <a:r>
              <a:rPr lang="fr-CA" sz="2000" b="0" i="0" u="none" strike="noStrike" cap="none" dirty="0">
                <a:solidFill>
                  <a:schemeClr val="dk1"/>
                </a:solidFill>
                <a:latin typeface="Century Gothic"/>
                <a:ea typeface="Century Gothic"/>
                <a:cs typeface="Century Gothic"/>
                <a:sym typeface="Century Gothic"/>
              </a:rPr>
              <a:t>Formation de tous les employés pour qu’ils deviennent des </a:t>
            </a:r>
            <a:r>
              <a:rPr lang="fr-CA" sz="2000" dirty="0">
                <a:solidFill>
                  <a:schemeClr val="dk1"/>
                </a:solidFill>
                <a:latin typeface="Century Gothic"/>
                <a:ea typeface="Century Gothic"/>
                <a:cs typeface="Century Gothic"/>
                <a:sym typeface="Century Gothic"/>
              </a:rPr>
              <a:t>spécialistes Transitions, verres </a:t>
            </a:r>
            <a:r>
              <a:rPr lang="fr-CA" sz="2000" i="1" dirty="0">
                <a:solidFill>
                  <a:schemeClr val="dk1"/>
                </a:solidFill>
                <a:latin typeface="Century Gothic"/>
                <a:ea typeface="Century Gothic"/>
                <a:cs typeface="Century Gothic"/>
                <a:sym typeface="Century Gothic"/>
              </a:rPr>
              <a:t>Transitions</a:t>
            </a:r>
            <a:r>
              <a:rPr lang="fr-CA" sz="2000" i="1" baseline="30000" dirty="0">
                <a:solidFill>
                  <a:schemeClr val="dk1"/>
                </a:solidFill>
                <a:latin typeface="Century Gothic"/>
                <a:ea typeface="Century Gothic"/>
                <a:cs typeface="Century Gothic"/>
                <a:sym typeface="Century Gothic"/>
              </a:rPr>
              <a:t>®</a:t>
            </a:r>
            <a:r>
              <a:rPr lang="fr-CA" sz="2000" dirty="0">
                <a:solidFill>
                  <a:schemeClr val="dk1"/>
                </a:solidFill>
                <a:latin typeface="Century Gothic"/>
                <a:ea typeface="Century Gothic"/>
                <a:cs typeface="Century Gothic"/>
                <a:sym typeface="Century Gothic"/>
              </a:rPr>
              <a:t> offerts à tous les employés, création d’un présentoir interactif présentant tous les types de verres </a:t>
            </a:r>
            <a:r>
              <a:rPr lang="fr-CA" sz="2000" b="0" i="1" u="none" strike="noStrike" cap="none" dirty="0">
                <a:solidFill>
                  <a:schemeClr val="dk1"/>
                </a:solidFill>
                <a:latin typeface="Century Gothic"/>
                <a:ea typeface="Century Gothic"/>
                <a:cs typeface="Century Gothic"/>
                <a:sym typeface="Century Gothic"/>
              </a:rPr>
              <a:t>Transitions</a:t>
            </a:r>
            <a:r>
              <a:rPr lang="fr-CA" sz="2000" b="0" i="1" u="none" strike="noStrike" cap="none" baseline="30000" dirty="0">
                <a:solidFill>
                  <a:schemeClr val="dk1"/>
                </a:solidFill>
                <a:latin typeface="Century Gothic"/>
                <a:ea typeface="Century Gothic"/>
                <a:cs typeface="Century Gothic"/>
                <a:sym typeface="Century Gothic"/>
              </a:rPr>
              <a:t>®</a:t>
            </a:r>
            <a:r>
              <a:rPr lang="fr-CA" sz="2000" dirty="0">
                <a:solidFill>
                  <a:schemeClr val="dk1"/>
                </a:solidFill>
                <a:latin typeface="Century Gothic"/>
                <a:ea typeface="Century Gothic"/>
                <a:cs typeface="Century Gothic"/>
                <a:sym typeface="Century Gothic"/>
              </a:rPr>
              <a:t>, installation d’une affiche de la marque Transitions dans la vitrine et d’une affiche surdimensionnée à l’intérieur, etc</a:t>
            </a:r>
            <a:r>
              <a:rPr lang="fr-CA" sz="2000" b="0" i="0" u="none" strike="noStrike" cap="none" dirty="0">
                <a:solidFill>
                  <a:schemeClr val="dk1"/>
                </a:solidFill>
                <a:latin typeface="Century Gothic"/>
                <a:ea typeface="Century Gothic"/>
                <a:cs typeface="Century Gothic"/>
                <a:sym typeface="Century Gothic"/>
              </a:rPr>
              <a:t>.</a:t>
            </a:r>
            <a:endParaRPr lang="fr-CA" dirty="0"/>
          </a:p>
          <a:p>
            <a:pPr marL="571500" marR="0" lvl="0" indent="-342900" algn="l" rtl="0">
              <a:lnSpc>
                <a:spcPct val="90000"/>
              </a:lnSpc>
              <a:spcBef>
                <a:spcPts val="1000"/>
              </a:spcBef>
              <a:spcAft>
                <a:spcPts val="0"/>
              </a:spcAft>
              <a:buClr>
                <a:schemeClr val="dk1"/>
              </a:buClr>
              <a:buSzPts val="2400"/>
              <a:buFont typeface="Arial"/>
              <a:buChar char="•"/>
            </a:pPr>
            <a:r>
              <a:rPr lang="fr-CA" sz="2000" b="0" i="0" u="none" strike="noStrike" cap="none" dirty="0">
                <a:solidFill>
                  <a:schemeClr val="dk1"/>
                </a:solidFill>
                <a:latin typeface="Century Gothic"/>
                <a:ea typeface="Century Gothic"/>
                <a:cs typeface="Century Gothic"/>
                <a:sym typeface="Century Gothic"/>
              </a:rPr>
              <a:t>Les ventes de verres </a:t>
            </a:r>
            <a:r>
              <a:rPr lang="fr-CA" sz="2000" b="0" i="1" u="none" strike="noStrike" cap="none" dirty="0">
                <a:solidFill>
                  <a:schemeClr val="dk1"/>
                </a:solidFill>
                <a:latin typeface="Century Gothic"/>
                <a:ea typeface="Century Gothic"/>
                <a:cs typeface="Century Gothic"/>
                <a:sym typeface="Century Gothic"/>
              </a:rPr>
              <a:t>Transitions</a:t>
            </a:r>
            <a:r>
              <a:rPr lang="fr-CA" sz="2000" b="0" i="1" u="none" strike="noStrike" cap="none" baseline="30000" dirty="0">
                <a:solidFill>
                  <a:schemeClr val="dk1"/>
                </a:solidFill>
                <a:latin typeface="Century Gothic"/>
                <a:ea typeface="Century Gothic"/>
                <a:cs typeface="Century Gothic"/>
                <a:sym typeface="Century Gothic"/>
              </a:rPr>
              <a:t>®</a:t>
            </a:r>
            <a:r>
              <a:rPr lang="fr-CA" sz="2000" b="0" i="0" u="none" strike="noStrike" cap="none" dirty="0">
                <a:solidFill>
                  <a:schemeClr val="dk1"/>
                </a:solidFill>
                <a:latin typeface="Century Gothic"/>
                <a:ea typeface="Century Gothic"/>
                <a:cs typeface="Century Gothic"/>
                <a:sym typeface="Century Gothic"/>
              </a:rPr>
              <a:t> se sont établies à 28 % des ventes totales de la clinique, soit une hausse de 66 %!</a:t>
            </a:r>
            <a:endParaRPr lang="fr-CA" dirty="0"/>
          </a:p>
        </p:txBody>
      </p:sp>
      <p:sp>
        <p:nvSpPr>
          <p:cNvPr id="407" name="Google Shape;407;p16"/>
          <p:cNvSpPr/>
          <p:nvPr>
            <p:custDataLst>
              <p:tags r:id="rId3"/>
            </p:custDataLst>
          </p:nvPr>
        </p:nvSpPr>
        <p:spPr>
          <a:xfrm>
            <a:off x="7125565" y="4172069"/>
            <a:ext cx="4190669"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A" sz="1400" b="1" i="1" u="none" strike="noStrike" cap="none" dirty="0">
                <a:solidFill>
                  <a:schemeClr val="accent3"/>
                </a:solidFill>
                <a:latin typeface="Century Gothic"/>
                <a:ea typeface="Century Gothic"/>
                <a:cs typeface="Century Gothic"/>
                <a:sym typeface="Century Gothic"/>
              </a:rPr>
              <a:t>Commentaires des juges : </a:t>
            </a:r>
            <a:r>
              <a:rPr lang="fr-CA" sz="1400" i="1" u="none" strike="noStrike" cap="none" dirty="0">
                <a:solidFill>
                  <a:schemeClr val="accent3"/>
                </a:solidFill>
                <a:latin typeface="Century Gothic"/>
                <a:ea typeface="Century Gothic"/>
                <a:cs typeface="Century Gothic"/>
                <a:sym typeface="Century Gothic"/>
              </a:rPr>
              <a:t>Nous sommes très impressionnés et il</a:t>
            </a:r>
            <a:r>
              <a:rPr lang="fr-CA" i="1" dirty="0">
                <a:solidFill>
                  <a:schemeClr val="accent3"/>
                </a:solidFill>
                <a:latin typeface="Century Gothic"/>
                <a:ea typeface="Century Gothic"/>
                <a:cs typeface="Century Gothic"/>
                <a:sym typeface="Century Gothic"/>
              </a:rPr>
              <a:t> n’est pas surprenant que </a:t>
            </a:r>
            <a:r>
              <a:rPr lang="fr-CA" i="1" dirty="0" err="1">
                <a:solidFill>
                  <a:schemeClr val="accent3"/>
                </a:solidFill>
                <a:latin typeface="Century Gothic"/>
                <a:ea typeface="Century Gothic"/>
                <a:cs typeface="Century Gothic"/>
                <a:sym typeface="Century Gothic"/>
              </a:rPr>
              <a:t>Wauseon</a:t>
            </a:r>
            <a:r>
              <a:rPr lang="fr-CA" i="1" dirty="0">
                <a:solidFill>
                  <a:schemeClr val="accent3"/>
                </a:solidFill>
                <a:latin typeface="Century Gothic"/>
                <a:ea typeface="Century Gothic"/>
                <a:cs typeface="Century Gothic"/>
                <a:sym typeface="Century Gothic"/>
              </a:rPr>
              <a:t> Eye Care ait augmenté ses ventes de verres Transitions compte tenu de ses plans pour 2020. Ils ont permis au personnel et aux patients d’interagir de différentes façons avec la marque </a:t>
            </a:r>
            <a:r>
              <a:rPr lang="fr-CA" i="1" dirty="0">
                <a:solidFill>
                  <a:schemeClr val="accent3"/>
                </a:solidFill>
                <a:latin typeface="Century Gothic"/>
                <a:sym typeface="Century Gothic"/>
              </a:rPr>
              <a:t>Transitions</a:t>
            </a:r>
            <a:r>
              <a:rPr lang="fr-CA" i="1" baseline="30000" dirty="0">
                <a:solidFill>
                  <a:schemeClr val="accent3"/>
                </a:solidFill>
                <a:latin typeface="Century Gothic"/>
                <a:sym typeface="Century Gothic"/>
              </a:rPr>
              <a:t>®</a:t>
            </a:r>
            <a:r>
              <a:rPr lang="fr-CA" i="1" dirty="0">
                <a:solidFill>
                  <a:schemeClr val="accent3"/>
                </a:solidFill>
                <a:latin typeface="Century Gothic"/>
                <a:sym typeface="Century Gothic"/>
              </a:rPr>
              <a:t> </a:t>
            </a:r>
            <a:r>
              <a:rPr lang="fr-CA" i="1" dirty="0">
                <a:solidFill>
                  <a:schemeClr val="accent3"/>
                </a:solidFill>
                <a:latin typeface="Century Gothic"/>
                <a:ea typeface="Century Gothic"/>
                <a:cs typeface="Century Gothic"/>
                <a:sym typeface="Century Gothic"/>
              </a:rPr>
              <a:t>et leurs résultats témoignent de leurs efforts soutenus</a:t>
            </a:r>
            <a:r>
              <a:rPr lang="fr-CA" sz="1400" b="0" i="1" u="none" strike="noStrike" cap="none" dirty="0">
                <a:solidFill>
                  <a:schemeClr val="accent3"/>
                </a:solidFill>
                <a:latin typeface="Century Gothic"/>
                <a:ea typeface="Century Gothic"/>
                <a:cs typeface="Century Gothic"/>
                <a:sym typeface="Century Gothic"/>
              </a:rPr>
              <a:t>.</a:t>
            </a:r>
            <a:endParaRPr lang="fr-CA" dirty="0"/>
          </a:p>
        </p:txBody>
      </p:sp>
      <p:pic>
        <p:nvPicPr>
          <p:cNvPr id="408" name="Google Shape;408;p16"/>
          <p:cNvPicPr preferRelativeResize="0"/>
          <p:nvPr>
            <p:custDataLst>
              <p:tags r:id="rId4"/>
            </p:custDataLst>
          </p:nvPr>
        </p:nvPicPr>
        <p:blipFill rotWithShape="1">
          <a:blip r:embed="rId8">
            <a:alphaModFix/>
          </a:blip>
          <a:srcRect/>
          <a:stretch/>
        </p:blipFill>
        <p:spPr>
          <a:xfrm>
            <a:off x="7649399" y="904452"/>
            <a:ext cx="3143001" cy="3143001"/>
          </a:xfrm>
          <a:prstGeom prst="rect">
            <a:avLst/>
          </a:prstGeom>
          <a:noFill/>
          <a:ln>
            <a:noFill/>
          </a:ln>
        </p:spPr>
      </p:pic>
      <p:sp>
        <p:nvSpPr>
          <p:cNvPr id="409" name="Google Shape;409;p16"/>
          <p:cNvSpPr txBox="1">
            <a:spLocks noGrp="1"/>
          </p:cNvSpPr>
          <p:nvPr>
            <p:ph type="sldNum" idx="12"/>
            <p:custDataLst>
              <p:tags r:id="rId5"/>
            </p:custDataLst>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16</a:t>
            </a:fld>
            <a:endParaRPr sz="800" b="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17"/>
          <p:cNvSpPr txBox="1">
            <a:spLocks noGrp="1"/>
          </p:cNvSpPr>
          <p:nvPr>
            <p:ph type="body" idx="1"/>
            <p:custDataLst>
              <p:tags r:id="rId1"/>
            </p:custDataLst>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2400"/>
              <a:buFont typeface="Arial"/>
              <a:buNone/>
            </a:pPr>
            <a:r>
              <a:rPr lang="en-US" sz="2800" dirty="0"/>
              <a:t>LUNETTERIE MILOT</a:t>
            </a:r>
            <a:endParaRPr dirty="0"/>
          </a:p>
          <a:p>
            <a:pPr marL="457200" marR="0" lvl="0" indent="-228600" algn="l" rtl="0">
              <a:lnSpc>
                <a:spcPct val="90000"/>
              </a:lnSpc>
              <a:spcBef>
                <a:spcPts val="1000"/>
              </a:spcBef>
              <a:spcAft>
                <a:spcPts val="0"/>
              </a:spcAft>
              <a:buClr>
                <a:schemeClr val="dk1"/>
              </a:buClr>
              <a:buSzPts val="2400"/>
              <a:buFont typeface="Arial"/>
              <a:buNone/>
            </a:pPr>
            <a:r>
              <a:rPr lang="en-US" sz="2000" b="0" i="1" dirty="0"/>
              <a:t>CLINIQUE DE SOINS DE LA VUE DE L’ANNÉE </a:t>
            </a:r>
          </a:p>
          <a:p>
            <a:pPr marL="457200" marR="0" lvl="0" indent="-228600" algn="l" rtl="0">
              <a:lnSpc>
                <a:spcPct val="90000"/>
              </a:lnSpc>
              <a:spcBef>
                <a:spcPts val="1000"/>
              </a:spcBef>
              <a:spcAft>
                <a:spcPts val="0"/>
              </a:spcAft>
              <a:buClr>
                <a:schemeClr val="dk1"/>
              </a:buClr>
              <a:buSzPts val="2400"/>
              <a:buFont typeface="Arial"/>
              <a:buNone/>
            </a:pPr>
            <a:r>
              <a:rPr lang="en-US" sz="2000" b="0" i="1" dirty="0"/>
              <a:t>AU CANADA</a:t>
            </a:r>
            <a:endParaRPr dirty="0"/>
          </a:p>
        </p:txBody>
      </p:sp>
      <p:sp>
        <p:nvSpPr>
          <p:cNvPr id="416" name="Google Shape;416;p17"/>
          <p:cNvSpPr txBox="1"/>
          <p:nvPr>
            <p:custDataLst>
              <p:tags r:id="rId2"/>
            </p:custDataLst>
          </p:nvPr>
        </p:nvSpPr>
        <p:spPr>
          <a:xfrm>
            <a:off x="960439" y="1826777"/>
            <a:ext cx="5250873" cy="4518400"/>
          </a:xfrm>
          <a:prstGeom prst="rect">
            <a:avLst/>
          </a:prstGeom>
          <a:noFill/>
          <a:ln>
            <a:noFill/>
          </a:ln>
        </p:spPr>
        <p:txBody>
          <a:bodyPr spcFirstLastPara="1" wrap="square" lIns="91425" tIns="45700" rIns="91425" bIns="45700" anchor="t" anchorCtr="0">
            <a:normAutofit fontScale="92500" lnSpcReduction="20000"/>
          </a:bodyPr>
          <a:lstStyle/>
          <a:p>
            <a:pPr marL="571500" marR="0" lvl="0" indent="-342900" algn="l" rtl="0">
              <a:lnSpc>
                <a:spcPct val="90000"/>
              </a:lnSpc>
              <a:spcBef>
                <a:spcPts val="1000"/>
              </a:spcBef>
              <a:spcAft>
                <a:spcPts val="0"/>
              </a:spcAft>
              <a:buClr>
                <a:schemeClr val="dk1"/>
              </a:buClr>
              <a:buSzPts val="2400"/>
              <a:buFont typeface="Arial"/>
              <a:buChar char="•"/>
            </a:pPr>
            <a:r>
              <a:rPr lang="fr-CA" sz="2000" dirty="0">
                <a:solidFill>
                  <a:schemeClr val="dk1"/>
                </a:solidFill>
                <a:latin typeface="Century Gothic"/>
                <a:ea typeface="Century Gothic"/>
                <a:cs typeface="Century Gothic"/>
                <a:sym typeface="Century Gothic"/>
              </a:rPr>
              <a:t>Clinique de soins de la vue comptant deux succursales à Montréal, au Québec</a:t>
            </a:r>
            <a:r>
              <a:rPr lang="fr-CA" sz="2000" b="0" i="0" u="none" strike="noStrike" cap="none" dirty="0">
                <a:solidFill>
                  <a:schemeClr val="dk1"/>
                </a:solidFill>
                <a:latin typeface="Century Gothic"/>
                <a:ea typeface="Century Gothic"/>
                <a:cs typeface="Century Gothic"/>
                <a:sym typeface="Century Gothic"/>
              </a:rPr>
              <a:t>.</a:t>
            </a:r>
            <a:endParaRPr lang="fr-CA" dirty="0"/>
          </a:p>
          <a:p>
            <a:pPr marL="571500" marR="0" lvl="0" indent="-342900" algn="l" rtl="0">
              <a:lnSpc>
                <a:spcPct val="90000"/>
              </a:lnSpc>
              <a:spcBef>
                <a:spcPts val="1000"/>
              </a:spcBef>
              <a:spcAft>
                <a:spcPts val="0"/>
              </a:spcAft>
              <a:buClr>
                <a:schemeClr val="dk1"/>
              </a:buClr>
              <a:buSzPts val="2400"/>
              <a:buFont typeface="Arial"/>
              <a:buChar char="•"/>
            </a:pPr>
            <a:r>
              <a:rPr lang="fr-CA" sz="2000" dirty="0">
                <a:solidFill>
                  <a:schemeClr val="dk1"/>
                </a:solidFill>
                <a:latin typeface="Century Gothic"/>
                <a:ea typeface="Century Gothic"/>
                <a:cs typeface="Century Gothic"/>
                <a:sym typeface="Century Gothic"/>
              </a:rPr>
              <a:t>Objectif : changer la mentalité des patients en leur proposant tous des verres </a:t>
            </a:r>
            <a:r>
              <a:rPr lang="fr-CA" sz="2000" b="0" i="1" u="none" strike="noStrike" cap="none" dirty="0">
                <a:solidFill>
                  <a:schemeClr val="dk1"/>
                </a:solidFill>
                <a:latin typeface="Century Gothic"/>
                <a:ea typeface="Century Gothic"/>
                <a:cs typeface="Century Gothic"/>
                <a:sym typeface="Century Gothic"/>
              </a:rPr>
              <a:t>Transitions</a:t>
            </a:r>
            <a:r>
              <a:rPr lang="fr-CA" sz="2000" b="0" i="1" u="none" strike="noStrike" cap="none" baseline="30000" dirty="0">
                <a:solidFill>
                  <a:schemeClr val="dk1"/>
                </a:solidFill>
                <a:latin typeface="Century Gothic"/>
                <a:ea typeface="Century Gothic"/>
                <a:cs typeface="Century Gothic"/>
                <a:sym typeface="Century Gothic"/>
              </a:rPr>
              <a:t>®</a:t>
            </a:r>
            <a:r>
              <a:rPr lang="fr-CA" sz="2000" b="0" i="0" u="none" strike="noStrike" cap="none" dirty="0">
                <a:solidFill>
                  <a:schemeClr val="dk1"/>
                </a:solidFill>
                <a:latin typeface="Century Gothic"/>
                <a:ea typeface="Century Gothic"/>
                <a:cs typeface="Century Gothic"/>
                <a:sym typeface="Century Gothic"/>
              </a:rPr>
              <a:t>. </a:t>
            </a:r>
            <a:endParaRPr lang="fr-CA" dirty="0"/>
          </a:p>
          <a:p>
            <a:pPr marL="571500" marR="0" lvl="0" indent="-342900" algn="l" rtl="0">
              <a:lnSpc>
                <a:spcPct val="90000"/>
              </a:lnSpc>
              <a:spcBef>
                <a:spcPts val="1000"/>
              </a:spcBef>
              <a:spcAft>
                <a:spcPts val="0"/>
              </a:spcAft>
              <a:buClr>
                <a:schemeClr val="dk1"/>
              </a:buClr>
              <a:buSzPts val="2400"/>
              <a:buFont typeface="Arial"/>
              <a:buChar char="•"/>
            </a:pPr>
            <a:r>
              <a:rPr lang="fr-CA" sz="2000" b="0" i="0" u="none" strike="noStrike" cap="none" dirty="0">
                <a:solidFill>
                  <a:schemeClr val="dk1"/>
                </a:solidFill>
                <a:latin typeface="Century Gothic"/>
                <a:ea typeface="Century Gothic"/>
                <a:cs typeface="Century Gothic"/>
                <a:sym typeface="Century Gothic"/>
              </a:rPr>
              <a:t>Adoption de diverses tactiques : défi Transitions de 30 jours, mise en valeur de la marque </a:t>
            </a:r>
            <a:r>
              <a:rPr lang="fr-CA" sz="2000" b="0" i="1" u="none" strike="noStrike" cap="none" dirty="0">
                <a:solidFill>
                  <a:schemeClr val="dk1"/>
                </a:solidFill>
                <a:latin typeface="Century Gothic"/>
                <a:ea typeface="Century Gothic"/>
                <a:cs typeface="Century Gothic"/>
                <a:sym typeface="Century Gothic"/>
              </a:rPr>
              <a:t>Transitions</a:t>
            </a:r>
            <a:r>
              <a:rPr lang="fr-CA" sz="2000" b="0" i="1" u="none" strike="noStrike" cap="none" baseline="30000" dirty="0">
                <a:solidFill>
                  <a:schemeClr val="dk1"/>
                </a:solidFill>
                <a:latin typeface="Century Gothic"/>
                <a:ea typeface="Century Gothic"/>
                <a:cs typeface="Century Gothic"/>
                <a:sym typeface="Century Gothic"/>
              </a:rPr>
              <a:t>®</a:t>
            </a:r>
            <a:r>
              <a:rPr lang="fr-CA" sz="2000" b="0" i="0" u="none" strike="noStrike" cap="none" dirty="0">
                <a:solidFill>
                  <a:schemeClr val="dk1"/>
                </a:solidFill>
                <a:latin typeface="Century Gothic"/>
                <a:ea typeface="Century Gothic"/>
                <a:cs typeface="Century Gothic"/>
                <a:sym typeface="Century Gothic"/>
              </a:rPr>
              <a:t> dans les cliniques, comme l’aménagement d’un présentoir mural dédié aux verres </a:t>
            </a:r>
            <a:r>
              <a:rPr lang="fr-CA" sz="2000" b="0" i="1" u="none" strike="noStrike" cap="none" dirty="0">
                <a:solidFill>
                  <a:schemeClr val="dk1"/>
                </a:solidFill>
                <a:latin typeface="Century Gothic"/>
                <a:ea typeface="Century Gothic"/>
                <a:cs typeface="Century Gothic"/>
                <a:sym typeface="Century Gothic"/>
              </a:rPr>
              <a:t>Transitions</a:t>
            </a:r>
            <a:r>
              <a:rPr lang="fr-CA" sz="2000" b="0" i="1" u="none" strike="noStrike" cap="none" baseline="30000" dirty="0">
                <a:solidFill>
                  <a:schemeClr val="dk1"/>
                </a:solidFill>
                <a:latin typeface="Century Gothic"/>
                <a:ea typeface="Century Gothic"/>
                <a:cs typeface="Century Gothic"/>
                <a:sym typeface="Century Gothic"/>
              </a:rPr>
              <a:t>®</a:t>
            </a:r>
            <a:r>
              <a:rPr lang="fr-CA" sz="2000" b="0" i="0" u="none" strike="noStrike" cap="none" dirty="0">
                <a:solidFill>
                  <a:schemeClr val="dk1"/>
                </a:solidFill>
                <a:latin typeface="Century Gothic"/>
                <a:ea typeface="Century Gothic"/>
                <a:cs typeface="Century Gothic"/>
                <a:sym typeface="Century Gothic"/>
              </a:rPr>
              <a:t> présentant</a:t>
            </a:r>
            <a:r>
              <a:rPr lang="fr-CA" sz="2000" dirty="0">
                <a:solidFill>
                  <a:schemeClr val="dk1"/>
                </a:solidFill>
                <a:latin typeface="Century Gothic"/>
                <a:ea typeface="Century Gothic"/>
                <a:cs typeface="Century Gothic"/>
                <a:sym typeface="Century Gothic"/>
              </a:rPr>
              <a:t> toutes les couleurs de verres et tous les modèles avec fini miroir</a:t>
            </a:r>
            <a:r>
              <a:rPr lang="fr-CA" sz="2000" b="0" i="0" u="none" strike="noStrike" cap="none" dirty="0">
                <a:solidFill>
                  <a:schemeClr val="dk1"/>
                </a:solidFill>
                <a:latin typeface="Century Gothic"/>
                <a:ea typeface="Century Gothic"/>
                <a:cs typeface="Century Gothic"/>
                <a:sym typeface="Century Gothic"/>
              </a:rPr>
              <a:t>.</a:t>
            </a:r>
            <a:endParaRPr lang="fr-CA" dirty="0"/>
          </a:p>
          <a:p>
            <a:pPr marL="571500" marR="0" lvl="0" indent="-342900" algn="l" rtl="0">
              <a:lnSpc>
                <a:spcPct val="90000"/>
              </a:lnSpc>
              <a:spcBef>
                <a:spcPts val="1000"/>
              </a:spcBef>
              <a:spcAft>
                <a:spcPts val="0"/>
              </a:spcAft>
              <a:buClr>
                <a:schemeClr val="dk1"/>
              </a:buClr>
              <a:buSzPts val="2400"/>
              <a:buFont typeface="Arial"/>
              <a:buChar char="•"/>
            </a:pPr>
            <a:r>
              <a:rPr lang="fr-CA" sz="2000" b="0" i="0" u="none" strike="noStrike" cap="none" dirty="0">
                <a:solidFill>
                  <a:schemeClr val="dk1"/>
                </a:solidFill>
                <a:latin typeface="Century Gothic"/>
                <a:ea typeface="Century Gothic"/>
                <a:cs typeface="Century Gothic"/>
                <a:sym typeface="Century Gothic"/>
              </a:rPr>
              <a:t>Hausse de la part de ventes de verres </a:t>
            </a:r>
            <a:r>
              <a:rPr lang="fr-CA" sz="2000" b="0" i="1" u="none" strike="noStrike" cap="none" dirty="0">
                <a:solidFill>
                  <a:schemeClr val="dk1"/>
                </a:solidFill>
                <a:latin typeface="Century Gothic"/>
                <a:ea typeface="Century Gothic"/>
                <a:cs typeface="Century Gothic"/>
                <a:sym typeface="Century Gothic"/>
              </a:rPr>
              <a:t>Transitions</a:t>
            </a:r>
            <a:r>
              <a:rPr lang="fr-CA" sz="2000" b="0" i="1" u="none" strike="noStrike" cap="none" baseline="30000" dirty="0">
                <a:solidFill>
                  <a:schemeClr val="dk1"/>
                </a:solidFill>
                <a:latin typeface="Century Gothic"/>
                <a:ea typeface="Century Gothic"/>
                <a:cs typeface="Century Gothic"/>
                <a:sym typeface="Century Gothic"/>
              </a:rPr>
              <a:t>®</a:t>
            </a:r>
            <a:r>
              <a:rPr lang="fr-CA" sz="2000" b="0" i="0" u="none" strike="noStrike" cap="none" dirty="0">
                <a:solidFill>
                  <a:schemeClr val="dk1"/>
                </a:solidFill>
                <a:latin typeface="Century Gothic"/>
                <a:ea typeface="Century Gothic"/>
                <a:cs typeface="Century Gothic"/>
                <a:sym typeface="Century Gothic"/>
              </a:rPr>
              <a:t> </a:t>
            </a:r>
            <a:r>
              <a:rPr lang="fr-CA" sz="2000" dirty="0">
                <a:solidFill>
                  <a:schemeClr val="dk1"/>
                </a:solidFill>
                <a:latin typeface="Century Gothic"/>
                <a:ea typeface="Century Gothic"/>
                <a:cs typeface="Century Gothic"/>
                <a:sym typeface="Century Gothic"/>
              </a:rPr>
              <a:t>de 420,6 % en 2020 par rapport à </a:t>
            </a:r>
            <a:r>
              <a:rPr lang="fr-CA" sz="2000" b="0" i="0" u="none" strike="noStrike" cap="none" dirty="0">
                <a:solidFill>
                  <a:schemeClr val="dk1"/>
                </a:solidFill>
                <a:latin typeface="Century Gothic"/>
                <a:ea typeface="Century Gothic"/>
                <a:cs typeface="Century Gothic"/>
                <a:sym typeface="Century Gothic"/>
              </a:rPr>
              <a:t>2019.</a:t>
            </a:r>
            <a:endParaRPr lang="fr-CA" dirty="0"/>
          </a:p>
        </p:txBody>
      </p:sp>
      <p:sp>
        <p:nvSpPr>
          <p:cNvPr id="417" name="Google Shape;417;p17"/>
          <p:cNvSpPr/>
          <p:nvPr>
            <p:custDataLst>
              <p:tags r:id="rId3"/>
            </p:custDataLst>
          </p:nvPr>
        </p:nvSpPr>
        <p:spPr>
          <a:xfrm>
            <a:off x="7125565" y="4172069"/>
            <a:ext cx="4190669"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A" sz="1400" b="1" i="1" u="none" strike="noStrike" cap="none" dirty="0">
                <a:solidFill>
                  <a:schemeClr val="accent3"/>
                </a:solidFill>
                <a:latin typeface="Century Gothic"/>
                <a:ea typeface="Century Gothic"/>
                <a:cs typeface="Century Gothic"/>
                <a:sym typeface="Century Gothic"/>
              </a:rPr>
              <a:t>Commentaires des juges : </a:t>
            </a:r>
            <a:r>
              <a:rPr lang="fr-CA" sz="1400" b="0" i="1" u="none" strike="noStrike" cap="none" dirty="0">
                <a:solidFill>
                  <a:schemeClr val="accent3"/>
                </a:solidFill>
                <a:latin typeface="Century Gothic"/>
                <a:ea typeface="Century Gothic"/>
                <a:cs typeface="Century Gothic"/>
                <a:sym typeface="Century Gothic"/>
              </a:rPr>
              <a:t>La Lunetterie </a:t>
            </a:r>
            <a:r>
              <a:rPr lang="fr-CA" sz="1400" b="0" i="1" u="none" strike="noStrike" cap="none" dirty="0" err="1">
                <a:solidFill>
                  <a:schemeClr val="accent3"/>
                </a:solidFill>
                <a:latin typeface="Century Gothic"/>
                <a:ea typeface="Century Gothic"/>
                <a:cs typeface="Century Gothic"/>
                <a:sym typeface="Century Gothic"/>
              </a:rPr>
              <a:t>Milot</a:t>
            </a:r>
            <a:r>
              <a:rPr lang="fr-CA" sz="1400" b="0" i="1" u="none" strike="noStrike" cap="none" dirty="0">
                <a:solidFill>
                  <a:schemeClr val="accent3"/>
                </a:solidFill>
                <a:latin typeface="Century Gothic"/>
                <a:ea typeface="Century Gothic"/>
                <a:cs typeface="Century Gothic"/>
                <a:sym typeface="Century Gothic"/>
              </a:rPr>
              <a:t> a obtenu d’incroyables résultats en 2020 en misant sur les verres Transitions, en encourageant ses employés à offrir les verres </a:t>
            </a:r>
            <a:r>
              <a:rPr lang="fr-CA" i="1" dirty="0">
                <a:solidFill>
                  <a:schemeClr val="accent3"/>
                </a:solidFill>
                <a:latin typeface="Century Gothic"/>
                <a:sym typeface="Century Gothic"/>
              </a:rPr>
              <a:t>Transitions</a:t>
            </a:r>
            <a:r>
              <a:rPr lang="fr-CA" i="1" baseline="30000" dirty="0">
                <a:solidFill>
                  <a:schemeClr val="accent3"/>
                </a:solidFill>
                <a:latin typeface="Century Gothic"/>
                <a:sym typeface="Century Gothic"/>
              </a:rPr>
              <a:t>®</a:t>
            </a:r>
            <a:r>
              <a:rPr lang="fr-CA" i="1" dirty="0">
                <a:solidFill>
                  <a:schemeClr val="accent3"/>
                </a:solidFill>
                <a:latin typeface="Century Gothic"/>
                <a:sym typeface="Century Gothic"/>
              </a:rPr>
              <a:t> </a:t>
            </a:r>
            <a:r>
              <a:rPr lang="fr-CA" sz="1400" b="0" i="1" u="none" strike="noStrike" cap="none" dirty="0">
                <a:solidFill>
                  <a:schemeClr val="accent3"/>
                </a:solidFill>
                <a:latin typeface="Century Gothic"/>
                <a:ea typeface="Century Gothic"/>
                <a:cs typeface="Century Gothic"/>
                <a:sym typeface="Century Gothic"/>
              </a:rPr>
              <a:t>à tous les patients et en présentant aux patients les produits Transitions avec style grâce à so</a:t>
            </a:r>
            <a:r>
              <a:rPr lang="fr-CA" i="1" dirty="0">
                <a:solidFill>
                  <a:schemeClr val="accent3"/>
                </a:solidFill>
                <a:latin typeface="Century Gothic"/>
                <a:ea typeface="Century Gothic"/>
                <a:cs typeface="Century Gothic"/>
                <a:sym typeface="Century Gothic"/>
              </a:rPr>
              <a:t>n présentoir mural et à son ‘’Style bar’’ dédié aux produits </a:t>
            </a:r>
            <a:r>
              <a:rPr lang="fr-CA" i="1" dirty="0">
                <a:solidFill>
                  <a:schemeClr val="accent3"/>
                </a:solidFill>
                <a:latin typeface="Century Gothic"/>
                <a:sym typeface="Century Gothic"/>
              </a:rPr>
              <a:t>Transitions</a:t>
            </a:r>
            <a:r>
              <a:rPr lang="fr-CA" i="1" baseline="30000" dirty="0">
                <a:solidFill>
                  <a:schemeClr val="accent3"/>
                </a:solidFill>
                <a:latin typeface="Century Gothic"/>
                <a:sym typeface="Century Gothic"/>
              </a:rPr>
              <a:t>®</a:t>
            </a:r>
            <a:r>
              <a:rPr lang="fr-CA" sz="1400" b="0" i="0" u="none" strike="noStrike" cap="none" dirty="0">
                <a:solidFill>
                  <a:schemeClr val="dk1"/>
                </a:solidFill>
                <a:latin typeface="Century Gothic"/>
                <a:ea typeface="Century Gothic"/>
                <a:cs typeface="Century Gothic"/>
                <a:sym typeface="Century Gothic"/>
              </a:rPr>
              <a:t> </a:t>
            </a:r>
            <a:r>
              <a:rPr lang="fr-CA" sz="1400" b="0" i="1" u="none" strike="noStrike" cap="none" dirty="0">
                <a:solidFill>
                  <a:schemeClr val="accent3"/>
                </a:solidFill>
                <a:latin typeface="Century Gothic"/>
                <a:ea typeface="Century Gothic"/>
                <a:cs typeface="Century Gothic"/>
                <a:sym typeface="Century Gothic"/>
              </a:rPr>
              <a:t>. </a:t>
            </a:r>
            <a:endParaRPr lang="fr-CA" dirty="0"/>
          </a:p>
        </p:txBody>
      </p:sp>
      <p:pic>
        <p:nvPicPr>
          <p:cNvPr id="418" name="Google Shape;418;p17"/>
          <p:cNvPicPr preferRelativeResize="0"/>
          <p:nvPr>
            <p:custDataLst>
              <p:tags r:id="rId4"/>
            </p:custDataLst>
          </p:nvPr>
        </p:nvPicPr>
        <p:blipFill rotWithShape="1">
          <a:blip r:embed="rId8">
            <a:alphaModFix/>
          </a:blip>
          <a:srcRect/>
          <a:stretch/>
        </p:blipFill>
        <p:spPr>
          <a:xfrm>
            <a:off x="7125565" y="1069827"/>
            <a:ext cx="4190669" cy="2812250"/>
          </a:xfrm>
          <a:prstGeom prst="rect">
            <a:avLst/>
          </a:prstGeom>
          <a:noFill/>
          <a:ln>
            <a:noFill/>
          </a:ln>
        </p:spPr>
      </p:pic>
      <p:sp>
        <p:nvSpPr>
          <p:cNvPr id="419" name="Google Shape;419;p17"/>
          <p:cNvSpPr txBox="1">
            <a:spLocks noGrp="1"/>
          </p:cNvSpPr>
          <p:nvPr>
            <p:ph type="sldNum" idx="12"/>
            <p:custDataLst>
              <p:tags r:id="rId5"/>
            </p:custDataLst>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17</a:t>
            </a:fld>
            <a:endParaRPr sz="800" b="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18"/>
          <p:cNvSpPr txBox="1">
            <a:spLocks noGrp="1"/>
          </p:cNvSpPr>
          <p:nvPr>
            <p:ph type="body" idx="1"/>
            <p:custDataLst>
              <p:tags r:id="rId1"/>
            </p:custDataLst>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2400"/>
              <a:buFont typeface="Arial"/>
              <a:buNone/>
            </a:pPr>
            <a:r>
              <a:rPr lang="en-US" sz="2800" dirty="0"/>
              <a:t>RACHEL HILL</a:t>
            </a:r>
            <a:endParaRPr dirty="0"/>
          </a:p>
          <a:p>
            <a:pPr marL="457200" marR="0" lvl="0" indent="-228600" algn="l" rtl="0">
              <a:lnSpc>
                <a:spcPct val="90000"/>
              </a:lnSpc>
              <a:spcBef>
                <a:spcPts val="1000"/>
              </a:spcBef>
              <a:spcAft>
                <a:spcPts val="0"/>
              </a:spcAft>
              <a:buClr>
                <a:schemeClr val="dk1"/>
              </a:buClr>
              <a:buSzPts val="2400"/>
              <a:buFont typeface="Arial"/>
              <a:buNone/>
            </a:pPr>
            <a:r>
              <a:rPr lang="en-US" sz="2000" b="0" i="1" dirty="0"/>
              <a:t>AMBASSADRICE DE LA MARQUE TRANSITIONS </a:t>
            </a:r>
            <a:endParaRPr dirty="0"/>
          </a:p>
        </p:txBody>
      </p:sp>
      <p:sp>
        <p:nvSpPr>
          <p:cNvPr id="426" name="Google Shape;426;p18"/>
          <p:cNvSpPr txBox="1"/>
          <p:nvPr>
            <p:custDataLst>
              <p:tags r:id="rId2"/>
            </p:custDataLst>
          </p:nvPr>
        </p:nvSpPr>
        <p:spPr>
          <a:xfrm>
            <a:off x="960439" y="1826777"/>
            <a:ext cx="4978543" cy="4518400"/>
          </a:xfrm>
          <a:prstGeom prst="rect">
            <a:avLst/>
          </a:prstGeom>
          <a:noFill/>
          <a:ln>
            <a:noFill/>
          </a:ln>
        </p:spPr>
        <p:txBody>
          <a:bodyPr spcFirstLastPara="1" wrap="square" lIns="91425" tIns="45700" rIns="91425" bIns="45700" anchor="t" anchorCtr="0">
            <a:normAutofit lnSpcReduction="10000"/>
          </a:bodyPr>
          <a:lstStyle/>
          <a:p>
            <a:pPr marL="571500" marR="0" lvl="0" indent="-342900" algn="l" rtl="0">
              <a:lnSpc>
                <a:spcPct val="90000"/>
              </a:lnSpc>
              <a:spcBef>
                <a:spcPts val="1000"/>
              </a:spcBef>
              <a:spcAft>
                <a:spcPts val="0"/>
              </a:spcAft>
              <a:buClr>
                <a:schemeClr val="dk1"/>
              </a:buClr>
              <a:buSzPts val="2400"/>
              <a:buFont typeface="Arial"/>
              <a:buChar char="•"/>
            </a:pPr>
            <a:r>
              <a:rPr lang="fr-CA" sz="2000" b="0" i="0" u="none" strike="noStrike" cap="none" dirty="0">
                <a:solidFill>
                  <a:schemeClr val="dk1"/>
                </a:solidFill>
                <a:latin typeface="Century Gothic"/>
                <a:ea typeface="Century Gothic"/>
                <a:cs typeface="Century Gothic"/>
                <a:sym typeface="Century Gothic"/>
              </a:rPr>
              <a:t>Opticienne de deuxième génération et propriétaire de </a:t>
            </a:r>
            <a:r>
              <a:rPr lang="fr-CA" sz="2000" b="0" i="0" u="none" strike="noStrike" cap="none" dirty="0" err="1">
                <a:solidFill>
                  <a:schemeClr val="dk1"/>
                </a:solidFill>
                <a:latin typeface="Century Gothic"/>
                <a:ea typeface="Century Gothic"/>
                <a:cs typeface="Century Gothic"/>
                <a:sym typeface="Century Gothic"/>
              </a:rPr>
              <a:t>Personal</a:t>
            </a:r>
            <a:r>
              <a:rPr lang="fr-CA" sz="2000" b="0" i="0" u="none" strike="noStrike" cap="none" dirty="0">
                <a:solidFill>
                  <a:schemeClr val="dk1"/>
                </a:solidFill>
                <a:latin typeface="Century Gothic"/>
                <a:ea typeface="Century Gothic"/>
                <a:cs typeface="Century Gothic"/>
                <a:sym typeface="Century Gothic"/>
              </a:rPr>
              <a:t> Optical / </a:t>
            </a:r>
            <a:r>
              <a:rPr lang="fr-CA" sz="2000" b="0" i="0" u="none" strike="noStrike" cap="none" dirty="0" err="1">
                <a:solidFill>
                  <a:schemeClr val="dk1"/>
                </a:solidFill>
                <a:latin typeface="Century Gothic"/>
                <a:ea typeface="Century Gothic"/>
                <a:cs typeface="Century Gothic"/>
                <a:sym typeface="Century Gothic"/>
              </a:rPr>
              <a:t>Personal</a:t>
            </a:r>
            <a:r>
              <a:rPr lang="fr-CA" sz="2000" b="0" i="0" u="none" strike="noStrike" cap="none" dirty="0">
                <a:solidFill>
                  <a:schemeClr val="dk1"/>
                </a:solidFill>
                <a:latin typeface="Century Gothic"/>
                <a:ea typeface="Century Gothic"/>
                <a:cs typeface="Century Gothic"/>
                <a:sym typeface="Century Gothic"/>
              </a:rPr>
              <a:t> </a:t>
            </a:r>
            <a:r>
              <a:rPr lang="fr-CA" sz="2000" b="0" i="0" u="none" strike="noStrike" cap="none" dirty="0" err="1">
                <a:solidFill>
                  <a:schemeClr val="dk1"/>
                </a:solidFill>
                <a:latin typeface="Century Gothic"/>
                <a:ea typeface="Century Gothic"/>
                <a:cs typeface="Century Gothic"/>
                <a:sym typeface="Century Gothic"/>
              </a:rPr>
              <a:t>Eyez</a:t>
            </a:r>
            <a:r>
              <a:rPr lang="fr-CA" sz="2000" b="0" i="0" u="none" strike="noStrike" cap="none" dirty="0">
                <a:solidFill>
                  <a:schemeClr val="dk1"/>
                </a:solidFill>
                <a:latin typeface="Century Gothic"/>
                <a:ea typeface="Century Gothic"/>
                <a:cs typeface="Century Gothic"/>
                <a:sym typeface="Century Gothic"/>
              </a:rPr>
              <a:t>. </a:t>
            </a:r>
            <a:endParaRPr lang="fr-CA" dirty="0"/>
          </a:p>
          <a:p>
            <a:pPr marL="571500" marR="0" lvl="0" indent="-342900" algn="l" rtl="0">
              <a:lnSpc>
                <a:spcPct val="90000"/>
              </a:lnSpc>
              <a:spcBef>
                <a:spcPts val="1000"/>
              </a:spcBef>
              <a:spcAft>
                <a:spcPts val="0"/>
              </a:spcAft>
              <a:buClr>
                <a:schemeClr val="dk1"/>
              </a:buClr>
              <a:buSzPts val="2400"/>
              <a:buFont typeface="Arial"/>
              <a:buChar char="•"/>
            </a:pPr>
            <a:r>
              <a:rPr lang="fr-CA" sz="2000" b="0" i="0" u="none" strike="noStrike" cap="none" dirty="0">
                <a:solidFill>
                  <a:schemeClr val="dk1"/>
                </a:solidFill>
                <a:latin typeface="Century Gothic"/>
                <a:ea typeface="Century Gothic"/>
                <a:cs typeface="Century Gothic"/>
                <a:sym typeface="Century Gothic"/>
              </a:rPr>
              <a:t>Utilisation des médias sociaux, </a:t>
            </a:r>
            <a:r>
              <a:rPr lang="fr-CA" sz="2000" dirty="0">
                <a:solidFill>
                  <a:schemeClr val="dk1"/>
                </a:solidFill>
                <a:latin typeface="Century Gothic"/>
                <a:ea typeface="Century Gothic"/>
                <a:cs typeface="Century Gothic"/>
                <a:sym typeface="Century Gothic"/>
              </a:rPr>
              <a:t>formations Transitions et création d’un « </a:t>
            </a:r>
            <a:r>
              <a:rPr lang="fr-CA" sz="2000">
                <a:solidFill>
                  <a:schemeClr val="dk1"/>
                </a:solidFill>
                <a:latin typeface="Century Gothic"/>
                <a:ea typeface="Century Gothic"/>
                <a:cs typeface="Century Gothic"/>
                <a:sym typeface="Century Gothic"/>
              </a:rPr>
              <a:t>style bar </a:t>
            </a:r>
            <a:r>
              <a:rPr lang="fr-CA" sz="2000" b="0" i="1" u="none" strike="noStrike" cap="none">
                <a:solidFill>
                  <a:schemeClr val="dk1"/>
                </a:solidFill>
                <a:latin typeface="Century Gothic"/>
                <a:ea typeface="Century Gothic"/>
                <a:cs typeface="Century Gothic"/>
                <a:sym typeface="Century Gothic"/>
              </a:rPr>
              <a:t>Transitions</a:t>
            </a:r>
            <a:r>
              <a:rPr lang="fr-CA" sz="2000" b="0" i="1" u="none" strike="noStrike" cap="none" baseline="30000" dirty="0">
                <a:solidFill>
                  <a:schemeClr val="dk1"/>
                </a:solidFill>
                <a:latin typeface="Century Gothic"/>
                <a:ea typeface="Century Gothic"/>
                <a:cs typeface="Century Gothic"/>
                <a:sym typeface="Century Gothic"/>
              </a:rPr>
              <a:t>®</a:t>
            </a:r>
            <a:r>
              <a:rPr lang="fr-CA" sz="2000" dirty="0">
                <a:solidFill>
                  <a:schemeClr val="dk1"/>
                </a:solidFill>
                <a:latin typeface="Century Gothic"/>
                <a:ea typeface="Century Gothic"/>
                <a:cs typeface="Century Gothic"/>
                <a:sym typeface="Century Gothic"/>
              </a:rPr>
              <a:t> » pour aider à promouvoir le produit auprès de tous ses patients</a:t>
            </a:r>
            <a:r>
              <a:rPr lang="fr-CA" sz="2000" b="0" i="0" u="none" strike="noStrike" cap="none" dirty="0">
                <a:solidFill>
                  <a:schemeClr val="dk1"/>
                </a:solidFill>
                <a:latin typeface="Century Gothic"/>
                <a:ea typeface="Century Gothic"/>
                <a:cs typeface="Century Gothic"/>
                <a:sym typeface="Century Gothic"/>
              </a:rPr>
              <a:t>.</a:t>
            </a:r>
            <a:endParaRPr lang="fr-CA" dirty="0"/>
          </a:p>
          <a:p>
            <a:pPr marL="571500" marR="0" lvl="0" indent="-342900" algn="l" rtl="0">
              <a:lnSpc>
                <a:spcPct val="90000"/>
              </a:lnSpc>
              <a:spcBef>
                <a:spcPts val="1000"/>
              </a:spcBef>
              <a:spcAft>
                <a:spcPts val="0"/>
              </a:spcAft>
              <a:buClr>
                <a:schemeClr val="dk1"/>
              </a:buClr>
              <a:buSzPts val="2400"/>
              <a:buFont typeface="Arial"/>
              <a:buChar char="•"/>
            </a:pPr>
            <a:r>
              <a:rPr lang="fr-CA" sz="2000" b="0" i="0" u="none" strike="noStrike" cap="none" dirty="0">
                <a:solidFill>
                  <a:schemeClr val="dk1"/>
                </a:solidFill>
                <a:latin typeface="Century Gothic"/>
                <a:ea typeface="Century Gothic"/>
                <a:cs typeface="Century Gothic"/>
                <a:sym typeface="Century Gothic"/>
              </a:rPr>
              <a:t>Hausse de plus de 110 % de l’engagement sur Facebook et Instagram et augmentation de 2,1 % de la part de ventes de verres </a:t>
            </a:r>
            <a:r>
              <a:rPr lang="fr-CA" sz="2000" b="0" i="1" u="none" strike="noStrike" cap="none" dirty="0">
                <a:solidFill>
                  <a:schemeClr val="dk1"/>
                </a:solidFill>
                <a:latin typeface="Century Gothic"/>
                <a:ea typeface="Century Gothic"/>
                <a:cs typeface="Century Gothic"/>
                <a:sym typeface="Century Gothic"/>
              </a:rPr>
              <a:t>Transitions</a:t>
            </a:r>
            <a:r>
              <a:rPr lang="fr-CA" sz="2000" b="0" i="1" u="none" strike="noStrike" cap="none" baseline="30000" dirty="0">
                <a:solidFill>
                  <a:schemeClr val="dk1"/>
                </a:solidFill>
                <a:latin typeface="Century Gothic"/>
                <a:ea typeface="Century Gothic"/>
                <a:cs typeface="Century Gothic"/>
                <a:sym typeface="Century Gothic"/>
              </a:rPr>
              <a:t>®</a:t>
            </a:r>
            <a:r>
              <a:rPr lang="fr-CA" sz="2000" b="0" i="1" u="none" strike="noStrike" cap="none" dirty="0">
                <a:solidFill>
                  <a:schemeClr val="dk1"/>
                </a:solidFill>
                <a:latin typeface="Century Gothic"/>
                <a:ea typeface="Century Gothic"/>
                <a:cs typeface="Century Gothic"/>
                <a:sym typeface="Century Gothic"/>
              </a:rPr>
              <a:t> </a:t>
            </a:r>
            <a:r>
              <a:rPr lang="fr-CA" sz="2000" b="0" u="none" strike="noStrike" cap="none" dirty="0">
                <a:solidFill>
                  <a:schemeClr val="dk1"/>
                </a:solidFill>
                <a:latin typeface="Century Gothic"/>
                <a:ea typeface="Century Gothic"/>
                <a:cs typeface="Century Gothic"/>
                <a:sym typeface="Century Gothic"/>
              </a:rPr>
              <a:t>du total des ventes en 2020 par rapport à </a:t>
            </a:r>
            <a:r>
              <a:rPr lang="fr-CA" sz="2000" b="0" i="0" u="none" strike="noStrike" cap="none" dirty="0">
                <a:solidFill>
                  <a:schemeClr val="dk1"/>
                </a:solidFill>
                <a:latin typeface="Century Gothic"/>
                <a:ea typeface="Century Gothic"/>
                <a:cs typeface="Century Gothic"/>
                <a:sym typeface="Century Gothic"/>
              </a:rPr>
              <a:t>2019.</a:t>
            </a:r>
            <a:endParaRPr lang="fr-CA" dirty="0"/>
          </a:p>
        </p:txBody>
      </p:sp>
      <p:sp>
        <p:nvSpPr>
          <p:cNvPr id="427" name="Google Shape;427;p18"/>
          <p:cNvSpPr/>
          <p:nvPr>
            <p:custDataLst>
              <p:tags r:id="rId3"/>
            </p:custDataLst>
          </p:nvPr>
        </p:nvSpPr>
        <p:spPr>
          <a:xfrm>
            <a:off x="7125565" y="4172069"/>
            <a:ext cx="4190669" cy="16003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A" sz="1400" b="1" i="1" u="none" strike="noStrike" cap="none" dirty="0">
                <a:solidFill>
                  <a:schemeClr val="accent3"/>
                </a:solidFill>
                <a:latin typeface="Century Gothic"/>
                <a:ea typeface="Century Gothic"/>
                <a:cs typeface="Century Gothic"/>
                <a:sym typeface="Century Gothic"/>
              </a:rPr>
              <a:t>Commentaires des juges : </a:t>
            </a:r>
            <a:r>
              <a:rPr lang="fr-CA" sz="1400" b="0" i="1" u="none" strike="noStrike" cap="none" dirty="0">
                <a:solidFill>
                  <a:schemeClr val="accent3"/>
                </a:solidFill>
                <a:latin typeface="Century Gothic"/>
                <a:ea typeface="Century Gothic"/>
                <a:cs typeface="Century Gothic"/>
                <a:sym typeface="Century Gothic"/>
              </a:rPr>
              <a:t>Rachel Hill a toujours été </a:t>
            </a:r>
            <a:r>
              <a:rPr lang="fr-CA" i="1" dirty="0">
                <a:solidFill>
                  <a:schemeClr val="accent3"/>
                </a:solidFill>
                <a:latin typeface="Century Gothic"/>
                <a:ea typeface="Century Gothic"/>
                <a:cs typeface="Century Gothic"/>
                <a:sym typeface="Century Gothic"/>
              </a:rPr>
              <a:t>une ambassadrice de la marque Transitions et son enthousiasme est contagieux lorsqu’elle parle de la marque. Elle a transmis son amour des produits </a:t>
            </a:r>
            <a:r>
              <a:rPr lang="fr-CA" i="1" dirty="0">
                <a:solidFill>
                  <a:schemeClr val="accent3"/>
                </a:solidFill>
                <a:latin typeface="Century Gothic"/>
                <a:sym typeface="Century Gothic"/>
              </a:rPr>
              <a:t>Transitions</a:t>
            </a:r>
            <a:r>
              <a:rPr lang="fr-CA" i="1" baseline="30000" dirty="0">
                <a:solidFill>
                  <a:schemeClr val="accent3"/>
                </a:solidFill>
                <a:latin typeface="Century Gothic"/>
                <a:sym typeface="Century Gothic"/>
              </a:rPr>
              <a:t>®</a:t>
            </a:r>
            <a:r>
              <a:rPr lang="fr-CA" i="1" dirty="0">
                <a:solidFill>
                  <a:schemeClr val="accent3"/>
                </a:solidFill>
                <a:latin typeface="Century Gothic"/>
                <a:sym typeface="Century Gothic"/>
              </a:rPr>
              <a:t> </a:t>
            </a:r>
            <a:r>
              <a:rPr lang="fr-CA" i="1" dirty="0">
                <a:solidFill>
                  <a:schemeClr val="accent3"/>
                </a:solidFill>
                <a:latin typeface="Century Gothic"/>
                <a:ea typeface="Century Gothic"/>
                <a:cs typeface="Century Gothic"/>
                <a:sym typeface="Century Gothic"/>
              </a:rPr>
              <a:t>à ses patients et à la communauté des professionnels de la vue</a:t>
            </a:r>
            <a:r>
              <a:rPr lang="fr-CA" sz="1400" b="0" i="1" u="none" strike="noStrike" cap="none" dirty="0">
                <a:solidFill>
                  <a:schemeClr val="accent3"/>
                </a:solidFill>
                <a:latin typeface="Century Gothic"/>
                <a:ea typeface="Century Gothic"/>
                <a:cs typeface="Century Gothic"/>
                <a:sym typeface="Century Gothic"/>
              </a:rPr>
              <a:t>.</a:t>
            </a:r>
            <a:endParaRPr lang="fr-CA" dirty="0"/>
          </a:p>
        </p:txBody>
      </p:sp>
      <p:pic>
        <p:nvPicPr>
          <p:cNvPr id="428" name="Google Shape;428;p18"/>
          <p:cNvPicPr preferRelativeResize="0"/>
          <p:nvPr>
            <p:custDataLst>
              <p:tags r:id="rId4"/>
            </p:custDataLst>
          </p:nvPr>
        </p:nvPicPr>
        <p:blipFill rotWithShape="1">
          <a:blip r:embed="rId8">
            <a:alphaModFix/>
          </a:blip>
          <a:srcRect/>
          <a:stretch/>
        </p:blipFill>
        <p:spPr>
          <a:xfrm>
            <a:off x="7125565" y="1076730"/>
            <a:ext cx="4190669" cy="2798443"/>
          </a:xfrm>
          <a:prstGeom prst="rect">
            <a:avLst/>
          </a:prstGeom>
          <a:noFill/>
          <a:ln>
            <a:noFill/>
          </a:ln>
        </p:spPr>
      </p:pic>
      <p:sp>
        <p:nvSpPr>
          <p:cNvPr id="429" name="Google Shape;429;p18"/>
          <p:cNvSpPr txBox="1">
            <a:spLocks noGrp="1"/>
          </p:cNvSpPr>
          <p:nvPr>
            <p:ph type="sldNum" idx="12"/>
            <p:custDataLst>
              <p:tags r:id="rId5"/>
            </p:custDataLst>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18</a:t>
            </a:fld>
            <a:endParaRPr sz="800" b="0" dirty="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19"/>
          <p:cNvSpPr txBox="1">
            <a:spLocks noGrp="1"/>
          </p:cNvSpPr>
          <p:nvPr>
            <p:ph type="subTitle" idx="2"/>
          </p:nvPr>
        </p:nvSpPr>
        <p:spPr>
          <a:xfrm>
            <a:off x="1106441" y="1889153"/>
            <a:ext cx="9521976" cy="952238"/>
          </a:xfrm>
          <a:prstGeom prst="rect">
            <a:avLst/>
          </a:prstGeom>
          <a:noFill/>
          <a:ln>
            <a:noFill/>
          </a:ln>
        </p:spPr>
        <p:txBody>
          <a:bodyPr spcFirstLastPara="1" wrap="square" lIns="91425" tIns="91425" rIns="91425" bIns="91425" anchor="t" anchorCtr="0">
            <a:noAutofit/>
          </a:bodyPr>
          <a:lstStyle/>
          <a:p>
            <a:pPr lvl="0"/>
            <a:r>
              <a:rPr lang="en-US" dirty="0"/>
              <a:t>GUIDE DE MISE EN CANDIDATURE</a:t>
            </a:r>
            <a:endParaRPr dirty="0"/>
          </a:p>
        </p:txBody>
      </p:sp>
      <p:sp>
        <p:nvSpPr>
          <p:cNvPr id="435" name="Google Shape;435;p19"/>
          <p:cNvSpPr txBox="1">
            <a:spLocks noGrp="1"/>
          </p:cNvSpPr>
          <p:nvPr>
            <p:ph type="body" idx="3"/>
          </p:nvPr>
        </p:nvSpPr>
        <p:spPr>
          <a:xfrm>
            <a:off x="1077674" y="3258479"/>
            <a:ext cx="7446731" cy="565831"/>
          </a:xfrm>
          <a:prstGeom prst="rect">
            <a:avLst/>
          </a:prstGeom>
          <a:noFill/>
          <a:ln>
            <a:noFill/>
          </a:ln>
        </p:spPr>
        <p:txBody>
          <a:bodyPr spcFirstLastPara="1" wrap="square" lIns="91425" tIns="45700" rIns="91425" bIns="45700" anchor="t" anchorCtr="0">
            <a:noAutofit/>
          </a:bodyPr>
          <a:lstStyle/>
          <a:p>
            <a:pPr lvl="0"/>
            <a:r>
              <a:rPr lang="en-US" dirty="0" err="1"/>
              <a:t>Utilisez</a:t>
            </a:r>
            <a:r>
              <a:rPr lang="en-US" dirty="0"/>
              <a:t> </a:t>
            </a:r>
            <a:r>
              <a:rPr lang="en-US" dirty="0" err="1"/>
              <a:t>ces</a:t>
            </a:r>
            <a:r>
              <a:rPr lang="en-US" dirty="0"/>
              <a:t> diapositives et le guide de mise </a:t>
            </a:r>
            <a:r>
              <a:rPr lang="en-US" dirty="0" err="1"/>
              <a:t>en</a:t>
            </a:r>
            <a:r>
              <a:rPr lang="en-US" dirty="0"/>
              <a:t> candidature pour </a:t>
            </a:r>
            <a:r>
              <a:rPr lang="en-US" dirty="0" err="1"/>
              <a:t>mettre</a:t>
            </a:r>
            <a:r>
              <a:rPr lang="en-US" dirty="0"/>
              <a:t> sur pied </a:t>
            </a:r>
            <a:r>
              <a:rPr lang="en-US" dirty="0" err="1"/>
              <a:t>votre</a:t>
            </a:r>
            <a:r>
              <a:rPr lang="en-US" dirty="0"/>
              <a:t> plan.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lvl="0"/>
            <a:r>
              <a:rPr lang="fr" altLang="fr-FR" dirty="0">
                <a:ea typeface="ＭＳ Ｐゴシック" panose="020B0600070205080204" pitchFamily="34" charset="-128"/>
              </a:rPr>
              <a:t>QUI PEUT SOUMETTRE UNE CANDIDATURE?</a:t>
            </a:r>
            <a:endParaRPr dirty="0"/>
          </a:p>
        </p:txBody>
      </p:sp>
      <p:sp>
        <p:nvSpPr>
          <p:cNvPr id="266" name="Google Shape;266;p2"/>
          <p:cNvSpPr txBox="1">
            <a:spLocks noGrp="1"/>
          </p:cNvSpPr>
          <p:nvPr>
            <p:ph type="body" idx="2"/>
          </p:nvPr>
        </p:nvSpPr>
        <p:spPr>
          <a:xfrm>
            <a:off x="960439" y="1192213"/>
            <a:ext cx="10774361" cy="5116512"/>
          </a:xfrm>
          <a:prstGeom prst="rect">
            <a:avLst/>
          </a:prstGeom>
          <a:noFill/>
          <a:ln>
            <a:noFill/>
          </a:ln>
        </p:spPr>
        <p:txBody>
          <a:bodyPr spcFirstLastPara="1" wrap="square" lIns="91425" tIns="45700" rIns="91425" bIns="45700" anchor="t" anchorCtr="0">
            <a:noAutofit/>
          </a:bodyPr>
          <a:lstStyle/>
          <a:p>
            <a:pPr lvl="0"/>
            <a:r>
              <a:rPr lang="en-US" dirty="0" err="1"/>
              <a:t>Cliniques</a:t>
            </a:r>
            <a:r>
              <a:rPr lang="en-US" dirty="0"/>
              <a:t> et </a:t>
            </a:r>
            <a:r>
              <a:rPr lang="en-US" dirty="0" err="1"/>
              <a:t>professionnels</a:t>
            </a:r>
            <a:r>
              <a:rPr lang="en-US" dirty="0"/>
              <a:t> de la </a:t>
            </a:r>
            <a:r>
              <a:rPr lang="en-US" dirty="0" err="1"/>
              <a:t>vue</a:t>
            </a:r>
            <a:r>
              <a:rPr lang="en-US" dirty="0"/>
              <a:t> </a:t>
            </a:r>
            <a:r>
              <a:rPr lang="en-US" dirty="0" err="1"/>
              <a:t>indépendants</a:t>
            </a:r>
            <a:endParaRPr lang="en-US" dirty="0"/>
          </a:p>
          <a:p>
            <a:pPr lvl="0"/>
            <a:r>
              <a:rPr lang="en-US" dirty="0" err="1"/>
              <a:t>Professionnels</a:t>
            </a:r>
            <a:r>
              <a:rPr lang="en-US" dirty="0"/>
              <a:t> et </a:t>
            </a:r>
            <a:r>
              <a:rPr lang="en-US" dirty="0" err="1"/>
              <a:t>formateurs</a:t>
            </a:r>
            <a:r>
              <a:rPr lang="en-US" dirty="0"/>
              <a:t> de </a:t>
            </a:r>
            <a:r>
              <a:rPr lang="en-US" dirty="0" err="1"/>
              <a:t>l’industrie</a:t>
            </a:r>
            <a:r>
              <a:rPr lang="en-US" dirty="0"/>
              <a:t> de </a:t>
            </a:r>
            <a:r>
              <a:rPr lang="en-US" dirty="0" err="1"/>
              <a:t>l’optique</a:t>
            </a:r>
            <a:endParaRPr lang="en-US" dirty="0"/>
          </a:p>
          <a:p>
            <a:pPr lvl="0"/>
            <a:r>
              <a:rPr lang="en-US" dirty="0" err="1"/>
              <a:t>Détaillants</a:t>
            </a:r>
            <a:r>
              <a:rPr lang="en-US" dirty="0"/>
              <a:t> </a:t>
            </a:r>
            <a:r>
              <a:rPr lang="en-US" dirty="0" err="1"/>
              <a:t>nationaux</a:t>
            </a:r>
            <a:r>
              <a:rPr lang="en-US" dirty="0"/>
              <a:t> et </a:t>
            </a:r>
            <a:r>
              <a:rPr lang="en-US" dirty="0" err="1"/>
              <a:t>régionaux</a:t>
            </a:r>
            <a:endParaRPr lang="en-US" dirty="0"/>
          </a:p>
          <a:p>
            <a:pPr lvl="0"/>
            <a:r>
              <a:rPr lang="en-US" dirty="0" err="1"/>
              <a:t>Laboratoires</a:t>
            </a:r>
            <a:r>
              <a:rPr lang="en-US" dirty="0"/>
              <a:t> </a:t>
            </a:r>
            <a:r>
              <a:rPr lang="en-US" dirty="0" err="1"/>
              <a:t>d’optique</a:t>
            </a:r>
            <a:endParaRPr lang="en-US" dirty="0"/>
          </a:p>
          <a:p>
            <a:pPr lvl="0"/>
            <a:r>
              <a:rPr lang="en-US" dirty="0" err="1"/>
              <a:t>Entreprises</a:t>
            </a:r>
            <a:r>
              <a:rPr lang="en-US" dirty="0"/>
              <a:t> de gestion de </a:t>
            </a:r>
            <a:r>
              <a:rPr lang="en-US" dirty="0" err="1"/>
              <a:t>soins</a:t>
            </a:r>
            <a:r>
              <a:rPr lang="en-US" dirty="0"/>
              <a:t> de la </a:t>
            </a:r>
            <a:r>
              <a:rPr lang="en-US" dirty="0" err="1"/>
              <a:t>vue</a:t>
            </a:r>
            <a:endParaRPr lang="en-US" dirty="0"/>
          </a:p>
          <a:p>
            <a:pPr lvl="0"/>
            <a:r>
              <a:rPr lang="en-US" dirty="0"/>
              <a:t>Fabricants de </a:t>
            </a:r>
            <a:r>
              <a:rPr lang="en-US" dirty="0" err="1"/>
              <a:t>verres</a:t>
            </a:r>
            <a:r>
              <a:rPr lang="en-US" dirty="0"/>
              <a:t> et </a:t>
            </a:r>
            <a:r>
              <a:rPr lang="en-US" dirty="0" err="1"/>
              <a:t>groupes</a:t>
            </a:r>
            <a:r>
              <a:rPr lang="en-US" dirty="0"/>
              <a:t> </a:t>
            </a:r>
            <a:r>
              <a:rPr lang="en-US" dirty="0" err="1"/>
              <a:t>d’achats</a:t>
            </a:r>
            <a:endParaRPr lang="en-US" dirty="0"/>
          </a:p>
          <a:p>
            <a:pPr lvl="0"/>
            <a:endParaRPr lang="en-US" dirty="0"/>
          </a:p>
          <a:p>
            <a:pPr marL="457200" marR="0" lvl="0" indent="-228600" algn="l" rtl="0">
              <a:lnSpc>
                <a:spcPct val="90000"/>
              </a:lnSpc>
              <a:spcBef>
                <a:spcPts val="1000"/>
              </a:spcBef>
              <a:spcAft>
                <a:spcPts val="0"/>
              </a:spcAft>
              <a:buClr>
                <a:schemeClr val="dk1"/>
              </a:buClr>
              <a:buSzPts val="1800"/>
              <a:buFont typeface="Arial"/>
              <a:buNone/>
            </a:pPr>
            <a:endParaRPr dirty="0"/>
          </a:p>
        </p:txBody>
      </p:sp>
      <p:sp>
        <p:nvSpPr>
          <p:cNvPr id="267" name="Google Shape;267;p2"/>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2</a:t>
            </a:fld>
            <a:r>
              <a:rPr lang="en-US"/>
              <a:t> </a:t>
            </a:r>
            <a:endParaRPr sz="800" b="0">
              <a:solidFill>
                <a:schemeClr val="dk1"/>
              </a:solidFill>
            </a:endParaRPr>
          </a:p>
        </p:txBody>
      </p:sp>
      <p:pic>
        <p:nvPicPr>
          <p:cNvPr id="6" name="Picture 5">
            <a:extLst>
              <a:ext uri="{FF2B5EF4-FFF2-40B4-BE49-F238E27FC236}">
                <a16:creationId xmlns:a16="http://schemas.microsoft.com/office/drawing/2014/main" id="{E941C1A5-EBAC-034A-9D0C-981622A34FD4}"/>
              </a:ext>
            </a:extLst>
          </p:cNvPr>
          <p:cNvPicPr>
            <a:picLocks noChangeAspect="1"/>
          </p:cNvPicPr>
          <p:nvPr/>
        </p:nvPicPr>
        <p:blipFill rotWithShape="1">
          <a:blip r:embed="rId3"/>
          <a:srcRect b="13335"/>
          <a:stretch/>
        </p:blipFill>
        <p:spPr>
          <a:xfrm>
            <a:off x="4267396" y="4480854"/>
            <a:ext cx="3657208" cy="2377146"/>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0"/>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lvl="0"/>
            <a:r>
              <a:rPr lang="en-US" dirty="0"/>
              <a:t>ENGAGEMENT ET INSPIRATION</a:t>
            </a:r>
            <a:endParaRPr dirty="0"/>
          </a:p>
        </p:txBody>
      </p:sp>
      <p:sp>
        <p:nvSpPr>
          <p:cNvPr id="442" name="Google Shape;442;p20"/>
          <p:cNvSpPr txBox="1">
            <a:spLocks noGrp="1"/>
          </p:cNvSpPr>
          <p:nvPr>
            <p:ph type="body" idx="2"/>
          </p:nvPr>
        </p:nvSpPr>
        <p:spPr>
          <a:xfrm>
            <a:off x="960439" y="1192213"/>
            <a:ext cx="10774361" cy="5116512"/>
          </a:xfrm>
          <a:prstGeom prst="rect">
            <a:avLst/>
          </a:prstGeom>
          <a:noFill/>
          <a:ln>
            <a:noFill/>
          </a:ln>
        </p:spPr>
        <p:txBody>
          <a:bodyPr spcFirstLastPara="1" wrap="square" lIns="91425" tIns="45700" rIns="91425" bIns="45700" anchor="t" anchorCtr="0">
            <a:noAutofit/>
          </a:bodyPr>
          <a:lstStyle/>
          <a:p>
            <a:pPr lvl="0"/>
            <a:r>
              <a:rPr lang="en-US" sz="2400" dirty="0" err="1"/>
              <a:t>Qu’est-ce</a:t>
            </a:r>
            <a:r>
              <a:rPr lang="en-US" sz="2400" dirty="0"/>
              <a:t> qui </a:t>
            </a:r>
            <a:r>
              <a:rPr lang="en-US" sz="2400" dirty="0" err="1"/>
              <a:t>vous</a:t>
            </a:r>
            <a:r>
              <a:rPr lang="en-US" sz="2400" dirty="0"/>
              <a:t> a </a:t>
            </a:r>
            <a:r>
              <a:rPr lang="en-US" sz="2400" dirty="0" err="1"/>
              <a:t>incité</a:t>
            </a:r>
            <a:r>
              <a:rPr lang="en-US" sz="2400" dirty="0"/>
              <a:t> </a:t>
            </a:r>
            <a:r>
              <a:rPr lang="en-US" sz="2400" dirty="0" err="1"/>
              <a:t>à</a:t>
            </a:r>
            <a:r>
              <a:rPr lang="en-US" sz="2400" dirty="0"/>
              <a:t> </a:t>
            </a:r>
            <a:r>
              <a:rPr lang="en-US" sz="2400" dirty="0" err="1"/>
              <a:t>vous</a:t>
            </a:r>
            <a:r>
              <a:rPr lang="en-US" sz="2400" dirty="0"/>
              <a:t> </a:t>
            </a:r>
            <a:r>
              <a:rPr lang="en-US" sz="2400" dirty="0" err="1"/>
              <a:t>impliquer</a:t>
            </a:r>
            <a:r>
              <a:rPr lang="en-US" sz="2400" dirty="0"/>
              <a:t> avec  la marque </a:t>
            </a:r>
            <a:r>
              <a:rPr lang="en-US" sz="2400" i="1" dirty="0"/>
              <a:t>Transitions</a:t>
            </a:r>
            <a:r>
              <a:rPr lang="en-US" sz="2400" i="1" baseline="30000" dirty="0"/>
              <a:t>®</a:t>
            </a:r>
            <a:r>
              <a:rPr lang="en-US" sz="2400" dirty="0"/>
              <a:t> </a:t>
            </a:r>
            <a:r>
              <a:rPr lang="en-US" sz="2400" dirty="0" err="1"/>
              <a:t>cette</a:t>
            </a:r>
            <a:r>
              <a:rPr lang="en-US" sz="2400" dirty="0"/>
              <a:t> </a:t>
            </a:r>
            <a:r>
              <a:rPr lang="en-US" sz="2400" dirty="0" err="1"/>
              <a:t>année</a:t>
            </a:r>
            <a:r>
              <a:rPr lang="en-US" sz="2400" dirty="0"/>
              <a:t>? </a:t>
            </a:r>
            <a:r>
              <a:rPr lang="en-US" sz="2400" dirty="0" err="1"/>
              <a:t>Qu’est-ce</a:t>
            </a:r>
            <a:r>
              <a:rPr lang="en-US" sz="2400" dirty="0"/>
              <a:t> qui a </a:t>
            </a:r>
            <a:r>
              <a:rPr lang="en-US" sz="2400" dirty="0" err="1"/>
              <a:t>inspiré</a:t>
            </a:r>
            <a:r>
              <a:rPr lang="en-US" sz="2400" dirty="0"/>
              <a:t> </a:t>
            </a:r>
            <a:r>
              <a:rPr lang="en-US" sz="2400" dirty="0" err="1"/>
              <a:t>votre</a:t>
            </a:r>
            <a:r>
              <a:rPr lang="en-US" sz="2400" dirty="0"/>
              <a:t> travail? </a:t>
            </a:r>
            <a:r>
              <a:rPr lang="en-US" sz="2400" dirty="0" err="1"/>
              <a:t>Désiriez-vous</a:t>
            </a:r>
            <a:r>
              <a:rPr lang="en-US" sz="2400" dirty="0"/>
              <a:t> </a:t>
            </a:r>
            <a:r>
              <a:rPr lang="en-US" sz="2400" dirty="0" err="1"/>
              <a:t>régler</a:t>
            </a:r>
            <a:r>
              <a:rPr lang="en-US" sz="2400" dirty="0"/>
              <a:t> un </a:t>
            </a:r>
            <a:r>
              <a:rPr lang="en-US" sz="2400" dirty="0" err="1"/>
              <a:t>problème</a:t>
            </a:r>
            <a:r>
              <a:rPr lang="en-US" sz="2400" dirty="0"/>
              <a:t> </a:t>
            </a:r>
            <a:r>
              <a:rPr lang="en-US" sz="2400" dirty="0" err="1"/>
              <a:t>existant</a:t>
            </a:r>
            <a:r>
              <a:rPr lang="en-US" sz="2400" dirty="0"/>
              <a:t> </a:t>
            </a:r>
            <a:r>
              <a:rPr lang="en-US" sz="2400" dirty="0" err="1"/>
              <a:t>ou</a:t>
            </a:r>
            <a:r>
              <a:rPr lang="en-US" sz="2400" dirty="0"/>
              <a:t> </a:t>
            </a:r>
            <a:r>
              <a:rPr lang="en-US" sz="2400" dirty="0" err="1"/>
              <a:t>vous</a:t>
            </a:r>
            <a:r>
              <a:rPr lang="en-US" sz="2400" dirty="0"/>
              <a:t> </a:t>
            </a:r>
            <a:r>
              <a:rPr lang="en-US" sz="2400" dirty="0" err="1"/>
              <a:t>étiez-vous</a:t>
            </a:r>
            <a:r>
              <a:rPr lang="en-US" sz="2400" dirty="0"/>
              <a:t> </a:t>
            </a:r>
            <a:r>
              <a:rPr lang="en-US" sz="2400" dirty="0" err="1"/>
              <a:t>fixé</a:t>
            </a:r>
            <a:r>
              <a:rPr lang="en-US" sz="2400" dirty="0"/>
              <a:t> un </a:t>
            </a:r>
            <a:r>
              <a:rPr lang="en-US" sz="2400" dirty="0" err="1"/>
              <a:t>nouvel</a:t>
            </a:r>
            <a:r>
              <a:rPr lang="en-US" sz="2400" dirty="0"/>
              <a:t> </a:t>
            </a:r>
            <a:r>
              <a:rPr lang="en-US" sz="2400" dirty="0" err="1"/>
              <a:t>objectif</a:t>
            </a:r>
            <a:r>
              <a:rPr lang="en-US" sz="2400" dirty="0"/>
              <a:t>? </a:t>
            </a:r>
          </a:p>
          <a:p>
            <a:pPr lvl="0"/>
            <a:endParaRPr sz="2400" dirty="0"/>
          </a:p>
          <a:p>
            <a:pPr lvl="0"/>
            <a:r>
              <a:rPr lang="en-US" sz="2400" b="1" i="1" dirty="0"/>
              <a:t>Suggestions des </a:t>
            </a:r>
            <a:r>
              <a:rPr lang="en-US" sz="2400" b="1" i="1" dirty="0" err="1"/>
              <a:t>juges</a:t>
            </a:r>
            <a:r>
              <a:rPr lang="en-US" sz="2400" dirty="0"/>
              <a:t>: </a:t>
            </a:r>
            <a:r>
              <a:rPr lang="en-US" sz="2400" dirty="0" err="1"/>
              <a:t>Essayez</a:t>
            </a:r>
            <a:r>
              <a:rPr lang="en-US" sz="2400" dirty="0"/>
              <a:t> de </a:t>
            </a:r>
            <a:r>
              <a:rPr lang="en-US" sz="2400" dirty="0" err="1"/>
              <a:t>répondre</a:t>
            </a:r>
            <a:r>
              <a:rPr lang="en-US" sz="2400" dirty="0"/>
              <a:t> </a:t>
            </a:r>
            <a:r>
              <a:rPr lang="en-US" sz="2400" dirty="0" err="1"/>
              <a:t>à</a:t>
            </a:r>
            <a:r>
              <a:rPr lang="en-US" sz="2400" dirty="0"/>
              <a:t> </a:t>
            </a:r>
            <a:r>
              <a:rPr lang="en-US" sz="2400" dirty="0" err="1"/>
              <a:t>ces</a:t>
            </a:r>
            <a:r>
              <a:rPr lang="en-US" sz="2400" dirty="0"/>
              <a:t> questions </a:t>
            </a:r>
            <a:r>
              <a:rPr lang="en-US" sz="2400" dirty="0" err="1"/>
              <a:t>quand</a:t>
            </a:r>
            <a:r>
              <a:rPr lang="en-US" sz="2400" dirty="0"/>
              <a:t> </a:t>
            </a:r>
            <a:r>
              <a:rPr lang="en-US" sz="2400" dirty="0" err="1"/>
              <a:t>vous</a:t>
            </a:r>
            <a:r>
              <a:rPr lang="en-US" sz="2400" dirty="0"/>
              <a:t> </a:t>
            </a:r>
            <a:r>
              <a:rPr lang="en-US" sz="2400" dirty="0" err="1"/>
              <a:t>établissez</a:t>
            </a:r>
            <a:r>
              <a:rPr lang="en-US" sz="2400" dirty="0"/>
              <a:t> </a:t>
            </a:r>
            <a:r>
              <a:rPr lang="en-US" sz="2400" dirty="0" err="1"/>
              <a:t>votre</a:t>
            </a:r>
            <a:r>
              <a:rPr lang="en-US" sz="2400" dirty="0"/>
              <a:t> </a:t>
            </a:r>
            <a:r>
              <a:rPr lang="en-US" sz="2400" dirty="0" err="1"/>
              <a:t>objectif</a:t>
            </a:r>
            <a:r>
              <a:rPr lang="en-US" sz="2400" dirty="0"/>
              <a:t> et </a:t>
            </a:r>
            <a:r>
              <a:rPr lang="en-US" sz="2400" dirty="0" err="1"/>
              <a:t>votre</a:t>
            </a:r>
            <a:r>
              <a:rPr lang="en-US" sz="2400" dirty="0"/>
              <a:t> plan.</a:t>
            </a:r>
          </a:p>
          <a:p>
            <a:pPr lvl="0"/>
            <a:endParaRPr lang="en-US" sz="2400" dirty="0"/>
          </a:p>
          <a:p>
            <a:pPr marL="457200" marR="0" lvl="0" indent="-342900" algn="l" rtl="0">
              <a:lnSpc>
                <a:spcPct val="90000"/>
              </a:lnSpc>
              <a:spcBef>
                <a:spcPts val="1000"/>
              </a:spcBef>
              <a:spcAft>
                <a:spcPts val="0"/>
              </a:spcAft>
              <a:buClr>
                <a:schemeClr val="dk1"/>
              </a:buClr>
              <a:buSzPts val="1800"/>
              <a:buFont typeface="Arial"/>
              <a:buChar char="•"/>
            </a:pPr>
            <a:endParaRPr dirty="0"/>
          </a:p>
        </p:txBody>
      </p:sp>
      <p:sp>
        <p:nvSpPr>
          <p:cNvPr id="443" name="Google Shape;443;p20"/>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20</a:t>
            </a:fld>
            <a:endParaRPr sz="800" b="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21"/>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lvl="0"/>
            <a:r>
              <a:rPr lang="en-US" dirty="0"/>
              <a:t>OBJECTIFS</a:t>
            </a:r>
            <a:endParaRPr dirty="0"/>
          </a:p>
        </p:txBody>
      </p:sp>
      <p:sp>
        <p:nvSpPr>
          <p:cNvPr id="450" name="Google Shape;450;p21"/>
          <p:cNvSpPr txBox="1">
            <a:spLocks noGrp="1"/>
          </p:cNvSpPr>
          <p:nvPr>
            <p:ph type="body" idx="2"/>
          </p:nvPr>
        </p:nvSpPr>
        <p:spPr>
          <a:xfrm>
            <a:off x="960439" y="1192213"/>
            <a:ext cx="10774361" cy="5116512"/>
          </a:xfrm>
          <a:prstGeom prst="rect">
            <a:avLst/>
          </a:prstGeom>
          <a:noFill/>
          <a:ln>
            <a:noFill/>
          </a:ln>
        </p:spPr>
        <p:txBody>
          <a:bodyPr spcFirstLastPara="1" wrap="square" lIns="91425" tIns="45700" rIns="91425" bIns="45700" anchor="t" anchorCtr="0">
            <a:noAutofit/>
          </a:bodyPr>
          <a:lstStyle/>
          <a:p>
            <a:pPr lvl="0"/>
            <a:r>
              <a:rPr lang="en-US" sz="2400" dirty="0"/>
              <a:t>Que </a:t>
            </a:r>
            <a:r>
              <a:rPr lang="en-US" sz="2400" dirty="0" err="1"/>
              <a:t>désiriez-vous</a:t>
            </a:r>
            <a:r>
              <a:rPr lang="en-US" sz="2400" dirty="0"/>
              <a:t> </a:t>
            </a:r>
            <a:r>
              <a:rPr lang="en-US" sz="2400" dirty="0" err="1"/>
              <a:t>accomplir</a:t>
            </a:r>
            <a:r>
              <a:rPr lang="en-US" sz="2400" dirty="0"/>
              <a:t>? Quelle </a:t>
            </a:r>
            <a:r>
              <a:rPr lang="en-US" sz="2400" dirty="0" err="1"/>
              <a:t>clientèle</a:t>
            </a:r>
            <a:r>
              <a:rPr lang="en-US" sz="2400" dirty="0"/>
              <a:t> </a:t>
            </a:r>
            <a:r>
              <a:rPr lang="en-US" sz="2400" dirty="0" err="1"/>
              <a:t>visiez-vous</a:t>
            </a:r>
            <a:r>
              <a:rPr lang="en-US" sz="2400" dirty="0"/>
              <a:t> et </a:t>
            </a:r>
            <a:r>
              <a:rPr lang="en-US" sz="2400" dirty="0" err="1"/>
              <a:t>quel</a:t>
            </a:r>
            <a:r>
              <a:rPr lang="en-US" sz="2400" dirty="0"/>
              <a:t> </a:t>
            </a:r>
            <a:r>
              <a:rPr lang="en-US" sz="2400" dirty="0" err="1"/>
              <a:t>rôle</a:t>
            </a:r>
            <a:r>
              <a:rPr lang="en-US" sz="2400" dirty="0"/>
              <a:t> </a:t>
            </a:r>
            <a:r>
              <a:rPr lang="en-US" sz="2400" dirty="0" err="1"/>
              <a:t>ses</a:t>
            </a:r>
            <a:r>
              <a:rPr lang="en-US" sz="2400" dirty="0"/>
              <a:t> </a:t>
            </a:r>
            <a:r>
              <a:rPr lang="en-US" sz="2400" dirty="0" err="1"/>
              <a:t>besoins</a:t>
            </a:r>
            <a:r>
              <a:rPr lang="en-US" sz="2400" dirty="0"/>
              <a:t>, </a:t>
            </a:r>
            <a:r>
              <a:rPr lang="en-US" sz="2400" dirty="0" err="1"/>
              <a:t>ses</a:t>
            </a:r>
            <a:r>
              <a:rPr lang="en-US" sz="2400" dirty="0"/>
              <a:t> </a:t>
            </a:r>
            <a:r>
              <a:rPr lang="en-US" sz="2400" dirty="0" err="1"/>
              <a:t>préférences</a:t>
            </a:r>
            <a:r>
              <a:rPr lang="en-US" sz="2400" dirty="0"/>
              <a:t> et </a:t>
            </a:r>
            <a:r>
              <a:rPr lang="en-US" sz="2400" dirty="0" err="1"/>
              <a:t>ses</a:t>
            </a:r>
            <a:r>
              <a:rPr lang="en-US" sz="2400" dirty="0"/>
              <a:t> opinions </a:t>
            </a:r>
            <a:r>
              <a:rPr lang="en-US" sz="2400" dirty="0" err="1"/>
              <a:t>ont-ils</a:t>
            </a:r>
            <a:r>
              <a:rPr lang="en-US" sz="2400" dirty="0"/>
              <a:t> </a:t>
            </a:r>
            <a:r>
              <a:rPr lang="en-US" sz="2400" dirty="0" err="1"/>
              <a:t>joué</a:t>
            </a:r>
            <a:r>
              <a:rPr lang="en-US" sz="2400" dirty="0"/>
              <a:t>? </a:t>
            </a:r>
          </a:p>
          <a:p>
            <a:pPr marL="114300" lvl="0" indent="0" algn="l" rtl="0">
              <a:lnSpc>
                <a:spcPct val="90000"/>
              </a:lnSpc>
              <a:spcBef>
                <a:spcPts val="1000"/>
              </a:spcBef>
              <a:spcAft>
                <a:spcPts val="0"/>
              </a:spcAft>
              <a:buSzPts val="1800"/>
              <a:buNone/>
            </a:pPr>
            <a:endParaRPr sz="2400" dirty="0"/>
          </a:p>
          <a:p>
            <a:pPr lvl="0"/>
            <a:r>
              <a:rPr lang="en-US" sz="2400" b="1" i="1" dirty="0"/>
              <a:t>Suggestions des </a:t>
            </a:r>
            <a:r>
              <a:rPr lang="en-US" sz="2400" b="1" i="1" dirty="0" err="1"/>
              <a:t>juges</a:t>
            </a:r>
            <a:r>
              <a:rPr lang="en-US" sz="2400" b="1" i="1" dirty="0"/>
              <a:t> :</a:t>
            </a:r>
            <a:r>
              <a:rPr lang="en-US" sz="2400" dirty="0"/>
              <a:t> </a:t>
            </a:r>
            <a:r>
              <a:rPr lang="en-US" sz="2400" dirty="0" err="1"/>
              <a:t>déterminez</a:t>
            </a:r>
            <a:r>
              <a:rPr lang="en-US" sz="2400" dirty="0"/>
              <a:t> </a:t>
            </a:r>
            <a:r>
              <a:rPr lang="en-US" sz="2400" dirty="0" err="1"/>
              <a:t>votre</a:t>
            </a:r>
            <a:r>
              <a:rPr lang="en-US" sz="2400" dirty="0"/>
              <a:t> </a:t>
            </a:r>
            <a:r>
              <a:rPr lang="en-US" sz="2400" dirty="0" err="1"/>
              <a:t>objectif</a:t>
            </a:r>
            <a:r>
              <a:rPr lang="en-US" sz="2400" dirty="0"/>
              <a:t> </a:t>
            </a:r>
            <a:r>
              <a:rPr lang="en-US" sz="2400" dirty="0" err="1"/>
              <a:t>en</a:t>
            </a:r>
            <a:r>
              <a:rPr lang="en-US" sz="2400" dirty="0"/>
              <a:t> concordance avec le prix que </a:t>
            </a:r>
            <a:r>
              <a:rPr lang="en-US" sz="2400" dirty="0" err="1"/>
              <a:t>vous</a:t>
            </a:r>
            <a:r>
              <a:rPr lang="en-US" sz="2400" dirty="0"/>
              <a:t> </a:t>
            </a:r>
            <a:r>
              <a:rPr lang="en-US" sz="2400" dirty="0" err="1"/>
              <a:t>désirez</a:t>
            </a:r>
            <a:r>
              <a:rPr lang="en-US" sz="2400" dirty="0"/>
              <a:t> </a:t>
            </a:r>
            <a:r>
              <a:rPr lang="en-US" sz="2400" dirty="0" err="1"/>
              <a:t>gagner</a:t>
            </a:r>
            <a:r>
              <a:rPr lang="en-US" sz="2400" dirty="0"/>
              <a:t> et </a:t>
            </a:r>
            <a:r>
              <a:rPr lang="en-US" sz="2400" dirty="0" err="1"/>
              <a:t>évaluez</a:t>
            </a:r>
            <a:r>
              <a:rPr lang="en-US" sz="2400" dirty="0"/>
              <a:t> </a:t>
            </a:r>
            <a:r>
              <a:rPr lang="en-US" sz="2400" dirty="0" err="1"/>
              <a:t>où</a:t>
            </a:r>
            <a:r>
              <a:rPr lang="en-US" sz="2400" dirty="0"/>
              <a:t> </a:t>
            </a:r>
            <a:r>
              <a:rPr lang="en-US" sz="2400" dirty="0" err="1"/>
              <a:t>vous</a:t>
            </a:r>
            <a:r>
              <a:rPr lang="en-US" sz="2400" dirty="0"/>
              <a:t> </a:t>
            </a:r>
            <a:r>
              <a:rPr lang="en-US" sz="2400" dirty="0" err="1"/>
              <a:t>vous</a:t>
            </a:r>
            <a:r>
              <a:rPr lang="en-US" sz="2400" dirty="0"/>
              <a:t> </a:t>
            </a:r>
            <a:r>
              <a:rPr lang="en-US" sz="2400" dirty="0" err="1"/>
              <a:t>situez</a:t>
            </a:r>
            <a:r>
              <a:rPr lang="en-US" sz="2400" dirty="0"/>
              <a:t> </a:t>
            </a:r>
            <a:r>
              <a:rPr lang="en-US" sz="2400" dirty="0" err="1"/>
              <a:t>présentement</a:t>
            </a:r>
            <a:r>
              <a:rPr lang="en-US" sz="2400" dirty="0"/>
              <a:t>. </a:t>
            </a:r>
          </a:p>
        </p:txBody>
      </p:sp>
      <p:sp>
        <p:nvSpPr>
          <p:cNvPr id="451" name="Google Shape;451;p21"/>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21</a:t>
            </a:fld>
            <a:endParaRPr sz="800" b="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22"/>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lvl="0"/>
            <a:r>
              <a:rPr lang="en-US" dirty="0"/>
              <a:t>PLANIFICATION ET CRÉATIVITÉ</a:t>
            </a:r>
            <a:endParaRPr dirty="0"/>
          </a:p>
        </p:txBody>
      </p:sp>
      <p:sp>
        <p:nvSpPr>
          <p:cNvPr id="458" name="Google Shape;458;p22"/>
          <p:cNvSpPr txBox="1">
            <a:spLocks noGrp="1"/>
          </p:cNvSpPr>
          <p:nvPr>
            <p:ph type="body" idx="2"/>
          </p:nvPr>
        </p:nvSpPr>
        <p:spPr>
          <a:xfrm>
            <a:off x="960439" y="1192213"/>
            <a:ext cx="10774361" cy="5116512"/>
          </a:xfrm>
          <a:prstGeom prst="rect">
            <a:avLst/>
          </a:prstGeom>
          <a:noFill/>
          <a:ln>
            <a:noFill/>
          </a:ln>
        </p:spPr>
        <p:txBody>
          <a:bodyPr spcFirstLastPara="1" wrap="square" lIns="91425" tIns="45700" rIns="91425" bIns="45700" anchor="t" anchorCtr="0">
            <a:noAutofit/>
          </a:bodyPr>
          <a:lstStyle/>
          <a:p>
            <a:pPr lvl="0"/>
            <a:r>
              <a:rPr lang="en-US" sz="2400" dirty="0"/>
              <a:t>Comment </a:t>
            </a:r>
            <a:r>
              <a:rPr lang="en-US" sz="2400" dirty="0" err="1"/>
              <a:t>avez-vous</a:t>
            </a:r>
            <a:r>
              <a:rPr lang="en-US" sz="2400" dirty="0"/>
              <a:t> </a:t>
            </a:r>
            <a:r>
              <a:rPr lang="en-US" sz="2400" dirty="0" err="1"/>
              <a:t>planifié</a:t>
            </a:r>
            <a:r>
              <a:rPr lang="en-US" sz="2400" dirty="0"/>
              <a:t> </a:t>
            </a:r>
            <a:r>
              <a:rPr lang="en-US" sz="2400" dirty="0" err="1"/>
              <a:t>atteindre</a:t>
            </a:r>
            <a:r>
              <a:rPr lang="en-US" sz="2400" dirty="0"/>
              <a:t> </a:t>
            </a:r>
            <a:r>
              <a:rPr lang="en-US" sz="2400" dirty="0" err="1"/>
              <a:t>vos</a:t>
            </a:r>
            <a:r>
              <a:rPr lang="en-US" sz="2400" dirty="0"/>
              <a:t> </a:t>
            </a:r>
            <a:r>
              <a:rPr lang="en-US" sz="2400" dirty="0" err="1"/>
              <a:t>objectifs</a:t>
            </a:r>
            <a:r>
              <a:rPr lang="en-US" sz="2400" dirty="0"/>
              <a:t>? </a:t>
            </a:r>
            <a:r>
              <a:rPr lang="en-US" sz="2400" dirty="0" err="1"/>
              <a:t>Quelles</a:t>
            </a:r>
            <a:r>
              <a:rPr lang="en-US" sz="2400" dirty="0"/>
              <a:t> </a:t>
            </a:r>
            <a:r>
              <a:rPr lang="en-US" sz="2400" dirty="0" err="1"/>
              <a:t>méthodes</a:t>
            </a:r>
            <a:r>
              <a:rPr lang="en-US" sz="2400" dirty="0"/>
              <a:t> </a:t>
            </a:r>
            <a:r>
              <a:rPr lang="en-US" sz="2400" dirty="0" err="1"/>
              <a:t>novatrices</a:t>
            </a:r>
            <a:r>
              <a:rPr lang="en-US" sz="2400" dirty="0"/>
              <a:t> </a:t>
            </a:r>
            <a:r>
              <a:rPr lang="en-US" sz="2400" dirty="0" err="1"/>
              <a:t>avez-vous</a:t>
            </a:r>
            <a:r>
              <a:rPr lang="en-US" sz="2400" dirty="0"/>
              <a:t> </a:t>
            </a:r>
            <a:r>
              <a:rPr lang="en-US" sz="2400" dirty="0" err="1"/>
              <a:t>adoptées</a:t>
            </a:r>
            <a:r>
              <a:rPr lang="en-US" sz="2400" dirty="0"/>
              <a:t> pour y </a:t>
            </a:r>
            <a:r>
              <a:rPr lang="en-US" sz="2400" dirty="0" err="1"/>
              <a:t>parvenir</a:t>
            </a:r>
            <a:r>
              <a:rPr lang="en-US" sz="2400" dirty="0"/>
              <a:t>? </a:t>
            </a:r>
            <a:r>
              <a:rPr lang="en-US" sz="2400" dirty="0" err="1"/>
              <a:t>Avez-vous</a:t>
            </a:r>
            <a:r>
              <a:rPr lang="en-US" sz="2400" dirty="0"/>
              <a:t> </a:t>
            </a:r>
            <a:r>
              <a:rPr lang="en-US" sz="2400" dirty="0" err="1"/>
              <a:t>utilisé</a:t>
            </a:r>
            <a:r>
              <a:rPr lang="en-US" sz="2400" dirty="0"/>
              <a:t> </a:t>
            </a:r>
            <a:r>
              <a:rPr lang="en-US" sz="2400" dirty="0" err="1"/>
              <a:t>une</a:t>
            </a:r>
            <a:r>
              <a:rPr lang="en-US" sz="2400" dirty="0"/>
              <a:t> </a:t>
            </a:r>
            <a:r>
              <a:rPr lang="en-US" sz="2400" dirty="0" err="1"/>
              <a:t>toute</a:t>
            </a:r>
            <a:r>
              <a:rPr lang="en-US" sz="2400" dirty="0"/>
              <a:t> nouvelle </a:t>
            </a:r>
            <a:r>
              <a:rPr lang="en-US" sz="2400" dirty="0" err="1"/>
              <a:t>approche</a:t>
            </a:r>
            <a:r>
              <a:rPr lang="en-US" sz="2400" dirty="0"/>
              <a:t>, </a:t>
            </a:r>
            <a:r>
              <a:rPr lang="en-US" sz="2400" dirty="0" err="1"/>
              <a:t>une</a:t>
            </a:r>
            <a:r>
              <a:rPr lang="en-US" sz="2400" dirty="0"/>
              <a:t> </a:t>
            </a:r>
            <a:r>
              <a:rPr lang="en-US" sz="2400" dirty="0" err="1"/>
              <a:t>tactique</a:t>
            </a:r>
            <a:r>
              <a:rPr lang="en-US" sz="2400" dirty="0"/>
              <a:t> </a:t>
            </a:r>
            <a:r>
              <a:rPr lang="en-US" sz="2400" dirty="0" err="1"/>
              <a:t>éprouvée</a:t>
            </a:r>
            <a:r>
              <a:rPr lang="en-US" sz="2400" dirty="0"/>
              <a:t> </a:t>
            </a:r>
            <a:r>
              <a:rPr lang="en-US" sz="2400" dirty="0" err="1"/>
              <a:t>ou</a:t>
            </a:r>
            <a:r>
              <a:rPr lang="en-US" sz="2400" dirty="0"/>
              <a:t> un mélange des deux? Comment </a:t>
            </a:r>
            <a:r>
              <a:rPr lang="en-US" sz="2400" dirty="0" err="1"/>
              <a:t>avez-vous</a:t>
            </a:r>
            <a:r>
              <a:rPr lang="en-US" sz="2400" dirty="0"/>
              <a:t> </a:t>
            </a:r>
            <a:r>
              <a:rPr lang="en-US" sz="2400" dirty="0" err="1"/>
              <a:t>intégré</a:t>
            </a:r>
            <a:r>
              <a:rPr lang="en-US" sz="2400" dirty="0"/>
              <a:t> la marque </a:t>
            </a:r>
            <a:r>
              <a:rPr lang="en-US" sz="2400" dirty="0" err="1"/>
              <a:t>ou</a:t>
            </a:r>
            <a:r>
              <a:rPr lang="en-US" sz="2400" dirty="0"/>
              <a:t> les </a:t>
            </a:r>
            <a:r>
              <a:rPr lang="en-US" sz="2400" dirty="0" err="1"/>
              <a:t>produits</a:t>
            </a:r>
            <a:r>
              <a:rPr lang="en-US" sz="2400" dirty="0"/>
              <a:t> Transitions dans </a:t>
            </a:r>
            <a:r>
              <a:rPr lang="en-US" sz="2400" dirty="0" err="1"/>
              <a:t>vos</a:t>
            </a:r>
            <a:r>
              <a:rPr lang="en-US" sz="2400" dirty="0"/>
              <a:t> plans?</a:t>
            </a:r>
          </a:p>
          <a:p>
            <a:pPr marL="114300" lvl="0" indent="0" algn="l" rtl="0">
              <a:lnSpc>
                <a:spcPct val="90000"/>
              </a:lnSpc>
              <a:spcBef>
                <a:spcPts val="1000"/>
              </a:spcBef>
              <a:spcAft>
                <a:spcPts val="0"/>
              </a:spcAft>
              <a:buSzPts val="1800"/>
              <a:buNone/>
            </a:pPr>
            <a:endParaRPr sz="2400" dirty="0"/>
          </a:p>
          <a:p>
            <a:pPr lvl="0"/>
            <a:r>
              <a:rPr lang="en-US" sz="2400" b="1" i="1" dirty="0"/>
              <a:t>Suggestions des </a:t>
            </a:r>
            <a:r>
              <a:rPr lang="en-US" sz="2400" b="1" i="1" dirty="0" err="1"/>
              <a:t>juges</a:t>
            </a:r>
            <a:r>
              <a:rPr lang="en-US" sz="2400" b="1" i="1" dirty="0"/>
              <a:t> : </a:t>
            </a:r>
            <a:r>
              <a:rPr lang="en-US" sz="2400" dirty="0" err="1"/>
              <a:t>gardez</a:t>
            </a:r>
            <a:r>
              <a:rPr lang="en-US" sz="2400" dirty="0"/>
              <a:t> </a:t>
            </a:r>
            <a:r>
              <a:rPr lang="en-US" sz="2400" dirty="0" err="1"/>
              <a:t>votre</a:t>
            </a:r>
            <a:r>
              <a:rPr lang="en-US" sz="2400" dirty="0"/>
              <a:t> engagement </a:t>
            </a:r>
            <a:r>
              <a:rPr lang="en-US" sz="2400" dirty="0" err="1"/>
              <a:t>élevé</a:t>
            </a:r>
            <a:r>
              <a:rPr lang="en-US" sz="2400" dirty="0"/>
              <a:t> tout au long de </a:t>
            </a:r>
            <a:r>
              <a:rPr lang="en-US" sz="2400" dirty="0" err="1"/>
              <a:t>l’année</a:t>
            </a:r>
            <a:r>
              <a:rPr lang="en-US" sz="2400" dirty="0"/>
              <a:t> </a:t>
            </a:r>
            <a:r>
              <a:rPr lang="en-US" sz="2400" dirty="0" err="1"/>
              <a:t>en</a:t>
            </a:r>
            <a:r>
              <a:rPr lang="en-US" sz="2400" dirty="0"/>
              <a:t> </a:t>
            </a:r>
            <a:r>
              <a:rPr lang="en-US" sz="2400" dirty="0" err="1"/>
              <a:t>actualisant</a:t>
            </a:r>
            <a:r>
              <a:rPr lang="en-US" sz="2400" dirty="0"/>
              <a:t> </a:t>
            </a:r>
            <a:r>
              <a:rPr lang="en-US" sz="2400" dirty="0" err="1"/>
              <a:t>vos</a:t>
            </a:r>
            <a:r>
              <a:rPr lang="en-US" sz="2400" dirty="0"/>
              <a:t> actions </a:t>
            </a:r>
            <a:r>
              <a:rPr lang="en-US" sz="2400" dirty="0" err="1"/>
              <a:t>tous</a:t>
            </a:r>
            <a:r>
              <a:rPr lang="en-US" sz="2400" dirty="0"/>
              <a:t> les </a:t>
            </a:r>
            <a:r>
              <a:rPr lang="en-US" sz="2400" dirty="0" err="1"/>
              <a:t>trimestres</a:t>
            </a:r>
            <a:r>
              <a:rPr lang="en-US" sz="2400" dirty="0"/>
              <a:t>.</a:t>
            </a:r>
          </a:p>
        </p:txBody>
      </p:sp>
      <p:sp>
        <p:nvSpPr>
          <p:cNvPr id="459" name="Google Shape;459;p22"/>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22</a:t>
            </a:fld>
            <a:r>
              <a:rPr lang="en-US"/>
              <a:t> / </a:t>
            </a:r>
            <a:r>
              <a:rPr lang="en-US" sz="800" b="0">
                <a:solidFill>
                  <a:schemeClr val="dk1"/>
                </a:solidFill>
              </a:rPr>
              <a:t>Confidential © Transitions Optical - All Rights Reserved - Do not disclose, copy or distribute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23"/>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lvl="0"/>
            <a:r>
              <a:rPr lang="en-US" dirty="0"/>
              <a:t>SUIVEZ VOS PROGRÈS</a:t>
            </a:r>
            <a:endParaRPr dirty="0"/>
          </a:p>
        </p:txBody>
      </p:sp>
      <p:sp>
        <p:nvSpPr>
          <p:cNvPr id="465" name="Google Shape;465;p23"/>
          <p:cNvSpPr txBox="1">
            <a:spLocks noGrp="1"/>
          </p:cNvSpPr>
          <p:nvPr>
            <p:ph type="body" idx="2"/>
          </p:nvPr>
        </p:nvSpPr>
        <p:spPr>
          <a:xfrm>
            <a:off x="960439" y="1192213"/>
            <a:ext cx="10774361" cy="5116512"/>
          </a:xfrm>
          <a:prstGeom prst="rect">
            <a:avLst/>
          </a:prstGeom>
          <a:noFill/>
          <a:ln>
            <a:noFill/>
          </a:ln>
        </p:spPr>
        <p:txBody>
          <a:bodyPr spcFirstLastPara="1" wrap="square" lIns="91425" tIns="45700" rIns="91425" bIns="45700" anchor="t" anchorCtr="0">
            <a:noAutofit/>
          </a:bodyPr>
          <a:lstStyle/>
          <a:p>
            <a:pPr lvl="0"/>
            <a:r>
              <a:rPr lang="en-US" sz="2400" b="1" i="1" dirty="0"/>
              <a:t>Suggestions des </a:t>
            </a:r>
            <a:r>
              <a:rPr lang="en-US" sz="2400" b="1" i="1" dirty="0" err="1"/>
              <a:t>juges</a:t>
            </a:r>
            <a:r>
              <a:rPr lang="en-US" sz="2400" b="1" i="1" dirty="0"/>
              <a:t> : </a:t>
            </a:r>
            <a:r>
              <a:rPr lang="en-US" sz="2400" dirty="0" err="1"/>
              <a:t>Prenez</a:t>
            </a:r>
            <a:r>
              <a:rPr lang="en-US" sz="2400" dirty="0"/>
              <a:t> des photos </a:t>
            </a:r>
            <a:r>
              <a:rPr lang="en-US" sz="2400" dirty="0" err="1"/>
              <a:t>ou</a:t>
            </a:r>
            <a:r>
              <a:rPr lang="en-US" sz="2400" dirty="0"/>
              <a:t> </a:t>
            </a:r>
            <a:r>
              <a:rPr lang="en-US" sz="2400" dirty="0" err="1"/>
              <a:t>donnez</a:t>
            </a:r>
            <a:r>
              <a:rPr lang="en-US" sz="2400" dirty="0"/>
              <a:t> des </a:t>
            </a:r>
            <a:r>
              <a:rPr lang="en-US" sz="2400" dirty="0" err="1"/>
              <a:t>exemples</a:t>
            </a:r>
            <a:r>
              <a:rPr lang="en-US" sz="2400" dirty="0"/>
              <a:t> de </a:t>
            </a:r>
            <a:r>
              <a:rPr lang="en-US" sz="2400" dirty="0" err="1"/>
              <a:t>vos</a:t>
            </a:r>
            <a:r>
              <a:rPr lang="en-US" sz="2400" dirty="0"/>
              <a:t> actions tout au long de </a:t>
            </a:r>
            <a:r>
              <a:rPr lang="en-US" sz="2400" dirty="0" err="1"/>
              <a:t>l’année</a:t>
            </a:r>
            <a:r>
              <a:rPr lang="en-US" sz="2400" dirty="0"/>
              <a:t>.</a:t>
            </a:r>
          </a:p>
          <a:p>
            <a:pPr lvl="0"/>
            <a:endParaRPr lang="en-US" sz="2400" dirty="0"/>
          </a:p>
          <a:p>
            <a:pPr marL="457200" marR="0" lvl="0" indent="-228600" algn="l" rtl="0">
              <a:lnSpc>
                <a:spcPct val="90000"/>
              </a:lnSpc>
              <a:spcBef>
                <a:spcPts val="1000"/>
              </a:spcBef>
              <a:spcAft>
                <a:spcPts val="0"/>
              </a:spcAft>
              <a:buClr>
                <a:schemeClr val="dk1"/>
              </a:buClr>
              <a:buSzPts val="1800"/>
              <a:buFont typeface="Arial"/>
              <a:buNone/>
            </a:pPr>
            <a:endParaRPr dirty="0"/>
          </a:p>
          <a:p>
            <a:pPr marL="457200" marR="0" lvl="0" indent="-228600" algn="l" rtl="0">
              <a:lnSpc>
                <a:spcPct val="90000"/>
              </a:lnSpc>
              <a:spcBef>
                <a:spcPts val="1000"/>
              </a:spcBef>
              <a:spcAft>
                <a:spcPts val="0"/>
              </a:spcAft>
              <a:buClr>
                <a:schemeClr val="dk1"/>
              </a:buClr>
              <a:buSzPts val="1800"/>
              <a:buFont typeface="Arial"/>
              <a:buNone/>
            </a:pPr>
            <a:endParaRPr dirty="0"/>
          </a:p>
        </p:txBody>
      </p:sp>
      <p:sp>
        <p:nvSpPr>
          <p:cNvPr id="466" name="Google Shape;466;p23"/>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23</a:t>
            </a:fld>
            <a:endParaRPr sz="800" b="0">
              <a:solidFill>
                <a:schemeClr val="dk1"/>
              </a:solidFill>
            </a:endParaRPr>
          </a:p>
        </p:txBody>
      </p:sp>
      <p:graphicFrame>
        <p:nvGraphicFramePr>
          <p:cNvPr id="467" name="Google Shape;467;p23"/>
          <p:cNvGraphicFramePr/>
          <p:nvPr>
            <p:extLst>
              <p:ext uri="{D42A27DB-BD31-4B8C-83A1-F6EECF244321}">
                <p14:modId xmlns:p14="http://schemas.microsoft.com/office/powerpoint/2010/main" val="380989757"/>
              </p:ext>
            </p:extLst>
          </p:nvPr>
        </p:nvGraphicFramePr>
        <p:xfrm>
          <a:off x="960439" y="2225677"/>
          <a:ext cx="10271225" cy="4106869"/>
        </p:xfrm>
        <a:graphic>
          <a:graphicData uri="http://schemas.openxmlformats.org/drawingml/2006/table">
            <a:tbl>
              <a:tblPr firstRow="1" firstCol="1" bandRow="1">
                <a:noFill/>
                <a:tableStyleId>{F174B53D-B42B-40A5-A2C2-DAEA4A8440AA}</a:tableStyleId>
              </a:tblPr>
              <a:tblGrid>
                <a:gridCol w="939625">
                  <a:extLst>
                    <a:ext uri="{9D8B030D-6E8A-4147-A177-3AD203B41FA5}">
                      <a16:colId xmlns:a16="http://schemas.microsoft.com/office/drawing/2014/main" val="20000"/>
                    </a:ext>
                  </a:extLst>
                </a:gridCol>
                <a:gridCol w="1166450">
                  <a:extLst>
                    <a:ext uri="{9D8B030D-6E8A-4147-A177-3AD203B41FA5}">
                      <a16:colId xmlns:a16="http://schemas.microsoft.com/office/drawing/2014/main" val="20001"/>
                    </a:ext>
                  </a:extLst>
                </a:gridCol>
                <a:gridCol w="1166450">
                  <a:extLst>
                    <a:ext uri="{9D8B030D-6E8A-4147-A177-3AD203B41FA5}">
                      <a16:colId xmlns:a16="http://schemas.microsoft.com/office/drawing/2014/main" val="20002"/>
                    </a:ext>
                  </a:extLst>
                </a:gridCol>
                <a:gridCol w="1166450">
                  <a:extLst>
                    <a:ext uri="{9D8B030D-6E8A-4147-A177-3AD203B41FA5}">
                      <a16:colId xmlns:a16="http://schemas.microsoft.com/office/drawing/2014/main" val="20003"/>
                    </a:ext>
                  </a:extLst>
                </a:gridCol>
                <a:gridCol w="1166450">
                  <a:extLst>
                    <a:ext uri="{9D8B030D-6E8A-4147-A177-3AD203B41FA5}">
                      <a16:colId xmlns:a16="http://schemas.microsoft.com/office/drawing/2014/main" val="20004"/>
                    </a:ext>
                  </a:extLst>
                </a:gridCol>
                <a:gridCol w="1166450">
                  <a:extLst>
                    <a:ext uri="{9D8B030D-6E8A-4147-A177-3AD203B41FA5}">
                      <a16:colId xmlns:a16="http://schemas.microsoft.com/office/drawing/2014/main" val="20005"/>
                    </a:ext>
                  </a:extLst>
                </a:gridCol>
                <a:gridCol w="1166450">
                  <a:extLst>
                    <a:ext uri="{9D8B030D-6E8A-4147-A177-3AD203B41FA5}">
                      <a16:colId xmlns:a16="http://schemas.microsoft.com/office/drawing/2014/main" val="20006"/>
                    </a:ext>
                  </a:extLst>
                </a:gridCol>
                <a:gridCol w="1166450">
                  <a:extLst>
                    <a:ext uri="{9D8B030D-6E8A-4147-A177-3AD203B41FA5}">
                      <a16:colId xmlns:a16="http://schemas.microsoft.com/office/drawing/2014/main" val="20007"/>
                    </a:ext>
                  </a:extLst>
                </a:gridCol>
                <a:gridCol w="1166450">
                  <a:extLst>
                    <a:ext uri="{9D8B030D-6E8A-4147-A177-3AD203B41FA5}">
                      <a16:colId xmlns:a16="http://schemas.microsoft.com/office/drawing/2014/main" val="20008"/>
                    </a:ext>
                  </a:extLst>
                </a:gridCol>
              </a:tblGrid>
              <a:tr h="350525">
                <a:tc>
                  <a:txBody>
                    <a:bodyPr/>
                    <a:lstStyle/>
                    <a:p>
                      <a:pPr marL="0" marR="0" lvl="0" indent="0" algn="l" rtl="0">
                        <a:lnSpc>
                          <a:spcPct val="115000"/>
                        </a:lnSpc>
                        <a:spcBef>
                          <a:spcPts val="0"/>
                        </a:spcBef>
                        <a:spcAft>
                          <a:spcPts val="0"/>
                        </a:spcAft>
                        <a:buNone/>
                      </a:pPr>
                      <a:r>
                        <a:rPr lang="en-US" sz="1100" u="none" strike="noStrike" cap="none">
                          <a:solidFill>
                            <a:schemeClr val="lt2"/>
                          </a:solidFill>
                          <a:latin typeface="Century Gothic"/>
                          <a:ea typeface="Century Gothic"/>
                          <a:cs typeface="Century Gothic"/>
                          <a:sym typeface="Century Gothic"/>
                        </a:rPr>
                        <a:t> </a:t>
                      </a:r>
                      <a:endParaRPr sz="1100" u="none" strike="noStrike" cap="none">
                        <a:solidFill>
                          <a:schemeClr val="lt2"/>
                        </a:solidFill>
                        <a:latin typeface="Century Gothic"/>
                        <a:ea typeface="Century Gothic"/>
                        <a:cs typeface="Century Gothic"/>
                        <a:sym typeface="Century Gothic"/>
                      </a:endParaRPr>
                    </a:p>
                  </a:txBody>
                  <a:tcPr marL="68575" marR="68575" marT="0" marB="0">
                    <a:lnL w="12700" cap="flat" cmpd="sng">
                      <a:solidFill>
                        <a:schemeClr val="dk1"/>
                      </a:solidFill>
                      <a:prstDash val="solid"/>
                      <a:round/>
                      <a:headEnd type="none" w="sm" len="sm"/>
                      <a:tailEnd type="none" w="sm" len="sm"/>
                    </a:lnL>
                    <a:lnR w="12700" cap="flat" cmpd="sng" algn="ctr">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lt2"/>
                      </a:solidFill>
                      <a:prstDash val="solid"/>
                      <a:round/>
                      <a:headEnd type="none" w="sm" len="sm"/>
                      <a:tailEnd type="none" w="sm" len="sm"/>
                    </a:lnB>
                    <a:solidFill>
                      <a:schemeClr val="dk1"/>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rPr>
                        <a:t>Services de lunetterie</a:t>
                      </a:r>
                    </a:p>
                  </a:txBody>
                  <a:tcPr marL="68571" marR="68571" marT="0" marB="0" horzOverflow="overflow">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Médias sociaux</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Renforcement d’équipe</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Engagement de l’optométriste</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Mesures incitatives</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Promotions</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Formation </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Autre</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L w="12700" cap="flat" cmpd="sng">
                      <a:solidFill>
                        <a:schemeClr val="lt2"/>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311050">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Janvier</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lnT w="12700" cap="flat" cmpd="sng" algn="ctr">
                      <a:solidFill>
                        <a:schemeClr val="dk1"/>
                      </a:solidFill>
                      <a:prstDash val="solid"/>
                      <a:round/>
                      <a:headEnd type="none" w="sm" len="sm"/>
                      <a:tailEnd type="none" w="sm" len="sm"/>
                    </a:lnT>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lnT w="12700" cap="flat" cmpd="sng" algn="ctr">
                      <a:solidFill>
                        <a:schemeClr val="dk1"/>
                      </a:solidFill>
                      <a:prstDash val="solid"/>
                      <a:round/>
                      <a:headEnd type="none" w="sm" len="sm"/>
                      <a:tailEnd type="none" w="sm" len="sm"/>
                    </a:lnT>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lnT w="12700" cap="flat" cmpd="sng" algn="ctr">
                      <a:solidFill>
                        <a:schemeClr val="dk1"/>
                      </a:solidFill>
                      <a:prstDash val="solid"/>
                      <a:round/>
                      <a:headEnd type="none" w="sm" len="sm"/>
                      <a:tailEnd type="none" w="sm" len="sm"/>
                    </a:lnT>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lnT w="12700" cap="flat" cmpd="sng" algn="ctr">
                      <a:solidFill>
                        <a:schemeClr val="dk1"/>
                      </a:solidFill>
                      <a:prstDash val="solid"/>
                      <a:round/>
                      <a:headEnd type="none" w="sm" len="sm"/>
                      <a:tailEnd type="none" w="sm" len="sm"/>
                    </a:lnT>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lnT w="12700" cap="flat" cmpd="sng" algn="ctr">
                      <a:solidFill>
                        <a:schemeClr val="dk1"/>
                      </a:solidFill>
                      <a:prstDash val="solid"/>
                      <a:round/>
                      <a:headEnd type="none" w="sm" len="sm"/>
                      <a:tailEnd type="none" w="sm" len="sm"/>
                    </a:lnT>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lnT w="12700" cap="flat" cmpd="sng" algn="ctr">
                      <a:solidFill>
                        <a:schemeClr val="dk1"/>
                      </a:solidFill>
                      <a:prstDash val="solid"/>
                      <a:round/>
                      <a:headEnd type="none" w="sm" len="sm"/>
                      <a:tailEnd type="none" w="sm" len="sm"/>
                    </a:lnT>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lnT w="12700" cap="flat" cmpd="sng" algn="ctr">
                      <a:solidFill>
                        <a:schemeClr val="dk1"/>
                      </a:solidFill>
                      <a:prstDash val="solid"/>
                      <a:round/>
                      <a:headEnd type="none" w="sm" len="sm"/>
                      <a:tailEnd type="none" w="sm" len="sm"/>
                    </a:lnT>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lnT w="12700" cap="flat" cmpd="sng" algn="ctr">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311050">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Février</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02"/>
                  </a:ext>
                </a:extLst>
              </a:tr>
              <a:tr h="311050">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Mars</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03"/>
                  </a:ext>
                </a:extLst>
              </a:tr>
              <a:tr h="311050">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Avril</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04"/>
                  </a:ext>
                </a:extLst>
              </a:tr>
              <a:tr h="311050">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Mai</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05"/>
                  </a:ext>
                </a:extLst>
              </a:tr>
              <a:tr h="311050">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Juin</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06"/>
                  </a:ext>
                </a:extLst>
              </a:tr>
              <a:tr h="311050">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Juillet</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07"/>
                  </a:ext>
                </a:extLst>
              </a:tr>
              <a:tr h="311050">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Août</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08"/>
                  </a:ext>
                </a:extLst>
              </a:tr>
              <a:tr h="311050">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Septembre</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09"/>
                  </a:ext>
                </a:extLst>
              </a:tr>
              <a:tr h="311050">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Octobre</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10"/>
                  </a:ext>
                </a:extLst>
              </a:tr>
              <a:tr h="311050">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Novembre</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11"/>
                  </a:ext>
                </a:extLst>
              </a:tr>
              <a:tr h="311050">
                <a:tc>
                  <a:txBody>
                    <a:bodyPr/>
                    <a:lstStyle>
                      <a:lvl1pPr>
                        <a:lnSpc>
                          <a:spcPct val="90000"/>
                        </a:lnSpc>
                        <a:spcAft>
                          <a:spcPts val="1200"/>
                        </a:spcAft>
                        <a:buClr>
                          <a:schemeClr val="tx2"/>
                        </a:buClr>
                        <a:buFont typeface="Arial" panose="020B0604020202020204" pitchFamily="34" charset="0"/>
                        <a:defRPr sz="2000">
                          <a:solidFill>
                            <a:schemeClr val="tx1"/>
                          </a:solidFill>
                          <a:latin typeface="Century Gothic" panose="020B0502020202020204" pitchFamily="34" charset="0"/>
                          <a:ea typeface="ＭＳ Ｐゴシック" panose="020B0600070205080204" pitchFamily="34" charset="-128"/>
                        </a:defRPr>
                      </a:lvl1pPr>
                      <a:lvl2pPr marL="742950" indent="-285750">
                        <a:lnSpc>
                          <a:spcPct val="90000"/>
                        </a:lnSpc>
                        <a:spcAft>
                          <a:spcPts val="1200"/>
                        </a:spcAft>
                        <a:buClr>
                          <a:schemeClr val="tx2"/>
                        </a:buClr>
                        <a:buFont typeface="Arial" panose="020B0604020202020204" pitchFamily="34" charset="0"/>
                        <a:defRPr>
                          <a:solidFill>
                            <a:schemeClr val="tx1"/>
                          </a:solidFill>
                          <a:latin typeface="Century Gothic" panose="020B0502020202020204" pitchFamily="34" charset="0"/>
                          <a:ea typeface="ＭＳ Ｐゴシック" panose="020B0600070205080204" pitchFamily="34" charset="-128"/>
                        </a:defRPr>
                      </a:lvl2pPr>
                      <a:lvl3pPr marL="1143000" indent="-228600">
                        <a:lnSpc>
                          <a:spcPct val="90000"/>
                        </a:lnSpc>
                        <a:spcAft>
                          <a:spcPts val="1200"/>
                        </a:spcAft>
                        <a:buClr>
                          <a:schemeClr val="tx2"/>
                        </a:buClr>
                        <a:buFont typeface="Arial" panose="020B0604020202020204" pitchFamily="34" charset="0"/>
                        <a:defRPr sz="1600">
                          <a:solidFill>
                            <a:schemeClr val="tx1"/>
                          </a:solidFill>
                          <a:latin typeface="Century Gothic" panose="020B0502020202020204" pitchFamily="34" charset="0"/>
                          <a:ea typeface="ＭＳ Ｐゴシック" panose="020B0600070205080204" pitchFamily="34" charset="-128"/>
                        </a:defRPr>
                      </a:lvl3pPr>
                      <a:lvl4pPr marL="16002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4pPr>
                      <a:lvl5pPr marL="2057400" indent="-228600">
                        <a:lnSpc>
                          <a:spcPct val="90000"/>
                        </a:lnSpc>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lnSpc>
                          <a:spcPct val="90000"/>
                        </a:lnSpc>
                        <a:spcBef>
                          <a:spcPct val="0"/>
                        </a:spcBef>
                        <a:spcAft>
                          <a:spcPts val="1200"/>
                        </a:spcAft>
                        <a:buClr>
                          <a:schemeClr val="tx2"/>
                        </a:buClr>
                        <a:buFont typeface="Arial" panose="020B0604020202020204" pitchFamily="34" charset="0"/>
                        <a:defRPr sz="1400">
                          <a:solidFill>
                            <a:schemeClr val="tx1"/>
                          </a:solidFill>
                          <a:latin typeface="Century Gothic" panose="020B0502020202020204" pitchFamily="34" charset="0"/>
                          <a:ea typeface="ＭＳ Ｐゴシック" panose="020B0600070205080204"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CA" altLang="fr-FR" sz="1000" b="1" i="0" u="none" strike="noStrike" cap="none" normalizeH="0" baseline="0" dirty="0">
                          <a:ln>
                            <a:noFill/>
                          </a:ln>
                          <a:solidFill>
                            <a:srgbClr val="FFFFFF"/>
                          </a:solidFill>
                          <a:effectLst/>
                          <a:latin typeface="Century Gothic" panose="020B0502020202020204" pitchFamily="34" charset="0"/>
                          <a:ea typeface="ＭＳ Ｐゴシック" panose="020B0600070205080204" pitchFamily="34" charset="-128"/>
                        </a:rPr>
                        <a:t>Décembre</a:t>
                      </a:r>
                      <a:endParaRPr kumimoji="0" lang="fr-CA" altLang="fr-FR" sz="11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34" charset="-128"/>
                        <a:cs typeface="Calibri" panose="020F0502020204030204" pitchFamily="34" charset="0"/>
                      </a:endParaRPr>
                    </a:p>
                  </a:txBody>
                  <a:tcPr marL="68571" marR="68571" marT="0" marB="0" horzOverflow="overflow">
                    <a:lnT w="12700" cap="flat" cmpd="sng">
                      <a:solidFill>
                        <a:schemeClr val="lt2"/>
                      </a:solidFill>
                      <a:prstDash val="solid"/>
                      <a:round/>
                      <a:headEnd type="none" w="sm" len="sm"/>
                      <a:tailEnd type="none" w="sm" len="sm"/>
                    </a:lnT>
                    <a:solidFill>
                      <a:schemeClr val="dk1"/>
                    </a:solidFill>
                  </a:tcPr>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a:latin typeface="Century Gothic"/>
                          <a:ea typeface="Century Gothic"/>
                          <a:cs typeface="Century Gothic"/>
                          <a:sym typeface="Century Gothic"/>
                        </a:rPr>
                        <a:t> </a:t>
                      </a:r>
                      <a:endParaRPr sz="1100" u="none" strike="noStrike" cap="none">
                        <a:latin typeface="Century Gothic"/>
                        <a:ea typeface="Century Gothic"/>
                        <a:cs typeface="Century Gothic"/>
                        <a:sym typeface="Century Gothic"/>
                      </a:endParaRPr>
                    </a:p>
                  </a:txBody>
                  <a:tcPr marL="68575" marR="68575" marT="0" marB="0"/>
                </a:tc>
                <a:tc>
                  <a:txBody>
                    <a:bodyPr/>
                    <a:lstStyle/>
                    <a:p>
                      <a:pPr marL="0" marR="0" lvl="0" indent="0" algn="l" rtl="0">
                        <a:lnSpc>
                          <a:spcPct val="115000"/>
                        </a:lnSpc>
                        <a:spcBef>
                          <a:spcPts val="0"/>
                        </a:spcBef>
                        <a:spcAft>
                          <a:spcPts val="0"/>
                        </a:spcAft>
                        <a:buNone/>
                      </a:pPr>
                      <a:r>
                        <a:rPr lang="en-US" sz="1100" u="none" strike="noStrike" cap="none" dirty="0">
                          <a:latin typeface="Century Gothic"/>
                          <a:ea typeface="Century Gothic"/>
                          <a:cs typeface="Century Gothic"/>
                          <a:sym typeface="Century Gothic"/>
                        </a:rPr>
                        <a:t> </a:t>
                      </a:r>
                      <a:endParaRPr sz="1100" u="none" strike="noStrike" cap="none" dirty="0">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12"/>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24"/>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lvl="0"/>
            <a:r>
              <a:rPr lang="en-US" dirty="0"/>
              <a:t>RÉPERCUSSIONS ET RÉSULTATS</a:t>
            </a:r>
            <a:endParaRPr dirty="0"/>
          </a:p>
        </p:txBody>
      </p:sp>
      <p:sp>
        <p:nvSpPr>
          <p:cNvPr id="474" name="Google Shape;474;p24"/>
          <p:cNvSpPr txBox="1">
            <a:spLocks noGrp="1"/>
          </p:cNvSpPr>
          <p:nvPr>
            <p:ph type="body" idx="2"/>
          </p:nvPr>
        </p:nvSpPr>
        <p:spPr>
          <a:xfrm>
            <a:off x="960439" y="1192214"/>
            <a:ext cx="10774361" cy="1399462"/>
          </a:xfrm>
          <a:prstGeom prst="rect">
            <a:avLst/>
          </a:prstGeom>
          <a:noFill/>
          <a:ln>
            <a:noFill/>
          </a:ln>
        </p:spPr>
        <p:txBody>
          <a:bodyPr spcFirstLastPara="1" wrap="square" lIns="91425" tIns="45700" rIns="91425" bIns="45700" anchor="t" anchorCtr="0">
            <a:noAutofit/>
          </a:bodyPr>
          <a:lstStyle/>
          <a:p>
            <a:pPr lvl="0"/>
            <a:r>
              <a:rPr lang="en-US" sz="1200" dirty="0" err="1"/>
              <a:t>Qu’est-ce</a:t>
            </a:r>
            <a:r>
              <a:rPr lang="en-US" sz="1200" dirty="0"/>
              <a:t> qui </a:t>
            </a:r>
            <a:r>
              <a:rPr lang="en-US" sz="1200" dirty="0" err="1"/>
              <a:t>s’est</a:t>
            </a:r>
            <a:r>
              <a:rPr lang="en-US" sz="1200" dirty="0"/>
              <a:t> passé? Comment </a:t>
            </a:r>
            <a:r>
              <a:rPr lang="en-US" sz="1200" dirty="0" err="1"/>
              <a:t>avez-vous</a:t>
            </a:r>
            <a:r>
              <a:rPr lang="en-US" sz="1200" dirty="0"/>
              <a:t> </a:t>
            </a:r>
            <a:r>
              <a:rPr lang="en-US" sz="1200" dirty="0" err="1"/>
              <a:t>évalué</a:t>
            </a:r>
            <a:r>
              <a:rPr lang="en-US" sz="1200" dirty="0"/>
              <a:t> </a:t>
            </a:r>
            <a:r>
              <a:rPr lang="en-US" sz="1200" dirty="0" err="1"/>
              <a:t>votre</a:t>
            </a:r>
            <a:r>
              <a:rPr lang="en-US" sz="1200" dirty="0"/>
              <a:t> succès? </a:t>
            </a:r>
            <a:r>
              <a:rPr lang="en-US" sz="1200" dirty="0" err="1"/>
              <a:t>Avez-vous</a:t>
            </a:r>
            <a:r>
              <a:rPr lang="en-US" sz="1200" dirty="0"/>
              <a:t> </a:t>
            </a:r>
            <a:r>
              <a:rPr lang="en-US" sz="1200" dirty="0" err="1"/>
              <a:t>atteint</a:t>
            </a:r>
            <a:r>
              <a:rPr lang="en-US" sz="1200" dirty="0"/>
              <a:t> </a:t>
            </a:r>
            <a:r>
              <a:rPr lang="en-US" sz="1200" dirty="0" err="1"/>
              <a:t>ou</a:t>
            </a:r>
            <a:r>
              <a:rPr lang="en-US" sz="1200" dirty="0"/>
              <a:t> </a:t>
            </a:r>
            <a:r>
              <a:rPr lang="en-US" sz="1200" dirty="0" err="1"/>
              <a:t>dépassé</a:t>
            </a:r>
            <a:r>
              <a:rPr lang="en-US" sz="1200" dirty="0"/>
              <a:t> </a:t>
            </a:r>
            <a:r>
              <a:rPr lang="en-US" sz="1200" dirty="0" err="1"/>
              <a:t>vos</a:t>
            </a:r>
            <a:r>
              <a:rPr lang="en-US" sz="1200" dirty="0"/>
              <a:t> </a:t>
            </a:r>
            <a:r>
              <a:rPr lang="en-US" sz="1200" dirty="0" err="1"/>
              <a:t>objectifs</a:t>
            </a:r>
            <a:r>
              <a:rPr lang="en-US" sz="1200" dirty="0"/>
              <a:t>? </a:t>
            </a:r>
            <a:r>
              <a:rPr lang="en-US" sz="1200" dirty="0" err="1"/>
              <a:t>Quelles</a:t>
            </a:r>
            <a:r>
              <a:rPr lang="en-US" sz="1200" dirty="0"/>
              <a:t> </a:t>
            </a:r>
            <a:r>
              <a:rPr lang="en-US" sz="1200" dirty="0" err="1"/>
              <a:t>leçons</a:t>
            </a:r>
            <a:r>
              <a:rPr lang="en-US" sz="1200" dirty="0"/>
              <a:t> </a:t>
            </a:r>
            <a:r>
              <a:rPr lang="en-US" sz="1200" dirty="0" err="1"/>
              <a:t>allez-vous</a:t>
            </a:r>
            <a:r>
              <a:rPr lang="en-US" sz="1200" dirty="0"/>
              <a:t> </a:t>
            </a:r>
            <a:r>
              <a:rPr lang="en-US" sz="1200" dirty="0" err="1"/>
              <a:t>tirer</a:t>
            </a:r>
            <a:r>
              <a:rPr lang="en-US" sz="1200" dirty="0"/>
              <a:t> de </a:t>
            </a:r>
            <a:r>
              <a:rPr lang="en-US" sz="1200" dirty="0" err="1"/>
              <a:t>votre</a:t>
            </a:r>
            <a:r>
              <a:rPr lang="en-US" sz="1200" dirty="0"/>
              <a:t> succès? </a:t>
            </a:r>
            <a:r>
              <a:rPr lang="en-US" sz="1200" dirty="0" err="1"/>
              <a:t>Quelles</a:t>
            </a:r>
            <a:r>
              <a:rPr lang="en-US" sz="1200" dirty="0"/>
              <a:t> </a:t>
            </a:r>
            <a:r>
              <a:rPr lang="en-US" sz="1200" dirty="0" err="1"/>
              <a:t>ont</a:t>
            </a:r>
            <a:r>
              <a:rPr lang="en-US" sz="1200" dirty="0"/>
              <a:t> </a:t>
            </a:r>
            <a:r>
              <a:rPr lang="en-US" sz="1200" dirty="0" err="1"/>
              <a:t>été</a:t>
            </a:r>
            <a:r>
              <a:rPr lang="en-US" sz="1200" dirty="0"/>
              <a:t> les </a:t>
            </a:r>
            <a:r>
              <a:rPr lang="en-US" sz="1200" dirty="0" err="1"/>
              <a:t>répercussions</a:t>
            </a:r>
            <a:r>
              <a:rPr lang="en-US" sz="1200" dirty="0"/>
              <a:t> sur les ventes de </a:t>
            </a:r>
            <a:r>
              <a:rPr lang="en-US" sz="1200" dirty="0" err="1"/>
              <a:t>verres</a:t>
            </a:r>
            <a:r>
              <a:rPr lang="en-US" sz="1200" dirty="0"/>
              <a:t> Transitions? </a:t>
            </a:r>
            <a:r>
              <a:rPr lang="en-US" sz="1200" dirty="0" err="1"/>
              <a:t>Assurez-vous</a:t>
            </a:r>
            <a:r>
              <a:rPr lang="en-US" sz="1200" dirty="0"/>
              <a:t> </a:t>
            </a:r>
            <a:r>
              <a:rPr lang="en-US" sz="1200" dirty="0" err="1"/>
              <a:t>d’inclure</a:t>
            </a:r>
            <a:r>
              <a:rPr lang="en-US" sz="1200" dirty="0"/>
              <a:t> le </a:t>
            </a:r>
            <a:r>
              <a:rPr lang="en-US" sz="1200" dirty="0" err="1"/>
              <a:t>détail</a:t>
            </a:r>
            <a:r>
              <a:rPr lang="en-US" sz="1200" dirty="0"/>
              <a:t> de </a:t>
            </a:r>
            <a:r>
              <a:rPr lang="en-US" sz="1200" dirty="0" err="1"/>
              <a:t>vos</a:t>
            </a:r>
            <a:r>
              <a:rPr lang="en-US" sz="1200" dirty="0"/>
              <a:t> ventes de </a:t>
            </a:r>
            <a:r>
              <a:rPr lang="en-US" sz="1200" dirty="0" err="1"/>
              <a:t>verres</a:t>
            </a:r>
            <a:r>
              <a:rPr lang="en-US" sz="1200" dirty="0"/>
              <a:t> </a:t>
            </a:r>
            <a:r>
              <a:rPr lang="en-US" sz="1200" dirty="0" err="1"/>
              <a:t>photochromiques</a:t>
            </a:r>
            <a:r>
              <a:rPr lang="en-US" sz="1200" dirty="0"/>
              <a:t> (</a:t>
            </a:r>
            <a:r>
              <a:rPr lang="en-US" sz="1200" dirty="0" err="1"/>
              <a:t>incluant</a:t>
            </a:r>
            <a:r>
              <a:rPr lang="en-US" sz="1200" dirty="0"/>
              <a:t> la </a:t>
            </a:r>
            <a:r>
              <a:rPr lang="en-US" sz="1200" dirty="0" err="1"/>
              <a:t>croissance</a:t>
            </a:r>
            <a:r>
              <a:rPr lang="en-US" sz="1200" dirty="0"/>
              <a:t> et la part de </a:t>
            </a:r>
            <a:r>
              <a:rPr lang="en-US" sz="1200" dirty="0" err="1"/>
              <a:t>marché</a:t>
            </a:r>
            <a:r>
              <a:rPr lang="en-US" sz="1200" dirty="0"/>
              <a:t> des </a:t>
            </a:r>
            <a:r>
              <a:rPr lang="en-US" sz="1200" dirty="0" err="1"/>
              <a:t>verres</a:t>
            </a:r>
            <a:r>
              <a:rPr lang="en-US" sz="1200" dirty="0"/>
              <a:t> Transitions dans son ensemble), le </a:t>
            </a:r>
            <a:r>
              <a:rPr lang="en-US" sz="1200" dirty="0" err="1"/>
              <a:t>cas</a:t>
            </a:r>
            <a:r>
              <a:rPr lang="en-US" sz="1200" dirty="0"/>
              <a:t> </a:t>
            </a:r>
            <a:r>
              <a:rPr lang="en-US" sz="1200" dirty="0" err="1"/>
              <a:t>échéant</a:t>
            </a:r>
            <a:r>
              <a:rPr lang="en-US" sz="1200" dirty="0"/>
              <a:t>. </a:t>
            </a:r>
          </a:p>
          <a:p>
            <a:pPr lvl="0"/>
            <a:r>
              <a:rPr lang="en-US" sz="1200" b="1" i="1" dirty="0"/>
              <a:t>Suggestions des </a:t>
            </a:r>
            <a:r>
              <a:rPr lang="en-US" sz="1200" b="1" i="1" dirty="0" err="1"/>
              <a:t>juges</a:t>
            </a:r>
            <a:r>
              <a:rPr lang="en-US" sz="1200" b="1" i="1" dirty="0"/>
              <a:t> : </a:t>
            </a:r>
            <a:r>
              <a:rPr lang="en-US" sz="1200" dirty="0"/>
              <a:t>Suivez </a:t>
            </a:r>
            <a:r>
              <a:rPr lang="en-US" sz="1200" dirty="0" err="1"/>
              <a:t>vos</a:t>
            </a:r>
            <a:r>
              <a:rPr lang="en-US" sz="1200" dirty="0"/>
              <a:t> </a:t>
            </a:r>
            <a:r>
              <a:rPr lang="en-US" sz="1200" dirty="0" err="1"/>
              <a:t>progrès</a:t>
            </a:r>
            <a:r>
              <a:rPr lang="en-US" sz="1200" dirty="0"/>
              <a:t> </a:t>
            </a:r>
            <a:r>
              <a:rPr lang="en-US" sz="1200" dirty="0" err="1"/>
              <a:t>tous</a:t>
            </a:r>
            <a:r>
              <a:rPr lang="en-US" sz="1200" dirty="0"/>
              <a:t> les </a:t>
            </a:r>
            <a:r>
              <a:rPr lang="en-US" sz="1200" dirty="0" err="1"/>
              <a:t>mois</a:t>
            </a:r>
            <a:r>
              <a:rPr lang="en-US" sz="1200" dirty="0"/>
              <a:t> </a:t>
            </a:r>
            <a:r>
              <a:rPr lang="en-US" sz="1200" dirty="0" err="1"/>
              <a:t>ou</a:t>
            </a:r>
            <a:r>
              <a:rPr lang="en-US" sz="1200" dirty="0"/>
              <a:t> </a:t>
            </a:r>
            <a:r>
              <a:rPr lang="en-US" sz="1200" dirty="0" err="1"/>
              <a:t>chaque</a:t>
            </a:r>
            <a:r>
              <a:rPr lang="en-US" sz="1200" dirty="0"/>
              <a:t> </a:t>
            </a:r>
            <a:r>
              <a:rPr lang="en-US" sz="1200" dirty="0" err="1"/>
              <a:t>trimestre</a:t>
            </a:r>
            <a:r>
              <a:rPr lang="en-US" sz="1200" dirty="0"/>
              <a:t>. Le succès ne se </a:t>
            </a:r>
            <a:r>
              <a:rPr lang="en-US" sz="1200" dirty="0" err="1"/>
              <a:t>mesure</a:t>
            </a:r>
            <a:r>
              <a:rPr lang="en-US" sz="1200" dirty="0"/>
              <a:t> pas </a:t>
            </a:r>
            <a:r>
              <a:rPr lang="en-US" sz="1200" dirty="0" err="1"/>
              <a:t>uniquement</a:t>
            </a:r>
            <a:r>
              <a:rPr lang="en-US" sz="1200" dirty="0"/>
              <a:t> par les ventes. </a:t>
            </a:r>
            <a:r>
              <a:rPr lang="en-US" sz="1200" dirty="0" err="1"/>
              <a:t>Envisagez</a:t>
            </a:r>
            <a:r>
              <a:rPr lang="en-US" sz="1200" dirty="0"/>
              <a:t> </a:t>
            </a:r>
            <a:r>
              <a:rPr lang="en-US" sz="1200" dirty="0" err="1"/>
              <a:t>d’autres</a:t>
            </a:r>
            <a:r>
              <a:rPr lang="en-US" sz="1200" dirty="0"/>
              <a:t> </a:t>
            </a:r>
            <a:r>
              <a:rPr lang="en-US" sz="1200" dirty="0" err="1"/>
              <a:t>moyens</a:t>
            </a:r>
            <a:r>
              <a:rPr lang="en-US" sz="1200" dirty="0"/>
              <a:t> pour </a:t>
            </a:r>
            <a:r>
              <a:rPr lang="en-US" sz="1200" dirty="0" err="1"/>
              <a:t>évaluer</a:t>
            </a:r>
            <a:r>
              <a:rPr lang="en-US" sz="1200" dirty="0"/>
              <a:t> </a:t>
            </a:r>
            <a:r>
              <a:rPr lang="en-US" sz="1200" dirty="0" err="1"/>
              <a:t>vos</a:t>
            </a:r>
            <a:r>
              <a:rPr lang="en-US" sz="1200" dirty="0"/>
              <a:t> </a:t>
            </a:r>
            <a:r>
              <a:rPr lang="en-US" sz="1200" dirty="0" err="1"/>
              <a:t>répercussions</a:t>
            </a:r>
            <a:r>
              <a:rPr lang="en-US" sz="1200" dirty="0"/>
              <a:t>, </a:t>
            </a:r>
            <a:r>
              <a:rPr lang="en-US" sz="1200" dirty="0" err="1"/>
              <a:t>comme</a:t>
            </a:r>
            <a:r>
              <a:rPr lang="en-US" sz="1200" dirty="0"/>
              <a:t> la satisfaction du personnel </a:t>
            </a:r>
            <a:r>
              <a:rPr lang="en-US" sz="1200" dirty="0" err="1"/>
              <a:t>ou</a:t>
            </a:r>
            <a:r>
              <a:rPr lang="en-US" sz="1200" dirty="0"/>
              <a:t> des clients.</a:t>
            </a:r>
          </a:p>
        </p:txBody>
      </p:sp>
      <p:sp>
        <p:nvSpPr>
          <p:cNvPr id="475" name="Google Shape;475;p24"/>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24</a:t>
            </a:fld>
            <a:endParaRPr sz="800" b="0">
              <a:solidFill>
                <a:schemeClr val="dk1"/>
              </a:solidFill>
            </a:endParaRPr>
          </a:p>
        </p:txBody>
      </p:sp>
      <p:graphicFrame>
        <p:nvGraphicFramePr>
          <p:cNvPr id="476" name="Google Shape;476;p24"/>
          <p:cNvGraphicFramePr/>
          <p:nvPr>
            <p:extLst>
              <p:ext uri="{D42A27DB-BD31-4B8C-83A1-F6EECF244321}">
                <p14:modId xmlns:p14="http://schemas.microsoft.com/office/powerpoint/2010/main" val="2394861233"/>
              </p:ext>
            </p:extLst>
          </p:nvPr>
        </p:nvGraphicFramePr>
        <p:xfrm>
          <a:off x="2045134" y="2971782"/>
          <a:ext cx="8604969" cy="3373395"/>
        </p:xfrm>
        <a:graphic>
          <a:graphicData uri="http://schemas.openxmlformats.org/drawingml/2006/table">
            <a:tbl>
              <a:tblPr firstRow="1" bandRow="1">
                <a:noFill/>
                <a:tableStyleId>{F174B53D-B42B-40A5-A2C2-DAEA4A8440AA}</a:tableStyleId>
              </a:tblPr>
              <a:tblGrid>
                <a:gridCol w="2724214">
                  <a:extLst>
                    <a:ext uri="{9D8B030D-6E8A-4147-A177-3AD203B41FA5}">
                      <a16:colId xmlns:a16="http://schemas.microsoft.com/office/drawing/2014/main" val="20000"/>
                    </a:ext>
                  </a:extLst>
                </a:gridCol>
                <a:gridCol w="1748143">
                  <a:extLst>
                    <a:ext uri="{9D8B030D-6E8A-4147-A177-3AD203B41FA5}">
                      <a16:colId xmlns:a16="http://schemas.microsoft.com/office/drawing/2014/main" val="20001"/>
                    </a:ext>
                  </a:extLst>
                </a:gridCol>
                <a:gridCol w="1781299">
                  <a:extLst>
                    <a:ext uri="{9D8B030D-6E8A-4147-A177-3AD203B41FA5}">
                      <a16:colId xmlns:a16="http://schemas.microsoft.com/office/drawing/2014/main" val="20002"/>
                    </a:ext>
                  </a:extLst>
                </a:gridCol>
                <a:gridCol w="2351313">
                  <a:extLst>
                    <a:ext uri="{9D8B030D-6E8A-4147-A177-3AD203B41FA5}">
                      <a16:colId xmlns:a16="http://schemas.microsoft.com/office/drawing/2014/main" val="20003"/>
                    </a:ext>
                  </a:extLst>
                </a:gridCol>
              </a:tblGrid>
              <a:tr h="370925">
                <a:tc>
                  <a:txBody>
                    <a:bodyPr/>
                    <a:lstStyle/>
                    <a:p>
                      <a:pPr marL="0" marR="0" lvl="0" indent="0" algn="l" rtl="0">
                        <a:lnSpc>
                          <a:spcPct val="100000"/>
                        </a:lnSpc>
                        <a:spcBef>
                          <a:spcPts val="0"/>
                        </a:spcBef>
                        <a:spcAft>
                          <a:spcPts val="0"/>
                        </a:spcAft>
                        <a:buNone/>
                      </a:pPr>
                      <a:endParaRPr sz="1800" u="none" strike="noStrike" cap="none">
                        <a:solidFill>
                          <a:schemeClr val="lt2"/>
                        </a:solidFill>
                        <a:latin typeface="Century Gothic"/>
                        <a:ea typeface="Century Gothic"/>
                        <a:cs typeface="Century Gothic"/>
                        <a:sym typeface="Century Gothic"/>
                      </a:endParaRPr>
                    </a:p>
                  </a:txBody>
                  <a:tcPr marL="91450" marR="91450" marT="45725" marB="45725">
                    <a:lnR w="12700" cap="flat" cmpd="sng">
                      <a:solidFill>
                        <a:schemeClr val="lt2"/>
                      </a:solidFill>
                      <a:prstDash val="solid"/>
                      <a:round/>
                      <a:headEnd type="none" w="sm" len="sm"/>
                      <a:tailEnd type="none" w="sm" len="sm"/>
                    </a:lnR>
                    <a:solidFill>
                      <a:schemeClr val="dk1"/>
                    </a:solidFill>
                  </a:tcPr>
                </a:tc>
                <a:tc>
                  <a:txBody>
                    <a:bodyPr/>
                    <a:lstStyle/>
                    <a:p>
                      <a:pPr marL="0" marR="0" lvl="0" indent="0" algn="l" rtl="0">
                        <a:lnSpc>
                          <a:spcPct val="100000"/>
                        </a:lnSpc>
                        <a:spcBef>
                          <a:spcPts val="0"/>
                        </a:spcBef>
                        <a:spcAft>
                          <a:spcPts val="0"/>
                        </a:spcAft>
                        <a:buNone/>
                      </a:pPr>
                      <a:r>
                        <a:rPr lang="en-US" sz="1800" u="none" strike="noStrike" cap="none">
                          <a:solidFill>
                            <a:schemeClr val="lt2"/>
                          </a:solidFill>
                          <a:latin typeface="Century Gothic"/>
                          <a:ea typeface="Century Gothic"/>
                          <a:cs typeface="Century Gothic"/>
                          <a:sym typeface="Century Gothic"/>
                        </a:rPr>
                        <a:t>2019</a:t>
                      </a:r>
                      <a:endParaRPr/>
                    </a:p>
                  </a:txBody>
                  <a:tcPr marL="91450" marR="91450" marT="45725" marB="45725">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solidFill>
                      <a:schemeClr val="dk1"/>
                    </a:solidFill>
                  </a:tcPr>
                </a:tc>
                <a:tc>
                  <a:txBody>
                    <a:bodyPr/>
                    <a:lstStyle/>
                    <a:p>
                      <a:pPr marL="0" marR="0" lvl="0" indent="0" algn="l" rtl="0">
                        <a:lnSpc>
                          <a:spcPct val="100000"/>
                        </a:lnSpc>
                        <a:spcBef>
                          <a:spcPts val="0"/>
                        </a:spcBef>
                        <a:spcAft>
                          <a:spcPts val="0"/>
                        </a:spcAft>
                        <a:buNone/>
                      </a:pPr>
                      <a:r>
                        <a:rPr lang="en-US" sz="1800" u="none" strike="noStrike" cap="none">
                          <a:solidFill>
                            <a:schemeClr val="lt2"/>
                          </a:solidFill>
                          <a:latin typeface="Century Gothic"/>
                          <a:ea typeface="Century Gothic"/>
                          <a:cs typeface="Century Gothic"/>
                          <a:sym typeface="Century Gothic"/>
                        </a:rPr>
                        <a:t>202</a:t>
                      </a:r>
                      <a:r>
                        <a:rPr lang="en-US" sz="1800">
                          <a:solidFill>
                            <a:schemeClr val="lt2"/>
                          </a:solidFill>
                          <a:latin typeface="Century Gothic"/>
                          <a:ea typeface="Century Gothic"/>
                          <a:cs typeface="Century Gothic"/>
                          <a:sym typeface="Century Gothic"/>
                        </a:rPr>
                        <a:t>1</a:t>
                      </a:r>
                      <a:endParaRPr/>
                    </a:p>
                  </a:txBody>
                  <a:tcPr marL="91450" marR="91450" marT="45725" marB="45725">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solidFill>
                      <a:schemeClr val="dk1"/>
                    </a:solidFill>
                  </a:tcPr>
                </a:tc>
                <a:tc>
                  <a:txBody>
                    <a:bodyPr/>
                    <a:lstStyle/>
                    <a:p>
                      <a:pPr marL="0" marR="0" lvl="0" indent="0" algn="l" rtl="0">
                        <a:lnSpc>
                          <a:spcPct val="100000"/>
                        </a:lnSpc>
                        <a:spcBef>
                          <a:spcPts val="0"/>
                        </a:spcBef>
                        <a:spcAft>
                          <a:spcPts val="0"/>
                        </a:spcAft>
                        <a:buNone/>
                      </a:pPr>
                      <a:r>
                        <a:rPr lang="en-US" sz="1800" u="none" strike="noStrike" cap="none" dirty="0">
                          <a:solidFill>
                            <a:schemeClr val="lt2"/>
                          </a:solidFill>
                          <a:latin typeface="Century Gothic"/>
                          <a:ea typeface="Century Gothic"/>
                          <a:cs typeface="Century Gothic"/>
                          <a:sym typeface="Century Gothic"/>
                        </a:rPr>
                        <a:t>% </a:t>
                      </a:r>
                      <a:r>
                        <a:rPr lang="en-US" sz="1800" u="none" strike="noStrike" cap="none" dirty="0" err="1">
                          <a:solidFill>
                            <a:schemeClr val="lt2"/>
                          </a:solidFill>
                          <a:latin typeface="Century Gothic"/>
                          <a:ea typeface="Century Gothic"/>
                          <a:cs typeface="Century Gothic"/>
                          <a:sym typeface="Century Gothic"/>
                        </a:rPr>
                        <a:t>d’augmentation</a:t>
                      </a:r>
                      <a:endParaRPr dirty="0"/>
                    </a:p>
                  </a:txBody>
                  <a:tcPr marL="91450" marR="91450" marT="45725" marB="45725">
                    <a:lnL w="12700" cap="flat" cmpd="sng">
                      <a:solidFill>
                        <a:schemeClr val="lt2"/>
                      </a:solidFill>
                      <a:prstDash val="solid"/>
                      <a:round/>
                      <a:headEnd type="none" w="sm" len="sm"/>
                      <a:tailEnd type="none" w="sm" len="sm"/>
                    </a:lnL>
                    <a:solidFill>
                      <a:schemeClr val="dk1"/>
                    </a:solidFill>
                  </a:tcPr>
                </a:tc>
                <a:extLst>
                  <a:ext uri="{0D108BD9-81ED-4DB2-BD59-A6C34878D82A}">
                    <a16:rowId xmlns:a16="http://schemas.microsoft.com/office/drawing/2014/main" val="10000"/>
                  </a:ext>
                </a:extLst>
              </a:tr>
              <a:tr h="1554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A" altLang="fr-FR" sz="1800" b="0" i="0" u="none" strike="noStrike" cap="none" normalizeH="0" baseline="0" dirty="0">
                          <a:ln>
                            <a:noFill/>
                          </a:ln>
                          <a:solidFill>
                            <a:schemeClr val="tx1"/>
                          </a:solidFill>
                          <a:effectLst/>
                          <a:latin typeface="Century Gothic" panose="020B0502020202020204" pitchFamily="34" charset="0"/>
                          <a:ea typeface="ＭＳ Ｐゴシック" panose="020B0600070205080204" pitchFamily="34" charset="-128"/>
                        </a:rPr>
                        <a:t>Paires de verres </a:t>
                      </a:r>
                      <a:r>
                        <a:rPr kumimoji="0" lang="fr-CA" altLang="fr-FR" sz="1800" b="0" i="1" u="none" strike="noStrike" cap="none" normalizeH="0" baseline="0" dirty="0">
                          <a:ln>
                            <a:noFill/>
                          </a:ln>
                          <a:solidFill>
                            <a:schemeClr val="tx1"/>
                          </a:solidFill>
                          <a:effectLst/>
                          <a:latin typeface="Century Gothic" panose="020B0502020202020204" pitchFamily="34" charset="0"/>
                          <a:ea typeface="ＭＳ Ｐゴシック" panose="020B0600070205080204" pitchFamily="34" charset="-128"/>
                        </a:rPr>
                        <a:t>Transitions</a:t>
                      </a:r>
                      <a:r>
                        <a:rPr kumimoji="0" lang="fr-CA" altLang="fr-FR" sz="1800" b="0" i="0" u="none" strike="noStrike" cap="none" normalizeH="0" baseline="30000" dirty="0">
                          <a:ln>
                            <a:noFill/>
                          </a:ln>
                          <a:solidFill>
                            <a:schemeClr val="tx1"/>
                          </a:solidFill>
                          <a:effectLst/>
                          <a:latin typeface="Century Gothic" panose="020B0502020202020204" pitchFamily="34" charset="0"/>
                          <a:ea typeface="ＭＳ Ｐゴシック" panose="020B0600070205080204" pitchFamily="34" charset="-128"/>
                        </a:rPr>
                        <a:t>®</a:t>
                      </a:r>
                      <a:r>
                        <a:rPr kumimoji="0" lang="fr-CA" altLang="fr-FR" sz="1800" b="0" i="0" u="none" strike="noStrike" cap="none" normalizeH="0" baseline="0" dirty="0">
                          <a:ln>
                            <a:noFill/>
                          </a:ln>
                          <a:solidFill>
                            <a:schemeClr val="tx1"/>
                          </a:solidFill>
                          <a:effectLst/>
                          <a:latin typeface="Century Gothic" panose="020B0502020202020204" pitchFamily="34" charset="0"/>
                          <a:ea typeface="ＭＳ Ｐゴシック" panose="020B0600070205080204" pitchFamily="34" charset="-128"/>
                        </a:rPr>
                        <a:t> vendues</a:t>
                      </a:r>
                    </a:p>
                    <a:p>
                      <a:pPr marL="0" marR="0" lvl="0" indent="0" algn="l" defTabSz="914400" rtl="0" eaLnBrk="1" fontAlgn="base" latinLnBrk="0" hangingPunct="1">
                        <a:lnSpc>
                          <a:spcPct val="100000"/>
                        </a:lnSpc>
                        <a:spcBef>
                          <a:spcPct val="0"/>
                        </a:spcBef>
                        <a:spcAft>
                          <a:spcPct val="0"/>
                        </a:spcAft>
                        <a:buClrTx/>
                        <a:buSzTx/>
                        <a:buFontTx/>
                        <a:buNone/>
                        <a:tabLst/>
                      </a:pPr>
                      <a:r>
                        <a:rPr kumimoji="0" lang="fr-CA" altLang="fr-FR" sz="1100" b="0" i="0" u="none" strike="noStrike" cap="none" normalizeH="0" baseline="0" dirty="0">
                          <a:ln>
                            <a:noFill/>
                          </a:ln>
                          <a:solidFill>
                            <a:schemeClr val="tx1"/>
                          </a:solidFill>
                          <a:effectLst/>
                          <a:latin typeface="Century Gothic" panose="020B0502020202020204" pitchFamily="34" charset="0"/>
                          <a:ea typeface="ＭＳ Ｐゴシック" panose="020B0600070205080204" pitchFamily="34" charset="-128"/>
                        </a:rPr>
                        <a:t>(Le cas échéant, diviser les verres </a:t>
                      </a:r>
                      <a:r>
                        <a:rPr lang="en-US" sz="1200" i="1" u="none" strike="noStrike" cap="none" dirty="0">
                          <a:solidFill>
                            <a:schemeClr val="tx1"/>
                          </a:solidFill>
                          <a:latin typeface="Century Gothic"/>
                          <a:ea typeface="Century Gothic"/>
                          <a:cs typeface="Century Gothic"/>
                          <a:sym typeface="Century Gothic"/>
                        </a:rPr>
                        <a:t>Transitions</a:t>
                      </a:r>
                      <a:r>
                        <a:rPr lang="en-US" sz="1200" i="1" u="none" strike="noStrike" cap="none" baseline="30000" dirty="0">
                          <a:solidFill>
                            <a:schemeClr val="tx1"/>
                          </a:solidFill>
                          <a:latin typeface="Century Gothic"/>
                          <a:ea typeface="Century Gothic"/>
                          <a:cs typeface="Century Gothic"/>
                          <a:sym typeface="Century Gothic"/>
                        </a:rPr>
                        <a:t>®</a:t>
                      </a:r>
                      <a:r>
                        <a:rPr lang="en-US" sz="1200" i="1" u="none" strike="noStrike" cap="none" dirty="0">
                          <a:solidFill>
                            <a:schemeClr val="tx1"/>
                          </a:solidFill>
                          <a:latin typeface="Century Gothic"/>
                          <a:ea typeface="Century Gothic"/>
                          <a:cs typeface="Century Gothic"/>
                          <a:sym typeface="Century Gothic"/>
                        </a:rPr>
                        <a:t> Signature</a:t>
                      </a:r>
                      <a:r>
                        <a:rPr lang="en-US" sz="1200" i="1" u="none" strike="noStrike" cap="none" baseline="30000" dirty="0">
                          <a:solidFill>
                            <a:schemeClr val="tx1"/>
                          </a:solidFill>
                          <a:latin typeface="Century Gothic"/>
                          <a:ea typeface="Century Gothic"/>
                          <a:cs typeface="Century Gothic"/>
                          <a:sym typeface="Century Gothic"/>
                        </a:rPr>
                        <a:t>®</a:t>
                      </a:r>
                      <a:r>
                        <a:rPr lang="en-US" sz="1200" i="1" u="none" strike="noStrike" cap="none" dirty="0">
                          <a:solidFill>
                            <a:schemeClr val="tx1"/>
                          </a:solidFill>
                          <a:latin typeface="Century Gothic"/>
                          <a:ea typeface="Century Gothic"/>
                          <a:cs typeface="Century Gothic"/>
                          <a:sym typeface="Century Gothic"/>
                        </a:rPr>
                        <a:t> GEN 8</a:t>
                      </a:r>
                      <a:r>
                        <a:rPr lang="en-US" sz="1200" u="none" strike="noStrike" cap="none" baseline="30000" dirty="0">
                          <a:solidFill>
                            <a:schemeClr val="tx1"/>
                          </a:solidFill>
                          <a:latin typeface="Century Gothic"/>
                          <a:ea typeface="Century Gothic"/>
                          <a:cs typeface="Century Gothic"/>
                          <a:sym typeface="Century Gothic"/>
                        </a:rPr>
                        <a:t>™</a:t>
                      </a:r>
                      <a:r>
                        <a:rPr lang="en-US" sz="1200" i="1" u="none" strike="noStrike" cap="none" dirty="0">
                          <a:solidFill>
                            <a:schemeClr val="tx1"/>
                          </a:solidFill>
                          <a:latin typeface="Century Gothic"/>
                          <a:ea typeface="Century Gothic"/>
                          <a:cs typeface="Century Gothic"/>
                          <a:sym typeface="Century Gothic"/>
                        </a:rPr>
                        <a:t> </a:t>
                      </a:r>
                      <a:r>
                        <a:rPr lang="en-US" sz="1200" u="none" strike="noStrike" cap="none" dirty="0">
                          <a:solidFill>
                            <a:schemeClr val="tx1"/>
                          </a:solidFill>
                          <a:latin typeface="Century Gothic"/>
                          <a:ea typeface="Century Gothic"/>
                          <a:cs typeface="Century Gothic"/>
                          <a:sym typeface="Century Gothic"/>
                        </a:rPr>
                        <a:t>lenses, </a:t>
                      </a:r>
                      <a:r>
                        <a:rPr lang="en-US" sz="1200" i="1" u="none" strike="noStrike" cap="none" dirty="0">
                          <a:solidFill>
                            <a:schemeClr val="tx1"/>
                          </a:solidFill>
                          <a:latin typeface="Century Gothic"/>
                          <a:ea typeface="Century Gothic"/>
                          <a:cs typeface="Century Gothic"/>
                          <a:sym typeface="Century Gothic"/>
                        </a:rPr>
                        <a:t>Transitions</a:t>
                      </a:r>
                      <a:r>
                        <a:rPr lang="en-US" sz="1200" i="1" u="none" strike="noStrike" cap="none" baseline="30000" dirty="0">
                          <a:solidFill>
                            <a:schemeClr val="tx1"/>
                          </a:solidFill>
                          <a:latin typeface="Century Gothic"/>
                          <a:ea typeface="Century Gothic"/>
                          <a:cs typeface="Century Gothic"/>
                          <a:sym typeface="Century Gothic"/>
                        </a:rPr>
                        <a:t>®</a:t>
                      </a:r>
                      <a:r>
                        <a:rPr lang="en-US" sz="1200" i="1" u="none" strike="noStrike" cap="none" dirty="0">
                          <a:solidFill>
                            <a:schemeClr val="tx1"/>
                          </a:solidFill>
                          <a:latin typeface="Century Gothic"/>
                          <a:ea typeface="Century Gothic"/>
                          <a:cs typeface="Century Gothic"/>
                          <a:sym typeface="Century Gothic"/>
                        </a:rPr>
                        <a:t> </a:t>
                      </a:r>
                      <a:r>
                        <a:rPr lang="en-US" sz="1200" i="1" u="none" strike="noStrike" cap="none" dirty="0" err="1">
                          <a:solidFill>
                            <a:schemeClr val="tx1"/>
                          </a:solidFill>
                          <a:latin typeface="Century Gothic"/>
                          <a:ea typeface="Century Gothic"/>
                          <a:cs typeface="Century Gothic"/>
                          <a:sym typeface="Century Gothic"/>
                        </a:rPr>
                        <a:t>XTRActive</a:t>
                      </a:r>
                      <a:r>
                        <a:rPr lang="en-US" sz="1200" i="1" u="none" strike="noStrike" cap="none" baseline="30000" dirty="0">
                          <a:solidFill>
                            <a:schemeClr val="tx1"/>
                          </a:solidFill>
                          <a:latin typeface="Century Gothic"/>
                          <a:ea typeface="Century Gothic"/>
                          <a:cs typeface="Century Gothic"/>
                          <a:sym typeface="Century Gothic"/>
                        </a:rPr>
                        <a:t>®</a:t>
                      </a:r>
                      <a:r>
                        <a:rPr lang="en-US" sz="1200" i="1" u="none" strike="noStrike" cap="none" dirty="0">
                          <a:solidFill>
                            <a:schemeClr val="tx1"/>
                          </a:solidFill>
                          <a:latin typeface="Century Gothic"/>
                          <a:ea typeface="Century Gothic"/>
                          <a:cs typeface="Century Gothic"/>
                          <a:sym typeface="Century Gothic"/>
                        </a:rPr>
                        <a:t> </a:t>
                      </a:r>
                      <a:r>
                        <a:rPr lang="en-US" sz="1200" u="none" strike="noStrike" cap="none" dirty="0">
                          <a:solidFill>
                            <a:schemeClr val="tx1"/>
                          </a:solidFill>
                          <a:latin typeface="Century Gothic"/>
                          <a:ea typeface="Century Gothic"/>
                          <a:cs typeface="Century Gothic"/>
                          <a:sym typeface="Century Gothic"/>
                        </a:rPr>
                        <a:t>lenses, </a:t>
                      </a:r>
                      <a:r>
                        <a:rPr lang="en-US" sz="1200" i="1" u="none" strike="noStrike" cap="none" dirty="0">
                          <a:solidFill>
                            <a:schemeClr val="tx1"/>
                          </a:solidFill>
                          <a:latin typeface="Century Gothic"/>
                          <a:ea typeface="Century Gothic"/>
                          <a:cs typeface="Century Gothic"/>
                          <a:sym typeface="Century Gothic"/>
                        </a:rPr>
                        <a:t>Transitions</a:t>
                      </a:r>
                      <a:r>
                        <a:rPr lang="en-US" sz="1200" i="1" u="none" strike="noStrike" cap="none" baseline="30000" dirty="0">
                          <a:solidFill>
                            <a:schemeClr val="tx1"/>
                          </a:solidFill>
                          <a:latin typeface="Century Gothic"/>
                          <a:ea typeface="Century Gothic"/>
                          <a:cs typeface="Century Gothic"/>
                          <a:sym typeface="Century Gothic"/>
                        </a:rPr>
                        <a:t>®</a:t>
                      </a:r>
                      <a:r>
                        <a:rPr lang="en-US" sz="1200" i="1" u="none" strike="noStrike" cap="none" dirty="0">
                          <a:solidFill>
                            <a:schemeClr val="tx1"/>
                          </a:solidFill>
                          <a:latin typeface="Century Gothic"/>
                          <a:ea typeface="Century Gothic"/>
                          <a:cs typeface="Century Gothic"/>
                          <a:sym typeface="Century Gothic"/>
                        </a:rPr>
                        <a:t> </a:t>
                      </a:r>
                      <a:r>
                        <a:rPr lang="en-US" sz="1200" i="1" u="none" strike="noStrike" cap="none" dirty="0" err="1">
                          <a:solidFill>
                            <a:schemeClr val="tx1"/>
                          </a:solidFill>
                          <a:latin typeface="Century Gothic"/>
                          <a:ea typeface="Century Gothic"/>
                          <a:cs typeface="Century Gothic"/>
                          <a:sym typeface="Century Gothic"/>
                        </a:rPr>
                        <a:t>XTRActive</a:t>
                      </a:r>
                      <a:r>
                        <a:rPr lang="en-US" sz="1200" i="1" u="none" strike="noStrike" cap="none" baseline="30000" dirty="0">
                          <a:solidFill>
                            <a:schemeClr val="tx1"/>
                          </a:solidFill>
                          <a:latin typeface="Century Gothic"/>
                          <a:ea typeface="Century Gothic"/>
                          <a:cs typeface="Century Gothic"/>
                          <a:sym typeface="Century Gothic"/>
                        </a:rPr>
                        <a:t>®</a:t>
                      </a:r>
                      <a:r>
                        <a:rPr lang="en-US" sz="1200" i="1" u="none" strike="noStrike" cap="none" dirty="0">
                          <a:solidFill>
                            <a:schemeClr val="tx1"/>
                          </a:solidFill>
                          <a:latin typeface="Century Gothic"/>
                          <a:ea typeface="Century Gothic"/>
                          <a:cs typeface="Century Gothic"/>
                          <a:sym typeface="Century Gothic"/>
                        </a:rPr>
                        <a:t>  n</a:t>
                      </a:r>
                      <a:r>
                        <a:rPr lang="en-US" sz="1200" u="none" strike="noStrike" cap="none" dirty="0">
                          <a:solidFill>
                            <a:schemeClr val="tx1"/>
                          </a:solidFill>
                          <a:latin typeface="Century Gothic"/>
                          <a:ea typeface="Century Gothic"/>
                          <a:cs typeface="Century Gothic"/>
                          <a:sym typeface="Century Gothic"/>
                        </a:rPr>
                        <a:t>ew generation lenses</a:t>
                      </a:r>
                      <a:r>
                        <a:rPr lang="en-US" sz="1200" i="1" u="none" strike="noStrike" cap="none" dirty="0">
                          <a:solidFill>
                            <a:schemeClr val="tx1"/>
                          </a:solidFill>
                          <a:latin typeface="Century Gothic"/>
                          <a:ea typeface="Century Gothic"/>
                          <a:cs typeface="Century Gothic"/>
                          <a:sym typeface="Century Gothic"/>
                        </a:rPr>
                        <a:t>, Transitions</a:t>
                      </a:r>
                      <a:r>
                        <a:rPr lang="en-US" sz="1200" i="1" u="none" strike="noStrike" cap="none" baseline="30000" dirty="0">
                          <a:solidFill>
                            <a:schemeClr val="tx1"/>
                          </a:solidFill>
                          <a:latin typeface="Century Gothic"/>
                          <a:ea typeface="Century Gothic"/>
                          <a:cs typeface="Century Gothic"/>
                          <a:sym typeface="Century Gothic"/>
                        </a:rPr>
                        <a:t>®</a:t>
                      </a:r>
                      <a:r>
                        <a:rPr lang="en-US" sz="1200" i="1" u="none" strike="noStrike" cap="none" dirty="0">
                          <a:solidFill>
                            <a:schemeClr val="tx1"/>
                          </a:solidFill>
                          <a:latin typeface="Century Gothic"/>
                          <a:ea typeface="Century Gothic"/>
                          <a:cs typeface="Century Gothic"/>
                          <a:sym typeface="Century Gothic"/>
                        </a:rPr>
                        <a:t> Vantage</a:t>
                      </a:r>
                      <a:r>
                        <a:rPr lang="en-US" sz="1200" i="1" u="none" strike="noStrike" cap="none" baseline="30000" dirty="0">
                          <a:solidFill>
                            <a:schemeClr val="tx1"/>
                          </a:solidFill>
                          <a:latin typeface="Century Gothic"/>
                          <a:ea typeface="Century Gothic"/>
                          <a:cs typeface="Century Gothic"/>
                          <a:sym typeface="Century Gothic"/>
                        </a:rPr>
                        <a:t>®</a:t>
                      </a:r>
                      <a:r>
                        <a:rPr lang="en-US" sz="1200" i="1" u="none" strike="noStrike" cap="none" dirty="0">
                          <a:solidFill>
                            <a:schemeClr val="tx1"/>
                          </a:solidFill>
                          <a:latin typeface="Century Gothic"/>
                          <a:ea typeface="Century Gothic"/>
                          <a:cs typeface="Century Gothic"/>
                          <a:sym typeface="Century Gothic"/>
                        </a:rPr>
                        <a:t> </a:t>
                      </a:r>
                      <a:r>
                        <a:rPr lang="en-US" sz="1200" u="none" strike="noStrike" cap="none" dirty="0">
                          <a:solidFill>
                            <a:schemeClr val="tx1"/>
                          </a:solidFill>
                          <a:latin typeface="Century Gothic"/>
                          <a:ea typeface="Century Gothic"/>
                          <a:cs typeface="Century Gothic"/>
                          <a:sym typeface="Century Gothic"/>
                        </a:rPr>
                        <a:t>lenses, </a:t>
                      </a:r>
                      <a:r>
                        <a:rPr lang="en-US" sz="1200" i="1" u="none" strike="noStrike" cap="none" dirty="0">
                          <a:solidFill>
                            <a:schemeClr val="tx1"/>
                          </a:solidFill>
                          <a:latin typeface="Century Gothic"/>
                          <a:ea typeface="Century Gothic"/>
                          <a:cs typeface="Century Gothic"/>
                          <a:sym typeface="Century Gothic"/>
                        </a:rPr>
                        <a:t>Transitions</a:t>
                      </a:r>
                      <a:r>
                        <a:rPr lang="en-US" sz="1200" i="1" u="none" strike="noStrike" cap="none" baseline="30000" dirty="0">
                          <a:solidFill>
                            <a:schemeClr val="tx1"/>
                          </a:solidFill>
                          <a:latin typeface="Century Gothic"/>
                          <a:ea typeface="Century Gothic"/>
                          <a:cs typeface="Century Gothic"/>
                          <a:sym typeface="Century Gothic"/>
                        </a:rPr>
                        <a:t>®</a:t>
                      </a:r>
                      <a:r>
                        <a:rPr lang="en-US" sz="1200" i="1" u="none" strike="noStrike" cap="none" dirty="0">
                          <a:solidFill>
                            <a:schemeClr val="tx1"/>
                          </a:solidFill>
                          <a:latin typeface="Century Gothic"/>
                          <a:ea typeface="Century Gothic"/>
                          <a:cs typeface="Century Gothic"/>
                          <a:sym typeface="Century Gothic"/>
                        </a:rPr>
                        <a:t> </a:t>
                      </a:r>
                      <a:r>
                        <a:rPr lang="en-US" sz="1200" i="1" u="none" strike="noStrike" cap="none" dirty="0" err="1">
                          <a:solidFill>
                            <a:schemeClr val="tx1"/>
                          </a:solidFill>
                          <a:latin typeface="Century Gothic"/>
                          <a:ea typeface="Century Gothic"/>
                          <a:cs typeface="Century Gothic"/>
                          <a:sym typeface="Century Gothic"/>
                        </a:rPr>
                        <a:t>XTRActive</a:t>
                      </a:r>
                      <a:r>
                        <a:rPr lang="en-US" sz="1200" i="1" u="none" strike="noStrike" cap="none" baseline="30000" dirty="0">
                          <a:solidFill>
                            <a:schemeClr val="tx1"/>
                          </a:solidFill>
                          <a:latin typeface="Century Gothic"/>
                          <a:ea typeface="Century Gothic"/>
                          <a:cs typeface="Century Gothic"/>
                          <a:sym typeface="Century Gothic"/>
                        </a:rPr>
                        <a:t>®</a:t>
                      </a:r>
                      <a:r>
                        <a:rPr lang="en-US" sz="1200" u="none" strike="noStrike" cap="none" dirty="0">
                          <a:solidFill>
                            <a:schemeClr val="tx1"/>
                          </a:solidFill>
                          <a:latin typeface="Century Gothic"/>
                          <a:ea typeface="Century Gothic"/>
                          <a:cs typeface="Century Gothic"/>
                          <a:sym typeface="Century Gothic"/>
                        </a:rPr>
                        <a:t> </a:t>
                      </a:r>
                      <a:r>
                        <a:rPr lang="en-US" sz="1200" i="1" u="none" strike="noStrike" cap="none" dirty="0">
                          <a:solidFill>
                            <a:schemeClr val="tx1"/>
                          </a:solidFill>
                          <a:latin typeface="Century Gothic"/>
                          <a:ea typeface="Century Gothic"/>
                          <a:cs typeface="Century Gothic"/>
                          <a:sym typeface="Century Gothic"/>
                        </a:rPr>
                        <a:t>Polarized</a:t>
                      </a:r>
                      <a:r>
                        <a:rPr lang="en-US" sz="1200" i="1" u="none" strike="noStrike" cap="none" baseline="30000" dirty="0">
                          <a:solidFill>
                            <a:schemeClr val="tx1"/>
                          </a:solidFill>
                          <a:latin typeface="Century Gothic"/>
                          <a:ea typeface="Century Gothic"/>
                          <a:cs typeface="Century Gothic"/>
                          <a:sym typeface="Century Gothic"/>
                        </a:rPr>
                        <a:t>™</a:t>
                      </a:r>
                      <a:r>
                        <a:rPr lang="en-US" sz="1200" i="1" u="none" strike="noStrike" cap="none" dirty="0">
                          <a:solidFill>
                            <a:schemeClr val="tx1"/>
                          </a:solidFill>
                          <a:latin typeface="Century Gothic"/>
                          <a:ea typeface="Century Gothic"/>
                          <a:cs typeface="Century Gothic"/>
                          <a:sym typeface="Century Gothic"/>
                        </a:rPr>
                        <a:t> </a:t>
                      </a:r>
                      <a:r>
                        <a:rPr lang="en-US" sz="1200" u="none" strike="noStrike" cap="none" dirty="0">
                          <a:solidFill>
                            <a:schemeClr val="tx1"/>
                          </a:solidFill>
                          <a:latin typeface="Century Gothic"/>
                          <a:ea typeface="Century Gothic"/>
                          <a:cs typeface="Century Gothic"/>
                          <a:sym typeface="Century Gothic"/>
                        </a:rPr>
                        <a:t>lenses, </a:t>
                      </a:r>
                      <a:r>
                        <a:rPr lang="en-US" sz="1200" i="1" u="none" strike="noStrike" cap="none" dirty="0">
                          <a:solidFill>
                            <a:schemeClr val="tx1"/>
                          </a:solidFill>
                          <a:latin typeface="Century Gothic"/>
                          <a:ea typeface="Century Gothic"/>
                          <a:cs typeface="Century Gothic"/>
                          <a:sym typeface="Century Gothic"/>
                        </a:rPr>
                        <a:t>Transitions</a:t>
                      </a:r>
                      <a:r>
                        <a:rPr lang="en-US" sz="1200" i="1" u="none" strike="noStrike" cap="none" baseline="30000" dirty="0">
                          <a:solidFill>
                            <a:schemeClr val="tx1"/>
                          </a:solidFill>
                          <a:latin typeface="Century Gothic"/>
                          <a:ea typeface="Century Gothic"/>
                          <a:cs typeface="Century Gothic"/>
                          <a:sym typeface="Century Gothic"/>
                        </a:rPr>
                        <a:t>®</a:t>
                      </a:r>
                      <a:r>
                        <a:rPr lang="en-US" sz="1200" i="1" u="none" strike="noStrike" cap="none" dirty="0">
                          <a:solidFill>
                            <a:schemeClr val="tx1"/>
                          </a:solidFill>
                          <a:latin typeface="Century Gothic"/>
                          <a:ea typeface="Century Gothic"/>
                          <a:cs typeface="Century Gothic"/>
                          <a:sym typeface="Century Gothic"/>
                        </a:rPr>
                        <a:t> </a:t>
                      </a:r>
                      <a:r>
                        <a:rPr lang="en-US" sz="1200" i="1" u="none" strike="noStrike" cap="none" dirty="0" err="1">
                          <a:solidFill>
                            <a:schemeClr val="tx1"/>
                          </a:solidFill>
                          <a:latin typeface="Century Gothic"/>
                          <a:ea typeface="Century Gothic"/>
                          <a:cs typeface="Century Gothic"/>
                          <a:sym typeface="Century Gothic"/>
                        </a:rPr>
                        <a:t>Drivewear</a:t>
                      </a:r>
                      <a:r>
                        <a:rPr lang="en-US" sz="1200" i="1" u="none" strike="noStrike" cap="none" baseline="30000" dirty="0">
                          <a:solidFill>
                            <a:schemeClr val="tx1"/>
                          </a:solidFill>
                          <a:latin typeface="Century Gothic"/>
                          <a:ea typeface="Century Gothic"/>
                          <a:cs typeface="Century Gothic"/>
                          <a:sym typeface="Century Gothic"/>
                        </a:rPr>
                        <a:t>®</a:t>
                      </a:r>
                      <a:r>
                        <a:rPr lang="en-US" sz="1200" i="1" u="none" strike="noStrike" cap="none" dirty="0">
                          <a:solidFill>
                            <a:schemeClr val="tx1"/>
                          </a:solidFill>
                          <a:latin typeface="Century Gothic"/>
                          <a:ea typeface="Century Gothic"/>
                          <a:cs typeface="Century Gothic"/>
                          <a:sym typeface="Century Gothic"/>
                        </a:rPr>
                        <a:t> </a:t>
                      </a:r>
                      <a:r>
                        <a:rPr lang="en-US" sz="1200" u="none" strike="noStrike" cap="none" dirty="0">
                          <a:solidFill>
                            <a:schemeClr val="tx1"/>
                          </a:solidFill>
                          <a:latin typeface="Century Gothic"/>
                          <a:ea typeface="Century Gothic"/>
                          <a:cs typeface="Century Gothic"/>
                          <a:sym typeface="Century Gothic"/>
                        </a:rPr>
                        <a:t>lenses, etc.)</a:t>
                      </a:r>
                      <a:endParaRPr sz="1100" u="none" strike="noStrike" cap="none" dirty="0">
                        <a:solidFill>
                          <a:schemeClr val="tx1"/>
                        </a:solidFill>
                        <a:latin typeface="Century Gothic"/>
                        <a:ea typeface="Century Gothic"/>
                        <a:cs typeface="Century Gothic"/>
                        <a:sym typeface="Century Gothic"/>
                      </a:endParaRPr>
                    </a:p>
                  </a:txBody>
                  <a:tcPr marL="91450" marR="91450" marT="45725" marB="45725"/>
                </a:tc>
                <a:tc>
                  <a:txBody>
                    <a:bodyPr/>
                    <a:lstStyle/>
                    <a:p>
                      <a:pPr marL="0" marR="0" lvl="0" indent="0" algn="l" rtl="0">
                        <a:lnSpc>
                          <a:spcPct val="100000"/>
                        </a:lnSpc>
                        <a:spcBef>
                          <a:spcPts val="0"/>
                        </a:spcBef>
                        <a:spcAft>
                          <a:spcPts val="0"/>
                        </a:spcAft>
                        <a:buNone/>
                      </a:pPr>
                      <a:endParaRPr sz="1800" u="none" strike="noStrike" cap="none" dirty="0">
                        <a:latin typeface="Century Gothic"/>
                        <a:ea typeface="Century Gothic"/>
                        <a:cs typeface="Century Gothic"/>
                        <a:sym typeface="Century Gothic"/>
                      </a:endParaRPr>
                    </a:p>
                  </a:txBody>
                  <a:tcPr marL="91450" marR="91450" marT="45725" marB="45725"/>
                </a:tc>
                <a:tc>
                  <a:txBody>
                    <a:bodyPr/>
                    <a:lstStyle/>
                    <a:p>
                      <a:pPr marL="0" marR="0" lvl="0" indent="0" algn="l" rtl="0">
                        <a:lnSpc>
                          <a:spcPct val="100000"/>
                        </a:lnSpc>
                        <a:spcBef>
                          <a:spcPts val="0"/>
                        </a:spcBef>
                        <a:spcAft>
                          <a:spcPts val="0"/>
                        </a:spcAft>
                        <a:buNone/>
                      </a:pPr>
                      <a:endParaRPr sz="1800" u="none" strike="noStrike" cap="none">
                        <a:latin typeface="Century Gothic"/>
                        <a:ea typeface="Century Gothic"/>
                        <a:cs typeface="Century Gothic"/>
                        <a:sym typeface="Century Gothic"/>
                      </a:endParaRPr>
                    </a:p>
                  </a:txBody>
                  <a:tcPr marL="91450" marR="91450" marT="45725" marB="45725"/>
                </a:tc>
                <a:tc>
                  <a:txBody>
                    <a:bodyPr/>
                    <a:lstStyle/>
                    <a:p>
                      <a:pPr marL="0" marR="0" lvl="0" indent="0" algn="l" rtl="0">
                        <a:lnSpc>
                          <a:spcPct val="100000"/>
                        </a:lnSpc>
                        <a:spcBef>
                          <a:spcPts val="0"/>
                        </a:spcBef>
                        <a:spcAft>
                          <a:spcPts val="0"/>
                        </a:spcAft>
                        <a:buNone/>
                      </a:pPr>
                      <a:endParaRPr sz="1800" u="none" strike="noStrike" cap="none">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1"/>
                  </a:ext>
                </a:extLst>
              </a:tr>
              <a:tr h="731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A" altLang="fr-FR" sz="1600" b="0" i="0" u="none" strike="noStrike" cap="none" normalizeH="0" baseline="0" dirty="0">
                          <a:ln>
                            <a:noFill/>
                          </a:ln>
                          <a:solidFill>
                            <a:schemeClr val="tx1"/>
                          </a:solidFill>
                          <a:effectLst/>
                          <a:latin typeface="Century Gothic" panose="020B0502020202020204" pitchFamily="34" charset="0"/>
                          <a:ea typeface="ＭＳ Ｐゴシック" panose="020B0600070205080204" pitchFamily="34" charset="-128"/>
                        </a:rPr>
                        <a:t>Part de ventes totales</a:t>
                      </a:r>
                    </a:p>
                    <a:p>
                      <a:pPr marL="0" marR="0" lvl="0" indent="0" algn="l" defTabSz="914400" rtl="0" eaLnBrk="1" fontAlgn="base" latinLnBrk="0" hangingPunct="1">
                        <a:lnSpc>
                          <a:spcPct val="100000"/>
                        </a:lnSpc>
                        <a:spcBef>
                          <a:spcPct val="0"/>
                        </a:spcBef>
                        <a:spcAft>
                          <a:spcPct val="0"/>
                        </a:spcAft>
                        <a:buClrTx/>
                        <a:buSzTx/>
                        <a:buFontTx/>
                        <a:buNone/>
                        <a:tabLst/>
                      </a:pPr>
                      <a:r>
                        <a:rPr kumimoji="0" lang="fr-CA" altLang="fr-FR" sz="1050" b="0" i="0" u="none" strike="noStrike" cap="none" normalizeH="0" baseline="0" dirty="0">
                          <a:ln>
                            <a:noFill/>
                          </a:ln>
                          <a:solidFill>
                            <a:schemeClr val="tx1"/>
                          </a:solidFill>
                          <a:effectLst/>
                          <a:latin typeface="Century Gothic" panose="020B0502020202020204" pitchFamily="34" charset="0"/>
                          <a:ea typeface="ＭＳ Ｐゴシック" panose="020B0600070205080204" pitchFamily="34" charset="-128"/>
                        </a:rPr>
                        <a:t>(% de vos ventes de verres totales qui constituent des verres </a:t>
                      </a:r>
                      <a:r>
                        <a:rPr kumimoji="0" lang="fr-CA" altLang="fr-FR" sz="1050" b="0" i="1" u="none" strike="noStrike" cap="none" normalizeH="0" baseline="0" dirty="0">
                          <a:ln>
                            <a:noFill/>
                          </a:ln>
                          <a:solidFill>
                            <a:schemeClr val="tx1"/>
                          </a:solidFill>
                          <a:effectLst/>
                          <a:latin typeface="Century Gothic" panose="020B0502020202020204" pitchFamily="34" charset="0"/>
                          <a:ea typeface="ＭＳ Ｐゴシック" panose="020B0600070205080204" pitchFamily="34" charset="-128"/>
                        </a:rPr>
                        <a:t>Transitions</a:t>
                      </a:r>
                      <a:r>
                        <a:rPr kumimoji="0" lang="fr-CA" altLang="fr-FR" sz="1050" b="0" i="0" u="none" strike="noStrike" cap="none" normalizeH="0" baseline="30000" dirty="0">
                          <a:ln>
                            <a:noFill/>
                          </a:ln>
                          <a:solidFill>
                            <a:schemeClr val="tx1"/>
                          </a:solidFill>
                          <a:effectLst/>
                          <a:latin typeface="Century Gothic" panose="020B0502020202020204" pitchFamily="34" charset="0"/>
                          <a:ea typeface="ＭＳ Ｐゴシック" panose="020B0600070205080204" pitchFamily="34" charset="-128"/>
                        </a:rPr>
                        <a:t>®</a:t>
                      </a:r>
                      <a:r>
                        <a:rPr kumimoji="0" lang="fr-CA" altLang="fr-FR" sz="1050" b="0" i="0" u="none" strike="noStrike" cap="none" normalizeH="0" baseline="0" dirty="0">
                          <a:ln>
                            <a:noFill/>
                          </a:ln>
                          <a:solidFill>
                            <a:schemeClr val="tx1"/>
                          </a:solidFill>
                          <a:effectLst/>
                          <a:latin typeface="Century Gothic" panose="020B0502020202020204" pitchFamily="34" charset="0"/>
                          <a:ea typeface="ＭＳ Ｐゴシック" panose="020B0600070205080204" pitchFamily="34" charset="-128"/>
                        </a:rPr>
                        <a:t>)</a:t>
                      </a:r>
                    </a:p>
                  </a:txBody>
                  <a:tcPr marL="91450" marR="91450" marT="45725" marB="45725"/>
                </a:tc>
                <a:tc>
                  <a:txBody>
                    <a:bodyPr/>
                    <a:lstStyle/>
                    <a:p>
                      <a:pPr marL="0" marR="0" lvl="0" indent="0" algn="l" rtl="0">
                        <a:lnSpc>
                          <a:spcPct val="100000"/>
                        </a:lnSpc>
                        <a:spcBef>
                          <a:spcPts val="0"/>
                        </a:spcBef>
                        <a:spcAft>
                          <a:spcPts val="0"/>
                        </a:spcAft>
                        <a:buNone/>
                      </a:pPr>
                      <a:endParaRPr sz="1800" u="none" strike="noStrike" cap="none" dirty="0">
                        <a:latin typeface="Century Gothic"/>
                        <a:ea typeface="Century Gothic"/>
                        <a:cs typeface="Century Gothic"/>
                        <a:sym typeface="Century Gothic"/>
                      </a:endParaRPr>
                    </a:p>
                  </a:txBody>
                  <a:tcPr marL="91450" marR="91450" marT="45725" marB="45725"/>
                </a:tc>
                <a:tc>
                  <a:txBody>
                    <a:bodyPr/>
                    <a:lstStyle/>
                    <a:p>
                      <a:pPr marL="0" marR="0" lvl="0" indent="0" algn="l" rtl="0">
                        <a:lnSpc>
                          <a:spcPct val="100000"/>
                        </a:lnSpc>
                        <a:spcBef>
                          <a:spcPts val="0"/>
                        </a:spcBef>
                        <a:spcAft>
                          <a:spcPts val="0"/>
                        </a:spcAft>
                        <a:buNone/>
                      </a:pPr>
                      <a:endParaRPr sz="1800" u="none" strike="noStrike" cap="none">
                        <a:latin typeface="Century Gothic"/>
                        <a:ea typeface="Century Gothic"/>
                        <a:cs typeface="Century Gothic"/>
                        <a:sym typeface="Century Gothic"/>
                      </a:endParaRPr>
                    </a:p>
                  </a:txBody>
                  <a:tcPr marL="91450" marR="91450" marT="45725" marB="45725"/>
                </a:tc>
                <a:tc>
                  <a:txBody>
                    <a:bodyPr/>
                    <a:lstStyle/>
                    <a:p>
                      <a:pPr marL="0" marR="0" lvl="0" indent="0" algn="l" rtl="0">
                        <a:lnSpc>
                          <a:spcPct val="100000"/>
                        </a:lnSpc>
                        <a:spcBef>
                          <a:spcPts val="0"/>
                        </a:spcBef>
                        <a:spcAft>
                          <a:spcPts val="0"/>
                        </a:spcAft>
                        <a:buNone/>
                      </a:pPr>
                      <a:endParaRPr sz="1800" u="none" strike="noStrike" cap="none" dirty="0">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2"/>
                  </a:ext>
                </a:extLst>
              </a:tr>
            </a:tbl>
          </a:graphicData>
        </a:graphic>
      </p:graphicFrame>
      <p:sp>
        <p:nvSpPr>
          <p:cNvPr id="477" name="Google Shape;477;p24"/>
          <p:cNvSpPr/>
          <p:nvPr/>
        </p:nvSpPr>
        <p:spPr>
          <a:xfrm>
            <a:off x="6994566" y="1498"/>
            <a:ext cx="5197434" cy="1077178"/>
          </a:xfrm>
          <a:prstGeom prst="rect">
            <a:avLst/>
          </a:prstGeom>
          <a:solidFill>
            <a:schemeClr val="dk1"/>
          </a:solidFill>
          <a:ln>
            <a:noFill/>
          </a:ln>
        </p:spPr>
        <p:txBody>
          <a:bodyPr spcFirstLastPara="1" wrap="square" lIns="91425" tIns="45700" rIns="91425" bIns="45700" anchor="t" anchorCtr="0">
            <a:spAutoFit/>
          </a:bodyPr>
          <a:lstStyle/>
          <a:p>
            <a:pPr lvl="0" algn="ctr"/>
            <a:r>
              <a:rPr lang="en-US" sz="1600" b="1" dirty="0" err="1">
                <a:solidFill>
                  <a:schemeClr val="lt2"/>
                </a:solidFill>
                <a:latin typeface="Century Gothic"/>
                <a:ea typeface="Century Gothic"/>
                <a:cs typeface="Century Gothic"/>
                <a:sym typeface="Century Gothic"/>
              </a:rPr>
              <a:t>Utilisez</a:t>
            </a:r>
            <a:r>
              <a:rPr lang="en-US" sz="1600" b="1" dirty="0">
                <a:solidFill>
                  <a:schemeClr val="lt2"/>
                </a:solidFill>
                <a:latin typeface="Century Gothic"/>
                <a:ea typeface="Century Gothic"/>
                <a:cs typeface="Century Gothic"/>
                <a:sym typeface="Century Gothic"/>
              </a:rPr>
              <a:t> </a:t>
            </a:r>
            <a:r>
              <a:rPr lang="en-US" sz="1600" b="1" dirty="0" err="1">
                <a:solidFill>
                  <a:schemeClr val="lt2"/>
                </a:solidFill>
                <a:latin typeface="Century Gothic"/>
                <a:ea typeface="Century Gothic"/>
                <a:cs typeface="Century Gothic"/>
                <a:sym typeface="Century Gothic"/>
              </a:rPr>
              <a:t>cette</a:t>
            </a:r>
            <a:r>
              <a:rPr lang="en-US" sz="1600" b="1" dirty="0">
                <a:solidFill>
                  <a:schemeClr val="lt2"/>
                </a:solidFill>
                <a:latin typeface="Century Gothic"/>
                <a:ea typeface="Century Gothic"/>
                <a:cs typeface="Century Gothic"/>
                <a:sym typeface="Century Gothic"/>
              </a:rPr>
              <a:t> diapositive </a:t>
            </a:r>
            <a:r>
              <a:rPr lang="en-US" sz="1600" b="1" dirty="0" err="1">
                <a:solidFill>
                  <a:schemeClr val="lt2"/>
                </a:solidFill>
                <a:latin typeface="Century Gothic"/>
                <a:ea typeface="Century Gothic"/>
                <a:cs typeface="Century Gothic"/>
                <a:sym typeface="Century Gothic"/>
              </a:rPr>
              <a:t>si</a:t>
            </a:r>
            <a:r>
              <a:rPr lang="en-US" sz="1600" b="1" dirty="0">
                <a:solidFill>
                  <a:schemeClr val="lt2"/>
                </a:solidFill>
                <a:latin typeface="Century Gothic"/>
                <a:ea typeface="Century Gothic"/>
                <a:cs typeface="Century Gothic"/>
                <a:sym typeface="Century Gothic"/>
              </a:rPr>
              <a:t> </a:t>
            </a:r>
            <a:r>
              <a:rPr lang="en-US" sz="1600" b="1" dirty="0" err="1">
                <a:solidFill>
                  <a:schemeClr val="lt2"/>
                </a:solidFill>
                <a:latin typeface="Century Gothic"/>
                <a:ea typeface="Century Gothic"/>
                <a:cs typeface="Century Gothic"/>
                <a:sym typeface="Century Gothic"/>
              </a:rPr>
              <a:t>vous</a:t>
            </a:r>
            <a:r>
              <a:rPr lang="en-US" sz="1600" b="1" dirty="0">
                <a:solidFill>
                  <a:schemeClr val="lt2"/>
                </a:solidFill>
                <a:latin typeface="Century Gothic"/>
                <a:ea typeface="Century Gothic"/>
                <a:cs typeface="Century Gothic"/>
                <a:sym typeface="Century Gothic"/>
              </a:rPr>
              <a:t> </a:t>
            </a:r>
            <a:r>
              <a:rPr lang="en-US" sz="1600" b="1" dirty="0" err="1">
                <a:solidFill>
                  <a:schemeClr val="lt2"/>
                </a:solidFill>
                <a:latin typeface="Century Gothic"/>
                <a:ea typeface="Century Gothic"/>
                <a:cs typeface="Century Gothic"/>
                <a:sym typeface="Century Gothic"/>
              </a:rPr>
              <a:t>soumettez</a:t>
            </a:r>
            <a:r>
              <a:rPr lang="en-US" sz="1600" b="1" dirty="0">
                <a:solidFill>
                  <a:schemeClr val="lt2"/>
                </a:solidFill>
                <a:latin typeface="Century Gothic"/>
                <a:ea typeface="Century Gothic"/>
                <a:cs typeface="Century Gothic"/>
                <a:sym typeface="Century Gothic"/>
              </a:rPr>
              <a:t> </a:t>
            </a:r>
            <a:r>
              <a:rPr lang="en-US" sz="1600" b="1" dirty="0" err="1">
                <a:solidFill>
                  <a:schemeClr val="lt2"/>
                </a:solidFill>
                <a:latin typeface="Century Gothic"/>
                <a:ea typeface="Century Gothic"/>
                <a:cs typeface="Century Gothic"/>
                <a:sym typeface="Century Gothic"/>
              </a:rPr>
              <a:t>votre</a:t>
            </a:r>
            <a:r>
              <a:rPr lang="en-US" sz="1600" b="1" dirty="0">
                <a:solidFill>
                  <a:schemeClr val="lt2"/>
                </a:solidFill>
                <a:latin typeface="Century Gothic"/>
                <a:ea typeface="Century Gothic"/>
                <a:cs typeface="Century Gothic"/>
                <a:sym typeface="Century Gothic"/>
              </a:rPr>
              <a:t> candidature pour le </a:t>
            </a:r>
            <a:r>
              <a:rPr lang="en-US" sz="1600" b="1" dirty="0" err="1">
                <a:solidFill>
                  <a:schemeClr val="lt2"/>
                </a:solidFill>
                <a:latin typeface="Century Gothic"/>
                <a:ea typeface="Century Gothic"/>
                <a:cs typeface="Century Gothic"/>
                <a:sym typeface="Century Gothic"/>
              </a:rPr>
              <a:t>Détaillant</a:t>
            </a:r>
            <a:r>
              <a:rPr lang="en-US" sz="1600" b="1" dirty="0">
                <a:solidFill>
                  <a:schemeClr val="lt2"/>
                </a:solidFill>
                <a:latin typeface="Century Gothic"/>
                <a:ea typeface="Century Gothic"/>
                <a:cs typeface="Century Gothic"/>
                <a:sym typeface="Century Gothic"/>
              </a:rPr>
              <a:t> de </a:t>
            </a:r>
            <a:r>
              <a:rPr lang="en-US" sz="1600" b="1" dirty="0" err="1">
                <a:solidFill>
                  <a:schemeClr val="lt2"/>
                </a:solidFill>
                <a:latin typeface="Century Gothic"/>
                <a:ea typeface="Century Gothic"/>
                <a:cs typeface="Century Gothic"/>
                <a:sym typeface="Century Gothic"/>
              </a:rPr>
              <a:t>l’année</a:t>
            </a:r>
            <a:r>
              <a:rPr lang="en-US" sz="1600" b="1" dirty="0">
                <a:solidFill>
                  <a:schemeClr val="lt2"/>
                </a:solidFill>
                <a:latin typeface="Century Gothic"/>
                <a:ea typeface="Century Gothic"/>
                <a:cs typeface="Century Gothic"/>
                <a:sym typeface="Century Gothic"/>
              </a:rPr>
              <a:t>, le </a:t>
            </a:r>
            <a:r>
              <a:rPr lang="en-US" sz="1600" b="1" dirty="0" err="1">
                <a:solidFill>
                  <a:schemeClr val="lt2"/>
                </a:solidFill>
                <a:latin typeface="Century Gothic"/>
                <a:ea typeface="Century Gothic"/>
                <a:cs typeface="Century Gothic"/>
                <a:sym typeface="Century Gothic"/>
              </a:rPr>
              <a:t>Professionnel</a:t>
            </a:r>
            <a:r>
              <a:rPr lang="en-US" sz="1600" b="1" dirty="0">
                <a:solidFill>
                  <a:schemeClr val="lt2"/>
                </a:solidFill>
                <a:latin typeface="Century Gothic"/>
                <a:ea typeface="Century Gothic"/>
                <a:cs typeface="Century Gothic"/>
                <a:sym typeface="Century Gothic"/>
              </a:rPr>
              <a:t> de la </a:t>
            </a:r>
            <a:r>
              <a:rPr lang="en-US" sz="1600" b="1" dirty="0" err="1">
                <a:solidFill>
                  <a:schemeClr val="lt2"/>
                </a:solidFill>
                <a:latin typeface="Century Gothic"/>
                <a:ea typeface="Century Gothic"/>
                <a:cs typeface="Century Gothic"/>
                <a:sym typeface="Century Gothic"/>
              </a:rPr>
              <a:t>vue</a:t>
            </a:r>
            <a:r>
              <a:rPr lang="en-US" sz="1600" b="1" dirty="0">
                <a:solidFill>
                  <a:schemeClr val="lt2"/>
                </a:solidFill>
                <a:latin typeface="Century Gothic"/>
                <a:ea typeface="Century Gothic"/>
                <a:cs typeface="Century Gothic"/>
                <a:sym typeface="Century Gothic"/>
              </a:rPr>
              <a:t> de </a:t>
            </a:r>
            <a:r>
              <a:rPr lang="en-US" sz="1600" b="1" dirty="0" err="1">
                <a:solidFill>
                  <a:schemeClr val="lt2"/>
                </a:solidFill>
                <a:latin typeface="Century Gothic"/>
                <a:ea typeface="Century Gothic"/>
                <a:cs typeface="Century Gothic"/>
                <a:sym typeface="Century Gothic"/>
              </a:rPr>
              <a:t>l’année</a:t>
            </a:r>
            <a:r>
              <a:rPr lang="en-US" sz="1600" b="1" dirty="0">
                <a:solidFill>
                  <a:schemeClr val="lt2"/>
                </a:solidFill>
                <a:latin typeface="Century Gothic"/>
                <a:ea typeface="Century Gothic"/>
                <a:cs typeface="Century Gothic"/>
                <a:sym typeface="Century Gothic"/>
              </a:rPr>
              <a:t>, le Prix du Marketing </a:t>
            </a:r>
            <a:r>
              <a:rPr lang="en-US" sz="1600" b="1" dirty="0" err="1">
                <a:solidFill>
                  <a:schemeClr val="lt2"/>
                </a:solidFill>
                <a:latin typeface="Century Gothic"/>
                <a:ea typeface="Century Gothic"/>
                <a:cs typeface="Century Gothic"/>
                <a:sym typeface="Century Gothic"/>
              </a:rPr>
              <a:t>ou</a:t>
            </a:r>
            <a:r>
              <a:rPr lang="en-US" sz="1600" b="1" dirty="0">
                <a:solidFill>
                  <a:schemeClr val="lt2"/>
                </a:solidFill>
                <a:latin typeface="Century Gothic"/>
                <a:ea typeface="Century Gothic"/>
                <a:cs typeface="Century Gothic"/>
                <a:sym typeface="Century Gothic"/>
              </a:rPr>
              <a:t> le Prix de la formation</a:t>
            </a:r>
          </a:p>
        </p:txBody>
      </p:sp>
      <p:sp>
        <p:nvSpPr>
          <p:cNvPr id="478" name="Google Shape;478;p24"/>
          <p:cNvSpPr txBox="1"/>
          <p:nvPr/>
        </p:nvSpPr>
        <p:spPr>
          <a:xfrm>
            <a:off x="3225148" y="2591676"/>
            <a:ext cx="5741700" cy="307800"/>
          </a:xfrm>
          <a:prstGeom prst="rect">
            <a:avLst/>
          </a:prstGeom>
          <a:noFill/>
          <a:ln>
            <a:noFill/>
          </a:ln>
        </p:spPr>
        <p:txBody>
          <a:bodyPr spcFirstLastPara="1" wrap="square" lIns="91425" tIns="91425" rIns="91425" bIns="91425" anchor="t" anchorCtr="0">
            <a:spAutoFit/>
          </a:bodyPr>
          <a:lstStyle/>
          <a:p>
            <a:pPr lvl="0" algn="ctr"/>
            <a:r>
              <a:rPr lang="en-US" sz="800" dirty="0"/>
              <a:t>Nous </a:t>
            </a:r>
            <a:r>
              <a:rPr lang="en-US" sz="800" dirty="0" err="1"/>
              <a:t>comparons</a:t>
            </a:r>
            <a:r>
              <a:rPr lang="en-US" sz="800" dirty="0"/>
              <a:t> </a:t>
            </a:r>
            <a:r>
              <a:rPr lang="en-US" sz="800" dirty="0" err="1"/>
              <a:t>intentionnellement</a:t>
            </a:r>
            <a:r>
              <a:rPr lang="en-US" sz="800" dirty="0"/>
              <a:t> 2019 </a:t>
            </a:r>
            <a:r>
              <a:rPr lang="en-US" sz="800" dirty="0" err="1"/>
              <a:t>à</a:t>
            </a:r>
            <a:r>
              <a:rPr lang="en-US" sz="800" dirty="0"/>
              <a:t> 2021 pour </a:t>
            </a:r>
            <a:r>
              <a:rPr lang="en-US" sz="800" dirty="0" err="1"/>
              <a:t>éviter</a:t>
            </a:r>
            <a:r>
              <a:rPr lang="en-US" sz="800" dirty="0"/>
              <a:t> </a:t>
            </a:r>
            <a:r>
              <a:rPr lang="en-US" sz="800" dirty="0" err="1"/>
              <a:t>l'impact</a:t>
            </a:r>
            <a:r>
              <a:rPr lang="en-US" sz="800" dirty="0"/>
              <a:t> de COVID-19 </a:t>
            </a:r>
            <a:r>
              <a:rPr lang="en-US" sz="800" dirty="0" err="1"/>
              <a:t>en</a:t>
            </a:r>
            <a:r>
              <a:rPr lang="en-US" sz="800" dirty="0"/>
              <a:t> 2020.</a:t>
            </a:r>
            <a:endParaRPr sz="8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5" name="Text Placeholder 4">
            <a:extLst>
              <a:ext uri="{FF2B5EF4-FFF2-40B4-BE49-F238E27FC236}">
                <a16:creationId xmlns:a16="http://schemas.microsoft.com/office/drawing/2014/main" id="{AD668863-8E46-4CE3-8AA8-53BCF5929BD6}"/>
              </a:ext>
            </a:extLst>
          </p:cNvPr>
          <p:cNvSpPr txBox="1">
            <a:spLocks/>
          </p:cNvSpPr>
          <p:nvPr/>
        </p:nvSpPr>
        <p:spPr>
          <a:xfrm>
            <a:off x="960441" y="1486678"/>
            <a:ext cx="10773833" cy="5115983"/>
          </a:xfrm>
          <a:prstGeom prst="rect">
            <a:avLst/>
          </a:prstGeom>
          <a:noFill/>
          <a:ln>
            <a:noFill/>
          </a:ln>
        </p:spPr>
        <p:txBody>
          <a:bodyPr spcFirstLastPara="1" wrap="square" lIns="91433" tIns="45700" rIns="91433" bIns="45700" anchor="t" anchorCtr="0">
            <a:normAutofit/>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1pPr>
            <a:lvl2pPr marL="914400" marR="0" lvl="1" indent="-285750" algn="l" rtl="0">
              <a:lnSpc>
                <a:spcPct val="90000"/>
              </a:lnSpc>
              <a:spcBef>
                <a:spcPts val="400"/>
              </a:spcBef>
              <a:spcAft>
                <a:spcPts val="0"/>
              </a:spcAft>
              <a:buClr>
                <a:schemeClr val="dk1"/>
              </a:buClr>
              <a:buSzPts val="900"/>
              <a:buFont typeface="Arial"/>
              <a:buChar char="•"/>
              <a:defRPr sz="900" b="0" i="0" u="none" strike="noStrike" cap="none">
                <a:solidFill>
                  <a:schemeClr val="dk1"/>
                </a:solidFill>
                <a:latin typeface="Century Gothic"/>
                <a:ea typeface="Century Gothic"/>
                <a:cs typeface="Century Gothic"/>
                <a:sym typeface="Century Gothic"/>
              </a:defRPr>
            </a:lvl2pPr>
            <a:lvl3pPr marL="1371600" marR="0" lvl="2" indent="-279400" algn="l" rtl="0">
              <a:lnSpc>
                <a:spcPct val="90000"/>
              </a:lnSpc>
              <a:spcBef>
                <a:spcPts val="400"/>
              </a:spcBef>
              <a:spcAft>
                <a:spcPts val="0"/>
              </a:spcAft>
              <a:buClr>
                <a:schemeClr val="dk1"/>
              </a:buClr>
              <a:buSzPts val="800"/>
              <a:buFont typeface="Arial"/>
              <a:buChar char="•"/>
              <a:defRPr sz="8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9pPr>
          </a:lstStyle>
          <a:p>
            <a:pPr marL="186258" indent="0">
              <a:buNone/>
            </a:pPr>
            <a:r>
              <a:rPr lang="fr-CA" sz="1867" b="1" dirty="0"/>
              <a:t>Dites-nous comment les choses se sont déroulées, y compris les résultats que vous avez obtenus et l'impact que vous avez eu</a:t>
            </a:r>
          </a:p>
          <a:p>
            <a:pPr>
              <a:buFont typeface="Arial" panose="020B0604020202020204" pitchFamily="34" charset="0"/>
              <a:buChar char="•"/>
            </a:pPr>
            <a:r>
              <a:rPr lang="fr-CA" sz="1867" dirty="0"/>
              <a:t>Comment avez-vous évalué votre succès? </a:t>
            </a:r>
          </a:p>
          <a:p>
            <a:pPr>
              <a:buFont typeface="Arial" panose="020B0604020202020204" pitchFamily="34" charset="0"/>
              <a:buChar char="•"/>
            </a:pPr>
            <a:r>
              <a:rPr lang="fr-CA" sz="1867" dirty="0"/>
              <a:t>Pouvez-vous comparer vos efforts à ceux de l’année précédente?</a:t>
            </a:r>
          </a:p>
          <a:p>
            <a:pPr lvl="1">
              <a:buFont typeface="Arial" panose="020B0604020202020204" pitchFamily="34" charset="0"/>
              <a:buChar char="•"/>
            </a:pPr>
            <a:r>
              <a:rPr lang="fr-CA" sz="1600" dirty="0"/>
              <a:t>Publications concernant Transitions sur les médias sociaux: portée/impressions/engagement/vues</a:t>
            </a:r>
          </a:p>
          <a:p>
            <a:pPr lvl="1">
              <a:buFont typeface="Arial" panose="020B0604020202020204" pitchFamily="34" charset="0"/>
              <a:buChar char="•"/>
            </a:pPr>
            <a:r>
              <a:rPr lang="fr-CA" sz="1600" dirty="0"/>
              <a:t>Formation ou allocutions: quantité et taille de l'auditoire</a:t>
            </a:r>
          </a:p>
          <a:p>
            <a:pPr lvl="1">
              <a:buFont typeface="Arial" panose="020B0604020202020204" pitchFamily="34" charset="0"/>
              <a:buChar char="•"/>
            </a:pPr>
            <a:r>
              <a:rPr lang="fr-CA" sz="1600" dirty="0"/>
              <a:t>Média: articles, entrevues</a:t>
            </a:r>
          </a:p>
          <a:p>
            <a:r>
              <a:rPr lang="fr-CA" sz="1867" dirty="0"/>
              <a:t>Avez-vous atteint ou dépassé vos objectifs?</a:t>
            </a:r>
          </a:p>
          <a:p>
            <a:r>
              <a:rPr lang="fr-CA" sz="1867" dirty="0"/>
              <a:t>Comment construirez-vous sur votre succès? </a:t>
            </a:r>
          </a:p>
          <a:p>
            <a:r>
              <a:rPr lang="fr-CA" sz="1867" dirty="0"/>
              <a:t>Votre plan a-t-il eu un impact sur vos ventes de verres </a:t>
            </a:r>
            <a:r>
              <a:rPr lang="fr-CA" sz="1867" i="1" dirty="0"/>
              <a:t>Transitions</a:t>
            </a:r>
            <a:r>
              <a:rPr lang="fr-CA" sz="1867" dirty="0"/>
              <a:t>? Si oui, inclure vos ventes de verres photochromiques (y compris la croissance des paires et la part du mix global)</a:t>
            </a:r>
          </a:p>
          <a:p>
            <a:endParaRPr lang="en-US" sz="1867" dirty="0"/>
          </a:p>
          <a:p>
            <a:endParaRPr lang="en-US" sz="1867" dirty="0"/>
          </a:p>
        </p:txBody>
      </p:sp>
      <p:sp>
        <p:nvSpPr>
          <p:cNvPr id="2" name="Rectangle 1"/>
          <p:cNvSpPr/>
          <p:nvPr/>
        </p:nvSpPr>
        <p:spPr>
          <a:xfrm>
            <a:off x="8271166" y="2"/>
            <a:ext cx="3920836" cy="14866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133" b="1" dirty="0">
                <a:solidFill>
                  <a:schemeClr val="tx2"/>
                </a:solidFill>
              </a:rPr>
              <a:t>Utilisez cette diapo si vous soumettez une candidature pour l’Ambassadeur de la marque </a:t>
            </a:r>
          </a:p>
        </p:txBody>
      </p:sp>
      <p:sp>
        <p:nvSpPr>
          <p:cNvPr id="6" name="Google Shape;425;p51"/>
          <p:cNvSpPr txBox="1">
            <a:spLocks noGrp="1"/>
          </p:cNvSpPr>
          <p:nvPr>
            <p:ph type="body" idx="1"/>
          </p:nvPr>
        </p:nvSpPr>
        <p:spPr>
          <a:xfrm>
            <a:off x="1163639" y="543737"/>
            <a:ext cx="10774400" cy="399200"/>
          </a:xfrm>
          <a:prstGeom prst="rect">
            <a:avLst/>
          </a:prstGeom>
        </p:spPr>
        <p:txBody>
          <a:bodyPr spcFirstLastPara="1" vert="horz" wrap="square" lIns="91433" tIns="45700" rIns="91433" bIns="45700" rtlCol="0" anchor="t" anchorCtr="0">
            <a:noAutofit/>
          </a:bodyPr>
          <a:lstStyle/>
          <a:p>
            <a:pPr marL="0" indent="0"/>
            <a:r>
              <a:rPr lang="en-US" dirty="0"/>
              <a:t>IMPACT ET RÉSULTATS </a:t>
            </a:r>
            <a:endParaRPr dirty="0"/>
          </a:p>
        </p:txBody>
      </p:sp>
    </p:spTree>
    <p:extLst>
      <p:ext uri="{BB962C8B-B14F-4D97-AF65-F5344CB8AC3E}">
        <p14:creationId xmlns:p14="http://schemas.microsoft.com/office/powerpoint/2010/main" val="3822671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26"/>
          <p:cNvSpPr txBox="1">
            <a:spLocks noGrp="1"/>
          </p:cNvSpPr>
          <p:nvPr>
            <p:ph type="body" idx="1"/>
          </p:nvPr>
        </p:nvSpPr>
        <p:spPr>
          <a:xfrm>
            <a:off x="960439" y="343571"/>
            <a:ext cx="10774400" cy="399200"/>
          </a:xfrm>
          <a:prstGeom prst="rect">
            <a:avLst/>
          </a:prstGeom>
          <a:noFill/>
          <a:ln>
            <a:noFill/>
          </a:ln>
        </p:spPr>
        <p:txBody>
          <a:bodyPr spcFirstLastPara="1" wrap="square" lIns="91425" tIns="45700" rIns="91425" bIns="45700" anchor="t" anchorCtr="0">
            <a:noAutofit/>
          </a:bodyPr>
          <a:lstStyle/>
          <a:p>
            <a:pPr marL="0" lvl="0" indent="0"/>
            <a:r>
              <a:rPr lang="en-US" dirty="0"/>
              <a:t>IMPACT SUR L’ENTREPRISE</a:t>
            </a:r>
          </a:p>
        </p:txBody>
      </p:sp>
      <p:sp>
        <p:nvSpPr>
          <p:cNvPr id="491" name="Google Shape;491;p26"/>
          <p:cNvSpPr txBox="1"/>
          <p:nvPr/>
        </p:nvSpPr>
        <p:spPr>
          <a:xfrm>
            <a:off x="503278" y="742772"/>
            <a:ext cx="10773833" cy="743905"/>
          </a:xfrm>
          <a:prstGeom prst="rect">
            <a:avLst/>
          </a:prstGeom>
          <a:noFill/>
          <a:ln>
            <a:noFill/>
          </a:ln>
        </p:spPr>
        <p:txBody>
          <a:bodyPr spcFirstLastPara="1" wrap="square" lIns="91425" tIns="45700" rIns="91425" bIns="45700" anchor="t" anchorCtr="0">
            <a:normAutofit/>
          </a:bodyPr>
          <a:lstStyle/>
          <a:p>
            <a:pPr marL="186262" lvl="0">
              <a:lnSpc>
                <a:spcPct val="90000"/>
              </a:lnSpc>
              <a:spcBef>
                <a:spcPts val="800"/>
              </a:spcBef>
              <a:buClr>
                <a:schemeClr val="dk1"/>
              </a:buClr>
              <a:buSzPts val="1400"/>
            </a:pPr>
            <a:r>
              <a:rPr lang="en-US" sz="1867" b="1" dirty="0" err="1">
                <a:solidFill>
                  <a:schemeClr val="dk1"/>
                </a:solidFill>
                <a:latin typeface="Century Gothic"/>
                <a:ea typeface="Century Gothic"/>
                <a:cs typeface="Century Gothic"/>
                <a:sym typeface="Century Gothic"/>
              </a:rPr>
              <a:t>Remplissez</a:t>
            </a:r>
            <a:r>
              <a:rPr lang="en-US" sz="1867" b="1" dirty="0">
                <a:solidFill>
                  <a:schemeClr val="dk1"/>
                </a:solidFill>
                <a:latin typeface="Century Gothic"/>
                <a:ea typeface="Century Gothic"/>
                <a:cs typeface="Century Gothic"/>
                <a:sym typeface="Century Gothic"/>
              </a:rPr>
              <a:t> le tableau ci-dessous </a:t>
            </a:r>
            <a:r>
              <a:rPr lang="en-US" sz="1867" b="1" dirty="0" err="1">
                <a:solidFill>
                  <a:schemeClr val="dk1"/>
                </a:solidFill>
                <a:latin typeface="Century Gothic"/>
                <a:ea typeface="Century Gothic"/>
                <a:cs typeface="Century Gothic"/>
                <a:sym typeface="Century Gothic"/>
              </a:rPr>
              <a:t>en</a:t>
            </a:r>
            <a:r>
              <a:rPr lang="en-US" sz="1867" b="1" dirty="0">
                <a:solidFill>
                  <a:schemeClr val="dk1"/>
                </a:solidFill>
                <a:latin typeface="Century Gothic"/>
                <a:ea typeface="Century Gothic"/>
                <a:cs typeface="Century Gothic"/>
                <a:sym typeface="Century Gothic"/>
              </a:rPr>
              <a:t> </a:t>
            </a:r>
            <a:r>
              <a:rPr lang="en-US" sz="1867" b="1" dirty="0" err="1">
                <a:solidFill>
                  <a:schemeClr val="dk1"/>
                </a:solidFill>
                <a:latin typeface="Century Gothic"/>
                <a:ea typeface="Century Gothic"/>
                <a:cs typeface="Century Gothic"/>
                <a:sym typeface="Century Gothic"/>
              </a:rPr>
              <a:t>inscrivant</a:t>
            </a:r>
            <a:r>
              <a:rPr lang="en-US" sz="1867" b="1" dirty="0">
                <a:solidFill>
                  <a:schemeClr val="dk1"/>
                </a:solidFill>
                <a:latin typeface="Century Gothic"/>
                <a:ea typeface="Century Gothic"/>
                <a:cs typeface="Century Gothic"/>
                <a:sym typeface="Century Gothic"/>
              </a:rPr>
              <a:t> </a:t>
            </a:r>
            <a:r>
              <a:rPr lang="en-US" sz="1867" b="1" dirty="0" err="1">
                <a:solidFill>
                  <a:schemeClr val="dk1"/>
                </a:solidFill>
                <a:latin typeface="Century Gothic"/>
                <a:ea typeface="Century Gothic"/>
                <a:cs typeface="Century Gothic"/>
                <a:sym typeface="Century Gothic"/>
              </a:rPr>
              <a:t>vos</a:t>
            </a:r>
            <a:r>
              <a:rPr lang="en-US" sz="1867" b="1" dirty="0">
                <a:solidFill>
                  <a:schemeClr val="dk1"/>
                </a:solidFill>
                <a:latin typeface="Century Gothic"/>
                <a:ea typeface="Century Gothic"/>
                <a:cs typeface="Century Gothic"/>
                <a:sym typeface="Century Gothic"/>
              </a:rPr>
              <a:t> </a:t>
            </a:r>
            <a:r>
              <a:rPr lang="en-US" sz="1867" b="1" dirty="0" err="1">
                <a:solidFill>
                  <a:schemeClr val="dk1"/>
                </a:solidFill>
                <a:latin typeface="Century Gothic"/>
                <a:ea typeface="Century Gothic"/>
                <a:cs typeface="Century Gothic"/>
                <a:sym typeface="Century Gothic"/>
              </a:rPr>
              <a:t>résultats</a:t>
            </a:r>
            <a:endParaRPr lang="en-US" sz="1867" b="1" dirty="0">
              <a:solidFill>
                <a:schemeClr val="dk1"/>
              </a:solidFill>
              <a:latin typeface="Century Gothic"/>
              <a:ea typeface="Century Gothic"/>
              <a:cs typeface="Century Gothic"/>
              <a:sym typeface="Century Gothic"/>
            </a:endParaRPr>
          </a:p>
        </p:txBody>
      </p:sp>
      <p:graphicFrame>
        <p:nvGraphicFramePr>
          <p:cNvPr id="492" name="Google Shape;492;p26"/>
          <p:cNvGraphicFramePr/>
          <p:nvPr>
            <p:extLst>
              <p:ext uri="{D42A27DB-BD31-4B8C-83A1-F6EECF244321}">
                <p14:modId xmlns:p14="http://schemas.microsoft.com/office/powerpoint/2010/main" val="1288674101"/>
              </p:ext>
            </p:extLst>
          </p:nvPr>
        </p:nvGraphicFramePr>
        <p:xfrm>
          <a:off x="503278" y="1358912"/>
          <a:ext cx="11458225" cy="5339031"/>
        </p:xfrm>
        <a:graphic>
          <a:graphicData uri="http://schemas.openxmlformats.org/drawingml/2006/table">
            <a:tbl>
              <a:tblPr firstRow="1" bandRow="1">
                <a:noFill/>
                <a:tableStyleId>{6F5F76DF-7431-49B4-8CCD-89DC43D41421}</a:tableStyleId>
              </a:tblPr>
              <a:tblGrid>
                <a:gridCol w="4543735">
                  <a:extLst>
                    <a:ext uri="{9D8B030D-6E8A-4147-A177-3AD203B41FA5}">
                      <a16:colId xmlns:a16="http://schemas.microsoft.com/office/drawing/2014/main" val="20000"/>
                    </a:ext>
                  </a:extLst>
                </a:gridCol>
                <a:gridCol w="2303813">
                  <a:extLst>
                    <a:ext uri="{9D8B030D-6E8A-4147-A177-3AD203B41FA5}">
                      <a16:colId xmlns:a16="http://schemas.microsoft.com/office/drawing/2014/main" val="20001"/>
                    </a:ext>
                  </a:extLst>
                </a:gridCol>
                <a:gridCol w="2386940">
                  <a:extLst>
                    <a:ext uri="{9D8B030D-6E8A-4147-A177-3AD203B41FA5}">
                      <a16:colId xmlns:a16="http://schemas.microsoft.com/office/drawing/2014/main" val="20002"/>
                    </a:ext>
                  </a:extLst>
                </a:gridCol>
                <a:gridCol w="2223737">
                  <a:extLst>
                    <a:ext uri="{9D8B030D-6E8A-4147-A177-3AD203B41FA5}">
                      <a16:colId xmlns:a16="http://schemas.microsoft.com/office/drawing/2014/main" val="20003"/>
                    </a:ext>
                  </a:extLst>
                </a:gridCol>
              </a:tblGrid>
              <a:tr h="395400">
                <a:tc>
                  <a:txBody>
                    <a:bodyPr/>
                    <a:lstStyle/>
                    <a:p>
                      <a:pPr marL="0" marR="0" lvl="0" indent="0" algn="l" rtl="0">
                        <a:lnSpc>
                          <a:spcPct val="100000"/>
                        </a:lnSpc>
                        <a:spcBef>
                          <a:spcPts val="0"/>
                        </a:spcBef>
                        <a:spcAft>
                          <a:spcPts val="0"/>
                        </a:spcAft>
                        <a:buNone/>
                      </a:pPr>
                      <a:endParaRPr sz="1600" u="none" strike="noStrike" cap="none">
                        <a:solidFill>
                          <a:schemeClr val="lt2"/>
                        </a:solidFill>
                        <a:latin typeface="Century Gothic"/>
                        <a:ea typeface="Century Gothic"/>
                        <a:cs typeface="Century Gothic"/>
                        <a:sym typeface="Century Gothic"/>
                      </a:endParaRPr>
                    </a:p>
                  </a:txBody>
                  <a:tcPr marL="151525" marR="151525" marT="75775" marB="75775">
                    <a:lnL w="12700" cap="flat" cmpd="sng">
                      <a:solidFill>
                        <a:schemeClr val="dk1"/>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None/>
                      </a:pPr>
                      <a:r>
                        <a:rPr lang="en-US" sz="1600" u="none" strike="noStrike" cap="none">
                          <a:solidFill>
                            <a:schemeClr val="lt2"/>
                          </a:solidFill>
                          <a:latin typeface="Century Gothic"/>
                          <a:ea typeface="Century Gothic"/>
                          <a:cs typeface="Century Gothic"/>
                          <a:sym typeface="Century Gothic"/>
                        </a:rPr>
                        <a:t>2019</a:t>
                      </a:r>
                      <a:endParaRPr/>
                    </a:p>
                  </a:txBody>
                  <a:tcPr marL="151525" marR="151525" marT="75775" marB="75775">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None/>
                      </a:pPr>
                      <a:r>
                        <a:rPr lang="en-US" sz="1600" u="none" strike="noStrike" cap="none">
                          <a:solidFill>
                            <a:schemeClr val="lt2"/>
                          </a:solidFill>
                          <a:latin typeface="Century Gothic"/>
                          <a:ea typeface="Century Gothic"/>
                          <a:cs typeface="Century Gothic"/>
                          <a:sym typeface="Century Gothic"/>
                        </a:rPr>
                        <a:t>2021</a:t>
                      </a:r>
                      <a:endParaRPr/>
                    </a:p>
                  </a:txBody>
                  <a:tcPr marL="151525" marR="151525" marT="75775" marB="75775">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None/>
                      </a:pPr>
                      <a:r>
                        <a:rPr lang="en-US" sz="1600" u="none" strike="noStrike" cap="none" dirty="0">
                          <a:solidFill>
                            <a:schemeClr val="lt2"/>
                          </a:solidFill>
                          <a:latin typeface="Century Gothic"/>
                          <a:ea typeface="Century Gothic"/>
                          <a:cs typeface="Century Gothic"/>
                          <a:sym typeface="Century Gothic"/>
                        </a:rPr>
                        <a:t>% </a:t>
                      </a:r>
                      <a:r>
                        <a:rPr lang="en-US" sz="1600" u="none" strike="noStrike" cap="none" dirty="0" err="1">
                          <a:solidFill>
                            <a:schemeClr val="lt2"/>
                          </a:solidFill>
                          <a:latin typeface="Century Gothic"/>
                          <a:ea typeface="Century Gothic"/>
                          <a:cs typeface="Century Gothic"/>
                          <a:sym typeface="Century Gothic"/>
                        </a:rPr>
                        <a:t>d’augmentation</a:t>
                      </a:r>
                      <a:endParaRPr lang="en-US" sz="1600" u="none" strike="noStrike" cap="none" dirty="0">
                        <a:solidFill>
                          <a:schemeClr val="lt2"/>
                        </a:solidFill>
                        <a:latin typeface="Century Gothic"/>
                        <a:ea typeface="Century Gothic"/>
                        <a:cs typeface="Century Gothic"/>
                        <a:sym typeface="Century Gothic"/>
                      </a:endParaRPr>
                    </a:p>
                  </a:txBody>
                  <a:tcPr marL="151525" marR="151525" marT="75775" marB="75775">
                    <a:lnL w="12700" cap="flat" cmpd="sng">
                      <a:solidFill>
                        <a:schemeClr val="lt2"/>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1150525">
                <a:tc>
                  <a:txBody>
                    <a:bodyPr/>
                    <a:lstStyle/>
                    <a:p>
                      <a:pPr rtl="0" fontAlgn="t">
                        <a:spcBef>
                          <a:spcPts val="0"/>
                        </a:spcBef>
                        <a:spcAft>
                          <a:spcPts val="0"/>
                        </a:spcAft>
                      </a:pPr>
                      <a:r>
                        <a:rPr lang="fr-CA" sz="1200" b="0" i="0" u="none" strike="noStrike" noProof="0" dirty="0">
                          <a:solidFill>
                            <a:schemeClr val="tx1"/>
                          </a:solidFill>
                          <a:effectLst/>
                          <a:latin typeface="Century Gothic" panose="020B0502020202020204" pitchFamily="34" charset="0"/>
                        </a:rPr>
                        <a:t>Médias sociaux (publications concernant les verres </a:t>
                      </a:r>
                      <a:r>
                        <a:rPr lang="fr-CA" sz="1200" b="0" i="1" u="none" strike="noStrike" noProof="0" dirty="0">
                          <a:solidFill>
                            <a:schemeClr val="tx1"/>
                          </a:solidFill>
                          <a:effectLst/>
                          <a:latin typeface="Century Gothic" panose="020B0502020202020204" pitchFamily="34" charset="0"/>
                        </a:rPr>
                        <a:t>Transitions</a:t>
                      </a:r>
                      <a:r>
                        <a:rPr lang="fr-CA" sz="1200" b="0" i="0" u="none" strike="noStrike" noProof="0" dirty="0">
                          <a:solidFill>
                            <a:schemeClr val="tx1"/>
                          </a:solidFill>
                          <a:effectLst/>
                          <a:latin typeface="Century Gothic" panose="020B0502020202020204" pitchFamily="34" charset="0"/>
                        </a:rPr>
                        <a:t>): total de publications, impressions, portée, nombre de vues de vidéos, engagements, </a:t>
                      </a:r>
                      <a:r>
                        <a:rPr lang="fr-CA" sz="1200" b="0" i="0" u="none" strike="noStrike" noProof="0" dirty="0" err="1">
                          <a:solidFill>
                            <a:schemeClr val="tx1"/>
                          </a:solidFill>
                          <a:effectLst/>
                          <a:latin typeface="Century Gothic" panose="020B0502020202020204" pitchFamily="34" charset="0"/>
                        </a:rPr>
                        <a:t>etc</a:t>
                      </a:r>
                      <a:endParaRPr lang="fr-CA" sz="1200" noProof="0" dirty="0">
                        <a:solidFill>
                          <a:schemeClr val="tx1"/>
                        </a:solidFill>
                        <a:effectLst/>
                        <a:latin typeface="Century Gothic" panose="020B0502020202020204" pitchFamily="34" charset="0"/>
                      </a:endParaRP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Total de publications</a:t>
                      </a: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Portée</a:t>
                      </a: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Impressions</a:t>
                      </a: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Vues de vidéos</a:t>
                      </a: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Engagements</a:t>
                      </a: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Nombre de clics</a:t>
                      </a: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Total de publications</a:t>
                      </a: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Portée</a:t>
                      </a: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Impressions</a:t>
                      </a: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Vues de vidéos</a:t>
                      </a: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Engagements</a:t>
                      </a: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Nombre de clics</a:t>
                      </a: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b="0" i="0" u="none" strike="noStrike" cap="none">
                        <a:solidFill>
                          <a:schemeClr val="dk1"/>
                        </a:solidFill>
                        <a:latin typeface="Century Gothic"/>
                        <a:ea typeface="Century Gothic"/>
                        <a:cs typeface="Century Gothic"/>
                        <a:sym typeface="Century Gothic"/>
                      </a:endParaRPr>
                    </a:p>
                  </a:txBody>
                  <a:tcPr marL="79725" marR="79725" marT="39850" marB="39850">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41425">
                <a:tc>
                  <a:txBody>
                    <a:bodyPr/>
                    <a:lstStyle/>
                    <a:p>
                      <a:pPr rtl="0" fontAlgn="t">
                        <a:spcBef>
                          <a:spcPts val="0"/>
                        </a:spcBef>
                        <a:spcAft>
                          <a:spcPts val="0"/>
                        </a:spcAft>
                      </a:pPr>
                      <a:r>
                        <a:rPr lang="fr-CA" sz="1200" b="0" i="0" u="none" strike="noStrike" noProof="0">
                          <a:solidFill>
                            <a:schemeClr val="tx1"/>
                          </a:solidFill>
                          <a:effectLst/>
                          <a:latin typeface="Century Gothic" panose="020B0502020202020204" pitchFamily="34" charset="0"/>
                        </a:rPr>
                        <a:t>Formations: sujet, endroit, taille de l’auditoire</a:t>
                      </a:r>
                      <a:endParaRPr lang="fr-CA" sz="1200" noProof="0">
                        <a:solidFill>
                          <a:schemeClr val="tx1"/>
                        </a:solidFill>
                        <a:effectLst/>
                        <a:latin typeface="Century Gothic" panose="020B0502020202020204" pitchFamily="34" charset="0"/>
                      </a:endParaRP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Total des formations</a:t>
                      </a: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Taille de l’auditoire</a:t>
                      </a: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indent="-171450" rtl="0" fontAlgn="base">
                        <a:spcBef>
                          <a:spcPts val="0"/>
                        </a:spcBef>
                        <a:spcAft>
                          <a:spcPts val="0"/>
                        </a:spcAft>
                        <a:buFont typeface="Arial" panose="020B0604020202020204" pitchFamily="34" charset="0"/>
                        <a:buChar char="•"/>
                      </a:pPr>
                      <a:r>
                        <a:rPr lang="fr-CA" sz="1050" b="0" i="0" u="none" strike="noStrike" noProof="0">
                          <a:solidFill>
                            <a:schemeClr val="tx1"/>
                          </a:solidFill>
                          <a:effectLst/>
                          <a:latin typeface="Century Gothic" panose="020B0502020202020204" pitchFamily="34" charset="0"/>
                        </a:rPr>
                        <a:t>Total des formations</a:t>
                      </a:r>
                    </a:p>
                    <a:p>
                      <a:pPr marL="171450" indent="-171450" rtl="0" fontAlgn="base">
                        <a:spcBef>
                          <a:spcPts val="0"/>
                        </a:spcBef>
                        <a:spcAft>
                          <a:spcPts val="0"/>
                        </a:spcAft>
                        <a:buFont typeface="Arial" panose="020B0604020202020204" pitchFamily="34" charset="0"/>
                        <a:buChar char="•"/>
                      </a:pPr>
                      <a:r>
                        <a:rPr lang="fr-CA" sz="1050" b="0" i="0" u="none" strike="noStrike" noProof="0">
                          <a:solidFill>
                            <a:schemeClr val="tx1"/>
                          </a:solidFill>
                          <a:effectLst/>
                          <a:latin typeface="Century Gothic" panose="020B0502020202020204" pitchFamily="34" charset="0"/>
                        </a:rPr>
                        <a:t>Taille de l’auditoire</a:t>
                      </a: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solidFill>
                          <a:schemeClr val="dk1"/>
                        </a:solidFill>
                        <a:latin typeface="Century Gothic"/>
                        <a:ea typeface="Century Gothic"/>
                        <a:cs typeface="Century Gothic"/>
                        <a:sym typeface="Century Gothic"/>
                      </a:endParaRPr>
                    </a:p>
                  </a:txBody>
                  <a:tcPr marL="151525" marR="151525" marT="75775" marB="7577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721625">
                <a:tc>
                  <a:txBody>
                    <a:bodyPr/>
                    <a:lstStyle/>
                    <a:p>
                      <a:pPr rtl="0" fontAlgn="t">
                        <a:spcBef>
                          <a:spcPts val="0"/>
                        </a:spcBef>
                        <a:spcAft>
                          <a:spcPts val="0"/>
                        </a:spcAft>
                      </a:pPr>
                      <a:r>
                        <a:rPr lang="fr-CA" sz="1200" b="0" i="0" u="none" strike="noStrike" noProof="0" dirty="0">
                          <a:solidFill>
                            <a:schemeClr val="tx1"/>
                          </a:solidFill>
                          <a:effectLst/>
                          <a:latin typeface="Century Gothic" panose="020B0502020202020204" pitchFamily="34" charset="0"/>
                        </a:rPr>
                        <a:t>Allocutions: sujet, endroit, taille de l’auditoire</a:t>
                      </a:r>
                      <a:endParaRPr lang="fr-CA" sz="1200" noProof="0" dirty="0">
                        <a:solidFill>
                          <a:schemeClr val="tx1"/>
                        </a:solidFill>
                        <a:effectLst/>
                        <a:latin typeface="Century Gothic" panose="020B0502020202020204" pitchFamily="34" charset="0"/>
                      </a:endParaRPr>
                    </a:p>
                    <a:p>
                      <a:pPr fontAlgn="t"/>
                      <a:br>
                        <a:rPr lang="fr-CA" sz="1200" noProof="0" dirty="0">
                          <a:solidFill>
                            <a:schemeClr val="tx1"/>
                          </a:solidFill>
                          <a:effectLst/>
                          <a:latin typeface="Century Gothic" panose="020B0502020202020204" pitchFamily="34" charset="0"/>
                        </a:rPr>
                      </a:br>
                      <a:endParaRPr lang="fr-CA" sz="1200" noProof="0" dirty="0">
                        <a:solidFill>
                          <a:schemeClr val="tx1"/>
                        </a:solidFill>
                        <a:effectLst/>
                        <a:latin typeface="Century Gothic" panose="020B0502020202020204" pitchFamily="34" charset="0"/>
                      </a:endParaRP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indent="-171450" rtl="0" fontAlgn="base">
                        <a:spcBef>
                          <a:spcPts val="0"/>
                        </a:spcBef>
                        <a:spcAft>
                          <a:spcPts val="0"/>
                        </a:spcAft>
                        <a:buFont typeface="Arial" panose="020B0604020202020204" pitchFamily="34" charset="0"/>
                        <a:buChar char="•"/>
                      </a:pPr>
                      <a:r>
                        <a:rPr lang="fr-CA" sz="1050" b="0" i="0" u="none" strike="noStrike" noProof="0">
                          <a:solidFill>
                            <a:schemeClr val="tx1"/>
                          </a:solidFill>
                          <a:effectLst/>
                          <a:latin typeface="Century Gothic" panose="020B0502020202020204" pitchFamily="34" charset="0"/>
                        </a:rPr>
                        <a:t>Total des allocutions</a:t>
                      </a:r>
                    </a:p>
                    <a:p>
                      <a:pPr marL="171450" indent="-171450" rtl="0" fontAlgn="base">
                        <a:spcBef>
                          <a:spcPts val="0"/>
                        </a:spcBef>
                        <a:spcAft>
                          <a:spcPts val="0"/>
                        </a:spcAft>
                        <a:buFont typeface="Arial" panose="020B0604020202020204" pitchFamily="34" charset="0"/>
                        <a:buChar char="•"/>
                      </a:pPr>
                      <a:r>
                        <a:rPr lang="fr-CA" sz="1050" b="0" i="0" u="none" strike="noStrike" noProof="0">
                          <a:solidFill>
                            <a:schemeClr val="tx1"/>
                          </a:solidFill>
                          <a:effectLst/>
                          <a:latin typeface="Century Gothic" panose="020B0502020202020204" pitchFamily="34" charset="0"/>
                        </a:rPr>
                        <a:t>Taille de l’auditoire</a:t>
                      </a: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Total des allocutions </a:t>
                      </a:r>
                      <a:r>
                        <a:rPr lang="fr-CA" sz="1050" b="0" i="0" u="none" strike="noStrike" noProof="0" dirty="0" err="1">
                          <a:solidFill>
                            <a:schemeClr val="tx1"/>
                          </a:solidFill>
                          <a:effectLst/>
                          <a:latin typeface="Century Gothic" panose="020B0502020202020204" pitchFamily="34" charset="0"/>
                        </a:rPr>
                        <a:t>livées</a:t>
                      </a:r>
                      <a:endParaRPr lang="fr-CA" sz="1050" b="0" i="0" u="none" strike="noStrike" noProof="0" dirty="0">
                        <a:solidFill>
                          <a:schemeClr val="tx1"/>
                        </a:solidFill>
                        <a:effectLst/>
                        <a:latin typeface="Century Gothic" panose="020B0502020202020204" pitchFamily="34" charset="0"/>
                      </a:endParaRP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Taille de l’auditoire</a:t>
                      </a: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solidFill>
                          <a:schemeClr val="dk1"/>
                        </a:solidFill>
                        <a:latin typeface="Century Gothic"/>
                        <a:ea typeface="Century Gothic"/>
                        <a:cs typeface="Century Gothic"/>
                        <a:sym typeface="Century Gothic"/>
                      </a:endParaRPr>
                    </a:p>
                  </a:txBody>
                  <a:tcPr marL="151525" marR="151525" marT="75775" marB="7577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892525">
                <a:tc>
                  <a:txBody>
                    <a:bodyPr/>
                    <a:lstStyle/>
                    <a:p>
                      <a:pPr rtl="0" fontAlgn="t">
                        <a:spcBef>
                          <a:spcPts val="0"/>
                        </a:spcBef>
                        <a:spcAft>
                          <a:spcPts val="0"/>
                        </a:spcAft>
                      </a:pPr>
                      <a:r>
                        <a:rPr lang="fr-CA" sz="1200" b="0" i="0" u="none" strike="noStrike" noProof="0" dirty="0">
                          <a:solidFill>
                            <a:schemeClr val="tx1"/>
                          </a:solidFill>
                          <a:effectLst/>
                          <a:latin typeface="Century Gothic" panose="020B0502020202020204" pitchFamily="34" charset="0"/>
                        </a:rPr>
                        <a:t>Articles/entrevues: sujet, portée, etc.</a:t>
                      </a:r>
                      <a:endParaRPr lang="fr-CA" sz="1200" noProof="0" dirty="0">
                        <a:solidFill>
                          <a:schemeClr val="tx1"/>
                        </a:solidFill>
                        <a:effectLst/>
                        <a:latin typeface="Century Gothic" panose="020B0502020202020204" pitchFamily="34" charset="0"/>
                      </a:endParaRP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indent="-171450" rtl="0" fontAlgn="base">
                        <a:spcBef>
                          <a:spcPts val="0"/>
                        </a:spcBef>
                        <a:spcAft>
                          <a:spcPts val="0"/>
                        </a:spcAft>
                        <a:buFont typeface="Arial" panose="020B0604020202020204" pitchFamily="34" charset="0"/>
                        <a:buChar char="•"/>
                      </a:pPr>
                      <a:r>
                        <a:rPr lang="fr-CA" sz="1050" b="0" i="0" u="none" strike="noStrike" noProof="0">
                          <a:solidFill>
                            <a:schemeClr val="tx1"/>
                          </a:solidFill>
                          <a:effectLst/>
                          <a:latin typeface="Century Gothic" panose="020B0502020202020204" pitchFamily="34" charset="0"/>
                        </a:rPr>
                        <a:t>Total des entrevues </a:t>
                      </a:r>
                    </a:p>
                    <a:p>
                      <a:pPr marL="171450" indent="-171450" rtl="0" fontAlgn="base">
                        <a:spcBef>
                          <a:spcPts val="0"/>
                        </a:spcBef>
                        <a:spcAft>
                          <a:spcPts val="0"/>
                        </a:spcAft>
                        <a:buFont typeface="Arial" panose="020B0604020202020204" pitchFamily="34" charset="0"/>
                        <a:buChar char="•"/>
                      </a:pPr>
                      <a:r>
                        <a:rPr lang="fr-CA" sz="1050" b="0" i="0" u="none" strike="noStrike" noProof="0">
                          <a:solidFill>
                            <a:schemeClr val="tx1"/>
                          </a:solidFill>
                          <a:effectLst/>
                          <a:latin typeface="Century Gothic" panose="020B0502020202020204" pitchFamily="34" charset="0"/>
                        </a:rPr>
                        <a:t>Taille de l’auditoire/Sujets couverts</a:t>
                      </a:r>
                      <a:br>
                        <a:rPr lang="fr-CA" sz="1050" noProof="0">
                          <a:solidFill>
                            <a:schemeClr val="tx1"/>
                          </a:solidFill>
                          <a:effectLst/>
                          <a:latin typeface="Century Gothic" panose="020B0502020202020204" pitchFamily="34" charset="0"/>
                        </a:rPr>
                      </a:br>
                      <a:endParaRPr lang="fr-CA" sz="1050" noProof="0">
                        <a:solidFill>
                          <a:schemeClr val="tx1"/>
                        </a:solidFill>
                        <a:effectLst/>
                        <a:latin typeface="Century Gothic" panose="020B0502020202020204" pitchFamily="34" charset="0"/>
                      </a:endParaRP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Total des allocutions livrées</a:t>
                      </a: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Taille de l’auditoire/portée</a:t>
                      </a: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Sujets</a:t>
                      </a: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solidFill>
                          <a:schemeClr val="dk1"/>
                        </a:solidFill>
                        <a:latin typeface="Century Gothic"/>
                        <a:ea typeface="Century Gothic"/>
                        <a:cs typeface="Century Gothic"/>
                        <a:sym typeface="Century Gothic"/>
                      </a:endParaRPr>
                    </a:p>
                  </a:txBody>
                  <a:tcPr marL="151525" marR="151525" marT="75775" marB="7577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1074375">
                <a:tc>
                  <a:txBody>
                    <a:bodyPr/>
                    <a:lstStyle/>
                    <a:p>
                      <a:pPr rtl="0" fontAlgn="t">
                        <a:spcBef>
                          <a:spcPts val="0"/>
                        </a:spcBef>
                        <a:spcAft>
                          <a:spcPts val="0"/>
                        </a:spcAft>
                      </a:pPr>
                      <a:r>
                        <a:rPr lang="fr-CA" sz="1200" b="0" i="0" u="none" strike="noStrike" noProof="0" dirty="0">
                          <a:solidFill>
                            <a:schemeClr val="tx1"/>
                          </a:solidFill>
                          <a:effectLst/>
                          <a:latin typeface="Century Gothic" panose="020B0502020202020204" pitchFamily="34" charset="0"/>
                        </a:rPr>
                        <a:t>Impact sur l’entreprise</a:t>
                      </a:r>
                      <a:endParaRPr lang="fr-CA" sz="1200" noProof="0" dirty="0">
                        <a:solidFill>
                          <a:schemeClr val="tx1"/>
                        </a:solidFill>
                        <a:effectLst/>
                        <a:latin typeface="Century Gothic" panose="020B0502020202020204" pitchFamily="34" charset="0"/>
                      </a:endParaRPr>
                    </a:p>
                    <a:p>
                      <a:pPr rtl="0" fontAlgn="t">
                        <a:spcBef>
                          <a:spcPts val="0"/>
                        </a:spcBef>
                        <a:spcAft>
                          <a:spcPts val="0"/>
                        </a:spcAft>
                      </a:pPr>
                      <a:r>
                        <a:rPr lang="fr-CA" sz="1200" b="0" i="0" u="none" strike="noStrike" noProof="0" dirty="0">
                          <a:solidFill>
                            <a:schemeClr val="tx1"/>
                          </a:solidFill>
                          <a:effectLst/>
                          <a:latin typeface="Century Gothic" panose="020B0502020202020204" pitchFamily="34" charset="0"/>
                        </a:rPr>
                        <a:t>Paires de verres </a:t>
                      </a:r>
                      <a:r>
                        <a:rPr lang="fr-CA" sz="1200" b="0" i="1" u="none" strike="noStrike" noProof="0" dirty="0">
                          <a:solidFill>
                            <a:schemeClr val="tx1"/>
                          </a:solidFill>
                          <a:effectLst/>
                          <a:latin typeface="Century Gothic" panose="020B0502020202020204" pitchFamily="34" charset="0"/>
                        </a:rPr>
                        <a:t>Transitions</a:t>
                      </a:r>
                      <a:r>
                        <a:rPr lang="fr-CA" sz="1200" b="0" i="1" u="none" strike="noStrike" baseline="30000" noProof="0" dirty="0">
                          <a:solidFill>
                            <a:schemeClr val="tx1"/>
                          </a:solidFill>
                          <a:effectLst/>
                          <a:latin typeface="Century Gothic" panose="020B0502020202020204" pitchFamily="34" charset="0"/>
                        </a:rPr>
                        <a:t>®</a:t>
                      </a:r>
                      <a:r>
                        <a:rPr lang="fr-CA" sz="1200" b="0" i="1" u="none" strike="noStrike" noProof="0" dirty="0">
                          <a:solidFill>
                            <a:schemeClr val="tx1"/>
                          </a:solidFill>
                          <a:effectLst/>
                          <a:latin typeface="Century Gothic" panose="020B0502020202020204" pitchFamily="34" charset="0"/>
                        </a:rPr>
                        <a:t> vendues</a:t>
                      </a:r>
                      <a:endParaRPr lang="fr-CA" sz="1200" noProof="0" dirty="0">
                        <a:solidFill>
                          <a:schemeClr val="tx1"/>
                        </a:solidFill>
                        <a:effectLst/>
                        <a:latin typeface="Century Gothic" panose="020B0502020202020204" pitchFamily="34" charset="0"/>
                      </a:endParaRPr>
                    </a:p>
                    <a:p>
                      <a:pPr rtl="0" fontAlgn="t">
                        <a:spcBef>
                          <a:spcPts val="0"/>
                        </a:spcBef>
                        <a:spcAft>
                          <a:spcPts val="0"/>
                        </a:spcAft>
                      </a:pPr>
                      <a:r>
                        <a:rPr lang="fr-CA" sz="1100" b="0" i="0" u="none" strike="noStrike" noProof="0" dirty="0">
                          <a:solidFill>
                            <a:schemeClr val="tx1"/>
                          </a:solidFill>
                          <a:effectLst/>
                          <a:latin typeface="Century Gothic" panose="020B0502020202020204" pitchFamily="34" charset="0"/>
                        </a:rPr>
                        <a:t>(si pertinent, partagez entre les verres </a:t>
                      </a:r>
                      <a:r>
                        <a:rPr lang="en-US" sz="1100" i="1" kern="1200" dirty="0">
                          <a:solidFill>
                            <a:schemeClr val="tx1"/>
                          </a:solidFill>
                          <a:effectLst/>
                          <a:latin typeface="Century Gothic" panose="020B0502020202020204" pitchFamily="34" charset="0"/>
                          <a:ea typeface="+mn-ea"/>
                          <a:cs typeface="+mn-cs"/>
                        </a:rPr>
                        <a:t>Transitions</a:t>
                      </a:r>
                      <a:r>
                        <a:rPr lang="en-US" sz="1100" i="1" kern="1200" baseline="30000" dirty="0">
                          <a:solidFill>
                            <a:schemeClr val="tx1"/>
                          </a:solidFill>
                          <a:effectLst/>
                          <a:latin typeface="Century Gothic" panose="020B0502020202020204" pitchFamily="34" charset="0"/>
                          <a:ea typeface="+mn-ea"/>
                          <a:cs typeface="+mn-cs"/>
                        </a:rPr>
                        <a:t>®</a:t>
                      </a:r>
                      <a:r>
                        <a:rPr lang="en-US" sz="1100" i="1" kern="1200" dirty="0">
                          <a:solidFill>
                            <a:schemeClr val="tx1"/>
                          </a:solidFill>
                          <a:effectLst/>
                          <a:latin typeface="Century Gothic" panose="020B0502020202020204" pitchFamily="34" charset="0"/>
                          <a:ea typeface="+mn-ea"/>
                          <a:cs typeface="+mn-cs"/>
                        </a:rPr>
                        <a:t> Signature</a:t>
                      </a:r>
                      <a:r>
                        <a:rPr lang="en-US" sz="1100" i="1" kern="1200" baseline="30000" dirty="0">
                          <a:solidFill>
                            <a:schemeClr val="tx1"/>
                          </a:solidFill>
                          <a:effectLst/>
                          <a:latin typeface="Century Gothic" panose="020B0502020202020204" pitchFamily="34" charset="0"/>
                          <a:ea typeface="+mn-ea"/>
                          <a:cs typeface="+mn-cs"/>
                        </a:rPr>
                        <a:t>®</a:t>
                      </a:r>
                      <a:r>
                        <a:rPr lang="en-US" sz="1100" i="1" kern="1200" dirty="0">
                          <a:solidFill>
                            <a:schemeClr val="tx1"/>
                          </a:solidFill>
                          <a:effectLst/>
                          <a:latin typeface="Century Gothic" panose="020B0502020202020204" pitchFamily="34" charset="0"/>
                          <a:ea typeface="+mn-ea"/>
                          <a:cs typeface="+mn-cs"/>
                        </a:rPr>
                        <a:t> GEN 8</a:t>
                      </a:r>
                      <a:r>
                        <a:rPr lang="en-US" sz="1100" i="1" kern="1200" baseline="30000" dirty="0">
                          <a:solidFill>
                            <a:schemeClr val="tx1"/>
                          </a:solidFill>
                          <a:effectLst/>
                          <a:latin typeface="Century Gothic" panose="020B0502020202020204" pitchFamily="34" charset="0"/>
                          <a:ea typeface="+mn-ea"/>
                          <a:cs typeface="+mn-cs"/>
                        </a:rPr>
                        <a:t>™</a:t>
                      </a:r>
                      <a:r>
                        <a:rPr lang="en-US" sz="1100" kern="1200" dirty="0">
                          <a:solidFill>
                            <a:schemeClr val="tx1"/>
                          </a:solidFill>
                          <a:effectLst/>
                          <a:latin typeface="Century Gothic" panose="020B0502020202020204" pitchFamily="34" charset="0"/>
                          <a:ea typeface="+mn-ea"/>
                          <a:cs typeface="+mn-cs"/>
                        </a:rPr>
                        <a:t> lenses, </a:t>
                      </a:r>
                      <a:r>
                        <a:rPr lang="en-US" sz="1100" i="1" kern="1200" dirty="0">
                          <a:solidFill>
                            <a:schemeClr val="tx1"/>
                          </a:solidFill>
                          <a:effectLst/>
                          <a:latin typeface="Century Gothic" panose="020B0502020202020204" pitchFamily="34" charset="0"/>
                          <a:ea typeface="+mn-ea"/>
                          <a:cs typeface="+mn-cs"/>
                        </a:rPr>
                        <a:t>Transitions</a:t>
                      </a:r>
                      <a:r>
                        <a:rPr lang="en-US" sz="1100" i="1" kern="1200" baseline="30000" dirty="0">
                          <a:solidFill>
                            <a:schemeClr val="tx1"/>
                          </a:solidFill>
                          <a:effectLst/>
                          <a:latin typeface="Century Gothic" panose="020B0502020202020204" pitchFamily="34" charset="0"/>
                          <a:ea typeface="+mn-ea"/>
                          <a:cs typeface="+mn-cs"/>
                        </a:rPr>
                        <a:t>®</a:t>
                      </a:r>
                      <a:r>
                        <a:rPr lang="en-US" sz="1100" i="1" kern="1200" dirty="0">
                          <a:solidFill>
                            <a:schemeClr val="tx1"/>
                          </a:solidFill>
                          <a:effectLst/>
                          <a:latin typeface="Century Gothic" panose="020B0502020202020204" pitchFamily="34" charset="0"/>
                          <a:ea typeface="+mn-ea"/>
                          <a:cs typeface="+mn-cs"/>
                        </a:rPr>
                        <a:t> </a:t>
                      </a:r>
                      <a:r>
                        <a:rPr lang="en-US" sz="1100" i="1" kern="1200" dirty="0" err="1">
                          <a:solidFill>
                            <a:schemeClr val="tx1"/>
                          </a:solidFill>
                          <a:effectLst/>
                          <a:latin typeface="Century Gothic" panose="020B0502020202020204" pitchFamily="34" charset="0"/>
                          <a:ea typeface="+mn-ea"/>
                          <a:cs typeface="+mn-cs"/>
                        </a:rPr>
                        <a:t>XTRActive</a:t>
                      </a:r>
                      <a:r>
                        <a:rPr lang="en-US" sz="1100" i="1" kern="1200" baseline="30000" dirty="0">
                          <a:solidFill>
                            <a:schemeClr val="tx1"/>
                          </a:solidFill>
                          <a:effectLst/>
                          <a:latin typeface="Century Gothic" panose="020B0502020202020204" pitchFamily="34" charset="0"/>
                          <a:ea typeface="+mn-ea"/>
                          <a:cs typeface="+mn-cs"/>
                        </a:rPr>
                        <a:t>®</a:t>
                      </a:r>
                      <a:r>
                        <a:rPr lang="en-US" sz="1100" kern="1200" dirty="0">
                          <a:solidFill>
                            <a:schemeClr val="tx1"/>
                          </a:solidFill>
                          <a:effectLst/>
                          <a:latin typeface="Century Gothic" panose="020B0502020202020204" pitchFamily="34" charset="0"/>
                          <a:ea typeface="+mn-ea"/>
                          <a:cs typeface="+mn-cs"/>
                        </a:rPr>
                        <a:t> lenses, </a:t>
                      </a:r>
                      <a:r>
                        <a:rPr lang="en-US" sz="1100" i="1" kern="1200" dirty="0">
                          <a:solidFill>
                            <a:schemeClr val="tx1"/>
                          </a:solidFill>
                          <a:effectLst/>
                          <a:latin typeface="Century Gothic" panose="020B0502020202020204" pitchFamily="34" charset="0"/>
                          <a:ea typeface="+mn-ea"/>
                          <a:cs typeface="+mn-cs"/>
                        </a:rPr>
                        <a:t>Transitions </a:t>
                      </a:r>
                      <a:r>
                        <a:rPr lang="en-US" sz="1100" i="1" kern="1200" dirty="0" err="1">
                          <a:solidFill>
                            <a:schemeClr val="tx1"/>
                          </a:solidFill>
                          <a:effectLst/>
                          <a:latin typeface="Century Gothic" panose="020B0502020202020204" pitchFamily="34" charset="0"/>
                          <a:ea typeface="+mn-ea"/>
                          <a:cs typeface="+mn-cs"/>
                        </a:rPr>
                        <a:t>XTRActive</a:t>
                      </a:r>
                      <a:r>
                        <a:rPr lang="en-US" sz="1100" kern="1200" dirty="0">
                          <a:solidFill>
                            <a:schemeClr val="tx1"/>
                          </a:solidFill>
                          <a:effectLst/>
                          <a:latin typeface="Century Gothic" panose="020B0502020202020204" pitchFamily="34" charset="0"/>
                          <a:ea typeface="+mn-ea"/>
                          <a:cs typeface="+mn-cs"/>
                        </a:rPr>
                        <a:t> New Generation lenses, </a:t>
                      </a:r>
                      <a:r>
                        <a:rPr lang="en-US" sz="1100" i="1" kern="1200" dirty="0">
                          <a:solidFill>
                            <a:schemeClr val="tx1"/>
                          </a:solidFill>
                          <a:effectLst/>
                          <a:latin typeface="Century Gothic" panose="020B0502020202020204" pitchFamily="34" charset="0"/>
                          <a:ea typeface="+mn-ea"/>
                          <a:cs typeface="+mn-cs"/>
                        </a:rPr>
                        <a:t>Transitions</a:t>
                      </a:r>
                      <a:r>
                        <a:rPr lang="en-US" sz="1100" i="1" kern="1200" baseline="30000" dirty="0">
                          <a:solidFill>
                            <a:schemeClr val="tx1"/>
                          </a:solidFill>
                          <a:effectLst/>
                          <a:latin typeface="Century Gothic" panose="020B0502020202020204" pitchFamily="34" charset="0"/>
                          <a:ea typeface="+mn-ea"/>
                          <a:cs typeface="+mn-cs"/>
                        </a:rPr>
                        <a:t>®</a:t>
                      </a:r>
                      <a:r>
                        <a:rPr lang="en-US" sz="1100" i="1" kern="1200" dirty="0">
                          <a:solidFill>
                            <a:schemeClr val="tx1"/>
                          </a:solidFill>
                          <a:effectLst/>
                          <a:latin typeface="Century Gothic" panose="020B0502020202020204" pitchFamily="34" charset="0"/>
                          <a:ea typeface="+mn-ea"/>
                          <a:cs typeface="+mn-cs"/>
                        </a:rPr>
                        <a:t> Vantage</a:t>
                      </a:r>
                      <a:r>
                        <a:rPr lang="en-US" sz="1100" i="1" kern="1200" baseline="30000" dirty="0">
                          <a:solidFill>
                            <a:schemeClr val="tx1"/>
                          </a:solidFill>
                          <a:effectLst/>
                          <a:latin typeface="Century Gothic" panose="020B0502020202020204" pitchFamily="34" charset="0"/>
                          <a:ea typeface="+mn-ea"/>
                          <a:cs typeface="+mn-cs"/>
                        </a:rPr>
                        <a:t>®</a:t>
                      </a:r>
                      <a:r>
                        <a:rPr lang="en-US" sz="1100" i="1" kern="1200" dirty="0">
                          <a:solidFill>
                            <a:schemeClr val="tx1"/>
                          </a:solidFill>
                          <a:effectLst/>
                          <a:latin typeface="Century Gothic" panose="020B0502020202020204" pitchFamily="34" charset="0"/>
                          <a:ea typeface="+mn-ea"/>
                          <a:cs typeface="+mn-cs"/>
                        </a:rPr>
                        <a:t> </a:t>
                      </a:r>
                      <a:r>
                        <a:rPr lang="en-US" sz="1100" kern="1200" dirty="0">
                          <a:solidFill>
                            <a:schemeClr val="tx1"/>
                          </a:solidFill>
                          <a:effectLst/>
                          <a:latin typeface="Century Gothic" panose="020B0502020202020204" pitchFamily="34" charset="0"/>
                          <a:ea typeface="+mn-ea"/>
                          <a:cs typeface="+mn-cs"/>
                        </a:rPr>
                        <a:t>lenses, </a:t>
                      </a:r>
                      <a:r>
                        <a:rPr lang="en-US" sz="1100" i="1" kern="1200" dirty="0">
                          <a:solidFill>
                            <a:schemeClr val="tx1"/>
                          </a:solidFill>
                          <a:effectLst/>
                          <a:latin typeface="Century Gothic" panose="020B0502020202020204" pitchFamily="34" charset="0"/>
                          <a:ea typeface="+mn-ea"/>
                          <a:cs typeface="+mn-cs"/>
                        </a:rPr>
                        <a:t>Transitions </a:t>
                      </a:r>
                      <a:r>
                        <a:rPr lang="en-US" sz="1100" i="1" kern="1200" dirty="0" err="1">
                          <a:solidFill>
                            <a:schemeClr val="tx1"/>
                          </a:solidFill>
                          <a:effectLst/>
                          <a:latin typeface="Century Gothic" panose="020B0502020202020204" pitchFamily="34" charset="0"/>
                          <a:ea typeface="+mn-ea"/>
                          <a:cs typeface="+mn-cs"/>
                        </a:rPr>
                        <a:t>XTRActive</a:t>
                      </a:r>
                      <a:r>
                        <a:rPr lang="en-US" sz="1100" kern="1200" dirty="0">
                          <a:solidFill>
                            <a:schemeClr val="tx1"/>
                          </a:solidFill>
                          <a:effectLst/>
                          <a:latin typeface="Century Gothic" panose="020B0502020202020204" pitchFamily="34" charset="0"/>
                          <a:ea typeface="+mn-ea"/>
                          <a:cs typeface="+mn-cs"/>
                        </a:rPr>
                        <a:t> </a:t>
                      </a:r>
                      <a:r>
                        <a:rPr lang="en-US" sz="1100" i="1" kern="1200" dirty="0">
                          <a:solidFill>
                            <a:schemeClr val="tx1"/>
                          </a:solidFill>
                          <a:effectLst/>
                          <a:latin typeface="Century Gothic" panose="020B0502020202020204" pitchFamily="34" charset="0"/>
                          <a:ea typeface="+mn-ea"/>
                          <a:cs typeface="+mn-cs"/>
                        </a:rPr>
                        <a:t>Polarized</a:t>
                      </a:r>
                      <a:r>
                        <a:rPr lang="en-US" sz="1100" i="1" kern="1200" baseline="30000" dirty="0">
                          <a:solidFill>
                            <a:schemeClr val="tx1"/>
                          </a:solidFill>
                          <a:effectLst/>
                          <a:latin typeface="Century Gothic" panose="020B0502020202020204" pitchFamily="34" charset="0"/>
                          <a:ea typeface="+mn-ea"/>
                          <a:cs typeface="+mn-cs"/>
                        </a:rPr>
                        <a:t>™</a:t>
                      </a:r>
                      <a:r>
                        <a:rPr lang="en-US" sz="1100" i="1" kern="1200" dirty="0">
                          <a:solidFill>
                            <a:schemeClr val="tx1"/>
                          </a:solidFill>
                          <a:effectLst/>
                          <a:latin typeface="Century Gothic" panose="020B0502020202020204" pitchFamily="34" charset="0"/>
                          <a:ea typeface="+mn-ea"/>
                          <a:cs typeface="+mn-cs"/>
                        </a:rPr>
                        <a:t> </a:t>
                      </a:r>
                      <a:r>
                        <a:rPr lang="en-US" sz="1100" kern="1200" dirty="0">
                          <a:solidFill>
                            <a:schemeClr val="tx1"/>
                          </a:solidFill>
                          <a:effectLst/>
                          <a:latin typeface="Century Gothic" panose="020B0502020202020204" pitchFamily="34" charset="0"/>
                          <a:ea typeface="+mn-ea"/>
                          <a:cs typeface="+mn-cs"/>
                        </a:rPr>
                        <a:t>lenses, </a:t>
                      </a:r>
                      <a:r>
                        <a:rPr lang="en-US" sz="1100" i="1" kern="1200" dirty="0">
                          <a:solidFill>
                            <a:schemeClr val="tx1"/>
                          </a:solidFill>
                          <a:effectLst/>
                          <a:latin typeface="Century Gothic" panose="020B0502020202020204" pitchFamily="34" charset="0"/>
                          <a:ea typeface="+mn-ea"/>
                          <a:cs typeface="+mn-cs"/>
                        </a:rPr>
                        <a:t>Transitions</a:t>
                      </a:r>
                      <a:r>
                        <a:rPr lang="en-US" sz="1100" i="1" kern="1200" baseline="30000" dirty="0">
                          <a:solidFill>
                            <a:schemeClr val="tx1"/>
                          </a:solidFill>
                          <a:effectLst/>
                          <a:latin typeface="Century Gothic" panose="020B0502020202020204" pitchFamily="34" charset="0"/>
                          <a:ea typeface="+mn-ea"/>
                          <a:cs typeface="+mn-cs"/>
                        </a:rPr>
                        <a:t>®</a:t>
                      </a:r>
                      <a:r>
                        <a:rPr lang="en-US" sz="1100" i="1" kern="1200" dirty="0">
                          <a:solidFill>
                            <a:schemeClr val="tx1"/>
                          </a:solidFill>
                          <a:effectLst/>
                          <a:latin typeface="Century Gothic" panose="020B0502020202020204" pitchFamily="34" charset="0"/>
                          <a:ea typeface="+mn-ea"/>
                          <a:cs typeface="+mn-cs"/>
                        </a:rPr>
                        <a:t> </a:t>
                      </a:r>
                      <a:r>
                        <a:rPr lang="en-US" sz="1100" i="1" kern="1200" dirty="0" err="1">
                          <a:solidFill>
                            <a:schemeClr val="tx1"/>
                          </a:solidFill>
                          <a:effectLst/>
                          <a:latin typeface="Century Gothic" panose="020B0502020202020204" pitchFamily="34" charset="0"/>
                          <a:ea typeface="+mn-ea"/>
                          <a:cs typeface="+mn-cs"/>
                        </a:rPr>
                        <a:t>Drivewear</a:t>
                      </a:r>
                      <a:r>
                        <a:rPr lang="en-US" sz="1100" kern="1200" baseline="30000" dirty="0">
                          <a:solidFill>
                            <a:schemeClr val="tx1"/>
                          </a:solidFill>
                          <a:effectLst/>
                          <a:latin typeface="Century Gothic" panose="020B0502020202020204" pitchFamily="34" charset="0"/>
                          <a:ea typeface="+mn-ea"/>
                          <a:cs typeface="+mn-cs"/>
                        </a:rPr>
                        <a:t>®</a:t>
                      </a:r>
                      <a:r>
                        <a:rPr lang="en-US" sz="1100" kern="1200" dirty="0">
                          <a:solidFill>
                            <a:schemeClr val="tx1"/>
                          </a:solidFill>
                          <a:effectLst/>
                          <a:latin typeface="Century Gothic" panose="020B0502020202020204" pitchFamily="34" charset="0"/>
                          <a:ea typeface="+mn-ea"/>
                          <a:cs typeface="+mn-cs"/>
                        </a:rPr>
                        <a:t> lenses, etc.)</a:t>
                      </a:r>
                      <a:endParaRPr lang="fr-CA" sz="1100" noProof="0" dirty="0">
                        <a:solidFill>
                          <a:schemeClr val="tx1"/>
                        </a:solidFill>
                        <a:effectLst/>
                        <a:latin typeface="Century Gothic" panose="020B0502020202020204" pitchFamily="34" charset="0"/>
                      </a:endParaRP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Total des verres vendus</a:t>
                      </a: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Total des verres </a:t>
                      </a:r>
                      <a:r>
                        <a:rPr lang="fr-CA" sz="1050" b="0" i="1" u="none" strike="noStrike" noProof="0" dirty="0">
                          <a:solidFill>
                            <a:schemeClr val="tx1"/>
                          </a:solidFill>
                          <a:effectLst/>
                          <a:latin typeface="Century Gothic" panose="020B0502020202020204" pitchFamily="34" charset="0"/>
                        </a:rPr>
                        <a:t>Transitions vendus</a:t>
                      </a:r>
                      <a:endParaRPr lang="fr-CA" sz="1050" b="0" i="0" u="none" strike="noStrike" noProof="0" dirty="0">
                        <a:solidFill>
                          <a:schemeClr val="tx1"/>
                        </a:solidFill>
                        <a:effectLst/>
                        <a:latin typeface="Century Gothic" panose="020B0502020202020204" pitchFamily="34" charset="0"/>
                      </a:endParaRP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Total des verres vendus</a:t>
                      </a:r>
                    </a:p>
                    <a:p>
                      <a:pPr marL="171450" indent="-171450" rtl="0" fontAlgn="base">
                        <a:spcBef>
                          <a:spcPts val="0"/>
                        </a:spcBef>
                        <a:spcAft>
                          <a:spcPts val="0"/>
                        </a:spcAft>
                        <a:buFont typeface="Arial" panose="020B0604020202020204" pitchFamily="34" charset="0"/>
                        <a:buChar char="•"/>
                      </a:pPr>
                      <a:r>
                        <a:rPr lang="fr-CA" sz="1050" b="0" i="0" u="none" strike="noStrike" noProof="0" dirty="0">
                          <a:solidFill>
                            <a:schemeClr val="tx1"/>
                          </a:solidFill>
                          <a:effectLst/>
                          <a:latin typeface="Century Gothic" panose="020B0502020202020204" pitchFamily="34" charset="0"/>
                        </a:rPr>
                        <a:t>Total des verres </a:t>
                      </a:r>
                      <a:r>
                        <a:rPr lang="fr-CA" sz="1050" b="0" i="1" u="none" strike="noStrike" noProof="0" dirty="0">
                          <a:solidFill>
                            <a:schemeClr val="tx1"/>
                          </a:solidFill>
                          <a:effectLst/>
                          <a:latin typeface="Century Gothic" panose="020B0502020202020204" pitchFamily="34" charset="0"/>
                        </a:rPr>
                        <a:t>Transitions vendus</a:t>
                      </a:r>
                      <a:endParaRPr lang="fr-CA" sz="1050" b="0" i="0" u="none" strike="noStrike" noProof="0" dirty="0">
                        <a:solidFill>
                          <a:schemeClr val="tx1"/>
                        </a:solidFill>
                        <a:effectLst/>
                        <a:latin typeface="Century Gothic" panose="020B0502020202020204" pitchFamily="34" charset="0"/>
                      </a:endParaRP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a:solidFill>
                          <a:schemeClr val="dk1"/>
                        </a:solidFill>
                        <a:latin typeface="Century Gothic"/>
                        <a:ea typeface="Century Gothic"/>
                        <a:cs typeface="Century Gothic"/>
                        <a:sym typeface="Century Gothic"/>
                      </a:endParaRPr>
                    </a:p>
                  </a:txBody>
                  <a:tcPr marL="151525" marR="151525" marT="75775" marB="7577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541425">
                <a:tc>
                  <a:txBody>
                    <a:bodyPr/>
                    <a:lstStyle/>
                    <a:p>
                      <a:pPr rtl="0" fontAlgn="t">
                        <a:spcBef>
                          <a:spcPts val="0"/>
                        </a:spcBef>
                        <a:spcAft>
                          <a:spcPts val="0"/>
                        </a:spcAft>
                      </a:pPr>
                      <a:r>
                        <a:rPr lang="fr-CA" sz="1200" b="0" i="0" u="none" strike="noStrike" noProof="0">
                          <a:solidFill>
                            <a:schemeClr val="tx1"/>
                          </a:solidFill>
                          <a:effectLst/>
                          <a:latin typeface="Century Gothic" panose="020B0502020202020204" pitchFamily="34" charset="0"/>
                        </a:rPr>
                        <a:t>Part de vos ventes globales</a:t>
                      </a:r>
                      <a:endParaRPr lang="fr-CA" sz="1200" noProof="0">
                        <a:solidFill>
                          <a:schemeClr val="tx1"/>
                        </a:solidFill>
                        <a:effectLst/>
                        <a:latin typeface="Century Gothic" panose="020B0502020202020204" pitchFamily="34" charset="0"/>
                      </a:endParaRPr>
                    </a:p>
                    <a:p>
                      <a:pPr rtl="0" fontAlgn="t">
                        <a:spcBef>
                          <a:spcPts val="0"/>
                        </a:spcBef>
                        <a:spcAft>
                          <a:spcPts val="0"/>
                        </a:spcAft>
                      </a:pPr>
                      <a:r>
                        <a:rPr lang="fr-CA" sz="1200" b="0" i="0" u="none" strike="noStrike" noProof="0">
                          <a:solidFill>
                            <a:schemeClr val="tx1"/>
                          </a:solidFill>
                          <a:effectLst/>
                          <a:latin typeface="Century Gothic" panose="020B0502020202020204" pitchFamily="34" charset="0"/>
                        </a:rPr>
                        <a:t>(% des ventes de verres Transitions</a:t>
                      </a:r>
                      <a:r>
                        <a:rPr lang="fr-CA" sz="1200" b="0" i="0" u="none" strike="noStrike" baseline="30000" noProof="0">
                          <a:solidFill>
                            <a:schemeClr val="tx1"/>
                          </a:solidFill>
                          <a:effectLst/>
                          <a:latin typeface="Century Gothic" panose="020B0502020202020204" pitchFamily="34" charset="0"/>
                        </a:rPr>
                        <a:t>®</a:t>
                      </a:r>
                      <a:r>
                        <a:rPr lang="fr-CA" sz="1200" b="0" i="0" u="none" strike="noStrike" noProof="0">
                          <a:solidFill>
                            <a:schemeClr val="tx1"/>
                          </a:solidFill>
                          <a:effectLst/>
                          <a:latin typeface="Century Gothic" panose="020B0502020202020204" pitchFamily="34" charset="0"/>
                        </a:rPr>
                        <a:t> sur vos ventes globales)</a:t>
                      </a:r>
                      <a:endParaRPr lang="fr-CA" sz="1200" noProof="0">
                        <a:solidFill>
                          <a:schemeClr val="tx1"/>
                        </a:solidFill>
                        <a:effectLst/>
                        <a:latin typeface="Century Gothic" panose="020B0502020202020204" pitchFamily="34" charset="0"/>
                      </a:endParaRP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fontAlgn="t"/>
                      <a:r>
                        <a:rPr lang="fr-CA" sz="1200" noProof="0">
                          <a:solidFill>
                            <a:schemeClr val="tx1"/>
                          </a:solidFill>
                          <a:effectLst/>
                          <a:latin typeface="Century Gothic" panose="020B0502020202020204" pitchFamily="34" charset="0"/>
                        </a:rPr>
                        <a:t> </a:t>
                      </a: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fontAlgn="t"/>
                      <a:r>
                        <a:rPr lang="fr-CA" sz="1200" noProof="0" dirty="0">
                          <a:solidFill>
                            <a:schemeClr val="tx1"/>
                          </a:solidFill>
                          <a:effectLst/>
                          <a:latin typeface="Century Gothic" panose="020B0502020202020204" pitchFamily="34" charset="0"/>
                        </a:rPr>
                        <a:t> </a:t>
                      </a:r>
                    </a:p>
                  </a:txBody>
                  <a:tcPr marL="59786" marR="59786" marT="29893" marB="29893">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300" u="none" strike="noStrike" cap="none" dirty="0">
                        <a:solidFill>
                          <a:schemeClr val="dk1"/>
                        </a:solidFill>
                        <a:latin typeface="Century Gothic"/>
                        <a:ea typeface="Century Gothic"/>
                        <a:cs typeface="Century Gothic"/>
                        <a:sym typeface="Century Gothic"/>
                      </a:endParaRPr>
                    </a:p>
                  </a:txBody>
                  <a:tcPr marL="151525" marR="151525" marT="75775" marB="7577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493" name="Google Shape;493;p26"/>
          <p:cNvSpPr/>
          <p:nvPr/>
        </p:nvSpPr>
        <p:spPr>
          <a:xfrm>
            <a:off x="8657112" y="1"/>
            <a:ext cx="3534889" cy="1122219"/>
          </a:xfrm>
          <a:prstGeom prst="rect">
            <a:avLst/>
          </a:prstGeom>
          <a:solidFill>
            <a:schemeClr val="dk1"/>
          </a:solidFill>
          <a:ln>
            <a:noFill/>
          </a:ln>
        </p:spPr>
        <p:txBody>
          <a:bodyPr spcFirstLastPara="1" wrap="square" lIns="91425" tIns="45700" rIns="91425" bIns="45700" anchor="ctr" anchorCtr="0">
            <a:noAutofit/>
          </a:bodyPr>
          <a:lstStyle/>
          <a:p>
            <a:pPr algn="ctr"/>
            <a:r>
              <a:rPr lang="fr-CA" sz="1600" b="1" dirty="0">
                <a:solidFill>
                  <a:schemeClr val="tx2"/>
                </a:solidFill>
              </a:rPr>
              <a:t>Utilisez cette diapo si vous soumettez une candidature pour l’Ambassadeur de la marque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27"/>
          <p:cNvSpPr txBox="1">
            <a:spLocks noGrp="1"/>
          </p:cNvSpPr>
          <p:nvPr>
            <p:ph type="body" idx="1"/>
          </p:nvPr>
        </p:nvSpPr>
        <p:spPr>
          <a:xfrm>
            <a:off x="642026" y="1898797"/>
            <a:ext cx="6383338" cy="1170843"/>
          </a:xfrm>
          <a:prstGeom prst="rect">
            <a:avLst/>
          </a:prstGeom>
          <a:noFill/>
          <a:ln>
            <a:noFill/>
          </a:ln>
        </p:spPr>
        <p:txBody>
          <a:bodyPr spcFirstLastPara="1" wrap="square" lIns="91425" tIns="45700" rIns="91425" bIns="45700" anchor="t" anchorCtr="0">
            <a:noAutofit/>
          </a:bodyPr>
          <a:lstStyle/>
          <a:p>
            <a:pPr lvl="0"/>
            <a:r>
              <a:rPr lang="en-US" dirty="0"/>
              <a:t>BONNE CHANCE!!</a:t>
            </a:r>
            <a:endParaRPr dirty="0"/>
          </a:p>
        </p:txBody>
      </p:sp>
      <p:sp>
        <p:nvSpPr>
          <p:cNvPr id="499" name="Google Shape;499;p27"/>
          <p:cNvSpPr txBox="1">
            <a:spLocks noGrp="1"/>
          </p:cNvSpPr>
          <p:nvPr>
            <p:ph type="body" idx="2"/>
          </p:nvPr>
        </p:nvSpPr>
        <p:spPr>
          <a:xfrm>
            <a:off x="642026" y="3788360"/>
            <a:ext cx="4428738" cy="331305"/>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dk1"/>
              </a:buClr>
              <a:buSzPts val="1800"/>
              <a:buFont typeface="Arial"/>
              <a:buNone/>
            </a:pPr>
            <a:r>
              <a:rPr lang="en-US" b="0" dirty="0"/>
              <a:t>TRANSITIONS.COM/PRIX</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
          <p:cNvSpPr txBox="1">
            <a:spLocks noGrp="1"/>
          </p:cNvSpPr>
          <p:nvPr>
            <p:ph type="body" idx="1"/>
          </p:nvPr>
        </p:nvSpPr>
        <p:spPr>
          <a:xfrm>
            <a:off x="133213" y="6537672"/>
            <a:ext cx="7248525" cy="214312"/>
          </a:xfrm>
          <a:prstGeom prst="rect">
            <a:avLst/>
          </a:prstGeom>
          <a:noFill/>
          <a:ln>
            <a:noFill/>
          </a:ln>
        </p:spPr>
        <p:txBody>
          <a:bodyPr spcFirstLastPara="1" wrap="square" lIns="91425" tIns="45700" rIns="91425" bIns="45700" anchor="t" anchorCtr="0">
            <a:normAutofit fontScale="25000" lnSpcReduction="20000"/>
          </a:bodyPr>
          <a:lstStyle/>
          <a:p>
            <a:pPr marL="571500" lvl="0" indent="-342900" algn="l" rtl="0">
              <a:lnSpc>
                <a:spcPct val="90000"/>
              </a:lnSpc>
              <a:spcBef>
                <a:spcPts val="1000"/>
              </a:spcBef>
              <a:spcAft>
                <a:spcPts val="0"/>
              </a:spcAft>
              <a:buSzPts val="800"/>
              <a:buFont typeface="Arial"/>
              <a:buChar char="•"/>
            </a:pPr>
            <a:r>
              <a:rPr lang="en-US" b="0"/>
              <a:t>Transitions Brand Ambassador</a:t>
            </a:r>
            <a:endParaRPr/>
          </a:p>
          <a:p>
            <a:pPr marL="571500" lvl="0" indent="-342900" algn="l" rtl="0">
              <a:lnSpc>
                <a:spcPct val="90000"/>
              </a:lnSpc>
              <a:spcBef>
                <a:spcPts val="1000"/>
              </a:spcBef>
              <a:spcAft>
                <a:spcPts val="0"/>
              </a:spcAft>
              <a:buSzPts val="800"/>
              <a:buFont typeface="Arial"/>
              <a:buChar char="•"/>
            </a:pPr>
            <a:r>
              <a:rPr lang="en-US" b="0"/>
              <a:t>Retailer of the Year U.S.</a:t>
            </a:r>
            <a:endParaRPr/>
          </a:p>
          <a:p>
            <a:pPr marL="571500" lvl="0" indent="-342900" algn="l" rtl="0">
              <a:lnSpc>
                <a:spcPct val="90000"/>
              </a:lnSpc>
              <a:spcBef>
                <a:spcPts val="1000"/>
              </a:spcBef>
              <a:spcAft>
                <a:spcPts val="0"/>
              </a:spcAft>
              <a:buSzPts val="800"/>
              <a:buFont typeface="Arial"/>
              <a:buChar char="•"/>
            </a:pPr>
            <a:r>
              <a:rPr lang="en-US" b="0"/>
              <a:t>Retailer of the Year Canada</a:t>
            </a:r>
            <a:endParaRPr/>
          </a:p>
          <a:p>
            <a:pPr marL="571500" lvl="0" indent="-342900" algn="l" rtl="0">
              <a:lnSpc>
                <a:spcPct val="90000"/>
              </a:lnSpc>
              <a:spcBef>
                <a:spcPts val="1000"/>
              </a:spcBef>
              <a:spcAft>
                <a:spcPts val="0"/>
              </a:spcAft>
              <a:buSzPts val="800"/>
              <a:buFont typeface="Arial"/>
              <a:buChar char="•"/>
            </a:pPr>
            <a:r>
              <a:rPr lang="en-US" b="0"/>
              <a:t>Eyecare Practice of the Year U.S.</a:t>
            </a:r>
            <a:endParaRPr/>
          </a:p>
          <a:p>
            <a:pPr marL="571500" lvl="0" indent="-342900" algn="l" rtl="0">
              <a:lnSpc>
                <a:spcPct val="90000"/>
              </a:lnSpc>
              <a:spcBef>
                <a:spcPts val="1000"/>
              </a:spcBef>
              <a:spcAft>
                <a:spcPts val="0"/>
              </a:spcAft>
              <a:buSzPts val="800"/>
              <a:buFont typeface="Arial"/>
              <a:buChar char="•"/>
            </a:pPr>
            <a:r>
              <a:rPr lang="en-US" b="0"/>
              <a:t>Eyecare Practice of the Year  Canada </a:t>
            </a:r>
            <a:endParaRPr/>
          </a:p>
          <a:p>
            <a:pPr marL="571500" lvl="0" indent="-342900" algn="l" rtl="0">
              <a:lnSpc>
                <a:spcPct val="90000"/>
              </a:lnSpc>
              <a:spcBef>
                <a:spcPts val="1000"/>
              </a:spcBef>
              <a:spcAft>
                <a:spcPts val="0"/>
              </a:spcAft>
              <a:buSzPts val="800"/>
              <a:buFont typeface="Arial"/>
              <a:buChar char="•"/>
            </a:pPr>
            <a:r>
              <a:rPr lang="en-US" b="0"/>
              <a:t>Best in Training</a:t>
            </a:r>
            <a:endParaRPr/>
          </a:p>
          <a:p>
            <a:pPr marL="571500" lvl="0" indent="-342900" algn="l" rtl="0">
              <a:lnSpc>
                <a:spcPct val="90000"/>
              </a:lnSpc>
              <a:spcBef>
                <a:spcPts val="1000"/>
              </a:spcBef>
              <a:spcAft>
                <a:spcPts val="0"/>
              </a:spcAft>
              <a:buSzPts val="800"/>
              <a:buFont typeface="Arial"/>
              <a:buChar char="•"/>
            </a:pPr>
            <a:r>
              <a:rPr lang="en-US" b="0"/>
              <a:t>Best in Marketing</a:t>
            </a:r>
            <a:endParaRPr/>
          </a:p>
          <a:p>
            <a:pPr marL="457200" marR="0" lvl="0" indent="-228600" algn="l" rtl="0">
              <a:lnSpc>
                <a:spcPct val="90000"/>
              </a:lnSpc>
              <a:spcBef>
                <a:spcPts val="1000"/>
              </a:spcBef>
              <a:spcAft>
                <a:spcPts val="0"/>
              </a:spcAft>
              <a:buClr>
                <a:schemeClr val="lt2"/>
              </a:buClr>
              <a:buSzPts val="800"/>
              <a:buFont typeface="Arial"/>
              <a:buNone/>
            </a:pPr>
            <a:endParaRPr/>
          </a:p>
        </p:txBody>
      </p:sp>
      <p:sp>
        <p:nvSpPr>
          <p:cNvPr id="275" name="Google Shape;275;p3"/>
          <p:cNvSpPr txBox="1">
            <a:spLocks noGrp="1"/>
          </p:cNvSpPr>
          <p:nvPr>
            <p:ph type="sldNum" idx="12"/>
          </p:nvPr>
        </p:nvSpPr>
        <p:spPr>
          <a:xfrm>
            <a:off x="0" y="6516688"/>
            <a:ext cx="6383338" cy="222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r>
              <a:rPr lang="en-US" sz="1400" b="0" i="0" u="none" strike="noStrike" cap="none">
                <a:solidFill>
                  <a:srgbClr val="000000"/>
                </a:solidFill>
                <a:latin typeface="Arial"/>
                <a:ea typeface="Arial"/>
                <a:cs typeface="Arial"/>
                <a:sym typeface="Arial"/>
              </a:rPr>
              <a:t> / </a:t>
            </a:r>
            <a:r>
              <a:rPr lang="en-US" sz="800" b="0" i="0" u="none" strike="noStrike" cap="none">
                <a:solidFill>
                  <a:schemeClr val="dk1"/>
                </a:solidFill>
                <a:latin typeface="Arial"/>
                <a:ea typeface="Arial"/>
                <a:cs typeface="Arial"/>
                <a:sym typeface="Arial"/>
              </a:rPr>
              <a:t>Confidential © Transitions Optical - All Rights Reserved - Do not disclose, copy or distribute</a:t>
            </a:r>
            <a:endParaRPr/>
          </a:p>
        </p:txBody>
      </p:sp>
      <p:pic>
        <p:nvPicPr>
          <p:cNvPr id="276" name="Google Shape;276;p3"/>
          <p:cNvPicPr preferRelativeResize="0"/>
          <p:nvPr/>
        </p:nvPicPr>
        <p:blipFill rotWithShape="1">
          <a:blip r:embed="rId3">
            <a:alphaModFix/>
          </a:blip>
          <a:srcRect/>
          <a:stretch/>
        </p:blipFill>
        <p:spPr>
          <a:xfrm>
            <a:off x="-1364105" y="0"/>
            <a:ext cx="7712679" cy="6858000"/>
          </a:xfrm>
          <a:prstGeom prst="parallelogram">
            <a:avLst>
              <a:gd name="adj" fmla="val 17692"/>
            </a:avLst>
          </a:prstGeom>
          <a:noFill/>
          <a:ln>
            <a:noFill/>
          </a:ln>
        </p:spPr>
      </p:pic>
      <p:sp>
        <p:nvSpPr>
          <p:cNvPr id="277" name="Google Shape;277;p3"/>
          <p:cNvSpPr txBox="1"/>
          <p:nvPr/>
        </p:nvSpPr>
        <p:spPr>
          <a:xfrm>
            <a:off x="6533321" y="643269"/>
            <a:ext cx="5609902" cy="491084"/>
          </a:xfrm>
          <a:prstGeom prst="rect">
            <a:avLst/>
          </a:prstGeom>
          <a:noFill/>
          <a:ln>
            <a:noFill/>
          </a:ln>
        </p:spPr>
        <p:txBody>
          <a:bodyPr spcFirstLastPara="1" wrap="square" lIns="91425" tIns="45700" rIns="91425" bIns="45700" anchor="t" anchorCtr="0">
            <a:noAutofit/>
          </a:bodyPr>
          <a:lstStyle/>
          <a:p>
            <a:pPr lvl="0"/>
            <a:r>
              <a:rPr lang="en-US" sz="3200" b="1" dirty="0">
                <a:solidFill>
                  <a:schemeClr val="lt2"/>
                </a:solidFill>
                <a:latin typeface="Century Gothic"/>
                <a:ea typeface="Century Gothic"/>
                <a:cs typeface="Century Gothic"/>
                <a:sym typeface="Century Gothic"/>
              </a:rPr>
              <a:t>LES CATÉGORIES</a:t>
            </a:r>
            <a:endParaRPr dirty="0"/>
          </a:p>
        </p:txBody>
      </p:sp>
      <p:cxnSp>
        <p:nvCxnSpPr>
          <p:cNvPr id="278" name="Google Shape;278;p3"/>
          <p:cNvCxnSpPr/>
          <p:nvPr/>
        </p:nvCxnSpPr>
        <p:spPr>
          <a:xfrm flipH="1">
            <a:off x="5042004" y="-1257300"/>
            <a:ext cx="1549296" cy="8645117"/>
          </a:xfrm>
          <a:prstGeom prst="straightConnector1">
            <a:avLst/>
          </a:prstGeom>
          <a:noFill/>
          <a:ln w="117475" cap="flat" cmpd="sng">
            <a:solidFill>
              <a:srgbClr val="FFFFFF"/>
            </a:solidFill>
            <a:prstDash val="solid"/>
            <a:miter lim="8000"/>
            <a:headEnd type="none" w="sm" len="sm"/>
            <a:tailEnd type="none" w="sm" len="sm"/>
          </a:ln>
          <a:effectLst>
            <a:outerShdw blurRad="152400" dist="38100" algn="l" rotWithShape="0">
              <a:srgbClr val="000000">
                <a:alpha val="20000"/>
              </a:srgbClr>
            </a:outerShdw>
          </a:effectLst>
        </p:spPr>
      </p:cxnSp>
      <p:sp>
        <p:nvSpPr>
          <p:cNvPr id="279" name="Google Shape;279;p3"/>
          <p:cNvSpPr txBox="1"/>
          <p:nvPr/>
        </p:nvSpPr>
        <p:spPr>
          <a:xfrm>
            <a:off x="6348574" y="1465942"/>
            <a:ext cx="5367176" cy="4388011"/>
          </a:xfrm>
          <a:prstGeom prst="rect">
            <a:avLst/>
          </a:prstGeom>
          <a:noFill/>
          <a:ln>
            <a:noFill/>
          </a:ln>
        </p:spPr>
        <p:txBody>
          <a:bodyPr spcFirstLastPara="1" wrap="square" lIns="91425" tIns="45700" rIns="91425" bIns="45700" anchor="t" anchorCtr="0">
            <a:normAutofit fontScale="92500"/>
          </a:bodyPr>
          <a:lstStyle/>
          <a:p>
            <a:pPr marL="571500" lvl="0" indent="-342900">
              <a:lnSpc>
                <a:spcPct val="90000"/>
              </a:lnSpc>
              <a:spcBef>
                <a:spcPts val="1000"/>
              </a:spcBef>
              <a:buClr>
                <a:schemeClr val="lt2"/>
              </a:buClr>
              <a:buSzPts val="2400"/>
              <a:buFont typeface="Arial"/>
              <a:buChar char="•"/>
            </a:pPr>
            <a:r>
              <a:rPr lang="en-US" sz="2400" dirty="0">
                <a:solidFill>
                  <a:schemeClr val="lt2"/>
                </a:solidFill>
                <a:latin typeface="Century Gothic"/>
                <a:ea typeface="Century Gothic"/>
                <a:cs typeface="Century Gothic"/>
                <a:sym typeface="Century Gothic"/>
              </a:rPr>
              <a:t>Prix de </a:t>
            </a:r>
            <a:r>
              <a:rPr lang="en-US" sz="2400" dirty="0" err="1">
                <a:solidFill>
                  <a:schemeClr val="lt2"/>
                </a:solidFill>
                <a:latin typeface="Century Gothic"/>
                <a:ea typeface="Century Gothic"/>
                <a:cs typeface="Century Gothic"/>
                <a:sym typeface="Century Gothic"/>
              </a:rPr>
              <a:t>l’ambassadeur</a:t>
            </a:r>
            <a:r>
              <a:rPr lang="en-US" sz="2400" dirty="0">
                <a:solidFill>
                  <a:schemeClr val="lt2"/>
                </a:solidFill>
                <a:latin typeface="Century Gothic"/>
                <a:ea typeface="Century Gothic"/>
                <a:cs typeface="Century Gothic"/>
                <a:sym typeface="Century Gothic"/>
              </a:rPr>
              <a:t> de la marque Transitions</a:t>
            </a:r>
          </a:p>
          <a:p>
            <a:pPr marL="571500" lvl="0" indent="-342900">
              <a:lnSpc>
                <a:spcPct val="90000"/>
              </a:lnSpc>
              <a:spcBef>
                <a:spcPts val="1000"/>
              </a:spcBef>
              <a:buClr>
                <a:schemeClr val="lt2"/>
              </a:buClr>
              <a:buSzPts val="2400"/>
              <a:buFont typeface="Arial"/>
              <a:buChar char="•"/>
            </a:pPr>
            <a:r>
              <a:rPr lang="en-US" sz="2400" dirty="0">
                <a:solidFill>
                  <a:schemeClr val="lt2"/>
                </a:solidFill>
                <a:latin typeface="Century Gothic"/>
                <a:ea typeface="Century Gothic"/>
                <a:cs typeface="Century Gothic"/>
                <a:sym typeface="Century Gothic"/>
              </a:rPr>
              <a:t>Prix du </a:t>
            </a:r>
            <a:r>
              <a:rPr lang="en-US" sz="2400" dirty="0" err="1">
                <a:solidFill>
                  <a:schemeClr val="lt2"/>
                </a:solidFill>
                <a:latin typeface="Century Gothic"/>
                <a:ea typeface="Century Gothic"/>
                <a:cs typeface="Century Gothic"/>
                <a:sym typeface="Century Gothic"/>
              </a:rPr>
              <a:t>détaillant</a:t>
            </a:r>
            <a:r>
              <a:rPr lang="en-US" sz="2400" dirty="0">
                <a:solidFill>
                  <a:schemeClr val="lt2"/>
                </a:solidFill>
                <a:latin typeface="Century Gothic"/>
                <a:ea typeface="Century Gothic"/>
                <a:cs typeface="Century Gothic"/>
                <a:sym typeface="Century Gothic"/>
              </a:rPr>
              <a:t> de </a:t>
            </a:r>
            <a:r>
              <a:rPr lang="en-US" sz="2400" dirty="0" err="1">
                <a:solidFill>
                  <a:schemeClr val="lt2"/>
                </a:solidFill>
                <a:latin typeface="Century Gothic"/>
                <a:ea typeface="Century Gothic"/>
                <a:cs typeface="Century Gothic"/>
                <a:sym typeface="Century Gothic"/>
              </a:rPr>
              <a:t>l’année</a:t>
            </a:r>
            <a:r>
              <a:rPr lang="en-US" sz="2400" dirty="0">
                <a:solidFill>
                  <a:schemeClr val="lt2"/>
                </a:solidFill>
                <a:latin typeface="Century Gothic"/>
                <a:ea typeface="Century Gothic"/>
                <a:cs typeface="Century Gothic"/>
                <a:sym typeface="Century Gothic"/>
              </a:rPr>
              <a:t> aux </a:t>
            </a:r>
            <a:r>
              <a:rPr lang="en-US" sz="2400" dirty="0" err="1">
                <a:solidFill>
                  <a:schemeClr val="lt2"/>
                </a:solidFill>
                <a:latin typeface="Century Gothic"/>
                <a:ea typeface="Century Gothic"/>
                <a:cs typeface="Century Gothic"/>
                <a:sym typeface="Century Gothic"/>
              </a:rPr>
              <a:t>États</a:t>
            </a:r>
            <a:r>
              <a:rPr lang="en-US" sz="2400" dirty="0">
                <a:solidFill>
                  <a:schemeClr val="lt2"/>
                </a:solidFill>
                <a:latin typeface="Century Gothic"/>
                <a:ea typeface="Century Gothic"/>
                <a:cs typeface="Century Gothic"/>
                <a:sym typeface="Century Gothic"/>
              </a:rPr>
              <a:t>-Unis et Prix du </a:t>
            </a:r>
            <a:r>
              <a:rPr lang="en-US" sz="2400" dirty="0" err="1">
                <a:solidFill>
                  <a:schemeClr val="lt2"/>
                </a:solidFill>
                <a:latin typeface="Century Gothic"/>
                <a:ea typeface="Century Gothic"/>
                <a:cs typeface="Century Gothic"/>
                <a:sym typeface="Century Gothic"/>
              </a:rPr>
              <a:t>détaillant</a:t>
            </a:r>
            <a:r>
              <a:rPr lang="en-US" sz="2400" dirty="0">
                <a:solidFill>
                  <a:schemeClr val="lt2"/>
                </a:solidFill>
                <a:latin typeface="Century Gothic"/>
                <a:ea typeface="Century Gothic"/>
                <a:cs typeface="Century Gothic"/>
                <a:sym typeface="Century Gothic"/>
              </a:rPr>
              <a:t> de </a:t>
            </a:r>
            <a:r>
              <a:rPr lang="en-US" sz="2400" dirty="0" err="1">
                <a:solidFill>
                  <a:schemeClr val="lt2"/>
                </a:solidFill>
                <a:latin typeface="Century Gothic"/>
                <a:ea typeface="Century Gothic"/>
                <a:cs typeface="Century Gothic"/>
                <a:sym typeface="Century Gothic"/>
              </a:rPr>
              <a:t>l’année</a:t>
            </a:r>
            <a:r>
              <a:rPr lang="en-US" sz="2400" dirty="0">
                <a:solidFill>
                  <a:schemeClr val="lt2"/>
                </a:solidFill>
                <a:latin typeface="Century Gothic"/>
                <a:ea typeface="Century Gothic"/>
                <a:cs typeface="Century Gothic"/>
                <a:sym typeface="Century Gothic"/>
              </a:rPr>
              <a:t> au Canada</a:t>
            </a:r>
          </a:p>
          <a:p>
            <a:pPr marL="571500" lvl="0" indent="-342900">
              <a:lnSpc>
                <a:spcPct val="90000"/>
              </a:lnSpc>
              <a:spcBef>
                <a:spcPts val="1000"/>
              </a:spcBef>
              <a:buClr>
                <a:schemeClr val="lt2"/>
              </a:buClr>
              <a:buSzPts val="2400"/>
              <a:buFont typeface="Arial"/>
              <a:buChar char="•"/>
            </a:pPr>
            <a:r>
              <a:rPr lang="en-US" sz="2400" dirty="0">
                <a:solidFill>
                  <a:schemeClr val="lt2"/>
                </a:solidFill>
                <a:latin typeface="Century Gothic"/>
                <a:ea typeface="Century Gothic"/>
                <a:cs typeface="Century Gothic"/>
                <a:sym typeface="Century Gothic"/>
              </a:rPr>
              <a:t>Prix de la </a:t>
            </a:r>
            <a:r>
              <a:rPr lang="en-US" sz="2400" dirty="0" err="1">
                <a:solidFill>
                  <a:schemeClr val="lt2"/>
                </a:solidFill>
                <a:latin typeface="Century Gothic"/>
                <a:ea typeface="Century Gothic"/>
                <a:cs typeface="Century Gothic"/>
                <a:sym typeface="Century Gothic"/>
              </a:rPr>
              <a:t>clinique</a:t>
            </a:r>
            <a:r>
              <a:rPr lang="en-US" sz="2400" dirty="0">
                <a:solidFill>
                  <a:schemeClr val="lt2"/>
                </a:solidFill>
                <a:latin typeface="Century Gothic"/>
                <a:ea typeface="Century Gothic"/>
                <a:cs typeface="Century Gothic"/>
                <a:sym typeface="Century Gothic"/>
              </a:rPr>
              <a:t> de </a:t>
            </a:r>
            <a:r>
              <a:rPr lang="en-US" sz="2400" dirty="0" err="1">
                <a:solidFill>
                  <a:schemeClr val="lt2"/>
                </a:solidFill>
                <a:latin typeface="Century Gothic"/>
                <a:ea typeface="Century Gothic"/>
                <a:cs typeface="Century Gothic"/>
                <a:sym typeface="Century Gothic"/>
              </a:rPr>
              <a:t>soins</a:t>
            </a:r>
            <a:r>
              <a:rPr lang="en-US" sz="2400" dirty="0">
                <a:solidFill>
                  <a:schemeClr val="lt2"/>
                </a:solidFill>
                <a:latin typeface="Century Gothic"/>
                <a:ea typeface="Century Gothic"/>
                <a:cs typeface="Century Gothic"/>
                <a:sym typeface="Century Gothic"/>
              </a:rPr>
              <a:t> de la </a:t>
            </a:r>
            <a:r>
              <a:rPr lang="en-US" sz="2400" dirty="0" err="1">
                <a:solidFill>
                  <a:schemeClr val="lt2"/>
                </a:solidFill>
                <a:latin typeface="Century Gothic"/>
                <a:ea typeface="Century Gothic"/>
                <a:cs typeface="Century Gothic"/>
                <a:sym typeface="Century Gothic"/>
              </a:rPr>
              <a:t>vue</a:t>
            </a:r>
            <a:r>
              <a:rPr lang="en-US" sz="2400" dirty="0">
                <a:solidFill>
                  <a:schemeClr val="lt2"/>
                </a:solidFill>
                <a:latin typeface="Century Gothic"/>
                <a:ea typeface="Century Gothic"/>
                <a:cs typeface="Century Gothic"/>
                <a:sym typeface="Century Gothic"/>
              </a:rPr>
              <a:t> de </a:t>
            </a:r>
            <a:r>
              <a:rPr lang="en-US" sz="2400" dirty="0" err="1">
                <a:solidFill>
                  <a:schemeClr val="lt2"/>
                </a:solidFill>
                <a:latin typeface="Century Gothic"/>
                <a:ea typeface="Century Gothic"/>
                <a:cs typeface="Century Gothic"/>
                <a:sym typeface="Century Gothic"/>
              </a:rPr>
              <a:t>l’année</a:t>
            </a:r>
            <a:r>
              <a:rPr lang="en-US" sz="2400" dirty="0">
                <a:solidFill>
                  <a:schemeClr val="lt2"/>
                </a:solidFill>
                <a:latin typeface="Century Gothic"/>
                <a:ea typeface="Century Gothic"/>
                <a:cs typeface="Century Gothic"/>
                <a:sym typeface="Century Gothic"/>
              </a:rPr>
              <a:t> aux </a:t>
            </a:r>
            <a:r>
              <a:rPr lang="en-US" sz="2400" dirty="0" err="1">
                <a:solidFill>
                  <a:schemeClr val="lt2"/>
                </a:solidFill>
                <a:latin typeface="Century Gothic"/>
                <a:ea typeface="Century Gothic"/>
                <a:cs typeface="Century Gothic"/>
                <a:sym typeface="Century Gothic"/>
              </a:rPr>
              <a:t>États</a:t>
            </a:r>
            <a:r>
              <a:rPr lang="en-US" sz="2400" dirty="0">
                <a:solidFill>
                  <a:schemeClr val="lt2"/>
                </a:solidFill>
                <a:latin typeface="Century Gothic"/>
                <a:ea typeface="Century Gothic"/>
                <a:cs typeface="Century Gothic"/>
                <a:sym typeface="Century Gothic"/>
              </a:rPr>
              <a:t>-Unis  et Prix de la </a:t>
            </a:r>
            <a:r>
              <a:rPr lang="en-US" sz="2400" dirty="0" err="1">
                <a:solidFill>
                  <a:schemeClr val="lt2"/>
                </a:solidFill>
                <a:latin typeface="Century Gothic"/>
                <a:ea typeface="Century Gothic"/>
                <a:cs typeface="Century Gothic"/>
                <a:sym typeface="Century Gothic"/>
              </a:rPr>
              <a:t>clinique</a:t>
            </a:r>
            <a:r>
              <a:rPr lang="en-US" sz="2400" dirty="0">
                <a:solidFill>
                  <a:schemeClr val="lt2"/>
                </a:solidFill>
                <a:latin typeface="Century Gothic"/>
                <a:ea typeface="Century Gothic"/>
                <a:cs typeface="Century Gothic"/>
                <a:sym typeface="Century Gothic"/>
              </a:rPr>
              <a:t> de </a:t>
            </a:r>
            <a:r>
              <a:rPr lang="en-US" sz="2400" dirty="0" err="1">
                <a:solidFill>
                  <a:schemeClr val="lt2"/>
                </a:solidFill>
                <a:latin typeface="Century Gothic"/>
                <a:ea typeface="Century Gothic"/>
                <a:cs typeface="Century Gothic"/>
                <a:sym typeface="Century Gothic"/>
              </a:rPr>
              <a:t>soins</a:t>
            </a:r>
            <a:r>
              <a:rPr lang="en-US" sz="2400" dirty="0">
                <a:solidFill>
                  <a:schemeClr val="lt2"/>
                </a:solidFill>
                <a:latin typeface="Century Gothic"/>
                <a:ea typeface="Century Gothic"/>
                <a:cs typeface="Century Gothic"/>
                <a:sym typeface="Century Gothic"/>
              </a:rPr>
              <a:t> de la </a:t>
            </a:r>
            <a:r>
              <a:rPr lang="en-US" sz="2400" dirty="0" err="1">
                <a:solidFill>
                  <a:schemeClr val="lt2"/>
                </a:solidFill>
                <a:latin typeface="Century Gothic"/>
                <a:ea typeface="Century Gothic"/>
                <a:cs typeface="Century Gothic"/>
                <a:sym typeface="Century Gothic"/>
              </a:rPr>
              <a:t>vue</a:t>
            </a:r>
            <a:r>
              <a:rPr lang="en-US" sz="2400" dirty="0">
                <a:solidFill>
                  <a:schemeClr val="lt2"/>
                </a:solidFill>
                <a:latin typeface="Century Gothic"/>
                <a:ea typeface="Century Gothic"/>
                <a:cs typeface="Century Gothic"/>
                <a:sym typeface="Century Gothic"/>
              </a:rPr>
              <a:t> de </a:t>
            </a:r>
            <a:r>
              <a:rPr lang="en-US" sz="2400" dirty="0" err="1">
                <a:solidFill>
                  <a:schemeClr val="lt2"/>
                </a:solidFill>
                <a:latin typeface="Century Gothic"/>
                <a:ea typeface="Century Gothic"/>
                <a:cs typeface="Century Gothic"/>
                <a:sym typeface="Century Gothic"/>
              </a:rPr>
              <a:t>l’année</a:t>
            </a:r>
            <a:r>
              <a:rPr lang="en-US" sz="2400" dirty="0">
                <a:solidFill>
                  <a:schemeClr val="lt2"/>
                </a:solidFill>
                <a:latin typeface="Century Gothic"/>
                <a:ea typeface="Century Gothic"/>
                <a:cs typeface="Century Gothic"/>
                <a:sym typeface="Century Gothic"/>
              </a:rPr>
              <a:t> au Canada</a:t>
            </a:r>
          </a:p>
          <a:p>
            <a:pPr marL="571500" lvl="0" indent="-342900">
              <a:lnSpc>
                <a:spcPct val="90000"/>
              </a:lnSpc>
              <a:spcBef>
                <a:spcPts val="1000"/>
              </a:spcBef>
              <a:buClr>
                <a:schemeClr val="lt2"/>
              </a:buClr>
              <a:buSzPts val="2400"/>
              <a:buFont typeface="Arial"/>
              <a:buChar char="•"/>
            </a:pPr>
            <a:r>
              <a:rPr lang="en-US" sz="2400" dirty="0">
                <a:solidFill>
                  <a:schemeClr val="lt2"/>
                </a:solidFill>
                <a:latin typeface="Century Gothic"/>
                <a:ea typeface="Century Gothic"/>
                <a:cs typeface="Century Gothic"/>
                <a:sym typeface="Century Gothic"/>
              </a:rPr>
              <a:t>Prix de la formation</a:t>
            </a:r>
          </a:p>
          <a:p>
            <a:pPr marL="571500" lvl="0" indent="-342900">
              <a:lnSpc>
                <a:spcPct val="90000"/>
              </a:lnSpc>
              <a:spcBef>
                <a:spcPts val="1000"/>
              </a:spcBef>
              <a:buClr>
                <a:schemeClr val="lt2"/>
              </a:buClr>
              <a:buSzPts val="2400"/>
              <a:buFont typeface="Arial"/>
              <a:buChar char="•"/>
            </a:pPr>
            <a:r>
              <a:rPr lang="en-US" sz="2400" dirty="0">
                <a:solidFill>
                  <a:schemeClr val="lt2"/>
                </a:solidFill>
                <a:latin typeface="Century Gothic"/>
                <a:ea typeface="Century Gothic"/>
                <a:cs typeface="Century Gothic"/>
                <a:sym typeface="Century Gothic"/>
              </a:rPr>
              <a:t>Prix du marketing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
          <p:cNvSpPr txBox="1">
            <a:spLocks noGrp="1"/>
          </p:cNvSpPr>
          <p:nvPr>
            <p:ph type="body" idx="1"/>
          </p:nvPr>
        </p:nvSpPr>
        <p:spPr>
          <a:xfrm>
            <a:off x="133213" y="6537672"/>
            <a:ext cx="7248525" cy="214312"/>
          </a:xfrm>
          <a:prstGeom prst="rect">
            <a:avLst/>
          </a:prstGeom>
          <a:noFill/>
          <a:ln>
            <a:noFill/>
          </a:ln>
        </p:spPr>
        <p:txBody>
          <a:bodyPr spcFirstLastPara="1" wrap="square" lIns="91425" tIns="45700" rIns="91425" bIns="45700" anchor="t" anchorCtr="0">
            <a:normAutofit fontScale="25000" lnSpcReduction="20000"/>
          </a:bodyPr>
          <a:lstStyle/>
          <a:p>
            <a:pPr marL="571500" lvl="0" indent="-342900" algn="l" rtl="0">
              <a:lnSpc>
                <a:spcPct val="90000"/>
              </a:lnSpc>
              <a:spcBef>
                <a:spcPts val="1000"/>
              </a:spcBef>
              <a:spcAft>
                <a:spcPts val="0"/>
              </a:spcAft>
              <a:buSzPts val="800"/>
              <a:buFont typeface="Arial"/>
              <a:buChar char="•"/>
            </a:pPr>
            <a:r>
              <a:rPr lang="en-US" b="0"/>
              <a:t>Transitions Brand Ambassador</a:t>
            </a:r>
            <a:endParaRPr/>
          </a:p>
          <a:p>
            <a:pPr marL="571500" lvl="0" indent="-342900" algn="l" rtl="0">
              <a:lnSpc>
                <a:spcPct val="90000"/>
              </a:lnSpc>
              <a:spcBef>
                <a:spcPts val="1000"/>
              </a:spcBef>
              <a:spcAft>
                <a:spcPts val="0"/>
              </a:spcAft>
              <a:buSzPts val="800"/>
              <a:buFont typeface="Arial"/>
              <a:buChar char="•"/>
            </a:pPr>
            <a:r>
              <a:rPr lang="en-US" b="0"/>
              <a:t>Retailer of the Year U.S.</a:t>
            </a:r>
            <a:endParaRPr/>
          </a:p>
          <a:p>
            <a:pPr marL="571500" lvl="0" indent="-342900" algn="l" rtl="0">
              <a:lnSpc>
                <a:spcPct val="90000"/>
              </a:lnSpc>
              <a:spcBef>
                <a:spcPts val="1000"/>
              </a:spcBef>
              <a:spcAft>
                <a:spcPts val="0"/>
              </a:spcAft>
              <a:buSzPts val="800"/>
              <a:buFont typeface="Arial"/>
              <a:buChar char="•"/>
            </a:pPr>
            <a:r>
              <a:rPr lang="en-US" b="0"/>
              <a:t>Retailer of the Year Canada</a:t>
            </a:r>
            <a:endParaRPr/>
          </a:p>
          <a:p>
            <a:pPr marL="571500" lvl="0" indent="-342900" algn="l" rtl="0">
              <a:lnSpc>
                <a:spcPct val="90000"/>
              </a:lnSpc>
              <a:spcBef>
                <a:spcPts val="1000"/>
              </a:spcBef>
              <a:spcAft>
                <a:spcPts val="0"/>
              </a:spcAft>
              <a:buSzPts val="800"/>
              <a:buFont typeface="Arial"/>
              <a:buChar char="•"/>
            </a:pPr>
            <a:r>
              <a:rPr lang="en-US" b="0"/>
              <a:t>Eyecare Practice of the Year U.S.</a:t>
            </a:r>
            <a:endParaRPr/>
          </a:p>
          <a:p>
            <a:pPr marL="571500" lvl="0" indent="-342900" algn="l" rtl="0">
              <a:lnSpc>
                <a:spcPct val="90000"/>
              </a:lnSpc>
              <a:spcBef>
                <a:spcPts val="1000"/>
              </a:spcBef>
              <a:spcAft>
                <a:spcPts val="0"/>
              </a:spcAft>
              <a:buSzPts val="800"/>
              <a:buFont typeface="Arial"/>
              <a:buChar char="•"/>
            </a:pPr>
            <a:r>
              <a:rPr lang="en-US" b="0"/>
              <a:t>Eyecare Practice of the Year  Canada </a:t>
            </a:r>
            <a:endParaRPr/>
          </a:p>
          <a:p>
            <a:pPr marL="571500" lvl="0" indent="-342900" algn="l" rtl="0">
              <a:lnSpc>
                <a:spcPct val="90000"/>
              </a:lnSpc>
              <a:spcBef>
                <a:spcPts val="1000"/>
              </a:spcBef>
              <a:spcAft>
                <a:spcPts val="0"/>
              </a:spcAft>
              <a:buSzPts val="800"/>
              <a:buFont typeface="Arial"/>
              <a:buChar char="•"/>
            </a:pPr>
            <a:r>
              <a:rPr lang="en-US" b="0"/>
              <a:t>Best in Training</a:t>
            </a:r>
            <a:endParaRPr/>
          </a:p>
          <a:p>
            <a:pPr marL="571500" lvl="0" indent="-342900" algn="l" rtl="0">
              <a:lnSpc>
                <a:spcPct val="90000"/>
              </a:lnSpc>
              <a:spcBef>
                <a:spcPts val="1000"/>
              </a:spcBef>
              <a:spcAft>
                <a:spcPts val="0"/>
              </a:spcAft>
              <a:buSzPts val="800"/>
              <a:buFont typeface="Arial"/>
              <a:buChar char="•"/>
            </a:pPr>
            <a:r>
              <a:rPr lang="en-US" b="0"/>
              <a:t>Best in Marketing</a:t>
            </a:r>
            <a:endParaRPr/>
          </a:p>
          <a:p>
            <a:pPr marL="457200" marR="0" lvl="0" indent="-228600" algn="l" rtl="0">
              <a:lnSpc>
                <a:spcPct val="90000"/>
              </a:lnSpc>
              <a:spcBef>
                <a:spcPts val="1000"/>
              </a:spcBef>
              <a:spcAft>
                <a:spcPts val="0"/>
              </a:spcAft>
              <a:buClr>
                <a:schemeClr val="lt2"/>
              </a:buClr>
              <a:buSzPts val="800"/>
              <a:buFont typeface="Arial"/>
              <a:buNone/>
            </a:pPr>
            <a:endParaRPr/>
          </a:p>
        </p:txBody>
      </p:sp>
      <p:sp>
        <p:nvSpPr>
          <p:cNvPr id="286" name="Google Shape;286;p4"/>
          <p:cNvSpPr txBox="1">
            <a:spLocks noGrp="1"/>
          </p:cNvSpPr>
          <p:nvPr>
            <p:ph type="sldNum" idx="12"/>
          </p:nvPr>
        </p:nvSpPr>
        <p:spPr>
          <a:xfrm>
            <a:off x="0" y="6516688"/>
            <a:ext cx="6383338" cy="222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a:t>
            </a:fld>
            <a:r>
              <a:rPr lang="en-US" sz="1400" b="0" i="0" u="none" strike="noStrike" cap="none">
                <a:solidFill>
                  <a:srgbClr val="000000"/>
                </a:solidFill>
                <a:latin typeface="Arial"/>
                <a:ea typeface="Arial"/>
                <a:cs typeface="Arial"/>
                <a:sym typeface="Arial"/>
              </a:rPr>
              <a:t> / </a:t>
            </a:r>
            <a:r>
              <a:rPr lang="en-US" sz="800" b="0" i="0" u="none" strike="noStrike" cap="none">
                <a:solidFill>
                  <a:schemeClr val="dk1"/>
                </a:solidFill>
                <a:latin typeface="Arial"/>
                <a:ea typeface="Arial"/>
                <a:cs typeface="Arial"/>
                <a:sym typeface="Arial"/>
              </a:rPr>
              <a:t>Confidential © Transitions Optical - All Rights Reserved - Do not disclose, copy or distribute</a:t>
            </a:r>
            <a:endParaRPr/>
          </a:p>
        </p:txBody>
      </p:sp>
      <p:sp>
        <p:nvSpPr>
          <p:cNvPr id="287" name="Google Shape;287;p4"/>
          <p:cNvSpPr txBox="1"/>
          <p:nvPr/>
        </p:nvSpPr>
        <p:spPr>
          <a:xfrm>
            <a:off x="6269325" y="643269"/>
            <a:ext cx="5873898" cy="491084"/>
          </a:xfrm>
          <a:prstGeom prst="rect">
            <a:avLst/>
          </a:prstGeom>
          <a:noFill/>
          <a:ln>
            <a:noFill/>
          </a:ln>
        </p:spPr>
        <p:txBody>
          <a:bodyPr spcFirstLastPara="1" wrap="square" lIns="91425" tIns="45700" rIns="91425" bIns="45700" anchor="t" anchorCtr="0">
            <a:noAutofit/>
          </a:bodyPr>
          <a:lstStyle/>
          <a:p>
            <a:pPr lvl="0"/>
            <a:r>
              <a:rPr lang="en-US" sz="3200" b="1" dirty="0">
                <a:solidFill>
                  <a:schemeClr val="lt2"/>
                </a:solidFill>
                <a:latin typeface="Century Gothic"/>
                <a:ea typeface="Century Gothic"/>
                <a:cs typeface="Century Gothic"/>
                <a:sym typeface="Century Gothic"/>
              </a:rPr>
              <a:t>QUE GAGNEZ-VOUS?</a:t>
            </a:r>
            <a:endParaRPr sz="1800" b="0" i="0" u="none" strike="noStrike" cap="none" dirty="0">
              <a:solidFill>
                <a:schemeClr val="lt2"/>
              </a:solidFill>
              <a:latin typeface="Arial"/>
              <a:ea typeface="Arial"/>
              <a:cs typeface="Arial"/>
              <a:sym typeface="Arial"/>
            </a:endParaRPr>
          </a:p>
        </p:txBody>
      </p:sp>
      <p:sp>
        <p:nvSpPr>
          <p:cNvPr id="288" name="Google Shape;288;p4"/>
          <p:cNvSpPr txBox="1"/>
          <p:nvPr/>
        </p:nvSpPr>
        <p:spPr>
          <a:xfrm>
            <a:off x="6096000" y="1465942"/>
            <a:ext cx="5619750" cy="4388011"/>
          </a:xfrm>
          <a:prstGeom prst="rect">
            <a:avLst/>
          </a:prstGeom>
          <a:noFill/>
          <a:ln>
            <a:noFill/>
          </a:ln>
        </p:spPr>
        <p:txBody>
          <a:bodyPr spcFirstLastPara="1" wrap="square" lIns="91425" tIns="45700" rIns="91425" bIns="45700" anchor="t" anchorCtr="0">
            <a:normAutofit/>
          </a:bodyPr>
          <a:lstStyle/>
          <a:p>
            <a:pPr marL="571500" lvl="0" indent="-342900">
              <a:lnSpc>
                <a:spcPct val="90000"/>
              </a:lnSpc>
              <a:spcBef>
                <a:spcPts val="1000"/>
              </a:spcBef>
              <a:buClr>
                <a:schemeClr val="lt2"/>
              </a:buClr>
              <a:buSzPts val="2400"/>
              <a:buFont typeface="Arial"/>
              <a:buChar char="•"/>
            </a:pPr>
            <a:r>
              <a:rPr lang="en-US" sz="2400" dirty="0">
                <a:solidFill>
                  <a:schemeClr val="lt2"/>
                </a:solidFill>
                <a:latin typeface="Century Gothic"/>
                <a:ea typeface="Century Gothic"/>
                <a:cs typeface="Century Gothic"/>
                <a:sym typeface="Century Gothic"/>
              </a:rPr>
              <a:t>Un voyage pour deux pour assister au Transitions Academy </a:t>
            </a:r>
            <a:r>
              <a:rPr lang="en-US" sz="2400" dirty="0" err="1">
                <a:solidFill>
                  <a:schemeClr val="lt2"/>
                </a:solidFill>
                <a:latin typeface="Century Gothic"/>
                <a:ea typeface="Century Gothic"/>
                <a:cs typeface="Century Gothic"/>
                <a:sym typeface="Century Gothic"/>
              </a:rPr>
              <a:t>à</a:t>
            </a:r>
            <a:r>
              <a:rPr lang="en-US" sz="2400" dirty="0">
                <a:solidFill>
                  <a:schemeClr val="lt2"/>
                </a:solidFill>
                <a:latin typeface="Century Gothic"/>
                <a:ea typeface="Century Gothic"/>
                <a:cs typeface="Century Gothic"/>
                <a:sym typeface="Century Gothic"/>
              </a:rPr>
              <a:t> Orlando, </a:t>
            </a:r>
            <a:r>
              <a:rPr lang="en-US" sz="2400" dirty="0" err="1">
                <a:solidFill>
                  <a:schemeClr val="lt2"/>
                </a:solidFill>
                <a:latin typeface="Century Gothic"/>
                <a:ea typeface="Century Gothic"/>
                <a:cs typeface="Century Gothic"/>
                <a:sym typeface="Century Gothic"/>
              </a:rPr>
              <a:t>en</a:t>
            </a:r>
            <a:r>
              <a:rPr lang="en-US" sz="2400" dirty="0">
                <a:solidFill>
                  <a:schemeClr val="lt2"/>
                </a:solidFill>
                <a:latin typeface="Century Gothic"/>
                <a:ea typeface="Century Gothic"/>
                <a:cs typeface="Century Gothic"/>
                <a:sym typeface="Century Gothic"/>
              </a:rPr>
              <a:t> </a:t>
            </a:r>
            <a:r>
              <a:rPr lang="en-US" sz="2400" dirty="0" err="1">
                <a:solidFill>
                  <a:schemeClr val="lt2"/>
                </a:solidFill>
                <a:latin typeface="Century Gothic"/>
                <a:ea typeface="Century Gothic"/>
                <a:cs typeface="Century Gothic"/>
                <a:sym typeface="Century Gothic"/>
              </a:rPr>
              <a:t>Floride</a:t>
            </a:r>
            <a:r>
              <a:rPr lang="en-US" sz="2400" dirty="0">
                <a:solidFill>
                  <a:schemeClr val="lt2"/>
                </a:solidFill>
                <a:latin typeface="Century Gothic"/>
                <a:ea typeface="Century Gothic"/>
                <a:cs typeface="Century Gothic"/>
                <a:sym typeface="Century Gothic"/>
              </a:rPr>
              <a:t>*</a:t>
            </a:r>
          </a:p>
          <a:p>
            <a:pPr marL="571500" lvl="0" indent="-342900">
              <a:lnSpc>
                <a:spcPct val="90000"/>
              </a:lnSpc>
              <a:spcBef>
                <a:spcPts val="1000"/>
              </a:spcBef>
              <a:buClr>
                <a:schemeClr val="lt2"/>
              </a:buClr>
              <a:buSzPts val="2400"/>
              <a:buFont typeface="Arial"/>
              <a:buChar char="•"/>
            </a:pPr>
            <a:r>
              <a:rPr lang="en-US" sz="2400" dirty="0">
                <a:solidFill>
                  <a:schemeClr val="lt2"/>
                </a:solidFill>
                <a:latin typeface="Century Gothic"/>
                <a:ea typeface="Century Gothic"/>
                <a:cs typeface="Century Gothic"/>
                <a:sym typeface="Century Gothic"/>
              </a:rPr>
              <a:t>Une reconnaissance au Transitions Academy</a:t>
            </a:r>
          </a:p>
          <a:p>
            <a:pPr marL="571500" lvl="0" indent="-342900">
              <a:lnSpc>
                <a:spcPct val="90000"/>
              </a:lnSpc>
              <a:spcBef>
                <a:spcPts val="1000"/>
              </a:spcBef>
              <a:buClr>
                <a:schemeClr val="lt2"/>
              </a:buClr>
              <a:buSzPts val="2400"/>
              <a:buFont typeface="Arial"/>
              <a:buChar char="•"/>
            </a:pPr>
            <a:r>
              <a:rPr lang="en-US" sz="2400" dirty="0">
                <a:solidFill>
                  <a:schemeClr val="lt2"/>
                </a:solidFill>
                <a:latin typeface="Century Gothic"/>
                <a:ea typeface="Century Gothic"/>
                <a:cs typeface="Century Gothic"/>
                <a:sym typeface="Century Gothic"/>
              </a:rPr>
              <a:t>Un reportage dans les publications </a:t>
            </a:r>
            <a:r>
              <a:rPr lang="en-US" sz="2400" dirty="0" err="1">
                <a:solidFill>
                  <a:schemeClr val="lt2"/>
                </a:solidFill>
                <a:latin typeface="Century Gothic"/>
                <a:ea typeface="Century Gothic"/>
                <a:cs typeface="Century Gothic"/>
                <a:sym typeface="Century Gothic"/>
              </a:rPr>
              <a:t>d’information</a:t>
            </a:r>
            <a:r>
              <a:rPr lang="en-US" sz="2400" dirty="0">
                <a:solidFill>
                  <a:schemeClr val="lt2"/>
                </a:solidFill>
                <a:latin typeface="Century Gothic"/>
                <a:ea typeface="Century Gothic"/>
                <a:cs typeface="Century Gothic"/>
                <a:sym typeface="Century Gothic"/>
              </a:rPr>
              <a:t> </a:t>
            </a:r>
            <a:r>
              <a:rPr lang="en-US" sz="2400" dirty="0" err="1">
                <a:solidFill>
                  <a:schemeClr val="lt2"/>
                </a:solidFill>
                <a:latin typeface="Century Gothic"/>
                <a:ea typeface="Century Gothic"/>
                <a:cs typeface="Century Gothic"/>
                <a:sym typeface="Century Gothic"/>
              </a:rPr>
              <a:t>spécialisées</a:t>
            </a:r>
            <a:r>
              <a:rPr lang="en-US" sz="2400" dirty="0">
                <a:solidFill>
                  <a:schemeClr val="lt2"/>
                </a:solidFill>
                <a:latin typeface="Century Gothic"/>
                <a:ea typeface="Century Gothic"/>
                <a:cs typeface="Century Gothic"/>
                <a:sym typeface="Century Gothic"/>
              </a:rPr>
              <a:t>(</a:t>
            </a:r>
            <a:r>
              <a:rPr lang="en-US" sz="2400" dirty="0" err="1">
                <a:solidFill>
                  <a:schemeClr val="lt2"/>
                </a:solidFill>
                <a:latin typeface="Century Gothic"/>
                <a:ea typeface="Century Gothic"/>
                <a:cs typeface="Century Gothic"/>
                <a:sym typeface="Century Gothic"/>
              </a:rPr>
              <a:t>exemples</a:t>
            </a:r>
            <a:r>
              <a:rPr lang="en-US" sz="2400" dirty="0">
                <a:solidFill>
                  <a:schemeClr val="lt2"/>
                </a:solidFill>
                <a:latin typeface="Century Gothic"/>
                <a:ea typeface="Century Gothic"/>
                <a:cs typeface="Century Gothic"/>
                <a:sym typeface="Century Gothic"/>
              </a:rPr>
              <a:t> </a:t>
            </a:r>
            <a:r>
              <a:rPr lang="en-US" sz="2400" dirty="0" err="1">
                <a:solidFill>
                  <a:schemeClr val="lt2"/>
                </a:solidFill>
                <a:latin typeface="Century Gothic"/>
                <a:ea typeface="Century Gothic"/>
                <a:cs typeface="Century Gothic"/>
                <a:sym typeface="Century Gothic"/>
              </a:rPr>
              <a:t>à</a:t>
            </a:r>
            <a:r>
              <a:rPr lang="en-US" sz="2400" dirty="0">
                <a:solidFill>
                  <a:schemeClr val="lt2"/>
                </a:solidFill>
                <a:latin typeface="Century Gothic"/>
                <a:ea typeface="Century Gothic"/>
                <a:cs typeface="Century Gothic"/>
                <a:sym typeface="Century Gothic"/>
              </a:rPr>
              <a:t> </a:t>
            </a:r>
            <a:r>
              <a:rPr lang="en-US" sz="2400" dirty="0" err="1">
                <a:solidFill>
                  <a:schemeClr val="lt2"/>
                </a:solidFill>
                <a:latin typeface="Century Gothic"/>
                <a:ea typeface="Century Gothic"/>
                <a:cs typeface="Century Gothic"/>
                <a:sym typeface="Century Gothic"/>
              </a:rPr>
              <a:t>suivre</a:t>
            </a:r>
            <a:r>
              <a:rPr lang="en-US" sz="2400" dirty="0">
                <a:solidFill>
                  <a:schemeClr val="lt2"/>
                </a:solidFill>
                <a:latin typeface="Century Gothic"/>
                <a:ea typeface="Century Gothic"/>
                <a:cs typeface="Century Gothic"/>
                <a:sym typeface="Century Gothic"/>
              </a:rPr>
              <a:t>)</a:t>
            </a:r>
          </a:p>
          <a:p>
            <a:pPr marL="571500" lvl="0" indent="-342900">
              <a:lnSpc>
                <a:spcPct val="90000"/>
              </a:lnSpc>
              <a:spcBef>
                <a:spcPts val="1000"/>
              </a:spcBef>
              <a:buClr>
                <a:schemeClr val="lt2"/>
              </a:buClr>
              <a:buSzPts val="2400"/>
              <a:buFont typeface="Arial"/>
              <a:buChar char="•"/>
            </a:pPr>
            <a:r>
              <a:rPr lang="en-US" sz="2400" dirty="0">
                <a:solidFill>
                  <a:schemeClr val="lt2"/>
                </a:solidFill>
                <a:latin typeface="Century Gothic"/>
                <a:ea typeface="Century Gothic"/>
                <a:cs typeface="Century Gothic"/>
                <a:sym typeface="Century Gothic"/>
              </a:rPr>
              <a:t>Un </a:t>
            </a:r>
            <a:r>
              <a:rPr lang="en-US" sz="2400" dirty="0" err="1">
                <a:solidFill>
                  <a:schemeClr val="lt2"/>
                </a:solidFill>
                <a:latin typeface="Century Gothic"/>
                <a:ea typeface="Century Gothic"/>
                <a:cs typeface="Century Gothic"/>
                <a:sym typeface="Century Gothic"/>
              </a:rPr>
              <a:t>trophée</a:t>
            </a:r>
            <a:r>
              <a:rPr lang="en-US" sz="2400" dirty="0">
                <a:solidFill>
                  <a:schemeClr val="lt2"/>
                </a:solidFill>
                <a:latin typeface="Century Gothic"/>
                <a:ea typeface="Century Gothic"/>
                <a:cs typeface="Century Gothic"/>
                <a:sym typeface="Century Gothic"/>
              </a:rPr>
              <a:t> </a:t>
            </a:r>
            <a:r>
              <a:rPr lang="en-US" sz="2400" dirty="0" err="1">
                <a:solidFill>
                  <a:schemeClr val="lt2"/>
                </a:solidFill>
                <a:latin typeface="Century Gothic"/>
                <a:ea typeface="Century Gothic"/>
                <a:cs typeface="Century Gothic"/>
                <a:sym typeface="Century Gothic"/>
              </a:rPr>
              <a:t>brillant</a:t>
            </a:r>
            <a:endParaRPr lang="en-US" sz="2400" dirty="0">
              <a:solidFill>
                <a:schemeClr val="lt2"/>
              </a:solidFill>
              <a:latin typeface="Century Gothic"/>
              <a:ea typeface="Century Gothic"/>
              <a:cs typeface="Century Gothic"/>
              <a:sym typeface="Century Gothic"/>
            </a:endParaRPr>
          </a:p>
        </p:txBody>
      </p:sp>
      <p:pic>
        <p:nvPicPr>
          <p:cNvPr id="289" name="Google Shape;289;p4"/>
          <p:cNvPicPr preferRelativeResize="0"/>
          <p:nvPr/>
        </p:nvPicPr>
        <p:blipFill rotWithShape="1">
          <a:blip r:embed="rId3">
            <a:alphaModFix/>
          </a:blip>
          <a:srcRect l="10828" r="14247"/>
          <a:stretch/>
        </p:blipFill>
        <p:spPr>
          <a:xfrm>
            <a:off x="-1705279" y="1"/>
            <a:ext cx="7704944" cy="6857999"/>
          </a:xfrm>
          <a:prstGeom prst="parallelogram">
            <a:avLst>
              <a:gd name="adj" fmla="val 24755"/>
            </a:avLst>
          </a:prstGeom>
          <a:noFill/>
          <a:ln>
            <a:noFill/>
          </a:ln>
        </p:spPr>
      </p:pic>
      <p:cxnSp>
        <p:nvCxnSpPr>
          <p:cNvPr id="290" name="Google Shape;290;p4"/>
          <p:cNvCxnSpPr/>
          <p:nvPr/>
        </p:nvCxnSpPr>
        <p:spPr>
          <a:xfrm flipH="1">
            <a:off x="4159567" y="-1214123"/>
            <a:ext cx="2089587" cy="8630515"/>
          </a:xfrm>
          <a:prstGeom prst="straightConnector1">
            <a:avLst/>
          </a:prstGeom>
          <a:noFill/>
          <a:ln w="117475" cap="flat" cmpd="sng">
            <a:solidFill>
              <a:srgbClr val="FFFFFF"/>
            </a:solidFill>
            <a:prstDash val="solid"/>
            <a:miter lim="8000"/>
            <a:headEnd type="none" w="sm" len="sm"/>
            <a:tailEnd type="none" w="sm" len="sm"/>
          </a:ln>
          <a:effectLst>
            <a:outerShdw blurRad="152400" dist="38100" algn="l" rotWithShape="0">
              <a:srgbClr val="000000">
                <a:alpha val="20000"/>
              </a:srgbClr>
            </a:outerShdw>
          </a:effectLst>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pSp>
        <p:nvGrpSpPr>
          <p:cNvPr id="296" name="Google Shape;296;p5"/>
          <p:cNvGrpSpPr/>
          <p:nvPr/>
        </p:nvGrpSpPr>
        <p:grpSpPr>
          <a:xfrm>
            <a:off x="6552655" y="1344894"/>
            <a:ext cx="3128412" cy="5440956"/>
            <a:chOff x="6275940" y="1266482"/>
            <a:chExt cx="3128412" cy="5440956"/>
          </a:xfrm>
        </p:grpSpPr>
        <p:pic>
          <p:nvPicPr>
            <p:cNvPr id="297" name="Google Shape;297;p5" descr="A close up of a hill&#10;&#10;Description automatically generated"/>
            <p:cNvPicPr preferRelativeResize="0"/>
            <p:nvPr/>
          </p:nvPicPr>
          <p:blipFill rotWithShape="1">
            <a:blip r:embed="rId3">
              <a:alphaModFix/>
            </a:blip>
            <a:srcRect t="72906" r="54837"/>
            <a:stretch/>
          </p:blipFill>
          <p:spPr>
            <a:xfrm>
              <a:off x="6275940" y="6086862"/>
              <a:ext cx="3128412" cy="620576"/>
            </a:xfrm>
            <a:prstGeom prst="rect">
              <a:avLst/>
            </a:prstGeom>
            <a:noFill/>
            <a:ln>
              <a:noFill/>
            </a:ln>
          </p:spPr>
        </p:pic>
        <p:pic>
          <p:nvPicPr>
            <p:cNvPr id="298" name="Google Shape;298;p5"/>
            <p:cNvPicPr preferRelativeResize="0"/>
            <p:nvPr/>
          </p:nvPicPr>
          <p:blipFill rotWithShape="1">
            <a:blip r:embed="rId4">
              <a:alphaModFix/>
            </a:blip>
            <a:srcRect/>
            <a:stretch/>
          </p:blipFill>
          <p:spPr>
            <a:xfrm>
              <a:off x="6347620" y="1266482"/>
              <a:ext cx="3056732" cy="5078695"/>
            </a:xfrm>
            <a:prstGeom prst="rect">
              <a:avLst/>
            </a:prstGeom>
            <a:noFill/>
            <a:ln>
              <a:noFill/>
            </a:ln>
          </p:spPr>
        </p:pic>
      </p:grpSp>
      <p:grpSp>
        <p:nvGrpSpPr>
          <p:cNvPr id="299" name="Google Shape;299;p5"/>
          <p:cNvGrpSpPr/>
          <p:nvPr/>
        </p:nvGrpSpPr>
        <p:grpSpPr>
          <a:xfrm>
            <a:off x="2162534" y="1344894"/>
            <a:ext cx="3405132" cy="5513106"/>
            <a:chOff x="1385885" y="1344894"/>
            <a:chExt cx="3405132" cy="5513106"/>
          </a:xfrm>
        </p:grpSpPr>
        <p:pic>
          <p:nvPicPr>
            <p:cNvPr id="300" name="Google Shape;300;p5" descr="A close up of a hill&#10;&#10;Description automatically generated"/>
            <p:cNvPicPr preferRelativeResize="0"/>
            <p:nvPr/>
          </p:nvPicPr>
          <p:blipFill rotWithShape="1">
            <a:blip r:embed="rId3">
              <a:alphaModFix/>
            </a:blip>
            <a:srcRect l="1189" t="79428" r="54836" b="-1"/>
            <a:stretch/>
          </p:blipFill>
          <p:spPr>
            <a:xfrm flipH="1">
              <a:off x="1385885" y="6282267"/>
              <a:ext cx="3405127" cy="575733"/>
            </a:xfrm>
            <a:prstGeom prst="rect">
              <a:avLst/>
            </a:prstGeom>
            <a:noFill/>
            <a:ln>
              <a:noFill/>
            </a:ln>
          </p:spPr>
        </p:pic>
        <p:pic>
          <p:nvPicPr>
            <p:cNvPr id="301" name="Google Shape;301;p5"/>
            <p:cNvPicPr preferRelativeResize="0"/>
            <p:nvPr/>
          </p:nvPicPr>
          <p:blipFill rotWithShape="1">
            <a:blip r:embed="rId5">
              <a:alphaModFix/>
            </a:blip>
            <a:srcRect t="52280"/>
            <a:stretch/>
          </p:blipFill>
          <p:spPr>
            <a:xfrm>
              <a:off x="1385889" y="3257849"/>
              <a:ext cx="3405128" cy="3087328"/>
            </a:xfrm>
            <a:prstGeom prst="rect">
              <a:avLst/>
            </a:prstGeom>
            <a:noFill/>
            <a:ln>
              <a:noFill/>
            </a:ln>
          </p:spPr>
        </p:pic>
        <p:pic>
          <p:nvPicPr>
            <p:cNvPr id="302" name="Google Shape;302;p5"/>
            <p:cNvPicPr preferRelativeResize="0"/>
            <p:nvPr/>
          </p:nvPicPr>
          <p:blipFill rotWithShape="1">
            <a:blip r:embed="rId5">
              <a:alphaModFix/>
            </a:blip>
            <a:srcRect b="70432"/>
            <a:stretch/>
          </p:blipFill>
          <p:spPr>
            <a:xfrm>
              <a:off x="1385888" y="1344894"/>
              <a:ext cx="3405128" cy="1912955"/>
            </a:xfrm>
            <a:prstGeom prst="rect">
              <a:avLst/>
            </a:prstGeom>
            <a:noFill/>
            <a:ln>
              <a:noFill/>
            </a:ln>
          </p:spPr>
        </p:pic>
      </p:grpSp>
      <p:sp>
        <p:nvSpPr>
          <p:cNvPr id="303" name="Google Shape;303;p5"/>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lvl="0"/>
            <a:r>
              <a:rPr lang="en-US" dirty="0"/>
              <a:t>REPORTAGE DANS VISION MONDAY ET EYECARE BUSINESS</a:t>
            </a:r>
            <a:endParaRPr dirty="0"/>
          </a:p>
        </p:txBody>
      </p:sp>
      <p:sp>
        <p:nvSpPr>
          <p:cNvPr id="304" name="Google Shape;304;p5"/>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5</a:t>
            </a:fld>
            <a:endParaRPr sz="800" b="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6"/>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lvl="0"/>
            <a:r>
              <a:rPr lang="fr-CA" altLang="fr-FR" dirty="0">
                <a:ea typeface="ＭＳ Ｐゴシック" panose="020B0600070205080204" pitchFamily="34" charset="-128"/>
              </a:rPr>
              <a:t>REPORTAGE DANS </a:t>
            </a:r>
            <a:r>
              <a:rPr lang="en-US" altLang="en-US" i="1" dirty="0"/>
              <a:t>OPTIK ET OPTICAL PRISM</a:t>
            </a:r>
            <a:endParaRPr dirty="0"/>
          </a:p>
        </p:txBody>
      </p:sp>
      <p:sp>
        <p:nvSpPr>
          <p:cNvPr id="311" name="Google Shape;311;p6"/>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6</a:t>
            </a:fld>
            <a:endParaRPr sz="800" b="0">
              <a:solidFill>
                <a:schemeClr val="dk1"/>
              </a:solidFill>
            </a:endParaRPr>
          </a:p>
        </p:txBody>
      </p:sp>
      <p:grpSp>
        <p:nvGrpSpPr>
          <p:cNvPr id="312" name="Google Shape;312;p6"/>
          <p:cNvGrpSpPr/>
          <p:nvPr/>
        </p:nvGrpSpPr>
        <p:grpSpPr>
          <a:xfrm>
            <a:off x="6533319" y="1486043"/>
            <a:ext cx="3189256" cy="4805779"/>
            <a:chOff x="6994689" y="1540248"/>
            <a:chExt cx="3189256" cy="4805779"/>
          </a:xfrm>
        </p:grpSpPr>
        <p:pic>
          <p:nvPicPr>
            <p:cNvPr id="313" name="Google Shape;313;p6" descr="A close up of a hill&#10;&#10;Description automatically generated"/>
            <p:cNvPicPr preferRelativeResize="0"/>
            <p:nvPr/>
          </p:nvPicPr>
          <p:blipFill rotWithShape="1">
            <a:blip r:embed="rId3">
              <a:alphaModFix/>
            </a:blip>
            <a:srcRect t="69598" r="54837" b="-1"/>
            <a:stretch/>
          </p:blipFill>
          <p:spPr>
            <a:xfrm>
              <a:off x="6994689" y="5637229"/>
              <a:ext cx="3184281" cy="708798"/>
            </a:xfrm>
            <a:prstGeom prst="rect">
              <a:avLst/>
            </a:prstGeom>
            <a:noFill/>
            <a:ln>
              <a:noFill/>
            </a:ln>
          </p:spPr>
        </p:pic>
        <p:pic>
          <p:nvPicPr>
            <p:cNvPr id="314" name="Google Shape;314;p6"/>
            <p:cNvPicPr preferRelativeResize="0"/>
            <p:nvPr/>
          </p:nvPicPr>
          <p:blipFill rotWithShape="1">
            <a:blip r:embed="rId4">
              <a:alphaModFix/>
            </a:blip>
            <a:srcRect/>
            <a:stretch/>
          </p:blipFill>
          <p:spPr>
            <a:xfrm>
              <a:off x="7066666" y="1540248"/>
              <a:ext cx="3117279" cy="4348885"/>
            </a:xfrm>
            <a:prstGeom prst="rect">
              <a:avLst/>
            </a:prstGeom>
            <a:noFill/>
            <a:ln>
              <a:noFill/>
            </a:ln>
          </p:spPr>
        </p:pic>
      </p:grpSp>
      <p:grpSp>
        <p:nvGrpSpPr>
          <p:cNvPr id="315" name="Google Shape;315;p6"/>
          <p:cNvGrpSpPr/>
          <p:nvPr/>
        </p:nvGrpSpPr>
        <p:grpSpPr>
          <a:xfrm>
            <a:off x="2284677" y="1295418"/>
            <a:ext cx="2113825" cy="5221713"/>
            <a:chOff x="1707463" y="1273050"/>
            <a:chExt cx="2113825" cy="5221713"/>
          </a:xfrm>
        </p:grpSpPr>
        <p:pic>
          <p:nvPicPr>
            <p:cNvPr id="316" name="Google Shape;316;p6" descr="A close up of a hill&#10;&#10;Description automatically generated"/>
            <p:cNvPicPr preferRelativeResize="0"/>
            <p:nvPr/>
          </p:nvPicPr>
          <p:blipFill rotWithShape="1">
            <a:blip r:embed="rId3">
              <a:alphaModFix/>
            </a:blip>
            <a:srcRect l="-199" t="-432" r="34316" b="-42"/>
            <a:stretch/>
          </p:blipFill>
          <p:spPr>
            <a:xfrm flipH="1">
              <a:off x="1707463" y="5335664"/>
              <a:ext cx="2113825" cy="1159099"/>
            </a:xfrm>
            <a:prstGeom prst="rect">
              <a:avLst/>
            </a:prstGeom>
            <a:noFill/>
            <a:ln>
              <a:noFill/>
            </a:ln>
          </p:spPr>
        </p:pic>
        <p:pic>
          <p:nvPicPr>
            <p:cNvPr id="317" name="Google Shape;317;p6"/>
            <p:cNvPicPr preferRelativeResize="0"/>
            <p:nvPr/>
          </p:nvPicPr>
          <p:blipFill rotWithShape="1">
            <a:blip r:embed="rId5">
              <a:alphaModFix/>
            </a:blip>
            <a:srcRect/>
            <a:stretch/>
          </p:blipFill>
          <p:spPr>
            <a:xfrm>
              <a:off x="1707464" y="1273050"/>
              <a:ext cx="2072684" cy="4996404"/>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7"/>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lvl="0"/>
            <a:r>
              <a:rPr lang="en-US" dirty="0"/>
              <a:t>COMMENT PARTICIPER</a:t>
            </a:r>
            <a:endParaRPr dirty="0"/>
          </a:p>
        </p:txBody>
      </p:sp>
      <p:sp>
        <p:nvSpPr>
          <p:cNvPr id="324" name="Google Shape;324;p7"/>
          <p:cNvSpPr txBox="1">
            <a:spLocks noGrp="1"/>
          </p:cNvSpPr>
          <p:nvPr>
            <p:ph type="body" idx="2"/>
          </p:nvPr>
        </p:nvSpPr>
        <p:spPr>
          <a:xfrm>
            <a:off x="960439" y="1192213"/>
            <a:ext cx="10774361" cy="5116512"/>
          </a:xfrm>
          <a:prstGeom prst="rect">
            <a:avLst/>
          </a:prstGeom>
          <a:noFill/>
          <a:ln>
            <a:noFill/>
          </a:ln>
        </p:spPr>
        <p:txBody>
          <a:bodyPr spcFirstLastPara="1" wrap="square" lIns="91425" tIns="45700" rIns="91425" bIns="45700" anchor="t" anchorCtr="0">
            <a:noAutofit/>
          </a:bodyPr>
          <a:lstStyle/>
          <a:p>
            <a:pPr lvl="0"/>
            <a:r>
              <a:rPr lang="en-US" sz="2400" dirty="0"/>
              <a:t>Les candidatures </a:t>
            </a:r>
            <a:r>
              <a:rPr lang="en-US" sz="2400" dirty="0" err="1"/>
              <a:t>seront</a:t>
            </a:r>
            <a:r>
              <a:rPr lang="en-US" sz="2400" dirty="0"/>
              <a:t> </a:t>
            </a:r>
            <a:r>
              <a:rPr lang="en-US" sz="2400" dirty="0" err="1"/>
              <a:t>acceptées</a:t>
            </a:r>
            <a:r>
              <a:rPr lang="en-US" sz="2400" dirty="0"/>
              <a:t> </a:t>
            </a:r>
            <a:r>
              <a:rPr lang="en-US" sz="2400" dirty="0" err="1"/>
              <a:t>en</a:t>
            </a:r>
            <a:r>
              <a:rPr lang="en-US" sz="2400" dirty="0"/>
              <a:t> </a:t>
            </a:r>
            <a:r>
              <a:rPr lang="en-US" sz="2400" dirty="0" err="1"/>
              <a:t>ligne</a:t>
            </a:r>
            <a:r>
              <a:rPr lang="en-US" sz="2400" dirty="0"/>
              <a:t> </a:t>
            </a:r>
            <a:r>
              <a:rPr lang="en-US" sz="2400" dirty="0" err="1"/>
              <a:t>à</a:t>
            </a:r>
            <a:r>
              <a:rPr lang="en-US" sz="2400" dirty="0"/>
              <a:t> </a:t>
            </a:r>
            <a:r>
              <a:rPr lang="en-US" sz="2400" u="sng" dirty="0" err="1">
                <a:solidFill>
                  <a:srgbClr val="00B0F0"/>
                </a:solidFill>
              </a:rPr>
              <a:t>Transitions.com</a:t>
            </a:r>
            <a:r>
              <a:rPr lang="en-US" sz="2400" u="sng" dirty="0">
                <a:solidFill>
                  <a:srgbClr val="00B0F0"/>
                </a:solidFill>
              </a:rPr>
              <a:t>/Prix </a:t>
            </a:r>
            <a:r>
              <a:rPr lang="en-US" sz="2400" dirty="0" err="1"/>
              <a:t>en</a:t>
            </a:r>
            <a:r>
              <a:rPr lang="en-US" sz="2400" dirty="0"/>
              <a:t> </a:t>
            </a:r>
            <a:r>
              <a:rPr lang="en-US" sz="2400" dirty="0" err="1"/>
              <a:t>octobre</a:t>
            </a:r>
            <a:r>
              <a:rPr lang="en-US" sz="2400" dirty="0"/>
              <a:t> 2021.</a:t>
            </a:r>
          </a:p>
        </p:txBody>
      </p:sp>
      <p:sp>
        <p:nvSpPr>
          <p:cNvPr id="325" name="Google Shape;325;p7"/>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7</a:t>
            </a:fld>
            <a:endParaRPr sz="800" b="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8"/>
          <p:cNvSpPr txBox="1">
            <a:spLocks noGrp="1"/>
          </p:cNvSpPr>
          <p:nvPr>
            <p:ph type="body" idx="1"/>
          </p:nvPr>
        </p:nvSpPr>
        <p:spPr>
          <a:xfrm>
            <a:off x="960439" y="512823"/>
            <a:ext cx="10774362" cy="399428"/>
          </a:xfrm>
          <a:prstGeom prst="rect">
            <a:avLst/>
          </a:prstGeom>
          <a:noFill/>
          <a:ln>
            <a:noFill/>
          </a:ln>
        </p:spPr>
        <p:txBody>
          <a:bodyPr spcFirstLastPara="1" wrap="square" lIns="91425" tIns="45700" rIns="91425" bIns="45700" anchor="t" anchorCtr="0">
            <a:noAutofit/>
          </a:bodyPr>
          <a:lstStyle/>
          <a:p>
            <a:pPr lvl="0"/>
            <a:r>
              <a:rPr lang="en-US" dirty="0"/>
              <a:t>LAISSEZ-VOUS INSPIRER</a:t>
            </a:r>
            <a:endParaRPr dirty="0"/>
          </a:p>
        </p:txBody>
      </p:sp>
      <p:sp>
        <p:nvSpPr>
          <p:cNvPr id="332" name="Google Shape;332;p8"/>
          <p:cNvSpPr txBox="1">
            <a:spLocks noGrp="1"/>
          </p:cNvSpPr>
          <p:nvPr>
            <p:ph type="sldNum" idx="12"/>
          </p:nvPr>
        </p:nvSpPr>
        <p:spPr>
          <a:xfrm>
            <a:off x="149860" y="6517131"/>
            <a:ext cx="6383461" cy="22255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fld id="{00000000-1234-1234-1234-123412341234}" type="slidenum">
              <a:rPr lang="en-US"/>
              <a:t>8</a:t>
            </a:fld>
            <a:endParaRPr sz="800" b="0">
              <a:solidFill>
                <a:schemeClr val="dk1"/>
              </a:solidFill>
            </a:endParaRPr>
          </a:p>
        </p:txBody>
      </p:sp>
      <p:grpSp>
        <p:nvGrpSpPr>
          <p:cNvPr id="333" name="Google Shape;333;p8"/>
          <p:cNvGrpSpPr/>
          <p:nvPr/>
        </p:nvGrpSpPr>
        <p:grpSpPr>
          <a:xfrm>
            <a:off x="2882182" y="2332170"/>
            <a:ext cx="6427636" cy="3584384"/>
            <a:chOff x="2882182" y="2758121"/>
            <a:chExt cx="6427636" cy="3584384"/>
          </a:xfrm>
        </p:grpSpPr>
        <p:pic>
          <p:nvPicPr>
            <p:cNvPr id="334" name="Google Shape;334;p8">
              <a:hlinkClick r:id="rId3"/>
            </p:cNvPr>
            <p:cNvPicPr preferRelativeResize="0"/>
            <p:nvPr/>
          </p:nvPicPr>
          <p:blipFill rotWithShape="1">
            <a:blip r:embed="rId4">
              <a:alphaModFix/>
            </a:blip>
            <a:srcRect/>
            <a:stretch/>
          </p:blipFill>
          <p:spPr>
            <a:xfrm>
              <a:off x="2882182" y="2758121"/>
              <a:ext cx="6427636" cy="3584384"/>
            </a:xfrm>
            <a:prstGeom prst="rect">
              <a:avLst/>
            </a:prstGeom>
            <a:noFill/>
            <a:ln>
              <a:noFill/>
            </a:ln>
          </p:spPr>
        </p:pic>
        <p:pic>
          <p:nvPicPr>
            <p:cNvPr id="335" name="Google Shape;335;p8">
              <a:hlinkClick r:id="rId3"/>
            </p:cNvPr>
            <p:cNvPicPr preferRelativeResize="0"/>
            <p:nvPr/>
          </p:nvPicPr>
          <p:blipFill rotWithShape="1">
            <a:blip r:embed="rId5">
              <a:alphaModFix/>
            </a:blip>
            <a:srcRect/>
            <a:stretch/>
          </p:blipFill>
          <p:spPr>
            <a:xfrm>
              <a:off x="5528872" y="4122295"/>
              <a:ext cx="1134255" cy="1134255"/>
            </a:xfrm>
            <a:prstGeom prst="rect">
              <a:avLst/>
            </a:prstGeom>
            <a:noFill/>
            <a:ln>
              <a:noFill/>
            </a:ln>
          </p:spPr>
        </p:pic>
      </p:grpSp>
      <p:sp>
        <p:nvSpPr>
          <p:cNvPr id="336" name="Google Shape;336;p8"/>
          <p:cNvSpPr/>
          <p:nvPr/>
        </p:nvSpPr>
        <p:spPr>
          <a:xfrm>
            <a:off x="1569862" y="1391398"/>
            <a:ext cx="9052274" cy="461624"/>
          </a:xfrm>
          <a:prstGeom prst="rect">
            <a:avLst/>
          </a:prstGeom>
          <a:noFill/>
          <a:ln>
            <a:noFill/>
          </a:ln>
        </p:spPr>
        <p:txBody>
          <a:bodyPr spcFirstLastPara="1" wrap="square" lIns="91425" tIns="45700" rIns="91425" bIns="45700" anchor="t" anchorCtr="0">
            <a:spAutoFit/>
          </a:bodyPr>
          <a:lstStyle/>
          <a:p>
            <a:pPr lvl="0"/>
            <a:r>
              <a:rPr lang="en-US" sz="2400" dirty="0" err="1">
                <a:solidFill>
                  <a:schemeClr val="dk1"/>
                </a:solidFill>
                <a:latin typeface="Century Gothic"/>
                <a:ea typeface="Century Gothic"/>
                <a:cs typeface="Century Gothic"/>
                <a:sym typeface="Century Gothic"/>
              </a:rPr>
              <a:t>Visionnez</a:t>
            </a:r>
            <a:r>
              <a:rPr lang="en-US" sz="2400" dirty="0">
                <a:solidFill>
                  <a:schemeClr val="dk1"/>
                </a:solidFill>
                <a:latin typeface="Century Gothic"/>
                <a:ea typeface="Century Gothic"/>
                <a:cs typeface="Century Gothic"/>
                <a:sym typeface="Century Gothic"/>
              </a:rPr>
              <a:t> </a:t>
            </a:r>
            <a:r>
              <a:rPr lang="en-US" sz="2400" dirty="0" err="1">
                <a:solidFill>
                  <a:schemeClr val="dk1"/>
                </a:solidFill>
                <a:latin typeface="Century Gothic"/>
                <a:ea typeface="Century Gothic"/>
                <a:cs typeface="Century Gothic"/>
                <a:sym typeface="Century Gothic"/>
              </a:rPr>
              <a:t>cette</a:t>
            </a:r>
            <a:r>
              <a:rPr lang="en-US" sz="2400" dirty="0">
                <a:solidFill>
                  <a:schemeClr val="dk1"/>
                </a:solidFill>
                <a:latin typeface="Century Gothic"/>
                <a:ea typeface="Century Gothic"/>
                <a:cs typeface="Century Gothic"/>
                <a:sym typeface="Century Gothic"/>
              </a:rPr>
              <a:t> </a:t>
            </a:r>
            <a:r>
              <a:rPr lang="en-US" sz="2400" dirty="0" err="1">
                <a:solidFill>
                  <a:schemeClr val="dk1"/>
                </a:solidFill>
                <a:latin typeface="Century Gothic"/>
                <a:ea typeface="Century Gothic"/>
                <a:cs typeface="Century Gothic"/>
                <a:sym typeface="Century Gothic"/>
              </a:rPr>
              <a:t>vidéo</a:t>
            </a:r>
            <a:r>
              <a:rPr lang="en-US" sz="2400" dirty="0">
                <a:solidFill>
                  <a:schemeClr val="dk1"/>
                </a:solidFill>
                <a:latin typeface="Century Gothic"/>
                <a:ea typeface="Century Gothic"/>
                <a:cs typeface="Century Gothic"/>
                <a:sym typeface="Century Gothic"/>
              </a:rPr>
              <a:t> de la remise des Prix de </a:t>
            </a:r>
            <a:r>
              <a:rPr lang="en-US" sz="2400" dirty="0" err="1">
                <a:solidFill>
                  <a:schemeClr val="dk1"/>
                </a:solidFill>
                <a:latin typeface="Century Gothic"/>
                <a:ea typeface="Century Gothic"/>
                <a:cs typeface="Century Gothic"/>
                <a:sym typeface="Century Gothic"/>
              </a:rPr>
              <a:t>l’innovation</a:t>
            </a:r>
            <a:r>
              <a:rPr lang="en-US" sz="2400" dirty="0">
                <a:solidFill>
                  <a:schemeClr val="dk1"/>
                </a:solidFill>
                <a:latin typeface="Century Gothic"/>
                <a:ea typeface="Century Gothic"/>
                <a:cs typeface="Century Gothic"/>
                <a:sym typeface="Century Gothic"/>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9"/>
          <p:cNvSpPr txBox="1">
            <a:spLocks noGrp="1"/>
          </p:cNvSpPr>
          <p:nvPr>
            <p:ph type="body" idx="1"/>
          </p:nvPr>
        </p:nvSpPr>
        <p:spPr>
          <a:xfrm>
            <a:off x="133213" y="6537672"/>
            <a:ext cx="7248525" cy="21431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2"/>
              </a:buClr>
              <a:buSzPts val="800"/>
              <a:buFont typeface="Arial"/>
              <a:buNone/>
            </a:pPr>
            <a:endParaRPr/>
          </a:p>
        </p:txBody>
      </p:sp>
      <p:sp>
        <p:nvSpPr>
          <p:cNvPr id="343" name="Google Shape;343;p9"/>
          <p:cNvSpPr txBox="1">
            <a:spLocks noGrp="1"/>
          </p:cNvSpPr>
          <p:nvPr>
            <p:ph type="subTitle" idx="2"/>
          </p:nvPr>
        </p:nvSpPr>
        <p:spPr>
          <a:xfrm>
            <a:off x="1106441" y="1889153"/>
            <a:ext cx="10397582" cy="952238"/>
          </a:xfrm>
          <a:prstGeom prst="rect">
            <a:avLst/>
          </a:prstGeom>
          <a:noFill/>
          <a:ln>
            <a:noFill/>
          </a:ln>
        </p:spPr>
        <p:txBody>
          <a:bodyPr spcFirstLastPara="1" wrap="square" lIns="91425" tIns="91425" rIns="91425" bIns="91425" anchor="t" anchorCtr="0">
            <a:noAutofit/>
          </a:bodyPr>
          <a:lstStyle/>
          <a:p>
            <a:pPr lvl="0"/>
            <a:r>
              <a:rPr lang="en-US" dirty="0"/>
              <a:t>COMMENT SOUMETTRE UNE CANDIDATURE GAGNANTE</a:t>
            </a:r>
            <a:endParaRPr dirty="0"/>
          </a:p>
        </p:txBody>
      </p:sp>
      <p:sp>
        <p:nvSpPr>
          <p:cNvPr id="344" name="Google Shape;344;p9"/>
          <p:cNvSpPr txBox="1">
            <a:spLocks noGrp="1"/>
          </p:cNvSpPr>
          <p:nvPr>
            <p:ph type="body" idx="3"/>
          </p:nvPr>
        </p:nvSpPr>
        <p:spPr>
          <a:xfrm>
            <a:off x="1077674" y="3258479"/>
            <a:ext cx="7446731" cy="565831"/>
          </a:xfrm>
          <a:prstGeom prst="rect">
            <a:avLst/>
          </a:prstGeom>
          <a:noFill/>
          <a:ln>
            <a:noFill/>
          </a:ln>
        </p:spPr>
        <p:txBody>
          <a:bodyPr spcFirstLastPara="1" wrap="square" lIns="91425" tIns="45700" rIns="91425" bIns="45700" anchor="t" anchorCtr="0">
            <a:noAutofit/>
          </a:bodyPr>
          <a:lstStyle/>
          <a:p>
            <a:pPr lvl="0"/>
            <a:r>
              <a:rPr lang="en-US" dirty="0" err="1"/>
              <a:t>Allez</a:t>
            </a:r>
            <a:r>
              <a:rPr lang="en-US" dirty="0"/>
              <a:t> </a:t>
            </a:r>
            <a:r>
              <a:rPr lang="en-US" dirty="0" err="1"/>
              <a:t>à</a:t>
            </a:r>
            <a:r>
              <a:rPr lang="en-US" dirty="0"/>
              <a:t> </a:t>
            </a:r>
            <a:r>
              <a:rPr lang="en-US" dirty="0" err="1"/>
              <a:t>Transitions.com</a:t>
            </a:r>
            <a:r>
              <a:rPr lang="en-US" dirty="0"/>
              <a:t>/Prix </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5"/>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4"/>
</p:tagLst>
</file>

<file path=ppt/tags/tag15.xml><?xml version="1.0" encoding="utf-8"?>
<p:tagLst xmlns:a="http://schemas.openxmlformats.org/drawingml/2006/main" xmlns:r="http://schemas.openxmlformats.org/officeDocument/2006/relationships" xmlns:p="http://schemas.openxmlformats.org/presentationml/2006/main">
  <p:tag name="NUM" val="5"/>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5"/>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5"/>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5"/>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Office Theme">
  <a:themeElements>
    <a:clrScheme name="Transitions Colors">
      <a:dk1>
        <a:srgbClr val="002C71"/>
      </a:dk1>
      <a:lt1>
        <a:srgbClr val="DB934B"/>
      </a:lt1>
      <a:dk2>
        <a:srgbClr val="44546A"/>
      </a:dk2>
      <a:lt2>
        <a:srgbClr val="FFFFFF"/>
      </a:lt2>
      <a:accent1>
        <a:srgbClr val="171616"/>
      </a:accent1>
      <a:accent2>
        <a:srgbClr val="E7E6E6"/>
      </a:accent2>
      <a:accent3>
        <a:srgbClr val="5CA3A3"/>
      </a:accent3>
      <a:accent4>
        <a:srgbClr val="FBE927"/>
      </a:accent4>
      <a:accent5>
        <a:srgbClr val="E03C30"/>
      </a:accent5>
      <a:accent6>
        <a:srgbClr val="993366"/>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TotalTime>
  <Words>5228</Words>
  <Application>Microsoft Macintosh PowerPoint</Application>
  <PresentationFormat>Widescreen</PresentationFormat>
  <Paragraphs>442</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Calibri</vt:lpstr>
      <vt:lpstr>Arial</vt:lpstr>
      <vt:lpstr>Century Gothic</vt:lpstr>
      <vt:lpstr>Georgia</vt:lpstr>
      <vt:lpstr>Noto Sans Symbols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Myers</dc:creator>
  <cp:lastModifiedBy>Michael Battisti</cp:lastModifiedBy>
  <cp:revision>4</cp:revision>
  <dcterms:modified xsi:type="dcterms:W3CDTF">2021-10-06T16:12:28Z</dcterms:modified>
</cp:coreProperties>
</file>