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92" r:id="rId14"/>
    <p:sldId id="393" r:id="rId15"/>
    <p:sldId id="394" r:id="rId16"/>
    <p:sldId id="404" r:id="rId17"/>
    <p:sldId id="395" r:id="rId18"/>
    <p:sldId id="405" r:id="rId19"/>
    <p:sldId id="396" r:id="rId20"/>
    <p:sldId id="274" r:id="rId21"/>
    <p:sldId id="275" r:id="rId22"/>
    <p:sldId id="276" r:id="rId23"/>
    <p:sldId id="277" r:id="rId24"/>
    <p:sldId id="278" r:id="rId25"/>
    <p:sldId id="279" r:id="rId26"/>
    <p:sldId id="280" r:id="rId27"/>
    <p:sldId id="281" r:id="rId28"/>
    <p:sldId id="282"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entury Gothic" panose="020B0502020202020204" pitchFamily="34" charset="0"/>
      <p:regular r:id="rId35"/>
      <p:bold r:id="rId36"/>
      <p:italic r:id="rId37"/>
      <p:boldItalic r:id="rId38"/>
    </p:embeddedFont>
    <p:embeddedFont>
      <p:font typeface="Georgia" panose="02040502050405020303" pitchFamily="18" charset="0"/>
      <p:regular r:id="rId39"/>
      <p:bold r:id="rId40"/>
      <p:italic r:id="rId41"/>
    </p:embeddedFont>
    <p:embeddedFont>
      <p:font typeface="Noto Sans Symbols" panose="020B0606040504020204" pitchFamily="34" charset="0"/>
      <p:regular r:id="rId42"/>
      <p: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hdpdNgWpJG+uie4aSWDy2GtyTkF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74B53D-B42B-40A5-A2C2-DAEA4A8440AA}">
  <a:tblStyle styleId="{F174B53D-B42B-40A5-A2C2-DAEA4A8440AA}" styleName="Table_0">
    <a:wholeTbl>
      <a:tcTxStyle b="off" i="off">
        <a:font>
          <a:latin typeface="Arial"/>
          <a:ea typeface="Arial"/>
          <a:cs typeface="Arial"/>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E6E7EB"/>
          </a:solidFill>
        </a:fill>
      </a:tcStyle>
    </a:wholeTbl>
    <a:band1H>
      <a:tcTxStyle/>
      <a:tcStyle>
        <a:tcBdr/>
        <a:fill>
          <a:solidFill>
            <a:srgbClr val="CACBD4"/>
          </a:solidFill>
        </a:fill>
      </a:tcStyle>
    </a:band1H>
    <a:band2H>
      <a:tcTxStyle/>
      <a:tcStyle>
        <a:tcBdr/>
      </a:tcStyle>
    </a:band2H>
    <a:band1V>
      <a:tcTxStyle/>
      <a:tcStyle>
        <a:tcBdr/>
        <a:fill>
          <a:solidFill>
            <a:srgbClr val="CACBD4"/>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dk1"/>
              </a:solidFill>
              <a:prstDash val="solid"/>
              <a:round/>
              <a:headEnd type="none" w="sm" len="sm"/>
              <a:tailEnd type="none" w="sm" len="sm"/>
            </a:ln>
          </a:top>
        </a:tcBdr>
        <a:fill>
          <a:solidFill>
            <a:srgbClr val="E6E7EB"/>
          </a:solidFill>
        </a:fill>
      </a:tcStyle>
    </a:lastRow>
    <a:seCell>
      <a:tcTxStyle/>
      <a:tcStyle>
        <a:tcBdr/>
      </a:tcStyle>
    </a:seCell>
    <a:swCell>
      <a:tcTxStyle/>
      <a:tcStyle>
        <a:tcBdr/>
      </a:tcStyle>
    </a:swCell>
    <a:firstRow>
      <a:tcTxStyle b="on" i="off"/>
      <a:tcStyle>
        <a:tcBdr/>
        <a:fill>
          <a:solidFill>
            <a:srgbClr val="E6E7EB"/>
          </a:solidFill>
        </a:fill>
      </a:tcStyle>
    </a:firstRow>
    <a:neCell>
      <a:tcTxStyle/>
      <a:tcStyle>
        <a:tcBdr/>
      </a:tcStyle>
    </a:neCell>
    <a:nwCell>
      <a:tcTxStyle/>
      <a:tcStyle>
        <a:tcBdr/>
      </a:tcStyle>
    </a:nwCell>
  </a:tblStyle>
  <a:tblStyle styleId="{6F5F76DF-7431-49B4-8CCD-89DC43D41421}"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FAFA"/>
          </a:solidFill>
        </a:fill>
      </a:tcStyle>
    </a:wholeTbl>
    <a:band1H>
      <a:tcTxStyle/>
      <a:tcStyle>
        <a:tcBdr/>
        <a:fill>
          <a:solidFill>
            <a:srgbClr val="F6F5F5"/>
          </a:solidFill>
        </a:fill>
      </a:tcStyle>
    </a:band1H>
    <a:band2H>
      <a:tcTxStyle/>
      <a:tcStyle>
        <a:tcBdr/>
      </a:tcStyle>
    </a:band2H>
    <a:band1V>
      <a:tcTxStyle/>
      <a:tcStyle>
        <a:tcBdr/>
        <a:fill>
          <a:solidFill>
            <a:srgbClr val="F6F5F5"/>
          </a:solidFill>
        </a:fill>
      </a:tcStyle>
    </a:band1V>
    <a:band2V>
      <a:tcTxStyle/>
      <a:tcStyle>
        <a:tcBdr/>
      </a:tcStyle>
    </a:band2V>
    <a:lastCol>
      <a:tcTxStyle b="on" i="off">
        <a:font>
          <a:latin typeface="Arial"/>
          <a:ea typeface="Arial"/>
          <a:cs typeface="Arial"/>
        </a:font>
        <a:schemeClr val="lt1"/>
      </a:tcTxStyle>
      <a:tcStyle>
        <a:tcBdr/>
        <a:fill>
          <a:solidFill>
            <a:schemeClr val="accent2"/>
          </a:solidFill>
        </a:fill>
      </a:tcStyle>
    </a:lastCol>
    <a:firstCol>
      <a:tcTxStyle b="on" i="off">
        <a:font>
          <a:latin typeface="Arial"/>
          <a:ea typeface="Arial"/>
          <a:cs typeface="Arial"/>
        </a:font>
        <a:schemeClr val="lt1"/>
      </a:tcTxStyle>
      <a:tcStyle>
        <a:tcBdr/>
        <a:fill>
          <a:solidFill>
            <a:schemeClr val="accent2"/>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4762"/>
  </p:normalViewPr>
  <p:slideViewPr>
    <p:cSldViewPr snapToGrid="0">
      <p:cViewPr varScale="1">
        <p:scale>
          <a:sx n="107" d="100"/>
          <a:sy n="107" d="100"/>
        </p:scale>
        <p:origin x="1280"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The Transitions Innovation Awards program recognizes and celebrates loyal partners and individual optical industry professionals from Canada and the U.S. who have shown the highest level of commitment to growing its business with Transitions </a:t>
            </a:r>
            <a:r>
              <a:rPr lang="en-US" dirty="0" err="1"/>
              <a:t>Optical’s</a:t>
            </a:r>
            <a:r>
              <a:rPr lang="en-US" dirty="0"/>
              <a:t> family of products and programs over the past year.</a:t>
            </a:r>
            <a:endParaRPr dirty="0"/>
          </a:p>
        </p:txBody>
      </p:sp>
      <p:sp>
        <p:nvSpPr>
          <p:cNvPr id="254" name="Google Shape;25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0"/>
              </a:spcBef>
              <a:spcAft>
                <a:spcPts val="0"/>
              </a:spcAft>
              <a:buClr>
                <a:srgbClr val="00B5E2"/>
              </a:buClr>
              <a:buSzPts val="1400"/>
              <a:buFont typeface="Arial"/>
              <a:buNone/>
            </a:pPr>
            <a:r>
              <a:rPr lang="en-US" sz="2000" dirty="0">
                <a:solidFill>
                  <a:srgbClr val="00B5E2"/>
                </a:solidFill>
                <a:latin typeface="Century Gothic"/>
                <a:ea typeface="Century Gothic"/>
                <a:cs typeface="Century Gothic"/>
                <a:sym typeface="Century Gothic"/>
              </a:rPr>
              <a:t>Start by deciding which specific award(s) you want to win and review the evaluation areas</a:t>
            </a:r>
            <a:endParaRPr dirty="0"/>
          </a:p>
          <a:p>
            <a:pPr marL="457200" lvl="0" indent="-228600" algn="l" rtl="0">
              <a:lnSpc>
                <a:spcPct val="90000"/>
              </a:lnSpc>
              <a:spcBef>
                <a:spcPts val="1200"/>
              </a:spcBef>
              <a:spcAft>
                <a:spcPts val="0"/>
              </a:spcAft>
              <a:buClr>
                <a:srgbClr val="00B5E2"/>
              </a:buClr>
              <a:buSzPts val="1400"/>
              <a:buFont typeface="Arial"/>
              <a:buNone/>
            </a:pPr>
            <a:endParaRPr sz="2000" b="1" dirty="0">
              <a:solidFill>
                <a:srgbClr val="00B5E2"/>
              </a:solidFill>
              <a:latin typeface="Century Gothic"/>
              <a:ea typeface="Century Gothic"/>
              <a:cs typeface="Century Gothic"/>
              <a:sym typeface="Century Gothic"/>
            </a:endParaRPr>
          </a:p>
          <a:p>
            <a:pPr marL="457200" lvl="0" indent="-228600" algn="l" rtl="0">
              <a:lnSpc>
                <a:spcPct val="90000"/>
              </a:lnSpc>
              <a:spcBef>
                <a:spcPts val="1200"/>
              </a:spcBef>
              <a:spcAft>
                <a:spcPts val="0"/>
              </a:spcAft>
              <a:buClr>
                <a:srgbClr val="00B5E2"/>
              </a:buClr>
              <a:buSzPts val="1400"/>
              <a:buFont typeface="Arial"/>
              <a:buNone/>
            </a:pPr>
            <a:r>
              <a:rPr lang="en-US" sz="2000" b="1" dirty="0">
                <a:solidFill>
                  <a:srgbClr val="00B5E2"/>
                </a:solidFill>
                <a:latin typeface="Century Gothic"/>
                <a:ea typeface="Century Gothic"/>
                <a:cs typeface="Century Gothic"/>
                <a:sym typeface="Century Gothic"/>
              </a:rPr>
              <a:t>Set your goal </a:t>
            </a:r>
            <a:r>
              <a:rPr lang="en-US" sz="2000" dirty="0">
                <a:solidFill>
                  <a:srgbClr val="000000"/>
                </a:solidFill>
                <a:latin typeface="Century Gothic"/>
                <a:ea typeface="Century Gothic"/>
                <a:cs typeface="Century Gothic"/>
                <a:sym typeface="Century Gothic"/>
              </a:rPr>
              <a:t>for 2021 and benchmark where you are to measure your success</a:t>
            </a:r>
            <a:endParaRPr dirty="0"/>
          </a:p>
          <a:p>
            <a:pPr marL="742950" lvl="1" indent="-285750" algn="l" rtl="0">
              <a:lnSpc>
                <a:spcPct val="90000"/>
              </a:lnSpc>
              <a:spcBef>
                <a:spcPts val="1200"/>
              </a:spcBef>
              <a:spcAft>
                <a:spcPts val="0"/>
              </a:spcAft>
              <a:buClr>
                <a:srgbClr val="00B5E2"/>
              </a:buClr>
              <a:buSzPts val="1400"/>
              <a:buFont typeface="Arial"/>
              <a:buChar char="–"/>
            </a:pPr>
            <a:r>
              <a:rPr lang="en-US" sz="1700" dirty="0">
                <a:solidFill>
                  <a:srgbClr val="000000"/>
                </a:solidFill>
                <a:latin typeface="Century Gothic"/>
                <a:ea typeface="Century Gothic"/>
                <a:cs typeface="Century Gothic"/>
                <a:sym typeface="Century Gothic"/>
              </a:rPr>
              <a:t>TIP: Align your goal(s) with the award you want to enter. For example, if you are seeking the Best in Training award your goal might be to increase staff knowledge and recommendations. Benchmark where you are by testing their product knowledge now and at the end of the year to show your progress</a:t>
            </a:r>
            <a:endParaRPr dirty="0"/>
          </a:p>
          <a:p>
            <a:pPr marL="742950" lvl="1" indent="-196850" algn="l" rtl="0">
              <a:lnSpc>
                <a:spcPct val="90000"/>
              </a:lnSpc>
              <a:spcBef>
                <a:spcPts val="1200"/>
              </a:spcBef>
              <a:spcAft>
                <a:spcPts val="0"/>
              </a:spcAft>
              <a:buClr>
                <a:srgbClr val="00B5E2"/>
              </a:buClr>
              <a:buSzPts val="1400"/>
              <a:buFont typeface="Arial"/>
              <a:buNone/>
            </a:pPr>
            <a:endParaRPr sz="1700" dirty="0">
              <a:solidFill>
                <a:srgbClr val="000000"/>
              </a:solidFill>
              <a:latin typeface="Century Gothic"/>
              <a:ea typeface="Century Gothic"/>
              <a:cs typeface="Century Gothic"/>
              <a:sym typeface="Century Gothic"/>
            </a:endParaRPr>
          </a:p>
          <a:p>
            <a:pPr marL="457200" lvl="0" indent="-228600" algn="l" rtl="0">
              <a:lnSpc>
                <a:spcPct val="100000"/>
              </a:lnSpc>
              <a:spcBef>
                <a:spcPts val="1200"/>
              </a:spcBef>
              <a:spcAft>
                <a:spcPts val="0"/>
              </a:spcAft>
              <a:buSzPts val="1400"/>
              <a:buFont typeface="Arial"/>
              <a:buNone/>
            </a:pPr>
            <a:r>
              <a:rPr lang="en-US" b="1" dirty="0">
                <a:solidFill>
                  <a:srgbClr val="00B5E2"/>
                </a:solidFill>
              </a:rPr>
              <a:t>Put a plan in place</a:t>
            </a:r>
            <a:r>
              <a:rPr lang="en-US" dirty="0"/>
              <a:t> to help achieve that goal. </a:t>
            </a:r>
            <a:endParaRPr dirty="0"/>
          </a:p>
          <a:p>
            <a:pPr marL="914400" lvl="1" indent="-228600" algn="l" rtl="0">
              <a:lnSpc>
                <a:spcPct val="100000"/>
              </a:lnSpc>
              <a:spcBef>
                <a:spcPts val="0"/>
              </a:spcBef>
              <a:spcAft>
                <a:spcPts val="0"/>
              </a:spcAft>
              <a:buSzPts val="1400"/>
              <a:buFont typeface="Arial"/>
              <a:buChar char="–"/>
            </a:pPr>
            <a:r>
              <a:rPr lang="en-US" dirty="0"/>
              <a:t>Whatever your goal is, make sure you are taking action now and throughout the year to help achieve it.</a:t>
            </a:r>
            <a:endParaRPr dirty="0"/>
          </a:p>
          <a:p>
            <a:pPr marL="914400" lvl="1" indent="-139700" algn="l" rtl="0">
              <a:lnSpc>
                <a:spcPct val="100000"/>
              </a:lnSpc>
              <a:spcBef>
                <a:spcPts val="0"/>
              </a:spcBef>
              <a:spcAft>
                <a:spcPts val="0"/>
              </a:spcAft>
              <a:buSzPts val="1400"/>
              <a:buFont typeface="Arial"/>
              <a:buNone/>
            </a:pPr>
            <a:endParaRPr dirty="0"/>
          </a:p>
          <a:p>
            <a:pPr marL="457200" lvl="0" indent="-228600" algn="l" rtl="0">
              <a:lnSpc>
                <a:spcPct val="100000"/>
              </a:lnSpc>
              <a:spcBef>
                <a:spcPts val="0"/>
              </a:spcBef>
              <a:spcAft>
                <a:spcPts val="0"/>
              </a:spcAft>
              <a:buSzPts val="1400"/>
              <a:buFont typeface="Arial"/>
              <a:buNone/>
            </a:pPr>
            <a:r>
              <a:rPr lang="en-US" b="1" dirty="0">
                <a:solidFill>
                  <a:schemeClr val="lt2"/>
                </a:solidFill>
              </a:rPr>
              <a:t>Start tracking now!</a:t>
            </a:r>
            <a:endParaRPr dirty="0"/>
          </a:p>
          <a:p>
            <a:pPr marL="914400" lvl="1" indent="-228600" algn="l" rtl="0">
              <a:lnSpc>
                <a:spcPct val="100000"/>
              </a:lnSpc>
              <a:spcBef>
                <a:spcPts val="0"/>
              </a:spcBef>
              <a:spcAft>
                <a:spcPts val="0"/>
              </a:spcAft>
              <a:buSzPts val="1400"/>
              <a:buFont typeface="Arial"/>
              <a:buChar char="–"/>
            </a:pPr>
            <a:r>
              <a:rPr lang="en-US" dirty="0"/>
              <a:t>You’ve established your goal and your plans for achieving it. Now you need to keep track of the actions you are taking and your progress towards your goal along the way.</a:t>
            </a:r>
            <a:endParaRPr dirty="0"/>
          </a:p>
          <a:p>
            <a:pPr marL="914400" lvl="1" indent="-228600" algn="l" rtl="0">
              <a:lnSpc>
                <a:spcPct val="100000"/>
              </a:lnSpc>
              <a:spcBef>
                <a:spcPts val="0"/>
              </a:spcBef>
              <a:spcAft>
                <a:spcPts val="0"/>
              </a:spcAft>
              <a:buSzPts val="1400"/>
              <a:buFont typeface="Arial"/>
              <a:buChar char="–"/>
            </a:pPr>
            <a:r>
              <a:rPr lang="en-US" dirty="0"/>
              <a:t>It can be difficult to remember all that you did at the end of the year, so we’ve included slides in this guide for you to document your journey along the way.</a:t>
            </a:r>
            <a:endParaRPr dirty="0"/>
          </a:p>
          <a:p>
            <a:pPr marL="457200" marR="0" lvl="0" indent="-228600" algn="l" rtl="0">
              <a:lnSpc>
                <a:spcPct val="100000"/>
              </a:lnSpc>
              <a:spcBef>
                <a:spcPts val="0"/>
              </a:spcBef>
              <a:spcAft>
                <a:spcPts val="0"/>
              </a:spcAft>
              <a:buSzPts val="1400"/>
              <a:buNone/>
            </a:pPr>
            <a:endParaRPr dirty="0"/>
          </a:p>
        </p:txBody>
      </p:sp>
      <p:sp>
        <p:nvSpPr>
          <p:cNvPr id="348" name="Google Shape;34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0"/>
              </a:spcBef>
              <a:spcAft>
                <a:spcPts val="0"/>
              </a:spcAft>
              <a:buClr>
                <a:srgbClr val="00B5E2"/>
              </a:buClr>
              <a:buSzPts val="1400"/>
              <a:buFont typeface="Arial"/>
              <a:buNone/>
            </a:pPr>
            <a:r>
              <a:rPr lang="en-US" sz="1200">
                <a:solidFill>
                  <a:srgbClr val="000000"/>
                </a:solidFill>
                <a:latin typeface="Century Gothic"/>
                <a:ea typeface="Century Gothic"/>
                <a:cs typeface="Century Gothic"/>
                <a:sym typeface="Century Gothic"/>
              </a:rPr>
              <a:t>Tips from the Judges:</a:t>
            </a:r>
            <a:endParaRPr/>
          </a:p>
          <a:p>
            <a:pPr marL="342900" lvl="0" indent="-342900" algn="l" rtl="0">
              <a:lnSpc>
                <a:spcPct val="90000"/>
              </a:lnSpc>
              <a:spcBef>
                <a:spcPts val="1200"/>
              </a:spcBef>
              <a:spcAft>
                <a:spcPts val="0"/>
              </a:spcAft>
              <a:buClr>
                <a:srgbClr val="00B5E2"/>
              </a:buClr>
              <a:buSzPts val="1400"/>
              <a:buFont typeface="Arial"/>
              <a:buChar char="•"/>
            </a:pPr>
            <a:r>
              <a:rPr lang="en-US" sz="1200">
                <a:solidFill>
                  <a:srgbClr val="000000"/>
                </a:solidFill>
                <a:latin typeface="Century Gothic"/>
                <a:ea typeface="Century Gothic"/>
                <a:cs typeface="Century Gothic"/>
                <a:sym typeface="Century Gothic"/>
              </a:rPr>
              <a:t>Don’t submit one PowerPoint presentation for multiple categories. Customize each submission to the category you are applying for.</a:t>
            </a:r>
            <a:endParaRPr/>
          </a:p>
          <a:p>
            <a:pPr marL="342900" lvl="0" indent="-342900" algn="l" rtl="0">
              <a:lnSpc>
                <a:spcPct val="90000"/>
              </a:lnSpc>
              <a:spcBef>
                <a:spcPts val="1200"/>
              </a:spcBef>
              <a:spcAft>
                <a:spcPts val="0"/>
              </a:spcAft>
              <a:buClr>
                <a:srgbClr val="00B5E2"/>
              </a:buClr>
              <a:buSzPts val="1400"/>
              <a:buFont typeface="Arial"/>
              <a:buChar char="•"/>
            </a:pPr>
            <a:r>
              <a:rPr lang="en-US" sz="1200">
                <a:solidFill>
                  <a:srgbClr val="000000"/>
                </a:solidFill>
                <a:latin typeface="Century Gothic"/>
                <a:ea typeface="Century Gothic"/>
                <a:cs typeface="Century Gothic"/>
                <a:sym typeface="Century Gothic"/>
              </a:rPr>
              <a:t>Establish clear measurable goals right now. Show how your results align with your goal. Even if you don’t achieve your goal, show how you made progress towards it.</a:t>
            </a:r>
            <a:endParaRPr/>
          </a:p>
          <a:p>
            <a:pPr marL="342900" lvl="0" indent="-342900" algn="l" rtl="0">
              <a:lnSpc>
                <a:spcPct val="90000"/>
              </a:lnSpc>
              <a:spcBef>
                <a:spcPts val="1200"/>
              </a:spcBef>
              <a:spcAft>
                <a:spcPts val="0"/>
              </a:spcAft>
              <a:buClr>
                <a:srgbClr val="00B5E2"/>
              </a:buClr>
              <a:buSzPts val="1400"/>
              <a:buFont typeface="Arial"/>
              <a:buChar char="•"/>
            </a:pPr>
            <a:r>
              <a:rPr lang="en-US" sz="1200">
                <a:solidFill>
                  <a:srgbClr val="000000"/>
                </a:solidFill>
                <a:latin typeface="Century Gothic"/>
                <a:ea typeface="Century Gothic"/>
                <a:cs typeface="Century Gothic"/>
                <a:sym typeface="Century Gothic"/>
              </a:rPr>
              <a:t>Report your metrics (results, YOY data) graphically.</a:t>
            </a:r>
            <a:endParaRPr/>
          </a:p>
          <a:p>
            <a:pPr marL="342900" lvl="0" indent="-342900" algn="l" rtl="0">
              <a:lnSpc>
                <a:spcPct val="90000"/>
              </a:lnSpc>
              <a:spcBef>
                <a:spcPts val="1200"/>
              </a:spcBef>
              <a:spcAft>
                <a:spcPts val="0"/>
              </a:spcAft>
              <a:buClr>
                <a:srgbClr val="00B5E2"/>
              </a:buClr>
              <a:buSzPts val="1400"/>
              <a:buFont typeface="Arial"/>
              <a:buChar char="•"/>
            </a:pPr>
            <a:r>
              <a:rPr lang="en-US" sz="1200">
                <a:solidFill>
                  <a:srgbClr val="000000"/>
                </a:solidFill>
                <a:latin typeface="Century Gothic"/>
                <a:ea typeface="Century Gothic"/>
                <a:cs typeface="Century Gothic"/>
                <a:sym typeface="Century Gothic"/>
              </a:rPr>
              <a:t>Take pictures, videos and show visuals of what you did to achieve your goals. Snapshots taken on a smart phone are perfectly acceptable.</a:t>
            </a:r>
            <a:endParaRPr/>
          </a:p>
          <a:p>
            <a:pPr marL="342900" lvl="0" indent="-342900" algn="l" rtl="0">
              <a:lnSpc>
                <a:spcPct val="90000"/>
              </a:lnSpc>
              <a:spcBef>
                <a:spcPts val="1200"/>
              </a:spcBef>
              <a:spcAft>
                <a:spcPts val="0"/>
              </a:spcAft>
              <a:buClr>
                <a:srgbClr val="00B5E2"/>
              </a:buClr>
              <a:buSzPts val="1400"/>
              <a:buFont typeface="Arial"/>
              <a:buChar char="•"/>
            </a:pPr>
            <a:r>
              <a:rPr lang="en-US" sz="1200">
                <a:solidFill>
                  <a:srgbClr val="000000"/>
                </a:solidFill>
                <a:latin typeface="Century Gothic"/>
                <a:ea typeface="Century Gothic"/>
                <a:cs typeface="Century Gothic"/>
                <a:sym typeface="Century Gothic"/>
              </a:rPr>
              <a:t>Highlight areas, through changed text/colors, that you want the judges to pay particular attention to.</a:t>
            </a:r>
            <a:endParaRPr/>
          </a:p>
          <a:p>
            <a:pPr marL="342900" marR="0" lvl="0" indent="-342900" algn="l" rtl="0">
              <a:lnSpc>
                <a:spcPct val="90000"/>
              </a:lnSpc>
              <a:spcBef>
                <a:spcPts val="1200"/>
              </a:spcBef>
              <a:spcAft>
                <a:spcPts val="0"/>
              </a:spcAft>
              <a:buClr>
                <a:srgbClr val="00B5E2"/>
              </a:buClr>
              <a:buSzPts val="1200"/>
              <a:buFont typeface="Arial"/>
              <a:buChar char="•"/>
            </a:pPr>
            <a:r>
              <a:rPr lang="en-US" sz="1200">
                <a:solidFill>
                  <a:srgbClr val="000000"/>
                </a:solidFill>
                <a:latin typeface="Century Gothic"/>
                <a:ea typeface="Century Gothic"/>
                <a:cs typeface="Century Gothic"/>
                <a:sym typeface="Century Gothic"/>
              </a:rPr>
              <a:t>Correctly use branded product names, logos and images.</a:t>
            </a:r>
            <a:r>
              <a:rPr lang="en-US"/>
              <a:t> </a:t>
            </a:r>
            <a:endParaRPr/>
          </a:p>
          <a:p>
            <a:pPr marL="342900" marR="0" lvl="0" indent="-342900" algn="l" rtl="0">
              <a:lnSpc>
                <a:spcPct val="90000"/>
              </a:lnSpc>
              <a:spcBef>
                <a:spcPts val="1200"/>
              </a:spcBef>
              <a:spcAft>
                <a:spcPts val="0"/>
              </a:spcAft>
              <a:buClr>
                <a:srgbClr val="00B5E2"/>
              </a:buClr>
              <a:buSzPts val="1200"/>
              <a:buFont typeface="Arial"/>
              <a:buChar char="•"/>
            </a:pPr>
            <a:r>
              <a:rPr lang="en-US"/>
              <a:t>If you attended Transitions Academy, show how you applied your learnings.</a:t>
            </a:r>
            <a:endParaRPr sz="1200">
              <a:solidFill>
                <a:srgbClr val="000000"/>
              </a:solidFill>
              <a:latin typeface="Century Gothic"/>
              <a:ea typeface="Century Gothic"/>
              <a:cs typeface="Century Gothic"/>
              <a:sym typeface="Century Gothic"/>
            </a:endParaRPr>
          </a:p>
          <a:p>
            <a:pPr marL="342900" lvl="0" indent="-342900" algn="l" rtl="0">
              <a:lnSpc>
                <a:spcPct val="90000"/>
              </a:lnSpc>
              <a:spcBef>
                <a:spcPts val="1200"/>
              </a:spcBef>
              <a:spcAft>
                <a:spcPts val="1200"/>
              </a:spcAft>
              <a:buClr>
                <a:srgbClr val="00B5E2"/>
              </a:buClr>
              <a:buSzPts val="1400"/>
              <a:buFont typeface="Arial"/>
              <a:buChar char="•"/>
            </a:pPr>
            <a:r>
              <a:rPr lang="en-US" sz="1200">
                <a:solidFill>
                  <a:srgbClr val="000000"/>
                </a:solidFill>
                <a:latin typeface="Century Gothic"/>
                <a:ea typeface="Century Gothic"/>
                <a:cs typeface="Century Gothic"/>
                <a:sym typeface="Century Gothic"/>
              </a:rPr>
              <a:t>Try to keep submission to 10 slides. Think critically about what information is needed and then only go over the limit if more slides are needed to communicate the information that is asked for.</a:t>
            </a:r>
            <a:endParaRPr/>
          </a:p>
        </p:txBody>
      </p:sp>
      <p:sp>
        <p:nvSpPr>
          <p:cNvPr id="357" name="Google Shape;35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Walman Optical is the largest independent wholesale lab in America, providing eyecare professionals with what's best for their patients, through their expansive and unbiased product offering, programs and education.</a:t>
            </a:r>
          </a:p>
          <a:p>
            <a:endParaRPr lang="en-US" dirty="0"/>
          </a:p>
          <a:p>
            <a:r>
              <a:rPr lang="en-US" dirty="0"/>
              <a:t>Their objective in 2019 was to leverage the </a:t>
            </a:r>
            <a:r>
              <a:rPr lang="en-US" sz="1200" i="1" dirty="0"/>
              <a:t>Transitions</a:t>
            </a:r>
            <a:r>
              <a:rPr lang="en-US" sz="1200" i="1" baseline="30000" dirty="0"/>
              <a:t>®</a:t>
            </a:r>
            <a:r>
              <a:rPr lang="en-US" sz="1200" i="1" dirty="0"/>
              <a:t> Signature</a:t>
            </a:r>
            <a:r>
              <a:rPr lang="en-US" sz="1200" i="1" baseline="30000" dirty="0"/>
              <a:t>®</a:t>
            </a:r>
            <a:r>
              <a:rPr lang="en-US" sz="1200" i="1" dirty="0"/>
              <a:t> GEN 8</a:t>
            </a:r>
            <a:r>
              <a:rPr lang="en-US" sz="1200" i="1" baseline="30000" dirty="0"/>
              <a:t>™</a:t>
            </a:r>
            <a:r>
              <a:rPr lang="en-US" sz="1200" i="1" dirty="0"/>
              <a:t> </a:t>
            </a:r>
            <a:r>
              <a:rPr lang="en-US" dirty="0"/>
              <a:t>launch to help eyecare professionals increase revenue and patient satisfaction. They created a robust training program through a combination of in-person trainings, webinars and a new Transitions Ambassadors Program. </a:t>
            </a:r>
            <a:r>
              <a:rPr lang="en-US" dirty="0" err="1"/>
              <a:t>Walman</a:t>
            </a:r>
            <a:r>
              <a:rPr lang="en-US" dirty="0"/>
              <a:t> Optical saw an average of 5% share growth from the accounts that participated in the Transitions Ambassador program, showing that a focused effort on select accounts pays-off.</a:t>
            </a:r>
          </a:p>
          <a:p>
            <a:endParaRPr lang="en-US" dirty="0"/>
          </a:p>
          <a:p>
            <a:r>
              <a:rPr lang="en-US" dirty="0"/>
              <a:t>Walman Optical also used the </a:t>
            </a:r>
            <a:r>
              <a:rPr lang="en-US" sz="1200" i="1" dirty="0"/>
              <a:t>Transitions</a:t>
            </a:r>
            <a:r>
              <a:rPr lang="en-US" sz="1200" i="1" baseline="30000" dirty="0"/>
              <a:t>®</a:t>
            </a:r>
            <a:r>
              <a:rPr lang="en-US" sz="1200" i="1" dirty="0"/>
              <a:t> Signature</a:t>
            </a:r>
            <a:r>
              <a:rPr lang="en-US" sz="1200" i="1" baseline="30000" dirty="0"/>
              <a:t>®</a:t>
            </a:r>
            <a:r>
              <a:rPr lang="en-US" sz="1200" i="1" dirty="0"/>
              <a:t> </a:t>
            </a:r>
            <a:r>
              <a:rPr lang="en-US" i="0" dirty="0"/>
              <a:t>style color </a:t>
            </a:r>
            <a:r>
              <a:rPr lang="en-US" dirty="0"/>
              <a:t>and </a:t>
            </a:r>
            <a:r>
              <a:rPr lang="en-US" sz="1200" i="1" dirty="0"/>
              <a:t>Transitions</a:t>
            </a:r>
            <a:r>
              <a:rPr lang="en-US" sz="1200" i="1" baseline="30000" dirty="0"/>
              <a:t>®</a:t>
            </a:r>
            <a:r>
              <a:rPr lang="en-US" sz="1200" i="1" dirty="0"/>
              <a:t> </a:t>
            </a:r>
            <a:r>
              <a:rPr lang="en-US" dirty="0"/>
              <a:t> </a:t>
            </a:r>
            <a:r>
              <a:rPr lang="en-US" i="1" dirty="0"/>
              <a:t>XTRActive</a:t>
            </a:r>
            <a:r>
              <a:rPr lang="en-US" sz="1200" i="1" baseline="30000" dirty="0"/>
              <a:t>®</a:t>
            </a:r>
            <a:r>
              <a:rPr lang="en-US" i="1" dirty="0"/>
              <a:t> </a:t>
            </a:r>
            <a:r>
              <a:rPr lang="en-US" dirty="0"/>
              <a:t>style mirrors lenses and put them in Walman Optical Frames to offer a differentiated product in the marketplace. By focusing on style colors and the </a:t>
            </a:r>
            <a:r>
              <a:rPr lang="en-US" i="1" dirty="0"/>
              <a:t>Transitions Signature GEN 8 l</a:t>
            </a:r>
            <a:r>
              <a:rPr lang="en-US" dirty="0"/>
              <a:t>aunch they were able to continue to grow their </a:t>
            </a:r>
            <a:r>
              <a:rPr lang="en-US" i="1" dirty="0"/>
              <a:t>Transitions</a:t>
            </a:r>
            <a:r>
              <a:rPr lang="en-US" dirty="0"/>
              <a:t> lens share, which resulted in around 5,000 more pairs per month over the last 2 years.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kern="1200" dirty="0">
                <a:solidFill>
                  <a:schemeClr val="bg1"/>
                </a:solidFill>
                <a:latin typeface="+mn-lt"/>
                <a:ea typeface="+mn-ea"/>
                <a:cs typeface="Arial" charset="0"/>
              </a:rPr>
              <a:t>Comments from the judges: </a:t>
            </a:r>
            <a:r>
              <a:rPr lang="en-US" altLang="en-US" sz="1200" b="0" i="1" kern="1200" dirty="0">
                <a:solidFill>
                  <a:schemeClr val="bg1"/>
                </a:solidFill>
                <a:latin typeface="+mn-lt"/>
                <a:ea typeface="+mn-ea"/>
                <a:cs typeface="Arial" charset="0"/>
              </a:rPr>
              <a:t>Through their efforts in 2019, </a:t>
            </a:r>
            <a:r>
              <a:rPr lang="en-US" altLang="en-US" sz="1200" i="1" kern="1200" dirty="0">
                <a:solidFill>
                  <a:schemeClr val="bg1"/>
                </a:solidFill>
                <a:latin typeface="+mn-lt"/>
                <a:ea typeface="+mn-ea"/>
                <a:cs typeface="Arial" charset="0"/>
              </a:rPr>
              <a:t>Walman Optical has shown that a multi-tiered approach to training can be extremely successful. Their decision to provide additional support to accounts with the highest growth potential for Transitions share through the Transitions Ambassador Program showed innovation and dedication that left us truly impressed. </a:t>
            </a:r>
            <a:endParaRPr lang="en-US" i="1" dirty="0"/>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13</a:t>
            </a:fld>
            <a:endParaRPr lang="en-US"/>
          </a:p>
        </p:txBody>
      </p:sp>
    </p:spTree>
    <p:extLst>
      <p:ext uri="{BB962C8B-B14F-4D97-AF65-F5344CB8AC3E}">
        <p14:creationId xmlns:p14="http://schemas.microsoft.com/office/powerpoint/2010/main" val="3863476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B5E2"/>
              </a:buClr>
            </a:pPr>
            <a:r>
              <a:rPr lang="en-US" altLang="en-US" dirty="0">
                <a:solidFill>
                  <a:srgbClr val="000000"/>
                </a:solidFill>
              </a:rPr>
              <a:t>Value Optical is a chain of retail optical stores with 13 locations located in the Caribbean Island of Trinidad and Tobago.</a:t>
            </a:r>
          </a:p>
          <a:p>
            <a:pPr>
              <a:buClr>
                <a:srgbClr val="00B5E2"/>
              </a:buClr>
            </a:pPr>
            <a:endParaRPr lang="en-US" altLang="en-US" dirty="0">
              <a:solidFill>
                <a:srgbClr val="000000"/>
              </a:solidFill>
            </a:endParaRPr>
          </a:p>
          <a:p>
            <a:pPr>
              <a:buClr>
                <a:srgbClr val="00B5E2"/>
              </a:buClr>
            </a:pPr>
            <a:r>
              <a:rPr lang="en-US" altLang="en-US" dirty="0">
                <a:solidFill>
                  <a:srgbClr val="000000"/>
                </a:solidFill>
              </a:rPr>
              <a:t>In 2019, Value Optical focused on reaching a younger demographic through colorful campaigns featuring </a:t>
            </a:r>
            <a:r>
              <a:rPr lang="en-US" altLang="en-US" i="1" dirty="0">
                <a:solidFill>
                  <a:srgbClr val="000000"/>
                </a:solidFill>
              </a:rPr>
              <a:t>Transitions Signature GEN 8 </a:t>
            </a:r>
            <a:r>
              <a:rPr lang="en-US" altLang="en-US" dirty="0">
                <a:solidFill>
                  <a:srgbClr val="000000"/>
                </a:solidFill>
              </a:rPr>
              <a:t>and Transitions style colors. Their campaigns used a combination of traditional advertising, social media influencers and presence at trade conventions.</a:t>
            </a:r>
          </a:p>
          <a:p>
            <a:pPr>
              <a:buClr>
                <a:srgbClr val="00B5E2"/>
              </a:buClr>
            </a:pPr>
            <a:endParaRPr lang="en-US" altLang="en-US" dirty="0">
              <a:solidFill>
                <a:srgbClr val="000000"/>
              </a:solidFill>
            </a:endParaRPr>
          </a:p>
          <a:p>
            <a:pPr>
              <a:buClr>
                <a:srgbClr val="00B5E2"/>
              </a:buClr>
            </a:pPr>
            <a:r>
              <a:rPr lang="en-US" altLang="en-US" dirty="0">
                <a:solidFill>
                  <a:srgbClr val="000000"/>
                </a:solidFill>
              </a:rPr>
              <a:t>Value Optical launched a Carnival campaign, an Easter campaign and a style colors campaign that featured their own staff modeling the lenses. Social media influencers were also used during the style colors campaign to help reach the younger demographic and show the style aspect of </a:t>
            </a:r>
            <a:r>
              <a:rPr lang="en-US" altLang="en-US" i="1" dirty="0">
                <a:solidFill>
                  <a:srgbClr val="000000"/>
                </a:solidFill>
              </a:rPr>
              <a:t>Transitions</a:t>
            </a:r>
            <a:r>
              <a:rPr lang="en-US" altLang="en-US" dirty="0">
                <a:solidFill>
                  <a:srgbClr val="000000"/>
                </a:solidFill>
              </a:rPr>
              <a:t> lenses. Value Optical also introduced Transitions Signature GEN 8 at their largest regional trade conference and ran a billboard advertisement that saw 100,000 viewers per month.</a:t>
            </a:r>
          </a:p>
          <a:p>
            <a:pPr>
              <a:buClr>
                <a:srgbClr val="00B5E2"/>
              </a:buClr>
            </a:pPr>
            <a:endParaRPr lang="en-US" altLang="en-US" dirty="0">
              <a:solidFill>
                <a:srgbClr val="000000"/>
              </a:solidFill>
            </a:endParaRPr>
          </a:p>
          <a:p>
            <a:pPr>
              <a:buClr>
                <a:srgbClr val="00B5E2"/>
              </a:buClr>
            </a:pPr>
            <a:r>
              <a:rPr lang="en-US" altLang="en-US" dirty="0">
                <a:solidFill>
                  <a:srgbClr val="000000"/>
                </a:solidFill>
              </a:rPr>
              <a:t>The combination of Value </a:t>
            </a:r>
            <a:r>
              <a:rPr lang="en-US" altLang="en-US" dirty="0" err="1">
                <a:solidFill>
                  <a:srgbClr val="000000"/>
                </a:solidFill>
              </a:rPr>
              <a:t>Optical’s</a:t>
            </a:r>
            <a:r>
              <a:rPr lang="en-US" altLang="en-US" dirty="0">
                <a:solidFill>
                  <a:srgbClr val="000000"/>
                </a:solidFill>
              </a:rPr>
              <a:t> efforts led to 84% sale of Transitions lenses in 2019 and an increase in their single-vision sharing showing a positive impact of their campaign strategy.</a:t>
            </a:r>
          </a:p>
          <a:p>
            <a:pPr>
              <a:buClr>
                <a:srgbClr val="00B5E2"/>
              </a:buClr>
            </a:pPr>
            <a:endParaRPr lang="en-US" altLang="en-US" b="1" i="1" dirty="0">
              <a:solidFill>
                <a:schemeClr val="tx2"/>
              </a:solidFill>
            </a:endParaRPr>
          </a:p>
          <a:p>
            <a:pPr>
              <a:buClr>
                <a:srgbClr val="00B5E2"/>
              </a:buClr>
            </a:pPr>
            <a:r>
              <a:rPr lang="en-US" altLang="en-US" b="1" i="1" dirty="0">
                <a:solidFill>
                  <a:schemeClr val="tx2"/>
                </a:solidFill>
              </a:rPr>
              <a:t>Comments from the judges: </a:t>
            </a:r>
            <a:r>
              <a:rPr lang="en-US" altLang="en-US" i="1" dirty="0"/>
              <a:t>Each year Value Optical achieves amazing results that are hard to beat, and yet year after year they outdo themselves. Their approach to using a combination of efforts to target a younger demographic was strategic and thoughtful, and their results clearly demonstrate that they were effective as well.</a:t>
            </a:r>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14</a:t>
            </a:fld>
            <a:endParaRPr lang="en-US"/>
          </a:p>
        </p:txBody>
      </p:sp>
    </p:spTree>
    <p:extLst>
      <p:ext uri="{BB962C8B-B14F-4D97-AF65-F5344CB8AC3E}">
        <p14:creationId xmlns:p14="http://schemas.microsoft.com/office/powerpoint/2010/main" val="3360891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Founded in 1980, Grimard </a:t>
            </a:r>
            <a:r>
              <a:rPr lang="en-US" sz="1200" kern="1200" dirty="0" err="1">
                <a:solidFill>
                  <a:schemeClr val="tx1"/>
                </a:solidFill>
                <a:effectLst/>
                <a:latin typeface="+mn-lt"/>
                <a:ea typeface="+mn-ea"/>
                <a:cs typeface="+mn-cs"/>
              </a:rPr>
              <a:t>Optique</a:t>
            </a:r>
            <a:r>
              <a:rPr lang="en-US" sz="1200" kern="1200" dirty="0">
                <a:solidFill>
                  <a:schemeClr val="tx1"/>
                </a:solidFill>
                <a:effectLst/>
                <a:latin typeface="+mn-lt"/>
                <a:ea typeface="+mn-ea"/>
                <a:cs typeface="+mn-cs"/>
              </a:rPr>
              <a:t> currently has 22 eyewear stores with over 130 opticians, assistants and optometrists, all driven by the desire to take care of the eye health of customers and to offer a high-quality shopping experience.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Eye health being their main concern, Grimard </a:t>
            </a:r>
            <a:r>
              <a:rPr lang="en-US" sz="1200" kern="1200" dirty="0" err="1">
                <a:solidFill>
                  <a:schemeClr val="tx1"/>
                </a:solidFill>
                <a:effectLst/>
                <a:latin typeface="+mn-lt"/>
                <a:ea typeface="+mn-ea"/>
                <a:cs typeface="+mn-cs"/>
              </a:rPr>
              <a:t>Optique’s</a:t>
            </a:r>
            <a:r>
              <a:rPr lang="en-US" sz="1200" kern="1200" dirty="0">
                <a:solidFill>
                  <a:schemeClr val="tx1"/>
                </a:solidFill>
                <a:effectLst/>
                <a:latin typeface="+mn-lt"/>
                <a:ea typeface="+mn-ea"/>
                <a:cs typeface="+mn-cs"/>
              </a:rPr>
              <a:t> challenge was to inform all their customers and to offer them </a:t>
            </a:r>
            <a:r>
              <a:rPr lang="en-US" sz="1200" i="1" kern="1200" dirty="0">
                <a:solidFill>
                  <a:schemeClr val="tx1"/>
                </a:solidFill>
                <a:effectLst/>
                <a:latin typeface="+mn-lt"/>
                <a:ea typeface="+mn-ea"/>
                <a:cs typeface="+mn-cs"/>
              </a:rPr>
              <a:t>Transitions</a:t>
            </a:r>
            <a:r>
              <a:rPr lang="en-US" sz="1200" kern="1200" dirty="0">
                <a:solidFill>
                  <a:schemeClr val="tx1"/>
                </a:solidFill>
                <a:effectLst/>
                <a:latin typeface="+mn-lt"/>
                <a:ea typeface="+mn-ea"/>
                <a:cs typeface="+mn-cs"/>
              </a:rPr>
              <a:t> lens products. They committed to talking about the benefits of </a:t>
            </a:r>
            <a:r>
              <a:rPr lang="en-US" sz="1200" i="1" kern="1200" dirty="0">
                <a:solidFill>
                  <a:schemeClr val="tx1"/>
                </a:solidFill>
                <a:effectLst/>
                <a:latin typeface="+mn-lt"/>
                <a:ea typeface="+mn-ea"/>
                <a:cs typeface="+mn-cs"/>
              </a:rPr>
              <a:t>Transitions</a:t>
            </a:r>
            <a:r>
              <a:rPr lang="en-US" sz="1200" kern="1200" dirty="0">
                <a:solidFill>
                  <a:schemeClr val="tx1"/>
                </a:solidFill>
                <a:effectLst/>
                <a:latin typeface="+mn-lt"/>
                <a:ea typeface="+mn-ea"/>
                <a:cs typeface="+mn-cs"/>
              </a:rPr>
              <a:t> lenses, in terms of eye health, practicality, aesthetics and fashion.</a:t>
            </a:r>
          </a:p>
          <a:p>
            <a:endParaRPr lang="en-US" dirty="0"/>
          </a:p>
          <a:p>
            <a:r>
              <a:rPr lang="en-US" dirty="0"/>
              <a:t>To help achieve this, Grimard </a:t>
            </a:r>
            <a:r>
              <a:rPr lang="en-US" dirty="0" err="1"/>
              <a:t>Optique</a:t>
            </a:r>
            <a:r>
              <a:rPr lang="en-US" dirty="0"/>
              <a:t> set monthly objectives in all their clinics and focused on increasing patient awareness on Transitions lenses. The monthly objectives were accompanied by training on </a:t>
            </a:r>
            <a:r>
              <a:rPr lang="en-US" i="1" dirty="0"/>
              <a:t>Transitions</a:t>
            </a:r>
            <a:r>
              <a:rPr lang="en-US" dirty="0"/>
              <a:t> products through a new approach pertaining to sensitivity to light, a monthly webinar by the sales director to inform teams of the </a:t>
            </a:r>
            <a:r>
              <a:rPr lang="en-US" i="1" dirty="0"/>
              <a:t>Transitions </a:t>
            </a:r>
            <a:r>
              <a:rPr lang="en-US" i="0" dirty="0"/>
              <a:t>lens</a:t>
            </a:r>
            <a:r>
              <a:rPr lang="en-US" i="1" dirty="0"/>
              <a:t> </a:t>
            </a:r>
            <a:r>
              <a:rPr lang="en-US" dirty="0"/>
              <a:t>sales results for each store and each group, and monthly incentives for store employees for meeting their objectives. To help increase awareness with patients Grimard Optique organized 14 “Open-Door” events where </a:t>
            </a:r>
            <a:r>
              <a:rPr lang="en-US" i="1" dirty="0"/>
              <a:t>Transitions </a:t>
            </a:r>
            <a:r>
              <a:rPr lang="en-US" dirty="0"/>
              <a:t>lenses were offered to every customer, had </a:t>
            </a:r>
            <a:r>
              <a:rPr lang="en-US" i="1" dirty="0"/>
              <a:t>Transitions </a:t>
            </a:r>
            <a:r>
              <a:rPr lang="en-US" dirty="0"/>
              <a:t>lens displays in every office, ran promotional radio ads, and sent an electronic text or email message accompanying each appointment confirmation with “Don’t forget to ask for your </a:t>
            </a:r>
            <a:r>
              <a:rPr lang="en-US" i="1" dirty="0"/>
              <a:t>Transitions</a:t>
            </a:r>
            <a:r>
              <a:rPr lang="en-US" dirty="0"/>
              <a:t> lens rebate at your next visit.”</a:t>
            </a:r>
          </a:p>
          <a:p>
            <a:endParaRPr lang="en-US" dirty="0"/>
          </a:p>
          <a:p>
            <a:r>
              <a:rPr lang="en-US" dirty="0"/>
              <a:t>Through their efforts, Grimard </a:t>
            </a:r>
            <a:r>
              <a:rPr lang="en-US" dirty="0" err="1"/>
              <a:t>Optique</a:t>
            </a:r>
            <a:r>
              <a:rPr lang="en-US" dirty="0"/>
              <a:t> Saw a 153% increase in </a:t>
            </a:r>
            <a:r>
              <a:rPr lang="en-US" i="1" dirty="0"/>
              <a:t>Transitions </a:t>
            </a:r>
            <a:r>
              <a:rPr lang="en-US" dirty="0"/>
              <a:t>single-vision lens sales.</a:t>
            </a:r>
          </a:p>
          <a:p>
            <a:endParaRPr lang="en-US" dirty="0"/>
          </a:p>
          <a:p>
            <a:r>
              <a:rPr lang="en-US" altLang="en-US" b="1" i="1" dirty="0">
                <a:solidFill>
                  <a:schemeClr val="tx2"/>
                </a:solidFill>
              </a:rPr>
              <a:t>Comments from the judges: </a:t>
            </a:r>
            <a:r>
              <a:rPr lang="en-US" altLang="en-US" sz="1200" i="1" kern="1200" dirty="0">
                <a:solidFill>
                  <a:schemeClr val="bg1"/>
                </a:solidFill>
                <a:latin typeface="+mn-lt"/>
                <a:ea typeface="+mn-ea"/>
                <a:cs typeface="Arial" charset="0"/>
              </a:rPr>
              <a:t>Grimard </a:t>
            </a:r>
            <a:r>
              <a:rPr lang="en-US" altLang="en-US" sz="1200" i="1" kern="1200" dirty="0" err="1">
                <a:solidFill>
                  <a:schemeClr val="bg1"/>
                </a:solidFill>
                <a:latin typeface="+mn-lt"/>
                <a:ea typeface="+mn-ea"/>
                <a:cs typeface="Arial" charset="0"/>
              </a:rPr>
              <a:t>Optique</a:t>
            </a:r>
            <a:r>
              <a:rPr lang="en-US" altLang="en-US" sz="1200" i="1" kern="1200" dirty="0">
                <a:solidFill>
                  <a:schemeClr val="bg1"/>
                </a:solidFill>
                <a:latin typeface="+mn-lt"/>
                <a:ea typeface="+mn-ea"/>
                <a:cs typeface="Arial" charset="0"/>
              </a:rPr>
              <a:t> not only made strong efforts to train their staff about Transitions lenses, but they also put a real emphasis on educating their patients about the products as well. Their new focus on sensitivity to light and the large number of Open Door events and other patient advertising resulted in strong success in 2019.</a:t>
            </a:r>
            <a:endParaRPr lang="en-US" i="1" dirty="0"/>
          </a:p>
        </p:txBody>
      </p:sp>
      <p:sp>
        <p:nvSpPr>
          <p:cNvPr id="4" name="Slide Number Placeholder 3"/>
          <p:cNvSpPr>
            <a:spLocks noGrp="1"/>
          </p:cNvSpPr>
          <p:nvPr>
            <p:ph type="sldNum" sz="quarter" idx="5"/>
          </p:nvPr>
        </p:nvSpPr>
        <p:spPr/>
        <p:txBody>
          <a:bodyPr/>
          <a:lstStyle/>
          <a:p>
            <a:fld id="{B1A44E3B-B3DB-430D-83B5-C915085C15BE}" type="slidenum">
              <a:rPr lang="en-US" smtClean="0"/>
              <a:t>15</a:t>
            </a:fld>
            <a:endParaRPr lang="en-US"/>
          </a:p>
        </p:txBody>
      </p:sp>
    </p:spTree>
    <p:extLst>
      <p:ext uri="{BB962C8B-B14F-4D97-AF65-F5344CB8AC3E}">
        <p14:creationId xmlns:p14="http://schemas.microsoft.com/office/powerpoint/2010/main" val="684619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Henry Ford </a:t>
            </a:r>
            <a:r>
              <a:rPr lang="en-US" sz="1200" kern="1200" dirty="0" err="1">
                <a:solidFill>
                  <a:schemeClr val="tx1"/>
                </a:solidFill>
                <a:effectLst/>
                <a:latin typeface="+mn-lt"/>
                <a:ea typeface="+mn-ea"/>
                <a:cs typeface="+mn-cs"/>
              </a:rPr>
              <a:t>OptimEyes</a:t>
            </a:r>
            <a:r>
              <a:rPr lang="en-US" sz="1200" kern="1200" dirty="0">
                <a:solidFill>
                  <a:schemeClr val="tx1"/>
                </a:solidFill>
                <a:effectLst/>
                <a:latin typeface="+mn-lt"/>
                <a:ea typeface="+mn-ea"/>
                <a:cs typeface="+mn-cs"/>
              </a:rPr>
              <a:t> is a team of highly skilled doctors and healthcare professionals dedicated to providing the full spectrum of quality eye care for the whole family at 20 locations around the metro Detroit area.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top goal in 2019 for Henry Ford OptimEyes was to attract new millennial patients, in line with Transitions Optical’s goal to attract a younger patient base. They also sought to re-energize their team in </a:t>
            </a:r>
            <a:r>
              <a:rPr lang="en-US" sz="1200" i="1" kern="1200" dirty="0">
                <a:solidFill>
                  <a:schemeClr val="tx1"/>
                </a:solidFill>
                <a:effectLst/>
                <a:latin typeface="+mn-lt"/>
                <a:ea typeface="+mn-ea"/>
                <a:cs typeface="+mn-cs"/>
              </a:rPr>
              <a:t>Transitions</a:t>
            </a:r>
            <a:r>
              <a:rPr lang="en-US" sz="1200" kern="1200" dirty="0">
                <a:solidFill>
                  <a:schemeClr val="tx1"/>
                </a:solidFill>
                <a:effectLst/>
                <a:latin typeface="+mn-lt"/>
                <a:ea typeface="+mn-ea"/>
                <a:cs typeface="+mn-cs"/>
              </a:rPr>
              <a:t> lens sales; excite their current patient base, as well as recruit new wearers of the younger generation with new and innovative products; and use the new </a:t>
            </a:r>
            <a:r>
              <a:rPr lang="en-US" sz="1200" i="1" kern="1200" dirty="0">
                <a:solidFill>
                  <a:schemeClr val="tx1"/>
                </a:solidFill>
                <a:effectLst/>
                <a:latin typeface="+mn-lt"/>
                <a:ea typeface="+mn-ea"/>
                <a:cs typeface="+mn-cs"/>
              </a:rPr>
              <a:t>Transitions</a:t>
            </a:r>
            <a:r>
              <a:rPr lang="en-US" sz="1200" kern="1200" dirty="0">
                <a:solidFill>
                  <a:schemeClr val="tx1"/>
                </a:solidFill>
                <a:effectLst/>
                <a:latin typeface="+mn-lt"/>
                <a:ea typeface="+mn-ea"/>
                <a:cs typeface="+mn-cs"/>
              </a:rPr>
              <a:t> style color lenses and mirrors to help patients personalize their frame and lenses.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the launch of Transitions style colors and style mirrors, Henry Ford </a:t>
            </a:r>
            <a:r>
              <a:rPr lang="en-US" sz="1200" kern="1200" dirty="0" err="1">
                <a:solidFill>
                  <a:schemeClr val="tx1"/>
                </a:solidFill>
                <a:effectLst/>
                <a:latin typeface="+mn-lt"/>
                <a:ea typeface="+mn-ea"/>
                <a:cs typeface="+mn-cs"/>
              </a:rPr>
              <a:t>OptimEyes</a:t>
            </a:r>
            <a:r>
              <a:rPr lang="en-US" sz="1200" kern="1200" dirty="0">
                <a:solidFill>
                  <a:schemeClr val="tx1"/>
                </a:solidFill>
                <a:effectLst/>
                <a:latin typeface="+mn-lt"/>
                <a:ea typeface="+mn-ea"/>
                <a:cs typeface="+mn-cs"/>
              </a:rPr>
              <a:t> created excitement and awareness around the products through many efforts! They featured </a:t>
            </a:r>
            <a:r>
              <a:rPr lang="en-US" sz="1200" i="1" kern="1200" dirty="0">
                <a:solidFill>
                  <a:schemeClr val="tx1"/>
                </a:solidFill>
                <a:effectLst/>
                <a:latin typeface="+mn-lt"/>
                <a:ea typeface="+mn-ea"/>
                <a:cs typeface="+mn-cs"/>
              </a:rPr>
              <a:t>Transitions</a:t>
            </a:r>
            <a:r>
              <a:rPr lang="en-US" sz="1200" kern="1200" dirty="0">
                <a:solidFill>
                  <a:schemeClr val="tx1"/>
                </a:solidFill>
                <a:effectLst/>
                <a:latin typeface="+mn-lt"/>
                <a:ea typeface="+mn-ea"/>
                <a:cs typeface="+mn-cs"/>
              </a:rPr>
              <a:t> lenses in their In-Focus Magazine, sent out postcards promoting the new style colors and style mirrors to over 13,000 homes, set up hold message for all offices throughout the year that included information on the new products, trained all employees on new </a:t>
            </a:r>
            <a:r>
              <a:rPr lang="en-US" sz="1200" i="1" kern="1200" dirty="0">
                <a:solidFill>
                  <a:schemeClr val="tx1"/>
                </a:solidFill>
                <a:effectLst/>
                <a:latin typeface="+mn-lt"/>
                <a:ea typeface="+mn-ea"/>
                <a:cs typeface="+mn-cs"/>
              </a:rPr>
              <a:t>Transitions</a:t>
            </a:r>
            <a:r>
              <a:rPr lang="en-US" sz="1200" kern="1200" dirty="0">
                <a:solidFill>
                  <a:schemeClr val="tx1"/>
                </a:solidFill>
                <a:effectLst/>
                <a:latin typeface="+mn-lt"/>
                <a:ea typeface="+mn-ea"/>
                <a:cs typeface="+mn-cs"/>
              </a:rPr>
              <a:t> lens products, and offered all team members a free frame and a free pair of </a:t>
            </a:r>
            <a:r>
              <a:rPr lang="en-US" sz="1200" i="1" kern="1200" dirty="0">
                <a:solidFill>
                  <a:schemeClr val="tx1"/>
                </a:solidFill>
                <a:effectLst/>
                <a:latin typeface="+mn-lt"/>
                <a:ea typeface="+mn-ea"/>
                <a:cs typeface="+mn-cs"/>
              </a:rPr>
              <a:t>Transitions</a:t>
            </a:r>
            <a:r>
              <a:rPr lang="en-US" sz="1200" kern="1200" dirty="0">
                <a:solidFill>
                  <a:schemeClr val="tx1"/>
                </a:solidFill>
                <a:effectLst/>
                <a:latin typeface="+mn-lt"/>
                <a:ea typeface="+mn-ea"/>
                <a:cs typeface="+mn-cs"/>
              </a:rPr>
              <a:t> style colors or style mirror finishes to create excitement.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result of their efforts, Henry Ford </a:t>
            </a:r>
            <a:r>
              <a:rPr lang="en-US" sz="1200" kern="1200" dirty="0" err="1">
                <a:solidFill>
                  <a:schemeClr val="tx1"/>
                </a:solidFill>
                <a:effectLst/>
                <a:latin typeface="+mn-lt"/>
                <a:ea typeface="+mn-ea"/>
                <a:cs typeface="+mn-cs"/>
              </a:rPr>
              <a:t>OptimEyes</a:t>
            </a:r>
            <a:r>
              <a:rPr lang="en-US" sz="1200" kern="1200" dirty="0">
                <a:solidFill>
                  <a:schemeClr val="tx1"/>
                </a:solidFill>
                <a:effectLst/>
                <a:latin typeface="+mn-lt"/>
                <a:ea typeface="+mn-ea"/>
                <a:cs typeface="+mn-cs"/>
              </a:rPr>
              <a:t> achieved double digit growth every month of 2019.</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kern="1200" dirty="0">
                <a:solidFill>
                  <a:schemeClr val="bg1"/>
                </a:solidFill>
                <a:latin typeface="+mn-lt"/>
                <a:ea typeface="+mn-ea"/>
                <a:cs typeface="Arial" charset="0"/>
              </a:rPr>
              <a:t>Comments from the judges: </a:t>
            </a:r>
            <a:r>
              <a:rPr lang="en-US" altLang="en-US" sz="1200" i="1" dirty="0">
                <a:solidFill>
                  <a:schemeClr val="bg1"/>
                </a:solidFill>
                <a:cs typeface="Arial" charset="0"/>
              </a:rPr>
              <a:t>Henry Ford </a:t>
            </a:r>
            <a:r>
              <a:rPr lang="en-US" altLang="en-US" sz="1200" i="1" dirty="0" err="1">
                <a:solidFill>
                  <a:schemeClr val="bg1"/>
                </a:solidFill>
                <a:cs typeface="Arial" charset="0"/>
              </a:rPr>
              <a:t>OptimEyes</a:t>
            </a:r>
            <a:r>
              <a:rPr lang="en-US" altLang="en-US" sz="1200" i="1" dirty="0">
                <a:solidFill>
                  <a:schemeClr val="bg1"/>
                </a:solidFill>
                <a:cs typeface="Arial" charset="0"/>
              </a:rPr>
              <a:t> really capitalized on the launch of Transitions style colors and style mirrors to help them achieve their goals! They featured Transitions lenses in virtually all of their materials for patients, and also put an emphasis on their staff both by offering them new training and a free pair of Transitions lenses.</a:t>
            </a:r>
            <a:endParaRPr lang="en-US" altLang="en-US" sz="1200" i="1" kern="1200" dirty="0">
              <a:solidFill>
                <a:schemeClr val="bg1"/>
              </a:solidFill>
              <a:latin typeface="+mn-lt"/>
              <a:ea typeface="+mn-ea"/>
              <a:cs typeface="Arial" charset="0"/>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16</a:t>
            </a:fld>
            <a:endParaRPr lang="en-US"/>
          </a:p>
        </p:txBody>
      </p:sp>
    </p:spTree>
    <p:extLst>
      <p:ext uri="{BB962C8B-B14F-4D97-AF65-F5344CB8AC3E}">
        <p14:creationId xmlns:p14="http://schemas.microsoft.com/office/powerpoint/2010/main" val="2264132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Hill Eyecare is a privately owned optometry office located in Spring Hill, Tennessee. </a:t>
            </a:r>
          </a:p>
          <a:p>
            <a:endParaRPr lang="en-US" dirty="0"/>
          </a:p>
          <a:p>
            <a:r>
              <a:rPr lang="en-US" dirty="0"/>
              <a:t>Spring Hill Eyecare’s secret to success started with education--</a:t>
            </a:r>
            <a:r>
              <a:rPr lang="en-US" sz="1200" b="0" i="0" u="none" strike="noStrike" kern="1200" dirty="0">
                <a:solidFill>
                  <a:schemeClr val="tx1"/>
                </a:solidFill>
                <a:effectLst/>
                <a:latin typeface="+mn-lt"/>
                <a:ea typeface="+mn-ea"/>
                <a:cs typeface="+mn-cs"/>
              </a:rPr>
              <a:t>discussing </a:t>
            </a:r>
            <a:r>
              <a:rPr lang="en-US" sz="1200" b="0" i="1" u="none" strike="noStrike" kern="1200" dirty="0">
                <a:solidFill>
                  <a:schemeClr val="tx1"/>
                </a:solidFill>
                <a:effectLst/>
                <a:latin typeface="+mn-lt"/>
                <a:ea typeface="+mn-ea"/>
                <a:cs typeface="+mn-cs"/>
              </a:rPr>
              <a:t>Transitions</a:t>
            </a:r>
            <a:r>
              <a:rPr lang="en-US" sz="1200" b="0" i="0" u="none" strike="noStrike" kern="1200" dirty="0">
                <a:solidFill>
                  <a:schemeClr val="tx1"/>
                </a:solidFill>
                <a:effectLst/>
                <a:latin typeface="+mn-lt"/>
                <a:ea typeface="+mn-ea"/>
                <a:cs typeface="+mn-cs"/>
              </a:rPr>
              <a:t> lenses at meetings, holding training sessions, and sharing experiences and patient responses. They also fitted each staff member with a pair of </a:t>
            </a:r>
            <a:r>
              <a:rPr lang="en-US" sz="1200" b="0" i="1" u="none" strike="noStrike" kern="1200" dirty="0">
                <a:solidFill>
                  <a:schemeClr val="tx1"/>
                </a:solidFill>
                <a:effectLst/>
                <a:latin typeface="+mn-lt"/>
                <a:ea typeface="+mn-ea"/>
                <a:cs typeface="+mn-cs"/>
              </a:rPr>
              <a:t>Transitions® Signature® GEN 8 </a:t>
            </a:r>
            <a:r>
              <a:rPr lang="en-US" sz="1200" b="0" i="0" u="none" strike="noStrike" kern="1200" dirty="0">
                <a:solidFill>
                  <a:schemeClr val="tx1"/>
                </a:solidFill>
                <a:effectLst/>
                <a:latin typeface="+mn-lt"/>
                <a:ea typeface="+mn-ea"/>
                <a:cs typeface="+mn-cs"/>
              </a:rPr>
              <a:t>lenses.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their optical, they encouraged engagement with the Transitions brand by asking patients to leave a written review. The positive patient feedback reassured new wearers in their decision to purchase. They also created an interactive lens display where patients could demo the </a:t>
            </a:r>
            <a:r>
              <a:rPr lang="en-US" sz="1200" b="0" i="1" u="none" strike="noStrike" kern="1200" dirty="0">
                <a:solidFill>
                  <a:schemeClr val="tx1"/>
                </a:solidFill>
                <a:effectLst/>
                <a:latin typeface="+mn-lt"/>
                <a:ea typeface="+mn-ea"/>
                <a:cs typeface="+mn-cs"/>
              </a:rPr>
              <a:t>Transitions</a:t>
            </a:r>
            <a:r>
              <a:rPr lang="en-US" sz="1200" b="0" i="1" u="none" strike="noStrike" kern="1200" baseline="3000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 Signature</a:t>
            </a:r>
            <a:r>
              <a:rPr lang="en-US" sz="1200" b="0" i="1"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style colors in  frames. </a:t>
            </a:r>
          </a:p>
          <a:p>
            <a:endParaRPr lang="en-US" dirty="0"/>
          </a:p>
          <a:p>
            <a:r>
              <a:rPr lang="en-US" dirty="0"/>
              <a:t>These initiatives helped Spring Hill Eyecare increase their </a:t>
            </a:r>
            <a:r>
              <a:rPr lang="en-US" i="1" dirty="0"/>
              <a:t>Transitions lens </a:t>
            </a:r>
            <a:r>
              <a:rPr lang="en-US" dirty="0"/>
              <a:t>share by 22%.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i="1" dirty="0">
                <a:solidFill>
                  <a:schemeClr val="tx2"/>
                </a:solidFill>
              </a:rPr>
              <a:t>Comments from the judges: </a:t>
            </a:r>
            <a:r>
              <a:rPr lang="en-US" altLang="en-US" sz="1200" kern="1200" dirty="0">
                <a:solidFill>
                  <a:schemeClr val="bg1"/>
                </a:solidFill>
                <a:latin typeface="+mn-lt"/>
                <a:ea typeface="+mn-ea"/>
                <a:cs typeface="Arial" charset="0"/>
              </a:rPr>
              <a:t>Spring Hill Eyecare’s dedication to educating their staff and patients is remarkable. From tackling common objections with unique in-store materials to including </a:t>
            </a:r>
            <a:r>
              <a:rPr lang="en-US" altLang="en-US" sz="1200" i="1" kern="1200" dirty="0">
                <a:solidFill>
                  <a:schemeClr val="bg1"/>
                </a:solidFill>
                <a:latin typeface="+mn-lt"/>
                <a:ea typeface="+mn-ea"/>
                <a:cs typeface="Arial" charset="0"/>
              </a:rPr>
              <a:t>Transitions</a:t>
            </a:r>
            <a:r>
              <a:rPr lang="en-US" altLang="en-US" sz="1200" kern="1200" dirty="0">
                <a:solidFill>
                  <a:schemeClr val="bg1"/>
                </a:solidFill>
                <a:latin typeface="+mn-lt"/>
                <a:ea typeface="+mn-ea"/>
                <a:cs typeface="Arial" charset="0"/>
              </a:rPr>
              <a:t> lenses on their lens menu, they’re continuously finding new ways to recommend.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kern="1200" dirty="0">
              <a:solidFill>
                <a:schemeClr val="bg1"/>
              </a:solidFill>
              <a:latin typeface="+mn-lt"/>
              <a:ea typeface="+mn-ea"/>
              <a:cs typeface="Arial" charset="0"/>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17</a:t>
            </a:fld>
            <a:endParaRPr lang="en-US"/>
          </a:p>
        </p:txBody>
      </p:sp>
    </p:spTree>
    <p:extLst>
      <p:ext uri="{BB962C8B-B14F-4D97-AF65-F5344CB8AC3E}">
        <p14:creationId xmlns:p14="http://schemas.microsoft.com/office/powerpoint/2010/main" val="1727253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Care Centre is an independent optometric practice in Toronto, Canada. </a:t>
            </a:r>
          </a:p>
          <a:p>
            <a:endParaRPr lang="en-US" dirty="0"/>
          </a:p>
          <a:p>
            <a:r>
              <a:rPr lang="en-US" dirty="0"/>
              <a:t>Vision Care Centre developed a comprehensive approach to include </a:t>
            </a:r>
            <a:r>
              <a:rPr lang="en-US" i="1" dirty="0"/>
              <a:t>Transitions</a:t>
            </a:r>
            <a:r>
              <a:rPr lang="en-US" dirty="0"/>
              <a:t> lenses as a part of the patient journey. They began pre-testing all patient lenses to see if their current eyewear had sun protection and practiced doctor-driven dispensing. They also created a Transitions Style Bar and encouraged patients to try the lens. </a:t>
            </a:r>
          </a:p>
          <a:p>
            <a:endParaRPr lang="en-US" dirty="0"/>
          </a:p>
          <a:p>
            <a:r>
              <a:rPr lang="en-US" dirty="0"/>
              <a:t>After attending Transitions Academy in 2019, they recreated the experience for staff by reviewing the educational content and creating new scripts to overcome patient objections.   </a:t>
            </a:r>
          </a:p>
          <a:p>
            <a:endParaRPr lang="en-US" dirty="0"/>
          </a:p>
          <a:p>
            <a:r>
              <a:rPr lang="en-US" dirty="0"/>
              <a:t>Through these efforts, Vision Care Centre was able to reach all patient demographics, change perceptions about the brand and grow their penetration rate to 36.5%.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i="1" dirty="0">
                <a:solidFill>
                  <a:schemeClr val="tx2"/>
                </a:solidFill>
              </a:rPr>
              <a:t>Comments from the judges: </a:t>
            </a:r>
            <a:r>
              <a:rPr lang="en-US" altLang="en-US" b="0" i="0" dirty="0">
                <a:solidFill>
                  <a:schemeClr val="tx2"/>
                </a:solidFill>
              </a:rPr>
              <a:t>Vision Care Centre’s application of their learnings from Transitions Academy is truly impressive. Not only did they change the way they were recommending, but they also converted their staff to become Transitions brand advocates. </a:t>
            </a:r>
            <a:endParaRPr lang="en-US" altLang="en-US" sz="1200" b="1" i="1" kern="1200" dirty="0">
              <a:solidFill>
                <a:schemeClr val="tx2"/>
              </a:solidFill>
              <a:latin typeface="+mn-lt"/>
              <a:ea typeface="+mn-ea"/>
              <a:cs typeface="Arial" charset="0"/>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18</a:t>
            </a:fld>
            <a:endParaRPr lang="en-US"/>
          </a:p>
        </p:txBody>
      </p:sp>
    </p:spTree>
    <p:extLst>
      <p:ext uri="{BB962C8B-B14F-4D97-AF65-F5344CB8AC3E}">
        <p14:creationId xmlns:p14="http://schemas.microsoft.com/office/powerpoint/2010/main" val="1558161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Professor Edward C. August is a master optician with nearly 50 years of optical experience. He is also the president of August Enterprise and owner of The Optical Retail Group (TORG). Professor Edward C. August has been committed to the Transitions brand since the early 1990s. He is a huge advocate and speaks regularly on the Transitions brand, including it as a part of his Sunwear-o-logy presentation. In 2019, he spoke to over 10,000 eyecare professionals in the U.S. Canada, England, Scotland and China.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Through TORG, Professor Edward C. August encourages all retailers to prescribe </a:t>
            </a:r>
            <a:r>
              <a:rPr lang="en-US" sz="1200" b="0" i="1" u="none" strike="noStrike" kern="1200" dirty="0">
                <a:solidFill>
                  <a:schemeClr val="tx1"/>
                </a:solidFill>
                <a:effectLst/>
                <a:latin typeface="+mn-lt"/>
                <a:ea typeface="+mn-ea"/>
                <a:cs typeface="+mn-cs"/>
              </a:rPr>
              <a:t>Transitions</a:t>
            </a:r>
            <a:r>
              <a:rPr lang="en-US" sz="1200" b="0" i="0" u="none" strike="noStrike" kern="1200" dirty="0">
                <a:solidFill>
                  <a:schemeClr val="tx1"/>
                </a:solidFill>
                <a:effectLst/>
                <a:latin typeface="+mn-lt"/>
                <a:ea typeface="+mn-ea"/>
                <a:cs typeface="+mn-cs"/>
              </a:rPr>
              <a:t> lenses to every patient and discuss the family of </a:t>
            </a:r>
            <a:r>
              <a:rPr lang="en-US" sz="1200" b="0" i="1" u="none" strike="noStrike" kern="1200" dirty="0">
                <a:solidFill>
                  <a:schemeClr val="tx1"/>
                </a:solidFill>
                <a:effectLst/>
                <a:latin typeface="+mn-lt"/>
                <a:ea typeface="+mn-ea"/>
                <a:cs typeface="+mn-cs"/>
              </a:rPr>
              <a:t>Transitions</a:t>
            </a:r>
            <a:r>
              <a:rPr lang="en-US" sz="1200" b="0" i="0" u="none" strike="noStrike" kern="1200" dirty="0">
                <a:solidFill>
                  <a:schemeClr val="tx1"/>
                </a:solidFill>
                <a:effectLst/>
                <a:latin typeface="+mn-lt"/>
                <a:ea typeface="+mn-ea"/>
                <a:cs typeface="+mn-cs"/>
              </a:rPr>
              <a:t> brands. He also teaches prescription analysis which is the art and science of communicating the features and benefits of products, utilizing the quality education products supplied by </a:t>
            </a:r>
            <a:r>
              <a:rPr lang="en-US" sz="1200" b="0" i="1" u="none" strike="noStrike" kern="1200" dirty="0">
                <a:solidFill>
                  <a:schemeClr val="tx1"/>
                </a:solidFill>
                <a:effectLst/>
                <a:latin typeface="+mn-lt"/>
                <a:ea typeface="+mn-ea"/>
                <a:cs typeface="+mn-cs"/>
              </a:rPr>
              <a:t>Transitions</a:t>
            </a:r>
            <a:r>
              <a:rPr lang="en-US" sz="1200" b="0" i="0" u="none" strike="noStrike" kern="1200" dirty="0">
                <a:solidFill>
                  <a:schemeClr val="tx1"/>
                </a:solidFill>
                <a:effectLst/>
                <a:latin typeface="+mn-lt"/>
                <a:ea typeface="+mn-ea"/>
                <a:cs typeface="+mn-cs"/>
              </a:rPr>
              <a:t> lenses.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collective efforts have helped him increase </a:t>
            </a:r>
            <a:r>
              <a:rPr lang="en-US" sz="1200" i="1" kern="1200" dirty="0">
                <a:solidFill>
                  <a:schemeClr val="tx1"/>
                </a:solidFill>
                <a:effectLst/>
                <a:latin typeface="+mn-lt"/>
                <a:ea typeface="+mn-ea"/>
                <a:cs typeface="+mn-cs"/>
              </a:rPr>
              <a:t>Transitions</a:t>
            </a:r>
            <a:r>
              <a:rPr lang="en-US" sz="1200" kern="1200" dirty="0">
                <a:solidFill>
                  <a:schemeClr val="tx1"/>
                </a:solidFill>
                <a:effectLst/>
                <a:latin typeface="+mn-lt"/>
                <a:ea typeface="+mn-ea"/>
                <a:cs typeface="+mn-cs"/>
              </a:rPr>
              <a:t> lens sales for TORG by 25%.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Comments from the judges: </a:t>
            </a:r>
            <a:r>
              <a:rPr lang="en-US" sz="1200" b="0" kern="1200" dirty="0">
                <a:solidFill>
                  <a:schemeClr val="tx1"/>
                </a:solidFill>
                <a:effectLst/>
                <a:latin typeface="+mn-lt"/>
                <a:ea typeface="+mn-ea"/>
                <a:cs typeface="+mn-cs"/>
              </a:rPr>
              <a:t>Professor Edward C. August is the definition of a Transitions Brand Ambassador because of his lifelong commitment to the brand. It’s incredible how he takes Transitions lens information and utilizes it on speaking tours worldwide. </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19</a:t>
            </a:fld>
            <a:endParaRPr lang="en-US"/>
          </a:p>
        </p:txBody>
      </p:sp>
    </p:spTree>
    <p:extLst>
      <p:ext uri="{BB962C8B-B14F-4D97-AF65-F5344CB8AC3E}">
        <p14:creationId xmlns:p14="http://schemas.microsoft.com/office/powerpoint/2010/main" val="2925842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39" name="Google Shape;43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Determine your S.M.A.R.T. (specific, measurable, attainable, relevant, time-bound) goal(s)</a:t>
            </a:r>
            <a:endParaRPr/>
          </a:p>
          <a:p>
            <a:pPr marL="457200" marR="0" lvl="0" indent="-228600" algn="l" rtl="0">
              <a:lnSpc>
                <a:spcPct val="100000"/>
              </a:lnSpc>
              <a:spcBef>
                <a:spcPts val="0"/>
              </a:spcBef>
              <a:spcAft>
                <a:spcPts val="0"/>
              </a:spcAft>
              <a:buSzPts val="1400"/>
              <a:buNone/>
            </a:pPr>
            <a:endParaRPr/>
          </a:p>
        </p:txBody>
      </p:sp>
      <p:sp>
        <p:nvSpPr>
          <p:cNvPr id="447" name="Google Shape;44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55" name="Google Shape;45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If relevant, be sure to include your photochromic lens sales (including pair growth and share of overall mix).</a:t>
            </a:r>
            <a:endParaRPr/>
          </a:p>
        </p:txBody>
      </p:sp>
      <p:sp>
        <p:nvSpPr>
          <p:cNvPr id="471" name="Google Shape;47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a:t>Transitions Brand Ambassador: </a:t>
            </a:r>
            <a:r>
              <a:rPr lang="en-US"/>
              <a:t>This award goes to the </a:t>
            </a:r>
            <a:r>
              <a:rPr lang="en-US" b="1" u="sng"/>
              <a:t>individual </a:t>
            </a:r>
            <a:r>
              <a:rPr lang="en-US"/>
              <a:t>who best showcases their dedication to being an influential advocate of the </a:t>
            </a:r>
            <a:r>
              <a:rPr lang="en-US" i="1"/>
              <a:t>Transitions</a:t>
            </a:r>
            <a:r>
              <a:rPr lang="en-US" i="1" baseline="30000"/>
              <a:t>®</a:t>
            </a:r>
            <a:r>
              <a:rPr lang="en-US"/>
              <a:t> brand, whether amplifying peer-to-peer conversations, social media or having an unparalleled commitment to incorporating </a:t>
            </a:r>
            <a:r>
              <a:rPr lang="en-US" i="1"/>
              <a:t>Transitions</a:t>
            </a:r>
            <a:r>
              <a:rPr lang="en-US" i="1" baseline="30000"/>
              <a:t>®</a:t>
            </a:r>
            <a:r>
              <a:rPr lang="en-US"/>
              <a:t> lens products into their business goals, patient interactions, training efforts or promotion of healthy vision in their community. </a:t>
            </a:r>
            <a:endParaRPr/>
          </a:p>
          <a:p>
            <a:pPr marL="457200" marR="0" lvl="0" indent="-228600" algn="l" rtl="0">
              <a:lnSpc>
                <a:spcPct val="100000"/>
              </a:lnSpc>
              <a:spcBef>
                <a:spcPts val="0"/>
              </a:spcBef>
              <a:spcAft>
                <a:spcPts val="0"/>
              </a:spcAft>
              <a:buSzPts val="1400"/>
              <a:buNone/>
            </a:pPr>
            <a:endParaRPr/>
          </a:p>
          <a:p>
            <a:pPr marL="457200" lvl="0" indent="-228600" algn="l" rtl="0">
              <a:lnSpc>
                <a:spcPct val="90000"/>
              </a:lnSpc>
              <a:spcBef>
                <a:spcPts val="0"/>
              </a:spcBef>
              <a:spcAft>
                <a:spcPts val="0"/>
              </a:spcAft>
              <a:buClr>
                <a:srgbClr val="00B5E2"/>
              </a:buClr>
              <a:buSzPts val="1400"/>
              <a:buNone/>
            </a:pPr>
            <a:r>
              <a:rPr lang="en-US" b="1"/>
              <a:t>Retailer of the Year U.S., Retailer of the Year Canada: </a:t>
            </a:r>
            <a:r>
              <a:rPr lang="en-US" sz="1200">
                <a:solidFill>
                  <a:srgbClr val="000000"/>
                </a:solidFill>
                <a:latin typeface="Century Gothic"/>
                <a:ea typeface="Century Gothic"/>
                <a:cs typeface="Century Gothic"/>
                <a:sym typeface="Century Gothic"/>
              </a:rPr>
              <a:t>Awarded to a </a:t>
            </a:r>
            <a:r>
              <a:rPr lang="en-US" sz="1200" b="1" u="sng">
                <a:solidFill>
                  <a:srgbClr val="000000"/>
                </a:solidFill>
                <a:latin typeface="Century Gothic"/>
                <a:ea typeface="Century Gothic"/>
                <a:cs typeface="Century Gothic"/>
                <a:sym typeface="Century Gothic"/>
              </a:rPr>
              <a:t>retailer</a:t>
            </a:r>
            <a:r>
              <a:rPr lang="en-US" sz="1200">
                <a:solidFill>
                  <a:srgbClr val="000000"/>
                </a:solidFill>
                <a:latin typeface="Century Gothic"/>
                <a:ea typeface="Century Gothic"/>
                <a:cs typeface="Century Gothic"/>
                <a:sym typeface="Century Gothic"/>
              </a:rPr>
              <a:t> for actively supporting the </a:t>
            </a:r>
            <a:r>
              <a:rPr lang="en-US" sz="1200" i="1">
                <a:solidFill>
                  <a:srgbClr val="000000"/>
                </a:solidFill>
                <a:latin typeface="Century Gothic"/>
                <a:ea typeface="Century Gothic"/>
                <a:cs typeface="Century Gothic"/>
                <a:sym typeface="Century Gothic"/>
              </a:rPr>
              <a:t>Transitions</a:t>
            </a:r>
            <a:r>
              <a:rPr lang="en-US" sz="1200">
                <a:solidFill>
                  <a:srgbClr val="000000"/>
                </a:solidFill>
                <a:latin typeface="Century Gothic"/>
                <a:ea typeface="Century Gothic"/>
                <a:cs typeface="Century Gothic"/>
                <a:sym typeface="Century Gothic"/>
              </a:rPr>
              <a:t> brand and demonstrating a commitment to enhancing the vision of their customers and communities.  U.S. and Canadian retailers with 20 or more locations are eligible for this award. The award will be presented to one retailer from the US and one retailer from Canada. Nominees are judged on several factors, including overall photochromic growth; efforts to support the </a:t>
            </a:r>
            <a:r>
              <a:rPr lang="en-US" sz="1200" i="1">
                <a:solidFill>
                  <a:srgbClr val="000000"/>
                </a:solidFill>
                <a:latin typeface="Century Gothic"/>
                <a:ea typeface="Century Gothic"/>
                <a:cs typeface="Century Gothic"/>
                <a:sym typeface="Century Gothic"/>
              </a:rPr>
              <a:t>Transitions</a:t>
            </a:r>
            <a:r>
              <a:rPr lang="en-US" sz="1200">
                <a:solidFill>
                  <a:srgbClr val="000000"/>
                </a:solidFill>
                <a:latin typeface="Century Gothic"/>
                <a:ea typeface="Century Gothic"/>
                <a:cs typeface="Century Gothic"/>
                <a:sym typeface="Century Gothic"/>
              </a:rPr>
              <a:t> brand through marketing programs and promotions; quality of education provided to optical employees; efforts to promote healthy sight in their local community and support and involvement with public service programs; and an overall commitment to educating customers about the importance of healthy sight and benefits of </a:t>
            </a:r>
            <a:r>
              <a:rPr lang="en-US" sz="1200" i="1">
                <a:solidFill>
                  <a:srgbClr val="000000"/>
                </a:solidFill>
                <a:latin typeface="Century Gothic"/>
                <a:ea typeface="Century Gothic"/>
                <a:cs typeface="Century Gothic"/>
                <a:sym typeface="Century Gothic"/>
              </a:rPr>
              <a:t>Transitions</a:t>
            </a:r>
            <a:r>
              <a:rPr lang="en-US" sz="1200">
                <a:solidFill>
                  <a:srgbClr val="000000"/>
                </a:solidFill>
                <a:latin typeface="Century Gothic"/>
                <a:ea typeface="Century Gothic"/>
                <a:cs typeface="Century Gothic"/>
                <a:sym typeface="Century Gothic"/>
              </a:rPr>
              <a:t> lenses.</a:t>
            </a:r>
            <a:endParaRPr/>
          </a:p>
          <a:p>
            <a:pPr marL="457200" marR="0" lvl="0" indent="-228600" algn="l" rtl="0">
              <a:lnSpc>
                <a:spcPct val="100000"/>
              </a:lnSpc>
              <a:spcBef>
                <a:spcPts val="1200"/>
              </a:spcBef>
              <a:spcAft>
                <a:spcPts val="0"/>
              </a:spcAft>
              <a:buSzPts val="1400"/>
              <a:buNone/>
            </a:pPr>
            <a:endParaRPr b="1"/>
          </a:p>
          <a:p>
            <a:pPr marL="457200" lvl="0" indent="-228600" algn="l" rtl="0">
              <a:lnSpc>
                <a:spcPct val="90000"/>
              </a:lnSpc>
              <a:spcBef>
                <a:spcPts val="0"/>
              </a:spcBef>
              <a:spcAft>
                <a:spcPts val="0"/>
              </a:spcAft>
              <a:buClr>
                <a:srgbClr val="00B5E2"/>
              </a:buClr>
              <a:buSzPts val="1400"/>
              <a:buNone/>
            </a:pPr>
            <a:r>
              <a:rPr lang="en-US" b="1"/>
              <a:t>Eyecare Practice of the Year U.S., Eyecare Practice of the Year Canada: </a:t>
            </a:r>
            <a:r>
              <a:rPr lang="en-US" sz="1200">
                <a:solidFill>
                  <a:srgbClr val="000000"/>
                </a:solidFill>
                <a:latin typeface="Century Gothic"/>
                <a:ea typeface="Century Gothic"/>
                <a:cs typeface="Century Gothic"/>
                <a:sym typeface="Century Gothic"/>
              </a:rPr>
              <a:t>The Eyecare Practice of the Year Award recognizes </a:t>
            </a:r>
            <a:r>
              <a:rPr lang="en-US" sz="1200" b="1" u="sng">
                <a:solidFill>
                  <a:srgbClr val="000000"/>
                </a:solidFill>
                <a:latin typeface="Century Gothic"/>
                <a:ea typeface="Century Gothic"/>
                <a:cs typeface="Century Gothic"/>
                <a:sym typeface="Century Gothic"/>
              </a:rPr>
              <a:t>independent eyecare practices</a:t>
            </a:r>
            <a:r>
              <a:rPr lang="en-US" sz="1200">
                <a:solidFill>
                  <a:srgbClr val="000000"/>
                </a:solidFill>
                <a:latin typeface="Century Gothic"/>
                <a:ea typeface="Century Gothic"/>
                <a:cs typeface="Century Gothic"/>
                <a:sym typeface="Century Gothic"/>
              </a:rPr>
              <a:t> and </a:t>
            </a:r>
            <a:r>
              <a:rPr lang="en-US" b="1" u="sng"/>
              <a:t>retailers with less than 20 locations</a:t>
            </a:r>
            <a:r>
              <a:rPr lang="en-US"/>
              <a:t> in the U.S. and Canada </a:t>
            </a:r>
            <a:r>
              <a:rPr lang="en-US" sz="1200">
                <a:solidFill>
                  <a:srgbClr val="000000"/>
                </a:solidFill>
                <a:latin typeface="Century Gothic"/>
                <a:ea typeface="Century Gothic"/>
                <a:cs typeface="Century Gothic"/>
                <a:sym typeface="Century Gothic"/>
              </a:rPr>
              <a:t>that are actively promoting healthy sight to their patients and within their local communities, and who have demonstrated excellence in supporting the </a:t>
            </a:r>
            <a:r>
              <a:rPr lang="en-US" sz="1200" i="1">
                <a:solidFill>
                  <a:srgbClr val="000000"/>
                </a:solidFill>
                <a:latin typeface="Century Gothic"/>
                <a:ea typeface="Century Gothic"/>
                <a:cs typeface="Century Gothic"/>
                <a:sym typeface="Century Gothic"/>
              </a:rPr>
              <a:t>Transitions</a:t>
            </a:r>
            <a:r>
              <a:rPr lang="en-US" sz="1200">
                <a:solidFill>
                  <a:srgbClr val="000000"/>
                </a:solidFill>
                <a:latin typeface="Century Gothic"/>
                <a:ea typeface="Century Gothic"/>
                <a:cs typeface="Century Gothic"/>
                <a:sym typeface="Century Gothic"/>
              </a:rPr>
              <a:t> brand. The award will be presented to one retailer from the US and one retailer from Canada. All nominees are evaluated on their performance in several factors, including commitment to photochromic growth; alignment to Transitions Optical and participation in programs and promotions; marketing initiatives; education and training efforts; and community involvement.</a:t>
            </a:r>
            <a:endParaRPr/>
          </a:p>
          <a:p>
            <a:pPr marL="457200" marR="0" lvl="0" indent="-228600" algn="l" rtl="0">
              <a:lnSpc>
                <a:spcPct val="100000"/>
              </a:lnSpc>
              <a:spcBef>
                <a:spcPts val="1200"/>
              </a:spcBef>
              <a:spcAft>
                <a:spcPts val="0"/>
              </a:spcAft>
              <a:buSzPts val="1400"/>
              <a:buNone/>
            </a:pPr>
            <a:endParaRPr b="1"/>
          </a:p>
          <a:p>
            <a:pPr marL="457200" lvl="0" indent="-228600" algn="l" rtl="0">
              <a:lnSpc>
                <a:spcPct val="90000"/>
              </a:lnSpc>
              <a:spcBef>
                <a:spcPts val="0"/>
              </a:spcBef>
              <a:spcAft>
                <a:spcPts val="0"/>
              </a:spcAft>
              <a:buClr>
                <a:srgbClr val="00B5E2"/>
              </a:buClr>
              <a:buSzPts val="1400"/>
              <a:buNone/>
            </a:pPr>
            <a:r>
              <a:rPr lang="en-US" b="1"/>
              <a:t>Best in Training: </a:t>
            </a:r>
            <a:r>
              <a:rPr lang="en-US" sz="1200">
                <a:solidFill>
                  <a:srgbClr val="000000"/>
                </a:solidFill>
                <a:latin typeface="Century Gothic"/>
                <a:ea typeface="Century Gothic"/>
                <a:cs typeface="Century Gothic"/>
                <a:sym typeface="Century Gothic"/>
              </a:rPr>
              <a:t>Presented to an </a:t>
            </a:r>
            <a:r>
              <a:rPr lang="en-US" sz="1200" b="1" u="sng">
                <a:solidFill>
                  <a:srgbClr val="000000"/>
                </a:solidFill>
                <a:latin typeface="Century Gothic"/>
                <a:ea typeface="Century Gothic"/>
                <a:cs typeface="Century Gothic"/>
                <a:sym typeface="Century Gothic"/>
              </a:rPr>
              <a:t>individual, company or educator </a:t>
            </a:r>
            <a:r>
              <a:rPr lang="en-US" sz="1200">
                <a:solidFill>
                  <a:srgbClr val="000000"/>
                </a:solidFill>
                <a:latin typeface="Century Gothic"/>
                <a:ea typeface="Century Gothic"/>
                <a:cs typeface="Century Gothic"/>
                <a:sym typeface="Century Gothic"/>
              </a:rPr>
              <a:t>that has shown creativity in developing or offering training and education opportunities that include dispensing photochromics, the </a:t>
            </a:r>
            <a:r>
              <a:rPr lang="en-US" sz="1200" i="1">
                <a:solidFill>
                  <a:srgbClr val="000000"/>
                </a:solidFill>
                <a:latin typeface="Century Gothic"/>
                <a:ea typeface="Century Gothic"/>
                <a:cs typeface="Century Gothic"/>
                <a:sym typeface="Century Gothic"/>
              </a:rPr>
              <a:t>Transitions</a:t>
            </a:r>
            <a:r>
              <a:rPr lang="en-US" sz="1200">
                <a:solidFill>
                  <a:srgbClr val="000000"/>
                </a:solidFill>
                <a:latin typeface="Century Gothic"/>
                <a:ea typeface="Century Gothic"/>
                <a:cs typeface="Century Gothic"/>
                <a:sym typeface="Century Gothic"/>
              </a:rPr>
              <a:t> brand or family of products. This could include integrating Transitions Optical’s messaging or education resources into staff or industry training efforts, or helping to increase participation in training events that include Transitions Optical (such as CE training seminars, education and other training offered through lab and/or lens manufacturer partners).</a:t>
            </a:r>
            <a:endParaRPr/>
          </a:p>
          <a:p>
            <a:pPr marL="457200" marR="0" lvl="0" indent="-228600" algn="l" rtl="0">
              <a:lnSpc>
                <a:spcPct val="100000"/>
              </a:lnSpc>
              <a:spcBef>
                <a:spcPts val="1200"/>
              </a:spcBef>
              <a:spcAft>
                <a:spcPts val="0"/>
              </a:spcAft>
              <a:buSzPts val="1400"/>
              <a:buNone/>
            </a:pPr>
            <a:endParaRPr/>
          </a:p>
          <a:p>
            <a:pPr marL="457200" lvl="0" indent="-228600" algn="l" rtl="0">
              <a:lnSpc>
                <a:spcPct val="90000"/>
              </a:lnSpc>
              <a:spcBef>
                <a:spcPts val="0"/>
              </a:spcBef>
              <a:spcAft>
                <a:spcPts val="1200"/>
              </a:spcAft>
              <a:buClr>
                <a:srgbClr val="00B5E2"/>
              </a:buClr>
              <a:buSzPts val="1400"/>
              <a:buNone/>
            </a:pPr>
            <a:r>
              <a:rPr lang="en-US" b="1"/>
              <a:t>Best in Marketing: </a:t>
            </a:r>
            <a:r>
              <a:rPr lang="en-US" sz="1200">
                <a:solidFill>
                  <a:srgbClr val="000000"/>
                </a:solidFill>
                <a:latin typeface="Century Gothic"/>
                <a:ea typeface="Century Gothic"/>
                <a:cs typeface="Century Gothic"/>
                <a:sym typeface="Century Gothic"/>
              </a:rPr>
              <a:t>Awarded to an</a:t>
            </a:r>
            <a:r>
              <a:rPr lang="en-US" sz="1200" b="1">
                <a:solidFill>
                  <a:srgbClr val="000000"/>
                </a:solidFill>
                <a:latin typeface="Century Gothic"/>
                <a:ea typeface="Century Gothic"/>
                <a:cs typeface="Century Gothic"/>
                <a:sym typeface="Century Gothic"/>
              </a:rPr>
              <a:t> </a:t>
            </a:r>
            <a:r>
              <a:rPr lang="en-US" sz="1200" b="1" u="sng">
                <a:solidFill>
                  <a:srgbClr val="000000"/>
                </a:solidFill>
                <a:latin typeface="Century Gothic"/>
                <a:ea typeface="Century Gothic"/>
                <a:cs typeface="Century Gothic"/>
                <a:sym typeface="Century Gothic"/>
              </a:rPr>
              <a:t>individual or company</a:t>
            </a:r>
            <a:r>
              <a:rPr lang="en-US" sz="1200">
                <a:solidFill>
                  <a:srgbClr val="000000"/>
                </a:solidFill>
                <a:latin typeface="Century Gothic"/>
                <a:ea typeface="Century Gothic"/>
                <a:cs typeface="Century Gothic"/>
                <a:sym typeface="Century Gothic"/>
              </a:rPr>
              <a:t> for employing creative and strategic marketing tactics to effectively promote the </a:t>
            </a:r>
            <a:r>
              <a:rPr lang="en-US" sz="1200" i="1">
                <a:solidFill>
                  <a:srgbClr val="000000"/>
                </a:solidFill>
                <a:latin typeface="Century Gothic"/>
                <a:ea typeface="Century Gothic"/>
                <a:cs typeface="Century Gothic"/>
                <a:sym typeface="Century Gothic"/>
              </a:rPr>
              <a:t>Transitions</a:t>
            </a:r>
            <a:r>
              <a:rPr lang="en-US" sz="1200">
                <a:solidFill>
                  <a:srgbClr val="000000"/>
                </a:solidFill>
                <a:latin typeface="Century Gothic"/>
                <a:ea typeface="Century Gothic"/>
                <a:cs typeface="Century Gothic"/>
                <a:sym typeface="Century Gothic"/>
              </a:rPr>
              <a:t> brand or family of products among customers or within their communities. Marketing initiatives could include incorporating the </a:t>
            </a:r>
            <a:r>
              <a:rPr lang="en-US" sz="1200" i="1">
                <a:solidFill>
                  <a:srgbClr val="000000"/>
                </a:solidFill>
                <a:latin typeface="Century Gothic"/>
                <a:ea typeface="Century Gothic"/>
                <a:cs typeface="Century Gothic"/>
                <a:sym typeface="Century Gothic"/>
              </a:rPr>
              <a:t>Transitions</a:t>
            </a:r>
            <a:r>
              <a:rPr lang="en-US" sz="1200">
                <a:solidFill>
                  <a:srgbClr val="000000"/>
                </a:solidFill>
                <a:latin typeface="Century Gothic"/>
                <a:ea typeface="Century Gothic"/>
                <a:cs typeface="Century Gothic"/>
                <a:sym typeface="Century Gothic"/>
              </a:rPr>
              <a:t> brand within marketing and advertising campaigns, sales/staff promotions, point-of-sale, in-office materials, or digital communications (email, website, social media, etc). Nominees should also demonstrate how the execution of the marketing tactics helped to “break through the clutter” and add value to their business objectives. </a:t>
            </a:r>
            <a:endParaRPr/>
          </a:p>
        </p:txBody>
      </p:sp>
      <p:sp>
        <p:nvSpPr>
          <p:cNvPr id="272" name="Google Shape;27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sz="1200">
              <a:solidFill>
                <a:srgbClr val="000000"/>
              </a:solidFill>
              <a:latin typeface="Century Gothic"/>
              <a:ea typeface="Century Gothic"/>
              <a:cs typeface="Century Gothic"/>
              <a:sym typeface="Century Gothic"/>
            </a:endParaRPr>
          </a:p>
        </p:txBody>
      </p:sp>
      <p:sp>
        <p:nvSpPr>
          <p:cNvPr id="283" name="Google Shape;28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https://www.visionmonday.com/business/article/transitions-optical-announces-2020-innovation-awards-finalists/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https://www.eyecarebusiness.com/news/2021/transitions-optical-names-innovation-awards-progra</a:t>
            </a:r>
            <a:endParaRPr/>
          </a:p>
        </p:txBody>
      </p:sp>
      <p:sp>
        <p:nvSpPr>
          <p:cNvPr id="294" name="Google Shape;29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https://opticalprism.ca/transitions-optical-announces-2020-innovation-award-finalists/?fbclid=IwAR2Yw4esdmNzveTJaAwIFWoAE5PPmgYw-mFCrvHMvSlv9xyjrvoUOXKS2R0</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https://www.optiknow.ca/2021/08/04/transitions-announces-2020-innovation-award-finalists/</a:t>
            </a:r>
            <a:endParaRPr/>
          </a:p>
        </p:txBody>
      </p:sp>
      <p:sp>
        <p:nvSpPr>
          <p:cNvPr id="308" name="Google Shape;3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Nominations will be accepted online at </a:t>
            </a:r>
            <a:r>
              <a:rPr lang="en-US" dirty="0" err="1"/>
              <a:t>TransitionsPRO.com</a:t>
            </a:r>
            <a:r>
              <a:rPr lang="en-US" dirty="0"/>
              <a:t>/Awards in October 2021.</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To enter, candidates must complete a nomination form and detail their 2021 efforts in the following evaluation areas: commitment and inspiration, goals, plan and creativity, and impact and results.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Nominees are welcome to enter more than one category and can self-enter, or can be nominated by a lab, lens manufacturer, industry colleague or other industry organization representative.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321" name="Google Shape;32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a:t>https://vimeo.com/392964907 </a:t>
            </a:r>
            <a:endParaRPr/>
          </a:p>
          <a:p>
            <a:pPr marL="457200" marR="0" lvl="0" indent="-228600" algn="l" rtl="0">
              <a:lnSpc>
                <a:spcPct val="100000"/>
              </a:lnSpc>
              <a:spcBef>
                <a:spcPts val="0"/>
              </a:spcBef>
              <a:spcAft>
                <a:spcPts val="0"/>
              </a:spcAft>
              <a:buSzPts val="1400"/>
              <a:buNone/>
            </a:pPr>
            <a:endParaRPr/>
          </a:p>
        </p:txBody>
      </p:sp>
      <p:sp>
        <p:nvSpPr>
          <p:cNvPr id="329" name="Google Shape;32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40" name="Google Shape;34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_Branded_3">
  <p:cSld name="Cover_Branded_3">
    <p:spTree>
      <p:nvGrpSpPr>
        <p:cNvPr id="1" name="Shape 10"/>
        <p:cNvGrpSpPr/>
        <p:nvPr/>
      </p:nvGrpSpPr>
      <p:grpSpPr>
        <a:xfrm>
          <a:off x="0" y="0"/>
          <a:ext cx="0" cy="0"/>
          <a:chOff x="0" y="0"/>
          <a:chExt cx="0" cy="0"/>
        </a:xfrm>
      </p:grpSpPr>
      <p:pic>
        <p:nvPicPr>
          <p:cNvPr id="11" name="Google Shape;11;p29" descr="A person looking at the camera&#10;&#10;Description automatically generated"/>
          <p:cNvPicPr preferRelativeResize="0"/>
          <p:nvPr/>
        </p:nvPicPr>
        <p:blipFill rotWithShape="1">
          <a:blip r:embed="rId2">
            <a:alphaModFix/>
          </a:blip>
          <a:srcRect/>
          <a:stretch/>
        </p:blipFill>
        <p:spPr>
          <a:xfrm>
            <a:off x="-1" y="-31408"/>
            <a:ext cx="12390784" cy="6913422"/>
          </a:xfrm>
          <a:prstGeom prst="rect">
            <a:avLst/>
          </a:prstGeom>
          <a:noFill/>
          <a:ln>
            <a:noFill/>
          </a:ln>
        </p:spPr>
      </p:pic>
      <p:grpSp>
        <p:nvGrpSpPr>
          <p:cNvPr id="12" name="Google Shape;12;p29"/>
          <p:cNvGrpSpPr/>
          <p:nvPr/>
        </p:nvGrpSpPr>
        <p:grpSpPr>
          <a:xfrm>
            <a:off x="4423088" y="-763"/>
            <a:ext cx="7414135" cy="6858762"/>
            <a:chOff x="3932760" y="-132522"/>
            <a:chExt cx="8259240" cy="7016304"/>
          </a:xfrm>
        </p:grpSpPr>
        <p:sp>
          <p:nvSpPr>
            <p:cNvPr id="13" name="Google Shape;13;p29"/>
            <p:cNvSpPr/>
            <p:nvPr/>
          </p:nvSpPr>
          <p:spPr>
            <a:xfrm>
              <a:off x="7977843" y="-132522"/>
              <a:ext cx="4214157" cy="701630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9"/>
            <p:cNvSpPr/>
            <p:nvPr/>
          </p:nvSpPr>
          <p:spPr>
            <a:xfrm flipH="1">
              <a:off x="3932760" y="-120829"/>
              <a:ext cx="4045083" cy="6992917"/>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15" name="Google Shape;15;p29"/>
          <p:cNvSpPr txBox="1">
            <a:spLocks noGrp="1"/>
          </p:cNvSpPr>
          <p:nvPr>
            <p:ph type="body" idx="1"/>
          </p:nvPr>
        </p:nvSpPr>
        <p:spPr>
          <a:xfrm>
            <a:off x="6361042" y="3429000"/>
            <a:ext cx="5538858" cy="1348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500"/>
              <a:buFont typeface="Arial"/>
              <a:buNone/>
              <a:defRPr sz="45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 name="Google Shape;16;p29"/>
          <p:cNvSpPr txBox="1">
            <a:spLocks noGrp="1"/>
          </p:cNvSpPr>
          <p:nvPr>
            <p:ph type="body" idx="2"/>
          </p:nvPr>
        </p:nvSpPr>
        <p:spPr>
          <a:xfrm>
            <a:off x="6361042" y="4802217"/>
            <a:ext cx="5538858" cy="5165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 name="Google Shape;17;p29"/>
          <p:cNvSpPr txBox="1">
            <a:spLocks noGrp="1"/>
          </p:cNvSpPr>
          <p:nvPr>
            <p:ph type="body" idx="3"/>
          </p:nvPr>
        </p:nvSpPr>
        <p:spPr>
          <a:xfrm>
            <a:off x="10179927" y="6347791"/>
            <a:ext cx="1719973" cy="27167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8" name="Google Shape;18;p29"/>
          <p:cNvPicPr preferRelativeResize="0"/>
          <p:nvPr/>
        </p:nvPicPr>
        <p:blipFill rotWithShape="1">
          <a:blip r:embed="rId3">
            <a:alphaModFix/>
          </a:blip>
          <a:srcRect/>
          <a:stretch/>
        </p:blipFill>
        <p:spPr>
          <a:xfrm rot="-3664159">
            <a:off x="1748507" y="3487297"/>
            <a:ext cx="8747993" cy="147687"/>
          </a:xfrm>
          <a:prstGeom prst="rect">
            <a:avLst/>
          </a:prstGeom>
          <a:noFill/>
          <a:ln>
            <a:noFill/>
          </a:ln>
        </p:spPr>
      </p:pic>
      <p:pic>
        <p:nvPicPr>
          <p:cNvPr id="19" name="Google Shape;19;p29" descr="A close up of a sign&#10;&#10;Description automatically generated"/>
          <p:cNvPicPr preferRelativeResize="0"/>
          <p:nvPr/>
        </p:nvPicPr>
        <p:blipFill rotWithShape="1">
          <a:blip r:embed="rId4">
            <a:alphaModFix/>
          </a:blip>
          <a:srcRect/>
          <a:stretch/>
        </p:blipFill>
        <p:spPr>
          <a:xfrm>
            <a:off x="9379900" y="360999"/>
            <a:ext cx="2520000" cy="67263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ver_Branded_1">
  <p:cSld name="Cover_Branded_1">
    <p:spTree>
      <p:nvGrpSpPr>
        <p:cNvPr id="1" name="Shape 76"/>
        <p:cNvGrpSpPr/>
        <p:nvPr/>
      </p:nvGrpSpPr>
      <p:grpSpPr>
        <a:xfrm>
          <a:off x="0" y="0"/>
          <a:ext cx="0" cy="0"/>
          <a:chOff x="0" y="0"/>
          <a:chExt cx="0" cy="0"/>
        </a:xfrm>
      </p:grpSpPr>
      <p:pic>
        <p:nvPicPr>
          <p:cNvPr id="77" name="Google Shape;77;p38" descr="A person in glasses looking at the camera&#10;&#10;Description automatically generated"/>
          <p:cNvPicPr preferRelativeResize="0"/>
          <p:nvPr/>
        </p:nvPicPr>
        <p:blipFill rotWithShape="1">
          <a:blip r:embed="rId2">
            <a:alphaModFix/>
          </a:blip>
          <a:srcRect b="699"/>
          <a:stretch/>
        </p:blipFill>
        <p:spPr>
          <a:xfrm>
            <a:off x="-92765" y="-762"/>
            <a:ext cx="12464299" cy="6898671"/>
          </a:xfrm>
          <a:prstGeom prst="rect">
            <a:avLst/>
          </a:prstGeom>
          <a:noFill/>
          <a:ln>
            <a:noFill/>
          </a:ln>
        </p:spPr>
      </p:pic>
      <p:grpSp>
        <p:nvGrpSpPr>
          <p:cNvPr id="78" name="Google Shape;78;p38"/>
          <p:cNvGrpSpPr/>
          <p:nvPr/>
        </p:nvGrpSpPr>
        <p:grpSpPr>
          <a:xfrm>
            <a:off x="4423088" y="-763"/>
            <a:ext cx="7414135" cy="6858762"/>
            <a:chOff x="3932760" y="-132522"/>
            <a:chExt cx="8259240" cy="7016304"/>
          </a:xfrm>
        </p:grpSpPr>
        <p:sp>
          <p:nvSpPr>
            <p:cNvPr id="79" name="Google Shape;79;p38"/>
            <p:cNvSpPr/>
            <p:nvPr/>
          </p:nvSpPr>
          <p:spPr>
            <a:xfrm>
              <a:off x="7977843" y="-132522"/>
              <a:ext cx="4214157" cy="701630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38"/>
            <p:cNvSpPr/>
            <p:nvPr/>
          </p:nvSpPr>
          <p:spPr>
            <a:xfrm flipH="1">
              <a:off x="3932760" y="-120829"/>
              <a:ext cx="4045083" cy="6992917"/>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81" name="Google Shape;81;p38"/>
          <p:cNvSpPr txBox="1">
            <a:spLocks noGrp="1"/>
          </p:cNvSpPr>
          <p:nvPr>
            <p:ph type="body" idx="1"/>
          </p:nvPr>
        </p:nvSpPr>
        <p:spPr>
          <a:xfrm>
            <a:off x="6361042" y="3429000"/>
            <a:ext cx="5538858" cy="1348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500"/>
              <a:buFont typeface="Arial"/>
              <a:buNone/>
              <a:defRPr sz="45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2" name="Google Shape;82;p38"/>
          <p:cNvSpPr txBox="1">
            <a:spLocks noGrp="1"/>
          </p:cNvSpPr>
          <p:nvPr>
            <p:ph type="body" idx="2"/>
          </p:nvPr>
        </p:nvSpPr>
        <p:spPr>
          <a:xfrm>
            <a:off x="6361042" y="4802217"/>
            <a:ext cx="5538858" cy="5165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83" name="Google Shape;83;p38" descr="A close up of a sign&#10;&#10;Description automatically generated"/>
          <p:cNvPicPr preferRelativeResize="0"/>
          <p:nvPr/>
        </p:nvPicPr>
        <p:blipFill rotWithShape="1">
          <a:blip r:embed="rId3">
            <a:alphaModFix/>
          </a:blip>
          <a:srcRect/>
          <a:stretch/>
        </p:blipFill>
        <p:spPr>
          <a:xfrm>
            <a:off x="9379900" y="360999"/>
            <a:ext cx="2520000" cy="672632"/>
          </a:xfrm>
          <a:prstGeom prst="rect">
            <a:avLst/>
          </a:prstGeom>
          <a:noFill/>
          <a:ln>
            <a:noFill/>
          </a:ln>
        </p:spPr>
      </p:pic>
      <p:sp>
        <p:nvSpPr>
          <p:cNvPr id="84" name="Google Shape;84;p38"/>
          <p:cNvSpPr txBox="1">
            <a:spLocks noGrp="1"/>
          </p:cNvSpPr>
          <p:nvPr>
            <p:ph type="body" idx="3"/>
          </p:nvPr>
        </p:nvSpPr>
        <p:spPr>
          <a:xfrm>
            <a:off x="10179927" y="6347791"/>
            <a:ext cx="1719973" cy="27167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85" name="Google Shape;85;p38"/>
          <p:cNvPicPr preferRelativeResize="0"/>
          <p:nvPr/>
        </p:nvPicPr>
        <p:blipFill rotWithShape="1">
          <a:blip r:embed="rId4">
            <a:alphaModFix/>
          </a:blip>
          <a:srcRect/>
          <a:stretch/>
        </p:blipFill>
        <p:spPr>
          <a:xfrm rot="-3664159">
            <a:off x="1748507" y="3487297"/>
            <a:ext cx="8747993" cy="14768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ver_Branded_2">
  <p:cSld name="Cover_Branded_2">
    <p:spTree>
      <p:nvGrpSpPr>
        <p:cNvPr id="1" name="Shape 86"/>
        <p:cNvGrpSpPr/>
        <p:nvPr/>
      </p:nvGrpSpPr>
      <p:grpSpPr>
        <a:xfrm>
          <a:off x="0" y="0"/>
          <a:ext cx="0" cy="0"/>
          <a:chOff x="0" y="0"/>
          <a:chExt cx="0" cy="0"/>
        </a:xfrm>
      </p:grpSpPr>
      <p:pic>
        <p:nvPicPr>
          <p:cNvPr id="87" name="Google Shape;87;p39" descr="A person wearing glasses and looking at the camera&#10;&#10;Description automatically generated"/>
          <p:cNvPicPr preferRelativeResize="0"/>
          <p:nvPr/>
        </p:nvPicPr>
        <p:blipFill rotWithShape="1">
          <a:blip r:embed="rId2">
            <a:alphaModFix/>
          </a:blip>
          <a:srcRect/>
          <a:stretch/>
        </p:blipFill>
        <p:spPr>
          <a:xfrm>
            <a:off x="-39757" y="-9226"/>
            <a:ext cx="12404035" cy="6920815"/>
          </a:xfrm>
          <a:prstGeom prst="rect">
            <a:avLst/>
          </a:prstGeom>
          <a:noFill/>
          <a:ln>
            <a:noFill/>
          </a:ln>
        </p:spPr>
      </p:pic>
      <p:grpSp>
        <p:nvGrpSpPr>
          <p:cNvPr id="88" name="Google Shape;88;p39"/>
          <p:cNvGrpSpPr/>
          <p:nvPr/>
        </p:nvGrpSpPr>
        <p:grpSpPr>
          <a:xfrm>
            <a:off x="4423088" y="-763"/>
            <a:ext cx="7414135" cy="6858762"/>
            <a:chOff x="3932760" y="-132522"/>
            <a:chExt cx="8259240" cy="7016304"/>
          </a:xfrm>
        </p:grpSpPr>
        <p:sp>
          <p:nvSpPr>
            <p:cNvPr id="89" name="Google Shape;89;p39"/>
            <p:cNvSpPr/>
            <p:nvPr/>
          </p:nvSpPr>
          <p:spPr>
            <a:xfrm>
              <a:off x="7977843" y="-132522"/>
              <a:ext cx="4214157" cy="701630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39"/>
            <p:cNvSpPr/>
            <p:nvPr/>
          </p:nvSpPr>
          <p:spPr>
            <a:xfrm flipH="1">
              <a:off x="3932760" y="-120829"/>
              <a:ext cx="4045083" cy="6992917"/>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91" name="Google Shape;91;p39"/>
          <p:cNvSpPr txBox="1">
            <a:spLocks noGrp="1"/>
          </p:cNvSpPr>
          <p:nvPr>
            <p:ph type="body" idx="1"/>
          </p:nvPr>
        </p:nvSpPr>
        <p:spPr>
          <a:xfrm>
            <a:off x="6361042" y="3429000"/>
            <a:ext cx="5538858" cy="1348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500"/>
              <a:buFont typeface="Arial"/>
              <a:buNone/>
              <a:defRPr sz="45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2" name="Google Shape;92;p39"/>
          <p:cNvSpPr txBox="1">
            <a:spLocks noGrp="1"/>
          </p:cNvSpPr>
          <p:nvPr>
            <p:ph type="body" idx="2"/>
          </p:nvPr>
        </p:nvSpPr>
        <p:spPr>
          <a:xfrm>
            <a:off x="6361042" y="4802217"/>
            <a:ext cx="5538858" cy="5165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3" name="Google Shape;93;p39"/>
          <p:cNvSpPr txBox="1">
            <a:spLocks noGrp="1"/>
          </p:cNvSpPr>
          <p:nvPr>
            <p:ph type="body" idx="3"/>
          </p:nvPr>
        </p:nvSpPr>
        <p:spPr>
          <a:xfrm>
            <a:off x="10179927" y="6347791"/>
            <a:ext cx="1719973" cy="27167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94" name="Google Shape;94;p39"/>
          <p:cNvPicPr preferRelativeResize="0"/>
          <p:nvPr/>
        </p:nvPicPr>
        <p:blipFill rotWithShape="1">
          <a:blip r:embed="rId3">
            <a:alphaModFix/>
          </a:blip>
          <a:srcRect/>
          <a:stretch/>
        </p:blipFill>
        <p:spPr>
          <a:xfrm rot="-3664159">
            <a:off x="1748507" y="3487297"/>
            <a:ext cx="8747993" cy="147687"/>
          </a:xfrm>
          <a:prstGeom prst="rect">
            <a:avLst/>
          </a:prstGeom>
          <a:noFill/>
          <a:ln>
            <a:noFill/>
          </a:ln>
        </p:spPr>
      </p:pic>
      <p:pic>
        <p:nvPicPr>
          <p:cNvPr id="95" name="Google Shape;95;p39" descr="A close up of a sign&#10;&#10;Description automatically generated"/>
          <p:cNvPicPr preferRelativeResize="0"/>
          <p:nvPr/>
        </p:nvPicPr>
        <p:blipFill rotWithShape="1">
          <a:blip r:embed="rId4">
            <a:alphaModFix/>
          </a:blip>
          <a:srcRect/>
          <a:stretch/>
        </p:blipFill>
        <p:spPr>
          <a:xfrm>
            <a:off x="9379900" y="360999"/>
            <a:ext cx="2520000" cy="67263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_Insert_Image">
  <p:cSld name="Cover_Insert_Image">
    <p:spTree>
      <p:nvGrpSpPr>
        <p:cNvPr id="1" name="Shape 96"/>
        <p:cNvGrpSpPr/>
        <p:nvPr/>
      </p:nvGrpSpPr>
      <p:grpSpPr>
        <a:xfrm>
          <a:off x="0" y="0"/>
          <a:ext cx="0" cy="0"/>
          <a:chOff x="0" y="0"/>
          <a:chExt cx="0" cy="0"/>
        </a:xfrm>
      </p:grpSpPr>
      <p:grpSp>
        <p:nvGrpSpPr>
          <p:cNvPr id="97" name="Google Shape;97;p40"/>
          <p:cNvGrpSpPr/>
          <p:nvPr/>
        </p:nvGrpSpPr>
        <p:grpSpPr>
          <a:xfrm>
            <a:off x="4423088" y="-763"/>
            <a:ext cx="7414135" cy="6858762"/>
            <a:chOff x="3932760" y="-132522"/>
            <a:chExt cx="8259240" cy="7016304"/>
          </a:xfrm>
        </p:grpSpPr>
        <p:sp>
          <p:nvSpPr>
            <p:cNvPr id="98" name="Google Shape;98;p40"/>
            <p:cNvSpPr/>
            <p:nvPr/>
          </p:nvSpPr>
          <p:spPr>
            <a:xfrm>
              <a:off x="7977843" y="-132522"/>
              <a:ext cx="4214157" cy="701630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40"/>
            <p:cNvSpPr/>
            <p:nvPr/>
          </p:nvSpPr>
          <p:spPr>
            <a:xfrm flipH="1">
              <a:off x="3932760" y="-120829"/>
              <a:ext cx="4045083" cy="6992917"/>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100" name="Google Shape;100;p40"/>
          <p:cNvSpPr txBox="1">
            <a:spLocks noGrp="1"/>
          </p:cNvSpPr>
          <p:nvPr>
            <p:ph type="body" idx="1"/>
          </p:nvPr>
        </p:nvSpPr>
        <p:spPr>
          <a:xfrm>
            <a:off x="6361042" y="3429000"/>
            <a:ext cx="5538858" cy="1348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500"/>
              <a:buFont typeface="Arial"/>
              <a:buNone/>
              <a:defRPr sz="45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1" name="Google Shape;101;p40"/>
          <p:cNvSpPr txBox="1">
            <a:spLocks noGrp="1"/>
          </p:cNvSpPr>
          <p:nvPr>
            <p:ph type="body" idx="2"/>
          </p:nvPr>
        </p:nvSpPr>
        <p:spPr>
          <a:xfrm>
            <a:off x="6361042" y="4802217"/>
            <a:ext cx="5538858" cy="5165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2" name="Google Shape;102;p40"/>
          <p:cNvSpPr txBox="1">
            <a:spLocks noGrp="1"/>
          </p:cNvSpPr>
          <p:nvPr>
            <p:ph type="body" idx="3"/>
          </p:nvPr>
        </p:nvSpPr>
        <p:spPr>
          <a:xfrm>
            <a:off x="10179927" y="6347791"/>
            <a:ext cx="1719973" cy="27167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03" name="Google Shape;103;p40"/>
          <p:cNvPicPr preferRelativeResize="0"/>
          <p:nvPr/>
        </p:nvPicPr>
        <p:blipFill rotWithShape="1">
          <a:blip r:embed="rId2">
            <a:alphaModFix/>
          </a:blip>
          <a:srcRect/>
          <a:stretch/>
        </p:blipFill>
        <p:spPr>
          <a:xfrm rot="-3664159">
            <a:off x="1748507" y="3487297"/>
            <a:ext cx="8747993" cy="147687"/>
          </a:xfrm>
          <a:prstGeom prst="rect">
            <a:avLst/>
          </a:prstGeom>
          <a:noFill/>
          <a:ln>
            <a:noFill/>
          </a:ln>
        </p:spPr>
      </p:pic>
      <p:sp>
        <p:nvSpPr>
          <p:cNvPr id="104" name="Google Shape;104;p40"/>
          <p:cNvSpPr>
            <a:spLocks noGrp="1"/>
          </p:cNvSpPr>
          <p:nvPr>
            <p:ph type="pic" idx="4"/>
          </p:nvPr>
        </p:nvSpPr>
        <p:spPr>
          <a:xfrm>
            <a:off x="0" y="0"/>
            <a:ext cx="8001966" cy="6871253"/>
          </a:xfrm>
          <a:prstGeom prst="rect">
            <a:avLst/>
          </a:prstGeom>
          <a:solidFill>
            <a:schemeClr val="accent2"/>
          </a:solidFill>
          <a:ln>
            <a:noFill/>
          </a:ln>
        </p:spPr>
      </p:sp>
      <p:pic>
        <p:nvPicPr>
          <p:cNvPr id="105" name="Google Shape;105;p40" descr="A close up of a sign&#10;&#10;Description automatically generated"/>
          <p:cNvPicPr preferRelativeResize="0"/>
          <p:nvPr/>
        </p:nvPicPr>
        <p:blipFill rotWithShape="1">
          <a:blip r:embed="rId3">
            <a:alphaModFix/>
          </a:blip>
          <a:srcRect/>
          <a:stretch/>
        </p:blipFill>
        <p:spPr>
          <a:xfrm>
            <a:off x="9379900" y="360999"/>
            <a:ext cx="2520000" cy="67263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_Branded">
  <p:cSld name="Agenda_Branded">
    <p:spTree>
      <p:nvGrpSpPr>
        <p:cNvPr id="1" name="Shape 106"/>
        <p:cNvGrpSpPr/>
        <p:nvPr/>
      </p:nvGrpSpPr>
      <p:grpSpPr>
        <a:xfrm>
          <a:off x="0" y="0"/>
          <a:ext cx="0" cy="0"/>
          <a:chOff x="0" y="0"/>
          <a:chExt cx="0" cy="0"/>
        </a:xfrm>
      </p:grpSpPr>
      <p:pic>
        <p:nvPicPr>
          <p:cNvPr id="107" name="Google Shape;107;p41" descr="A person wearing glasses and looking at the camera&#10;&#10;Description automatically generated"/>
          <p:cNvPicPr preferRelativeResize="0"/>
          <p:nvPr/>
        </p:nvPicPr>
        <p:blipFill rotWithShape="1">
          <a:blip r:embed="rId2">
            <a:alphaModFix/>
          </a:blip>
          <a:srcRect/>
          <a:stretch/>
        </p:blipFill>
        <p:spPr>
          <a:xfrm>
            <a:off x="-39757" y="-9226"/>
            <a:ext cx="12404035" cy="6920815"/>
          </a:xfrm>
          <a:prstGeom prst="rect">
            <a:avLst/>
          </a:prstGeom>
          <a:noFill/>
          <a:ln>
            <a:noFill/>
          </a:ln>
        </p:spPr>
      </p:pic>
      <p:sp>
        <p:nvSpPr>
          <p:cNvPr id="108" name="Google Shape;108;p41"/>
          <p:cNvSpPr txBox="1">
            <a:spLocks noGrp="1"/>
          </p:cNvSpPr>
          <p:nvPr>
            <p:ph type="title"/>
          </p:nvPr>
        </p:nvSpPr>
        <p:spPr>
          <a:xfrm>
            <a:off x="7301948" y="1520759"/>
            <a:ext cx="4490387" cy="612842"/>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2400" b="1" i="0" u="none" strike="noStrike" cap="none">
                <a:solidFill>
                  <a:schemeClr val="dk1"/>
                </a:solidFill>
                <a:latin typeface="Century Gothic"/>
                <a:ea typeface="Century Gothic"/>
                <a:cs typeface="Century Gothic"/>
                <a:sym typeface="Century Gothic"/>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9" name="Google Shape;109;p41"/>
          <p:cNvSpPr txBox="1">
            <a:spLocks noGrp="1"/>
          </p:cNvSpPr>
          <p:nvPr>
            <p:ph type="body" idx="1"/>
          </p:nvPr>
        </p:nvSpPr>
        <p:spPr>
          <a:xfrm>
            <a:off x="7307541" y="2491495"/>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0" name="Google Shape;110;p41"/>
          <p:cNvSpPr txBox="1">
            <a:spLocks noGrp="1"/>
          </p:cNvSpPr>
          <p:nvPr>
            <p:ph type="body" idx="2"/>
          </p:nvPr>
        </p:nvSpPr>
        <p:spPr>
          <a:xfrm>
            <a:off x="7307541" y="2944444"/>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1" name="Google Shape;111;p41"/>
          <p:cNvSpPr txBox="1">
            <a:spLocks noGrp="1"/>
          </p:cNvSpPr>
          <p:nvPr>
            <p:ph type="body" idx="3"/>
          </p:nvPr>
        </p:nvSpPr>
        <p:spPr>
          <a:xfrm>
            <a:off x="7307541" y="3343953"/>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2" name="Google Shape;112;p41"/>
          <p:cNvSpPr txBox="1">
            <a:spLocks noGrp="1"/>
          </p:cNvSpPr>
          <p:nvPr>
            <p:ph type="body" idx="4"/>
          </p:nvPr>
        </p:nvSpPr>
        <p:spPr>
          <a:xfrm>
            <a:off x="7307541" y="3796902"/>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3" name="Google Shape;113;p41"/>
          <p:cNvSpPr txBox="1">
            <a:spLocks noGrp="1"/>
          </p:cNvSpPr>
          <p:nvPr>
            <p:ph type="body" idx="5"/>
          </p:nvPr>
        </p:nvSpPr>
        <p:spPr>
          <a:xfrm>
            <a:off x="7307541" y="4185467"/>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4" name="Google Shape;114;p41"/>
          <p:cNvSpPr txBox="1">
            <a:spLocks noGrp="1"/>
          </p:cNvSpPr>
          <p:nvPr>
            <p:ph type="body" idx="6"/>
          </p:nvPr>
        </p:nvSpPr>
        <p:spPr>
          <a:xfrm>
            <a:off x="7307541" y="4638416"/>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5" name="Google Shape;115;p41"/>
          <p:cNvSpPr txBox="1">
            <a:spLocks noGrp="1"/>
          </p:cNvSpPr>
          <p:nvPr>
            <p:ph type="body" idx="7"/>
          </p:nvPr>
        </p:nvSpPr>
        <p:spPr>
          <a:xfrm>
            <a:off x="7297009" y="5004571"/>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6" name="Google Shape;116;p41"/>
          <p:cNvSpPr txBox="1">
            <a:spLocks noGrp="1"/>
          </p:cNvSpPr>
          <p:nvPr>
            <p:ph type="body" idx="8"/>
          </p:nvPr>
        </p:nvSpPr>
        <p:spPr>
          <a:xfrm>
            <a:off x="7297009" y="5457520"/>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17" name="Google Shape;117;p41"/>
          <p:cNvPicPr preferRelativeResize="0"/>
          <p:nvPr/>
        </p:nvPicPr>
        <p:blipFill rotWithShape="1">
          <a:blip r:embed="rId3">
            <a:alphaModFix/>
          </a:blip>
          <a:srcRect/>
          <a:stretch/>
        </p:blipFill>
        <p:spPr>
          <a:xfrm>
            <a:off x="10335620" y="6396102"/>
            <a:ext cx="1440000" cy="385169"/>
          </a:xfrm>
          <a:prstGeom prst="rect">
            <a:avLst/>
          </a:prstGeom>
          <a:noFill/>
          <a:ln>
            <a:noFill/>
          </a:ln>
        </p:spPr>
      </p:pic>
      <p:pic>
        <p:nvPicPr>
          <p:cNvPr id="118" name="Google Shape;118;p41"/>
          <p:cNvPicPr preferRelativeResize="0"/>
          <p:nvPr/>
        </p:nvPicPr>
        <p:blipFill rotWithShape="1">
          <a:blip r:embed="rId4">
            <a:alphaModFix/>
          </a:blip>
          <a:srcRect/>
          <a:stretch/>
        </p:blipFill>
        <p:spPr>
          <a:xfrm rot="-3664159">
            <a:off x="1748507" y="3487297"/>
            <a:ext cx="8747993" cy="14768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genda_Insert_Image">
  <p:cSld name="Agenda_Insert_Image">
    <p:spTree>
      <p:nvGrpSpPr>
        <p:cNvPr id="1" name="Shape 119"/>
        <p:cNvGrpSpPr/>
        <p:nvPr/>
      </p:nvGrpSpPr>
      <p:grpSpPr>
        <a:xfrm>
          <a:off x="0" y="0"/>
          <a:ext cx="0" cy="0"/>
          <a:chOff x="0" y="0"/>
          <a:chExt cx="0" cy="0"/>
        </a:xfrm>
      </p:grpSpPr>
      <p:grpSp>
        <p:nvGrpSpPr>
          <p:cNvPr id="120" name="Google Shape;120;p42"/>
          <p:cNvGrpSpPr/>
          <p:nvPr/>
        </p:nvGrpSpPr>
        <p:grpSpPr>
          <a:xfrm>
            <a:off x="4423088" y="-763"/>
            <a:ext cx="7414135" cy="6858762"/>
            <a:chOff x="3932760" y="-132522"/>
            <a:chExt cx="8259240" cy="7016304"/>
          </a:xfrm>
        </p:grpSpPr>
        <p:sp>
          <p:nvSpPr>
            <p:cNvPr id="121" name="Google Shape;121;p42"/>
            <p:cNvSpPr/>
            <p:nvPr/>
          </p:nvSpPr>
          <p:spPr>
            <a:xfrm>
              <a:off x="7977843" y="-132522"/>
              <a:ext cx="4214157" cy="701630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2"/>
            <p:cNvSpPr/>
            <p:nvPr/>
          </p:nvSpPr>
          <p:spPr>
            <a:xfrm flipH="1">
              <a:off x="3932760" y="-120829"/>
              <a:ext cx="4045083" cy="6992917"/>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pic>
        <p:nvPicPr>
          <p:cNvPr id="123" name="Google Shape;123;p42"/>
          <p:cNvPicPr preferRelativeResize="0"/>
          <p:nvPr/>
        </p:nvPicPr>
        <p:blipFill rotWithShape="1">
          <a:blip r:embed="rId2">
            <a:alphaModFix/>
          </a:blip>
          <a:srcRect/>
          <a:stretch/>
        </p:blipFill>
        <p:spPr>
          <a:xfrm rot="-3664159">
            <a:off x="1748507" y="3487297"/>
            <a:ext cx="8747993" cy="147687"/>
          </a:xfrm>
          <a:prstGeom prst="rect">
            <a:avLst/>
          </a:prstGeom>
          <a:noFill/>
          <a:ln>
            <a:noFill/>
          </a:ln>
        </p:spPr>
      </p:pic>
      <p:sp>
        <p:nvSpPr>
          <p:cNvPr id="124" name="Google Shape;124;p42"/>
          <p:cNvSpPr>
            <a:spLocks noGrp="1"/>
          </p:cNvSpPr>
          <p:nvPr>
            <p:ph type="pic" idx="2"/>
          </p:nvPr>
        </p:nvSpPr>
        <p:spPr>
          <a:xfrm>
            <a:off x="0" y="0"/>
            <a:ext cx="8001966" cy="6871253"/>
          </a:xfrm>
          <a:prstGeom prst="rect">
            <a:avLst/>
          </a:prstGeom>
          <a:solidFill>
            <a:schemeClr val="accent2"/>
          </a:solidFill>
          <a:ln>
            <a:noFill/>
          </a:ln>
        </p:spPr>
      </p:sp>
      <p:sp>
        <p:nvSpPr>
          <p:cNvPr id="125" name="Google Shape;125;p42"/>
          <p:cNvSpPr txBox="1">
            <a:spLocks noGrp="1"/>
          </p:cNvSpPr>
          <p:nvPr>
            <p:ph type="title"/>
          </p:nvPr>
        </p:nvSpPr>
        <p:spPr>
          <a:xfrm>
            <a:off x="7301948" y="1520759"/>
            <a:ext cx="4490387" cy="612842"/>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2400" b="1" i="0" u="none" strike="noStrike" cap="none">
                <a:solidFill>
                  <a:schemeClr val="dk1"/>
                </a:solidFill>
                <a:latin typeface="Century Gothic"/>
                <a:ea typeface="Century Gothic"/>
                <a:cs typeface="Century Gothic"/>
                <a:sym typeface="Century Gothic"/>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6" name="Google Shape;126;p42"/>
          <p:cNvSpPr txBox="1">
            <a:spLocks noGrp="1"/>
          </p:cNvSpPr>
          <p:nvPr>
            <p:ph type="body" idx="1"/>
          </p:nvPr>
        </p:nvSpPr>
        <p:spPr>
          <a:xfrm>
            <a:off x="7307541" y="2491495"/>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7" name="Google Shape;127;p42"/>
          <p:cNvSpPr txBox="1">
            <a:spLocks noGrp="1"/>
          </p:cNvSpPr>
          <p:nvPr>
            <p:ph type="body" idx="3"/>
          </p:nvPr>
        </p:nvSpPr>
        <p:spPr>
          <a:xfrm>
            <a:off x="7307541" y="2944444"/>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8" name="Google Shape;128;p42"/>
          <p:cNvSpPr txBox="1">
            <a:spLocks noGrp="1"/>
          </p:cNvSpPr>
          <p:nvPr>
            <p:ph type="body" idx="4"/>
          </p:nvPr>
        </p:nvSpPr>
        <p:spPr>
          <a:xfrm>
            <a:off x="7307541" y="3343953"/>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9" name="Google Shape;129;p42"/>
          <p:cNvSpPr txBox="1">
            <a:spLocks noGrp="1"/>
          </p:cNvSpPr>
          <p:nvPr>
            <p:ph type="body" idx="5"/>
          </p:nvPr>
        </p:nvSpPr>
        <p:spPr>
          <a:xfrm>
            <a:off x="7307541" y="3796902"/>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0" name="Google Shape;130;p42"/>
          <p:cNvSpPr txBox="1">
            <a:spLocks noGrp="1"/>
          </p:cNvSpPr>
          <p:nvPr>
            <p:ph type="body" idx="6"/>
          </p:nvPr>
        </p:nvSpPr>
        <p:spPr>
          <a:xfrm>
            <a:off x="7307541" y="4185467"/>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1" name="Google Shape;131;p42"/>
          <p:cNvSpPr txBox="1">
            <a:spLocks noGrp="1"/>
          </p:cNvSpPr>
          <p:nvPr>
            <p:ph type="body" idx="7"/>
          </p:nvPr>
        </p:nvSpPr>
        <p:spPr>
          <a:xfrm>
            <a:off x="7307541" y="4638416"/>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2" name="Google Shape;132;p42"/>
          <p:cNvSpPr txBox="1">
            <a:spLocks noGrp="1"/>
          </p:cNvSpPr>
          <p:nvPr>
            <p:ph type="body" idx="8"/>
          </p:nvPr>
        </p:nvSpPr>
        <p:spPr>
          <a:xfrm>
            <a:off x="7297009" y="5004571"/>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3" name="Google Shape;133;p42"/>
          <p:cNvSpPr txBox="1">
            <a:spLocks noGrp="1"/>
          </p:cNvSpPr>
          <p:nvPr>
            <p:ph type="body" idx="9"/>
          </p:nvPr>
        </p:nvSpPr>
        <p:spPr>
          <a:xfrm>
            <a:off x="7297009" y="5457520"/>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34" name="Google Shape;134;p42"/>
          <p:cNvPicPr preferRelativeResize="0"/>
          <p:nvPr/>
        </p:nvPicPr>
        <p:blipFill rotWithShape="1">
          <a:blip r:embed="rId3">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_3_Columns">
  <p:cSld name="Content_3_Columns">
    <p:spTree>
      <p:nvGrpSpPr>
        <p:cNvPr id="1" name="Shape 135"/>
        <p:cNvGrpSpPr/>
        <p:nvPr/>
      </p:nvGrpSpPr>
      <p:grpSpPr>
        <a:xfrm>
          <a:off x="0" y="0"/>
          <a:ext cx="0" cy="0"/>
          <a:chOff x="0" y="0"/>
          <a:chExt cx="0" cy="0"/>
        </a:xfrm>
      </p:grpSpPr>
      <p:sp>
        <p:nvSpPr>
          <p:cNvPr id="136" name="Google Shape;136;p43"/>
          <p:cNvSpPr/>
          <p:nvPr/>
        </p:nvSpPr>
        <p:spPr>
          <a:xfrm>
            <a:off x="457199" y="462487"/>
            <a:ext cx="393900" cy="500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Calibri"/>
              <a:ea typeface="Calibri"/>
              <a:cs typeface="Calibri"/>
              <a:sym typeface="Calibri"/>
            </a:endParaRPr>
          </a:p>
        </p:txBody>
      </p:sp>
      <p:sp>
        <p:nvSpPr>
          <p:cNvPr id="137" name="Google Shape;137;p43"/>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8" name="Google Shape;138;p43"/>
          <p:cNvSpPr txBox="1">
            <a:spLocks noGrp="1"/>
          </p:cNvSpPr>
          <p:nvPr>
            <p:ph type="body" idx="2"/>
          </p:nvPr>
        </p:nvSpPr>
        <p:spPr>
          <a:xfrm>
            <a:off x="960439" y="1156435"/>
            <a:ext cx="3560400"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9" name="Google Shape;139;p43"/>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sp>
        <p:nvSpPr>
          <p:cNvPr id="140" name="Google Shape;140;p43"/>
          <p:cNvSpPr txBox="1">
            <a:spLocks noGrp="1"/>
          </p:cNvSpPr>
          <p:nvPr>
            <p:ph type="body" idx="3"/>
          </p:nvPr>
        </p:nvSpPr>
        <p:spPr>
          <a:xfrm>
            <a:off x="4567420" y="1156435"/>
            <a:ext cx="3560400"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1" name="Google Shape;141;p43"/>
          <p:cNvSpPr txBox="1">
            <a:spLocks noGrp="1"/>
          </p:cNvSpPr>
          <p:nvPr>
            <p:ph type="body" idx="4"/>
          </p:nvPr>
        </p:nvSpPr>
        <p:spPr>
          <a:xfrm>
            <a:off x="8174401" y="1156435"/>
            <a:ext cx="3560400"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42" name="Google Shape;142;p43"/>
          <p:cNvPicPr preferRelativeResize="0"/>
          <p:nvPr/>
        </p:nvPicPr>
        <p:blipFill rotWithShape="1">
          <a:blip r:embed="rId3">
            <a:alphaModFix/>
          </a:blip>
          <a:srcRect/>
          <a:stretch/>
        </p:blipFill>
        <p:spPr>
          <a:xfrm>
            <a:off x="1" y="2934"/>
            <a:ext cx="12191999" cy="205830"/>
          </a:xfrm>
          <a:prstGeom prst="rect">
            <a:avLst/>
          </a:prstGeom>
          <a:noFill/>
          <a:ln>
            <a:noFill/>
          </a:ln>
        </p:spPr>
      </p:pic>
      <p:pic>
        <p:nvPicPr>
          <p:cNvPr id="143" name="Google Shape;143;p43"/>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_Text_Image">
  <p:cSld name="Content_Text_Image">
    <p:spTree>
      <p:nvGrpSpPr>
        <p:cNvPr id="1" name="Shape 144"/>
        <p:cNvGrpSpPr/>
        <p:nvPr/>
      </p:nvGrpSpPr>
      <p:grpSpPr>
        <a:xfrm>
          <a:off x="0" y="0"/>
          <a:ext cx="0" cy="0"/>
          <a:chOff x="0" y="0"/>
          <a:chExt cx="0" cy="0"/>
        </a:xfrm>
      </p:grpSpPr>
      <p:sp>
        <p:nvSpPr>
          <p:cNvPr id="145" name="Google Shape;145;p44"/>
          <p:cNvSpPr/>
          <p:nvPr/>
        </p:nvSpPr>
        <p:spPr>
          <a:xfrm>
            <a:off x="457199" y="462487"/>
            <a:ext cx="393900" cy="500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Calibri"/>
              <a:ea typeface="Calibri"/>
              <a:cs typeface="Calibri"/>
              <a:sym typeface="Calibri"/>
            </a:endParaRPr>
          </a:p>
        </p:txBody>
      </p:sp>
      <p:sp>
        <p:nvSpPr>
          <p:cNvPr id="146" name="Google Shape;146;p44"/>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7" name="Google Shape;147;p44"/>
          <p:cNvSpPr txBox="1">
            <a:spLocks noGrp="1"/>
          </p:cNvSpPr>
          <p:nvPr>
            <p:ph type="body" idx="2"/>
          </p:nvPr>
        </p:nvSpPr>
        <p:spPr>
          <a:xfrm>
            <a:off x="960438" y="1192213"/>
            <a:ext cx="3897311"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8" name="Google Shape;148;p44"/>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sp>
        <p:nvSpPr>
          <p:cNvPr id="149" name="Google Shape;149;p44"/>
          <p:cNvSpPr>
            <a:spLocks noGrp="1"/>
          </p:cNvSpPr>
          <p:nvPr>
            <p:ph type="pic" idx="3"/>
          </p:nvPr>
        </p:nvSpPr>
        <p:spPr>
          <a:xfrm>
            <a:off x="5233307" y="1192213"/>
            <a:ext cx="6501492" cy="5116512"/>
          </a:xfrm>
          <a:prstGeom prst="rect">
            <a:avLst/>
          </a:prstGeom>
          <a:noFill/>
          <a:ln>
            <a:noFill/>
          </a:ln>
        </p:spPr>
      </p:sp>
      <p:pic>
        <p:nvPicPr>
          <p:cNvPr id="150" name="Google Shape;150;p44"/>
          <p:cNvPicPr preferRelativeResize="0"/>
          <p:nvPr/>
        </p:nvPicPr>
        <p:blipFill rotWithShape="1">
          <a:blip r:embed="rId3">
            <a:alphaModFix/>
          </a:blip>
          <a:srcRect/>
          <a:stretch/>
        </p:blipFill>
        <p:spPr>
          <a:xfrm>
            <a:off x="1" y="2934"/>
            <a:ext cx="12191999" cy="205830"/>
          </a:xfrm>
          <a:prstGeom prst="rect">
            <a:avLst/>
          </a:prstGeom>
          <a:noFill/>
          <a:ln>
            <a:noFill/>
          </a:ln>
        </p:spPr>
      </p:pic>
      <p:pic>
        <p:nvPicPr>
          <p:cNvPr id="151" name="Google Shape;151;p44"/>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_Text_Chart">
  <p:cSld name="Content_Text_Chart">
    <p:spTree>
      <p:nvGrpSpPr>
        <p:cNvPr id="1" name="Shape 152"/>
        <p:cNvGrpSpPr/>
        <p:nvPr/>
      </p:nvGrpSpPr>
      <p:grpSpPr>
        <a:xfrm>
          <a:off x="0" y="0"/>
          <a:ext cx="0" cy="0"/>
          <a:chOff x="0" y="0"/>
          <a:chExt cx="0" cy="0"/>
        </a:xfrm>
      </p:grpSpPr>
      <p:sp>
        <p:nvSpPr>
          <p:cNvPr id="153" name="Google Shape;153;p45"/>
          <p:cNvSpPr/>
          <p:nvPr/>
        </p:nvSpPr>
        <p:spPr>
          <a:xfrm>
            <a:off x="457199" y="462487"/>
            <a:ext cx="393900" cy="500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Calibri"/>
              <a:ea typeface="Calibri"/>
              <a:cs typeface="Calibri"/>
              <a:sym typeface="Calibri"/>
            </a:endParaRPr>
          </a:p>
        </p:txBody>
      </p:sp>
      <p:sp>
        <p:nvSpPr>
          <p:cNvPr id="154" name="Google Shape;154;p45"/>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5" name="Google Shape;155;p45"/>
          <p:cNvSpPr txBox="1">
            <a:spLocks noGrp="1"/>
          </p:cNvSpPr>
          <p:nvPr>
            <p:ph type="body" idx="2"/>
          </p:nvPr>
        </p:nvSpPr>
        <p:spPr>
          <a:xfrm>
            <a:off x="960439" y="1192213"/>
            <a:ext cx="3876262"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6" name="Google Shape;156;p45"/>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sp>
        <p:nvSpPr>
          <p:cNvPr id="157" name="Google Shape;157;p45"/>
          <p:cNvSpPr>
            <a:spLocks noGrp="1"/>
          </p:cNvSpPr>
          <p:nvPr>
            <p:ph type="chart" idx="3"/>
          </p:nvPr>
        </p:nvSpPr>
        <p:spPr>
          <a:xfrm>
            <a:off x="5053693" y="1192213"/>
            <a:ext cx="6681108" cy="51165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58" name="Google Shape;158;p45"/>
          <p:cNvPicPr preferRelativeResize="0"/>
          <p:nvPr/>
        </p:nvPicPr>
        <p:blipFill rotWithShape="1">
          <a:blip r:embed="rId3">
            <a:alphaModFix/>
          </a:blip>
          <a:srcRect/>
          <a:stretch/>
        </p:blipFill>
        <p:spPr>
          <a:xfrm>
            <a:off x="1" y="2934"/>
            <a:ext cx="12191999" cy="205830"/>
          </a:xfrm>
          <a:prstGeom prst="rect">
            <a:avLst/>
          </a:prstGeom>
          <a:noFill/>
          <a:ln>
            <a:noFill/>
          </a:ln>
        </p:spPr>
      </p:pic>
      <p:pic>
        <p:nvPicPr>
          <p:cNvPr id="159" name="Google Shape;159;p45"/>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_Blank">
  <p:cSld name="Content_Blank">
    <p:spTree>
      <p:nvGrpSpPr>
        <p:cNvPr id="1" name="Shape 160"/>
        <p:cNvGrpSpPr/>
        <p:nvPr/>
      </p:nvGrpSpPr>
      <p:grpSpPr>
        <a:xfrm>
          <a:off x="0" y="0"/>
          <a:ext cx="0" cy="0"/>
          <a:chOff x="0" y="0"/>
          <a:chExt cx="0" cy="0"/>
        </a:xfrm>
      </p:grpSpPr>
      <p:sp>
        <p:nvSpPr>
          <p:cNvPr id="161" name="Google Shape;161;p46"/>
          <p:cNvSpPr/>
          <p:nvPr/>
        </p:nvSpPr>
        <p:spPr>
          <a:xfrm>
            <a:off x="457199" y="462487"/>
            <a:ext cx="393900" cy="500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Calibri"/>
              <a:ea typeface="Calibri"/>
              <a:cs typeface="Calibri"/>
              <a:sym typeface="Calibri"/>
            </a:endParaRPr>
          </a:p>
        </p:txBody>
      </p:sp>
      <p:sp>
        <p:nvSpPr>
          <p:cNvPr id="162" name="Google Shape;162;p46"/>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pic>
        <p:nvPicPr>
          <p:cNvPr id="163" name="Google Shape;163;p46"/>
          <p:cNvPicPr preferRelativeResize="0"/>
          <p:nvPr/>
        </p:nvPicPr>
        <p:blipFill rotWithShape="1">
          <a:blip r:embed="rId3">
            <a:alphaModFix/>
          </a:blip>
          <a:srcRect/>
          <a:stretch/>
        </p:blipFill>
        <p:spPr>
          <a:xfrm>
            <a:off x="1" y="2934"/>
            <a:ext cx="12191999" cy="205830"/>
          </a:xfrm>
          <a:prstGeom prst="rect">
            <a:avLst/>
          </a:prstGeom>
          <a:noFill/>
          <a:ln>
            <a:noFill/>
          </a:ln>
        </p:spPr>
      </p:pic>
      <p:pic>
        <p:nvPicPr>
          <p:cNvPr id="164" name="Google Shape;164;p46"/>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_1_Column">
  <p:cSld name="Content_1_Column">
    <p:spTree>
      <p:nvGrpSpPr>
        <p:cNvPr id="1" name="Shape 20"/>
        <p:cNvGrpSpPr/>
        <p:nvPr/>
      </p:nvGrpSpPr>
      <p:grpSpPr>
        <a:xfrm>
          <a:off x="0" y="0"/>
          <a:ext cx="0" cy="0"/>
          <a:chOff x="0" y="0"/>
          <a:chExt cx="0" cy="0"/>
        </a:xfrm>
      </p:grpSpPr>
      <p:sp>
        <p:nvSpPr>
          <p:cNvPr id="21" name="Google Shape;21;p30"/>
          <p:cNvSpPr/>
          <p:nvPr/>
        </p:nvSpPr>
        <p:spPr>
          <a:xfrm>
            <a:off x="457199" y="462487"/>
            <a:ext cx="393900" cy="500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Calibri"/>
              <a:ea typeface="Calibri"/>
              <a:cs typeface="Calibri"/>
              <a:sym typeface="Calibri"/>
            </a:endParaRPr>
          </a:p>
        </p:txBody>
      </p:sp>
      <p:sp>
        <p:nvSpPr>
          <p:cNvPr id="22" name="Google Shape;22;p30"/>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 name="Google Shape;23;p30"/>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 name="Google Shape;24;p30"/>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pic>
        <p:nvPicPr>
          <p:cNvPr id="25" name="Google Shape;25;p30"/>
          <p:cNvPicPr preferRelativeResize="0"/>
          <p:nvPr/>
        </p:nvPicPr>
        <p:blipFill rotWithShape="1">
          <a:blip r:embed="rId3">
            <a:alphaModFix/>
          </a:blip>
          <a:srcRect/>
          <a:stretch/>
        </p:blipFill>
        <p:spPr>
          <a:xfrm>
            <a:off x="1" y="2934"/>
            <a:ext cx="12191999" cy="205830"/>
          </a:xfrm>
          <a:prstGeom prst="rect">
            <a:avLst/>
          </a:prstGeom>
          <a:noFill/>
          <a:ln>
            <a:noFill/>
          </a:ln>
        </p:spPr>
      </p:pic>
      <p:pic>
        <p:nvPicPr>
          <p:cNvPr id="26" name="Google Shape;26;p30"/>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o">
  <p:cSld name="Bio">
    <p:spTree>
      <p:nvGrpSpPr>
        <p:cNvPr id="1" name="Shape 166"/>
        <p:cNvGrpSpPr/>
        <p:nvPr/>
      </p:nvGrpSpPr>
      <p:grpSpPr>
        <a:xfrm>
          <a:off x="0" y="0"/>
          <a:ext cx="0" cy="0"/>
          <a:chOff x="0" y="0"/>
          <a:chExt cx="0" cy="0"/>
        </a:xfrm>
      </p:grpSpPr>
      <p:sp>
        <p:nvSpPr>
          <p:cNvPr id="167" name="Google Shape;167;p48"/>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sp>
        <p:nvSpPr>
          <p:cNvPr id="168" name="Google Shape;168;p48"/>
          <p:cNvSpPr txBox="1">
            <a:spLocks noGrp="1"/>
          </p:cNvSpPr>
          <p:nvPr>
            <p:ph type="body" idx="1"/>
          </p:nvPr>
        </p:nvSpPr>
        <p:spPr>
          <a:xfrm>
            <a:off x="1119244" y="4625008"/>
            <a:ext cx="2828925" cy="5302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9" name="Google Shape;169;p48"/>
          <p:cNvSpPr txBox="1">
            <a:spLocks noGrp="1"/>
          </p:cNvSpPr>
          <p:nvPr>
            <p:ph type="body" idx="2"/>
          </p:nvPr>
        </p:nvSpPr>
        <p:spPr>
          <a:xfrm>
            <a:off x="1119244" y="5181873"/>
            <a:ext cx="2828925" cy="3038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0" name="Google Shape;170;p48"/>
          <p:cNvSpPr txBox="1">
            <a:spLocks noGrp="1"/>
          </p:cNvSpPr>
          <p:nvPr>
            <p:ph type="body" idx="3"/>
          </p:nvPr>
        </p:nvSpPr>
        <p:spPr>
          <a:xfrm>
            <a:off x="1118850" y="5532363"/>
            <a:ext cx="2828925" cy="3038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200"/>
              <a:buFont typeface="Arial"/>
              <a:buNone/>
              <a:defRPr sz="12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1" name="Google Shape;171;p48"/>
          <p:cNvSpPr txBox="1"/>
          <p:nvPr/>
        </p:nvSpPr>
        <p:spPr>
          <a:xfrm>
            <a:off x="4453544" y="846552"/>
            <a:ext cx="1440600" cy="2890500"/>
          </a:xfrm>
          <a:prstGeom prst="rect">
            <a:avLst/>
          </a:prstGeom>
          <a:noFill/>
          <a:ln>
            <a:noFill/>
          </a:ln>
        </p:spPr>
        <p:txBody>
          <a:bodyPr spcFirstLastPara="1" wrap="square" lIns="0" tIns="6925" rIns="0" bIns="0" anchor="t" anchorCtr="0">
            <a:noAutofit/>
          </a:bodyPr>
          <a:lstStyle/>
          <a:p>
            <a:pPr marL="0" marR="0" lvl="0" indent="0" algn="l" rtl="0">
              <a:lnSpc>
                <a:spcPct val="100000"/>
              </a:lnSpc>
              <a:spcBef>
                <a:spcPts val="0"/>
              </a:spcBef>
              <a:spcAft>
                <a:spcPts val="0"/>
              </a:spcAft>
              <a:buClr>
                <a:srgbClr val="000000"/>
              </a:buClr>
              <a:buSzPts val="18700"/>
              <a:buFont typeface="Arial"/>
              <a:buNone/>
            </a:pPr>
            <a:r>
              <a:rPr lang="en-US" sz="18700" b="0" i="0" u="none" strike="noStrike" cap="none">
                <a:solidFill>
                  <a:srgbClr val="203C6E"/>
                </a:solidFill>
                <a:latin typeface="Georgia"/>
                <a:ea typeface="Georgia"/>
                <a:cs typeface="Georgia"/>
                <a:sym typeface="Georgia"/>
              </a:rPr>
              <a:t>“</a:t>
            </a:r>
            <a:endParaRPr sz="18700" b="0" i="0" u="none" strike="noStrike" cap="none">
              <a:solidFill>
                <a:schemeClr val="dk1"/>
              </a:solidFill>
              <a:latin typeface="Georgia"/>
              <a:ea typeface="Georgia"/>
              <a:cs typeface="Georgia"/>
              <a:sym typeface="Georgia"/>
            </a:endParaRPr>
          </a:p>
        </p:txBody>
      </p:sp>
      <p:sp>
        <p:nvSpPr>
          <p:cNvPr id="172" name="Google Shape;172;p48"/>
          <p:cNvSpPr txBox="1">
            <a:spLocks noGrp="1"/>
          </p:cNvSpPr>
          <p:nvPr>
            <p:ph type="body" idx="4"/>
          </p:nvPr>
        </p:nvSpPr>
        <p:spPr>
          <a:xfrm>
            <a:off x="5327374" y="1729683"/>
            <a:ext cx="6029739" cy="2890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73" name="Google Shape;173;p48"/>
          <p:cNvPicPr preferRelativeResize="0"/>
          <p:nvPr/>
        </p:nvPicPr>
        <p:blipFill rotWithShape="1">
          <a:blip r:embed="rId2">
            <a:alphaModFix/>
          </a:blip>
          <a:srcRect/>
          <a:stretch/>
        </p:blipFill>
        <p:spPr>
          <a:xfrm>
            <a:off x="1" y="2934"/>
            <a:ext cx="12191999" cy="205830"/>
          </a:xfrm>
          <a:prstGeom prst="rect">
            <a:avLst/>
          </a:prstGeom>
          <a:noFill/>
          <a:ln>
            <a:noFill/>
          </a:ln>
        </p:spPr>
      </p:pic>
      <p:grpSp>
        <p:nvGrpSpPr>
          <p:cNvPr id="174" name="Google Shape;174;p48"/>
          <p:cNvGrpSpPr/>
          <p:nvPr/>
        </p:nvGrpSpPr>
        <p:grpSpPr>
          <a:xfrm>
            <a:off x="1171172" y="1346876"/>
            <a:ext cx="2671958" cy="3047374"/>
            <a:chOff x="1171172" y="1346876"/>
            <a:chExt cx="2671958" cy="3047374"/>
          </a:xfrm>
        </p:grpSpPr>
        <p:pic>
          <p:nvPicPr>
            <p:cNvPr id="175" name="Google Shape;175;p48"/>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176" name="Google Shape;176;p48"/>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pic>
        <p:nvPicPr>
          <p:cNvPr id="177" name="Google Shape;177;p48"/>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am_7_Profiles">
  <p:cSld name="Team_7_Profiles">
    <p:spTree>
      <p:nvGrpSpPr>
        <p:cNvPr id="1" name="Shape 178"/>
        <p:cNvGrpSpPr/>
        <p:nvPr/>
      </p:nvGrpSpPr>
      <p:grpSpPr>
        <a:xfrm>
          <a:off x="0" y="0"/>
          <a:ext cx="0" cy="0"/>
          <a:chOff x="0" y="0"/>
          <a:chExt cx="0" cy="0"/>
        </a:xfrm>
      </p:grpSpPr>
      <p:sp>
        <p:nvSpPr>
          <p:cNvPr id="179" name="Google Shape;179;p49"/>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pic>
        <p:nvPicPr>
          <p:cNvPr id="180" name="Google Shape;180;p49"/>
          <p:cNvPicPr preferRelativeResize="0"/>
          <p:nvPr/>
        </p:nvPicPr>
        <p:blipFill rotWithShape="1">
          <a:blip r:embed="rId2">
            <a:alphaModFix/>
          </a:blip>
          <a:srcRect/>
          <a:stretch/>
        </p:blipFill>
        <p:spPr>
          <a:xfrm>
            <a:off x="1" y="2934"/>
            <a:ext cx="12191999" cy="205830"/>
          </a:xfrm>
          <a:prstGeom prst="rect">
            <a:avLst/>
          </a:prstGeom>
          <a:noFill/>
          <a:ln>
            <a:noFill/>
          </a:ln>
        </p:spPr>
      </p:pic>
      <p:sp>
        <p:nvSpPr>
          <p:cNvPr id="181" name="Google Shape;181;p49"/>
          <p:cNvSpPr txBox="1">
            <a:spLocks noGrp="1"/>
          </p:cNvSpPr>
          <p:nvPr>
            <p:ph type="body" idx="1"/>
          </p:nvPr>
        </p:nvSpPr>
        <p:spPr>
          <a:xfrm>
            <a:off x="972631" y="3063184"/>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2" name="Google Shape;182;p49"/>
          <p:cNvSpPr txBox="1">
            <a:spLocks noGrp="1"/>
          </p:cNvSpPr>
          <p:nvPr>
            <p:ph type="body" idx="2"/>
          </p:nvPr>
        </p:nvSpPr>
        <p:spPr>
          <a:xfrm>
            <a:off x="972237" y="3294608"/>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3" name="Google Shape;183;p49"/>
          <p:cNvSpPr txBox="1">
            <a:spLocks noGrp="1"/>
          </p:cNvSpPr>
          <p:nvPr>
            <p:ph type="body" idx="3"/>
          </p:nvPr>
        </p:nvSpPr>
        <p:spPr>
          <a:xfrm>
            <a:off x="3694916" y="3073847"/>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4" name="Google Shape;184;p49"/>
          <p:cNvSpPr txBox="1">
            <a:spLocks noGrp="1"/>
          </p:cNvSpPr>
          <p:nvPr>
            <p:ph type="body" idx="4"/>
          </p:nvPr>
        </p:nvSpPr>
        <p:spPr>
          <a:xfrm>
            <a:off x="3694522" y="3305271"/>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5" name="Google Shape;185;p49"/>
          <p:cNvSpPr txBox="1">
            <a:spLocks noGrp="1"/>
          </p:cNvSpPr>
          <p:nvPr>
            <p:ph type="body" idx="5"/>
          </p:nvPr>
        </p:nvSpPr>
        <p:spPr>
          <a:xfrm>
            <a:off x="6489745" y="3063184"/>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6" name="Google Shape;186;p49"/>
          <p:cNvSpPr txBox="1">
            <a:spLocks noGrp="1"/>
          </p:cNvSpPr>
          <p:nvPr>
            <p:ph type="body" idx="6"/>
          </p:nvPr>
        </p:nvSpPr>
        <p:spPr>
          <a:xfrm>
            <a:off x="6489351" y="3294608"/>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grpSp>
        <p:nvGrpSpPr>
          <p:cNvPr id="187" name="Google Shape;187;p49"/>
          <p:cNvGrpSpPr/>
          <p:nvPr/>
        </p:nvGrpSpPr>
        <p:grpSpPr>
          <a:xfrm>
            <a:off x="1130891" y="891392"/>
            <a:ext cx="1638442" cy="1868647"/>
            <a:chOff x="1171172" y="1346876"/>
            <a:chExt cx="2671958" cy="3047374"/>
          </a:xfrm>
        </p:grpSpPr>
        <p:pic>
          <p:nvPicPr>
            <p:cNvPr id="188" name="Google Shape;188;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189" name="Google Shape;189;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grpSp>
        <p:nvGrpSpPr>
          <p:cNvPr id="190" name="Google Shape;190;p49"/>
          <p:cNvGrpSpPr/>
          <p:nvPr/>
        </p:nvGrpSpPr>
        <p:grpSpPr>
          <a:xfrm>
            <a:off x="3875651" y="915301"/>
            <a:ext cx="1638442" cy="1868647"/>
            <a:chOff x="1171172" y="1346876"/>
            <a:chExt cx="2671958" cy="3047374"/>
          </a:xfrm>
        </p:grpSpPr>
        <p:pic>
          <p:nvPicPr>
            <p:cNvPr id="191" name="Google Shape;191;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192" name="Google Shape;192;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grpSp>
        <p:nvGrpSpPr>
          <p:cNvPr id="193" name="Google Shape;193;p49"/>
          <p:cNvGrpSpPr/>
          <p:nvPr/>
        </p:nvGrpSpPr>
        <p:grpSpPr>
          <a:xfrm>
            <a:off x="6620411" y="891391"/>
            <a:ext cx="1638442" cy="1868647"/>
            <a:chOff x="1171172" y="1346876"/>
            <a:chExt cx="2671958" cy="3047374"/>
          </a:xfrm>
        </p:grpSpPr>
        <p:pic>
          <p:nvPicPr>
            <p:cNvPr id="194" name="Google Shape;194;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195" name="Google Shape;195;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sp>
        <p:nvSpPr>
          <p:cNvPr id="196" name="Google Shape;196;p49"/>
          <p:cNvSpPr txBox="1">
            <a:spLocks noGrp="1"/>
          </p:cNvSpPr>
          <p:nvPr>
            <p:ph type="body" idx="7"/>
          </p:nvPr>
        </p:nvSpPr>
        <p:spPr>
          <a:xfrm>
            <a:off x="9247418" y="3063184"/>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7" name="Google Shape;197;p49"/>
          <p:cNvSpPr txBox="1">
            <a:spLocks noGrp="1"/>
          </p:cNvSpPr>
          <p:nvPr>
            <p:ph type="body" idx="8"/>
          </p:nvPr>
        </p:nvSpPr>
        <p:spPr>
          <a:xfrm>
            <a:off x="9247024" y="3294608"/>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grpSp>
        <p:nvGrpSpPr>
          <p:cNvPr id="198" name="Google Shape;198;p49"/>
          <p:cNvGrpSpPr/>
          <p:nvPr/>
        </p:nvGrpSpPr>
        <p:grpSpPr>
          <a:xfrm>
            <a:off x="9365170" y="915301"/>
            <a:ext cx="1638442" cy="1868647"/>
            <a:chOff x="1171172" y="1346876"/>
            <a:chExt cx="2671958" cy="3047374"/>
          </a:xfrm>
        </p:grpSpPr>
        <p:pic>
          <p:nvPicPr>
            <p:cNvPr id="199" name="Google Shape;199;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200" name="Google Shape;200;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sp>
        <p:nvSpPr>
          <p:cNvPr id="201" name="Google Shape;201;p49"/>
          <p:cNvSpPr txBox="1">
            <a:spLocks noGrp="1"/>
          </p:cNvSpPr>
          <p:nvPr>
            <p:ph type="body" idx="9"/>
          </p:nvPr>
        </p:nvSpPr>
        <p:spPr>
          <a:xfrm>
            <a:off x="2139526" y="5844108"/>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2" name="Google Shape;202;p49"/>
          <p:cNvSpPr txBox="1">
            <a:spLocks noGrp="1"/>
          </p:cNvSpPr>
          <p:nvPr>
            <p:ph type="body" idx="13"/>
          </p:nvPr>
        </p:nvSpPr>
        <p:spPr>
          <a:xfrm>
            <a:off x="2139132" y="6075532"/>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3" name="Google Shape;203;p49"/>
          <p:cNvSpPr txBox="1">
            <a:spLocks noGrp="1"/>
          </p:cNvSpPr>
          <p:nvPr>
            <p:ph type="body" idx="14"/>
          </p:nvPr>
        </p:nvSpPr>
        <p:spPr>
          <a:xfrm>
            <a:off x="4921828" y="5844108"/>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4" name="Google Shape;204;p49"/>
          <p:cNvSpPr txBox="1">
            <a:spLocks noGrp="1"/>
          </p:cNvSpPr>
          <p:nvPr>
            <p:ph type="body" idx="15"/>
          </p:nvPr>
        </p:nvSpPr>
        <p:spPr>
          <a:xfrm>
            <a:off x="4921434" y="6075532"/>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5" name="Google Shape;205;p49"/>
          <p:cNvSpPr txBox="1">
            <a:spLocks noGrp="1"/>
          </p:cNvSpPr>
          <p:nvPr>
            <p:ph type="body" idx="16"/>
          </p:nvPr>
        </p:nvSpPr>
        <p:spPr>
          <a:xfrm>
            <a:off x="7584491" y="5844108"/>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6" name="Google Shape;206;p49"/>
          <p:cNvSpPr txBox="1">
            <a:spLocks noGrp="1"/>
          </p:cNvSpPr>
          <p:nvPr>
            <p:ph type="body" idx="17"/>
          </p:nvPr>
        </p:nvSpPr>
        <p:spPr>
          <a:xfrm>
            <a:off x="7584097" y="6075532"/>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grpSp>
        <p:nvGrpSpPr>
          <p:cNvPr id="207" name="Google Shape;207;p49"/>
          <p:cNvGrpSpPr/>
          <p:nvPr/>
        </p:nvGrpSpPr>
        <p:grpSpPr>
          <a:xfrm>
            <a:off x="2297786" y="3672316"/>
            <a:ext cx="1638442" cy="1868647"/>
            <a:chOff x="1171172" y="1346876"/>
            <a:chExt cx="2671958" cy="3047374"/>
          </a:xfrm>
        </p:grpSpPr>
        <p:pic>
          <p:nvPicPr>
            <p:cNvPr id="208" name="Google Shape;208;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209" name="Google Shape;209;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grpSp>
        <p:nvGrpSpPr>
          <p:cNvPr id="210" name="Google Shape;210;p49"/>
          <p:cNvGrpSpPr/>
          <p:nvPr/>
        </p:nvGrpSpPr>
        <p:grpSpPr>
          <a:xfrm>
            <a:off x="5052196" y="3672315"/>
            <a:ext cx="1638442" cy="1868647"/>
            <a:chOff x="1171172" y="1346876"/>
            <a:chExt cx="2671958" cy="3047374"/>
          </a:xfrm>
        </p:grpSpPr>
        <p:pic>
          <p:nvPicPr>
            <p:cNvPr id="211" name="Google Shape;211;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212" name="Google Shape;212;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grpSp>
        <p:nvGrpSpPr>
          <p:cNvPr id="213" name="Google Shape;213;p49"/>
          <p:cNvGrpSpPr/>
          <p:nvPr/>
        </p:nvGrpSpPr>
        <p:grpSpPr>
          <a:xfrm>
            <a:off x="7730973" y="3672315"/>
            <a:ext cx="1638442" cy="1868647"/>
            <a:chOff x="1171172" y="1346876"/>
            <a:chExt cx="2671958" cy="3047374"/>
          </a:xfrm>
        </p:grpSpPr>
        <p:pic>
          <p:nvPicPr>
            <p:cNvPr id="214" name="Google Shape;214;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215" name="Google Shape;215;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pic>
        <p:nvPicPr>
          <p:cNvPr id="216" name="Google Shape;216;p49"/>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_You_1">
  <p:cSld name="Thank_You_1">
    <p:bg>
      <p:bgPr>
        <a:solidFill>
          <a:srgbClr val="042E6F"/>
        </a:solid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18"/>
        <p:cNvGrpSpPr/>
        <p:nvPr/>
      </p:nvGrpSpPr>
      <p:grpSpPr>
        <a:xfrm>
          <a:off x="0" y="0"/>
          <a:ext cx="0" cy="0"/>
          <a:chOff x="0" y="0"/>
          <a:chExt cx="0" cy="0"/>
        </a:xfrm>
      </p:grpSpPr>
      <p:sp>
        <p:nvSpPr>
          <p:cNvPr id="219" name="Google Shape;219;p51"/>
          <p:cNvSpPr txBox="1">
            <a:spLocks noGrp="1"/>
          </p:cNvSpPr>
          <p:nvPr>
            <p:ph type="title"/>
          </p:nvPr>
        </p:nvSpPr>
        <p:spPr>
          <a:xfrm>
            <a:off x="1765718" y="319762"/>
            <a:ext cx="9930900" cy="722400"/>
          </a:xfrm>
          <a:prstGeom prst="rect">
            <a:avLst/>
          </a:prstGeom>
          <a:noFill/>
          <a:ln>
            <a:noFill/>
          </a:ln>
        </p:spPr>
        <p:txBody>
          <a:bodyPr spcFirstLastPara="1" wrap="square" lIns="91425" tIns="45700" rIns="91425" bIns="45700" anchor="ctr" anchorCtr="0">
            <a:noAutofit/>
          </a:bodyPr>
          <a:lstStyle>
            <a:lvl1pPr marR="0" lvl="0" algn="l" rtl="0">
              <a:lnSpc>
                <a:spcPct val="85000"/>
              </a:lnSpc>
              <a:spcBef>
                <a:spcPts val="0"/>
              </a:spcBef>
              <a:spcAft>
                <a:spcPts val="0"/>
              </a:spcAft>
              <a:buClr>
                <a:srgbClr val="4D03B0"/>
              </a:buClr>
              <a:buSzPts val="3200"/>
              <a:buFont typeface="Century Gothic"/>
              <a:buNone/>
              <a:defRPr sz="3200" b="1" i="0" u="none" strike="noStrike" cap="none">
                <a:solidFill>
                  <a:srgbClr val="4D03B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0" name="Google Shape;220;p51"/>
          <p:cNvSpPr txBox="1">
            <a:spLocks noGrp="1"/>
          </p:cNvSpPr>
          <p:nvPr>
            <p:ph type="body" idx="1"/>
          </p:nvPr>
        </p:nvSpPr>
        <p:spPr>
          <a:xfrm>
            <a:off x="1784768" y="1116468"/>
            <a:ext cx="9930900" cy="4856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F7F7F"/>
              </a:buClr>
              <a:buSzPts val="2400"/>
              <a:buFont typeface="Noto Sans Symbols"/>
              <a:buNone/>
              <a:defRPr sz="2400" b="0" i="0" u="none" strike="noStrike" cap="none">
                <a:solidFill>
                  <a:srgbClr val="0C0C0C"/>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4D03B0"/>
              </a:buClr>
              <a:buSzPts val="2000"/>
              <a:buFont typeface="Noto Sans Symbols"/>
              <a:buNone/>
              <a:defRPr sz="2000" b="0" i="0" u="none" strike="noStrike" cap="none">
                <a:solidFill>
                  <a:srgbClr val="0C0C0C"/>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4D03B0"/>
              </a:buClr>
              <a:buSzPts val="1800"/>
              <a:buFont typeface="Noto Sans Symbols"/>
              <a:buNone/>
              <a:defRPr sz="1800" b="0" i="0" u="none" strike="noStrike" cap="none">
                <a:solidFill>
                  <a:srgbClr val="0C0C0C"/>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4D03B0"/>
              </a:buClr>
              <a:buSzPts val="1800"/>
              <a:buFont typeface="Noto Sans Symbols"/>
              <a:buNone/>
              <a:defRPr sz="1800" b="0" i="0" u="none" strike="noStrike" cap="none">
                <a:solidFill>
                  <a:srgbClr val="0C0C0C"/>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4D03B0"/>
              </a:buClr>
              <a:buSzPts val="1800"/>
              <a:buFont typeface="Noto Sans Symbols"/>
              <a:buNone/>
              <a:defRPr sz="1800" b="0" i="0" u="none" strike="noStrike" cap="none">
                <a:solidFill>
                  <a:srgbClr val="0C0C0C"/>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1" name="Google Shape;221;p51"/>
          <p:cNvSpPr/>
          <p:nvPr/>
        </p:nvSpPr>
        <p:spPr>
          <a:xfrm>
            <a:off x="-32899" y="-19049"/>
            <a:ext cx="1797835" cy="6904268"/>
          </a:xfrm>
          <a:custGeom>
            <a:avLst/>
            <a:gdLst/>
            <a:ahLst/>
            <a:cxnLst/>
            <a:rect l="l" t="t" r="r" b="b"/>
            <a:pathLst>
              <a:path w="1797835" h="6938963" extrusionOk="0">
                <a:moveTo>
                  <a:pt x="0" y="6920080"/>
                </a:moveTo>
                <a:cubicBezTo>
                  <a:pt x="23706" y="6919399"/>
                  <a:pt x="27005" y="2299043"/>
                  <a:pt x="21683" y="5105"/>
                </a:cubicBezTo>
                <a:lnTo>
                  <a:pt x="1797835" y="0"/>
                </a:lnTo>
                <a:lnTo>
                  <a:pt x="213600" y="6938963"/>
                </a:lnTo>
                <a:lnTo>
                  <a:pt x="0" y="6920080"/>
                </a:lnTo>
                <a:close/>
              </a:path>
            </a:pathLst>
          </a:custGeom>
          <a:gradFill>
            <a:gsLst>
              <a:gs pos="0">
                <a:srgbClr val="4D03B0"/>
              </a:gs>
              <a:gs pos="48000">
                <a:srgbClr val="4D03B0"/>
              </a:gs>
              <a:gs pos="77000">
                <a:srgbClr val="E1030E"/>
              </a:gs>
              <a:gs pos="100000">
                <a:srgbClr val="F77000"/>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cxnSp>
        <p:nvCxnSpPr>
          <p:cNvPr id="222" name="Google Shape;222;p51"/>
          <p:cNvCxnSpPr/>
          <p:nvPr/>
        </p:nvCxnSpPr>
        <p:spPr>
          <a:xfrm flipH="1">
            <a:off x="133868" y="-253970"/>
            <a:ext cx="1650900" cy="7365900"/>
          </a:xfrm>
          <a:prstGeom prst="straightConnector1">
            <a:avLst/>
          </a:prstGeom>
          <a:noFill/>
          <a:ln w="1174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cxnSp>
      <p:sp>
        <p:nvSpPr>
          <p:cNvPr id="223" name="Google Shape;223;p51"/>
          <p:cNvSpPr txBox="1"/>
          <p:nvPr/>
        </p:nvSpPr>
        <p:spPr>
          <a:xfrm>
            <a:off x="243486" y="6601281"/>
            <a:ext cx="372000" cy="15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sz="1050" b="1" i="0" u="none" strike="noStrike" cap="none">
                <a:solidFill>
                  <a:schemeClr val="dk1"/>
                </a:solidFill>
                <a:latin typeface="Century Gothic"/>
                <a:ea typeface="Century Gothic"/>
                <a:cs typeface="Century Gothic"/>
                <a:sym typeface="Century Gothic"/>
              </a:rPr>
              <a:t>‹#›</a:t>
            </a:fld>
            <a:endParaRPr sz="1050" b="1" i="0" u="none" strike="noStrike" cap="none">
              <a:solidFill>
                <a:schemeClr val="dk1"/>
              </a:solidFill>
              <a:latin typeface="Century Gothic"/>
              <a:ea typeface="Century Gothic"/>
              <a:cs typeface="Century Gothic"/>
              <a:sym typeface="Century Gothic"/>
            </a:endParaRPr>
          </a:p>
        </p:txBody>
      </p:sp>
      <p:grpSp>
        <p:nvGrpSpPr>
          <p:cNvPr id="224" name="Google Shape;224;p51"/>
          <p:cNvGrpSpPr/>
          <p:nvPr/>
        </p:nvGrpSpPr>
        <p:grpSpPr>
          <a:xfrm>
            <a:off x="10229964" y="6400536"/>
            <a:ext cx="1579690" cy="422387"/>
            <a:chOff x="7928991" y="4928489"/>
            <a:chExt cx="5435959" cy="1453500"/>
          </a:xfrm>
        </p:grpSpPr>
        <p:sp>
          <p:nvSpPr>
            <p:cNvPr id="225" name="Google Shape;225;p51"/>
            <p:cNvSpPr/>
            <p:nvPr/>
          </p:nvSpPr>
          <p:spPr>
            <a:xfrm>
              <a:off x="9397524" y="5336938"/>
              <a:ext cx="518795" cy="613410"/>
            </a:xfrm>
            <a:custGeom>
              <a:avLst/>
              <a:gdLst/>
              <a:ahLst/>
              <a:cxnLst/>
              <a:rect l="l" t="t" r="r" b="b"/>
              <a:pathLst>
                <a:path w="518795" h="613410" extrusionOk="0">
                  <a:moveTo>
                    <a:pt x="483617" y="84124"/>
                  </a:moveTo>
                  <a:lnTo>
                    <a:pt x="267703" y="84124"/>
                  </a:lnTo>
                  <a:lnTo>
                    <a:pt x="316565" y="89208"/>
                  </a:lnTo>
                  <a:lnTo>
                    <a:pt x="354368" y="104671"/>
                  </a:lnTo>
                  <a:lnTo>
                    <a:pt x="381227" y="130830"/>
                  </a:lnTo>
                  <a:lnTo>
                    <a:pt x="397259" y="168004"/>
                  </a:lnTo>
                  <a:lnTo>
                    <a:pt x="402577" y="216509"/>
                  </a:lnTo>
                  <a:lnTo>
                    <a:pt x="402577" y="610476"/>
                  </a:lnTo>
                  <a:lnTo>
                    <a:pt x="405333" y="613219"/>
                  </a:lnTo>
                  <a:lnTo>
                    <a:pt x="515581" y="613206"/>
                  </a:lnTo>
                  <a:lnTo>
                    <a:pt x="518299" y="610476"/>
                  </a:lnTo>
                  <a:lnTo>
                    <a:pt x="518299" y="205473"/>
                  </a:lnTo>
                  <a:lnTo>
                    <a:pt x="513105" y="152167"/>
                  </a:lnTo>
                  <a:lnTo>
                    <a:pt x="498001" y="106510"/>
                  </a:lnTo>
                  <a:lnTo>
                    <a:pt x="483617" y="84124"/>
                  </a:lnTo>
                  <a:close/>
                </a:path>
                <a:path w="518795" h="613410" extrusionOk="0">
                  <a:moveTo>
                    <a:pt x="95973" y="19227"/>
                  </a:moveTo>
                  <a:lnTo>
                    <a:pt x="2755" y="19227"/>
                  </a:lnTo>
                  <a:lnTo>
                    <a:pt x="0" y="21970"/>
                  </a:lnTo>
                  <a:lnTo>
                    <a:pt x="25" y="610476"/>
                  </a:lnTo>
                  <a:lnTo>
                    <a:pt x="2755" y="613206"/>
                  </a:lnTo>
                  <a:lnTo>
                    <a:pt x="112979" y="613206"/>
                  </a:lnTo>
                  <a:lnTo>
                    <a:pt x="115709" y="610476"/>
                  </a:lnTo>
                  <a:lnTo>
                    <a:pt x="115735" y="136321"/>
                  </a:lnTo>
                  <a:lnTo>
                    <a:pt x="142818" y="117461"/>
                  </a:lnTo>
                  <a:lnTo>
                    <a:pt x="178693" y="100707"/>
                  </a:lnTo>
                  <a:lnTo>
                    <a:pt x="221082" y="88712"/>
                  </a:lnTo>
                  <a:lnTo>
                    <a:pt x="267703" y="84124"/>
                  </a:lnTo>
                  <a:lnTo>
                    <a:pt x="483617" y="84124"/>
                  </a:lnTo>
                  <a:lnTo>
                    <a:pt x="473708" y="68703"/>
                  </a:lnTo>
                  <a:lnTo>
                    <a:pt x="469070" y="64490"/>
                  </a:lnTo>
                  <a:lnTo>
                    <a:pt x="106146" y="64490"/>
                  </a:lnTo>
                  <a:lnTo>
                    <a:pt x="98869" y="24930"/>
                  </a:lnTo>
                  <a:lnTo>
                    <a:pt x="98653" y="21716"/>
                  </a:lnTo>
                  <a:lnTo>
                    <a:pt x="95973" y="19227"/>
                  </a:lnTo>
                  <a:close/>
                </a:path>
                <a:path w="518795" h="613410" extrusionOk="0">
                  <a:moveTo>
                    <a:pt x="299046" y="0"/>
                  </a:moveTo>
                  <a:lnTo>
                    <a:pt x="247282" y="4506"/>
                  </a:lnTo>
                  <a:lnTo>
                    <a:pt x="195510" y="17391"/>
                  </a:lnTo>
                  <a:lnTo>
                    <a:pt x="147281" y="37702"/>
                  </a:lnTo>
                  <a:lnTo>
                    <a:pt x="106146" y="64490"/>
                  </a:lnTo>
                  <a:lnTo>
                    <a:pt x="469070" y="64490"/>
                  </a:lnTo>
                  <a:lnTo>
                    <a:pt x="440946" y="38947"/>
                  </a:lnTo>
                  <a:lnTo>
                    <a:pt x="400435" y="17444"/>
                  </a:lnTo>
                  <a:lnTo>
                    <a:pt x="352895" y="4394"/>
                  </a:lnTo>
                  <a:lnTo>
                    <a:pt x="299046"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 name="Google Shape;226;p51"/>
            <p:cNvSpPr/>
            <p:nvPr/>
          </p:nvSpPr>
          <p:spPr>
            <a:xfrm>
              <a:off x="12153008" y="5338316"/>
              <a:ext cx="518795" cy="612139"/>
            </a:xfrm>
            <a:custGeom>
              <a:avLst/>
              <a:gdLst/>
              <a:ahLst/>
              <a:cxnLst/>
              <a:rect l="l" t="t" r="r" b="b"/>
              <a:pathLst>
                <a:path w="518795" h="612139" extrusionOk="0">
                  <a:moveTo>
                    <a:pt x="95973" y="19227"/>
                  </a:moveTo>
                  <a:lnTo>
                    <a:pt x="2743" y="19227"/>
                  </a:lnTo>
                  <a:lnTo>
                    <a:pt x="0" y="21970"/>
                  </a:lnTo>
                  <a:lnTo>
                    <a:pt x="0" y="609104"/>
                  </a:lnTo>
                  <a:lnTo>
                    <a:pt x="2743" y="611847"/>
                  </a:lnTo>
                  <a:lnTo>
                    <a:pt x="112979" y="611847"/>
                  </a:lnTo>
                  <a:lnTo>
                    <a:pt x="115735" y="609104"/>
                  </a:lnTo>
                  <a:lnTo>
                    <a:pt x="115735" y="136321"/>
                  </a:lnTo>
                  <a:lnTo>
                    <a:pt x="142812" y="117461"/>
                  </a:lnTo>
                  <a:lnTo>
                    <a:pt x="178689" y="100707"/>
                  </a:lnTo>
                  <a:lnTo>
                    <a:pt x="221080" y="88712"/>
                  </a:lnTo>
                  <a:lnTo>
                    <a:pt x="267703" y="84124"/>
                  </a:lnTo>
                  <a:lnTo>
                    <a:pt x="483617" y="84124"/>
                  </a:lnTo>
                  <a:lnTo>
                    <a:pt x="473708" y="68703"/>
                  </a:lnTo>
                  <a:lnTo>
                    <a:pt x="469070" y="64490"/>
                  </a:lnTo>
                  <a:lnTo>
                    <a:pt x="106146" y="64490"/>
                  </a:lnTo>
                  <a:lnTo>
                    <a:pt x="98869" y="24930"/>
                  </a:lnTo>
                  <a:lnTo>
                    <a:pt x="98653" y="21716"/>
                  </a:lnTo>
                  <a:lnTo>
                    <a:pt x="95973" y="19227"/>
                  </a:lnTo>
                  <a:close/>
                </a:path>
                <a:path w="518795" h="612139" extrusionOk="0">
                  <a:moveTo>
                    <a:pt x="483617" y="84124"/>
                  </a:moveTo>
                  <a:lnTo>
                    <a:pt x="267703" y="84124"/>
                  </a:lnTo>
                  <a:lnTo>
                    <a:pt x="316565" y="89208"/>
                  </a:lnTo>
                  <a:lnTo>
                    <a:pt x="354368" y="104671"/>
                  </a:lnTo>
                  <a:lnTo>
                    <a:pt x="381227" y="130830"/>
                  </a:lnTo>
                  <a:lnTo>
                    <a:pt x="397259" y="168004"/>
                  </a:lnTo>
                  <a:lnTo>
                    <a:pt x="402577" y="216509"/>
                  </a:lnTo>
                  <a:lnTo>
                    <a:pt x="402577" y="609104"/>
                  </a:lnTo>
                  <a:lnTo>
                    <a:pt x="405320" y="611847"/>
                  </a:lnTo>
                  <a:lnTo>
                    <a:pt x="515556" y="611847"/>
                  </a:lnTo>
                  <a:lnTo>
                    <a:pt x="518299" y="609104"/>
                  </a:lnTo>
                  <a:lnTo>
                    <a:pt x="518299" y="205473"/>
                  </a:lnTo>
                  <a:lnTo>
                    <a:pt x="513105" y="152167"/>
                  </a:lnTo>
                  <a:lnTo>
                    <a:pt x="498001" y="106510"/>
                  </a:lnTo>
                  <a:lnTo>
                    <a:pt x="483617" y="84124"/>
                  </a:lnTo>
                  <a:close/>
                </a:path>
                <a:path w="518795" h="612139" extrusionOk="0">
                  <a:moveTo>
                    <a:pt x="299046" y="0"/>
                  </a:moveTo>
                  <a:lnTo>
                    <a:pt x="247276" y="4506"/>
                  </a:lnTo>
                  <a:lnTo>
                    <a:pt x="195505" y="17391"/>
                  </a:lnTo>
                  <a:lnTo>
                    <a:pt x="147279" y="37702"/>
                  </a:lnTo>
                  <a:lnTo>
                    <a:pt x="106146" y="64490"/>
                  </a:lnTo>
                  <a:lnTo>
                    <a:pt x="469070" y="64490"/>
                  </a:lnTo>
                  <a:lnTo>
                    <a:pt x="440946" y="38947"/>
                  </a:lnTo>
                  <a:lnTo>
                    <a:pt x="400435" y="17444"/>
                  </a:lnTo>
                  <a:lnTo>
                    <a:pt x="352895" y="4394"/>
                  </a:lnTo>
                  <a:lnTo>
                    <a:pt x="299046"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 name="Google Shape;227;p51"/>
            <p:cNvSpPr/>
            <p:nvPr/>
          </p:nvSpPr>
          <p:spPr>
            <a:xfrm>
              <a:off x="10522442" y="5357598"/>
              <a:ext cx="113029" cy="593089"/>
            </a:xfrm>
            <a:custGeom>
              <a:avLst/>
              <a:gdLst/>
              <a:ahLst/>
              <a:cxnLst/>
              <a:rect l="l" t="t" r="r" b="b"/>
              <a:pathLst>
                <a:path w="113029" h="593089" extrusionOk="0">
                  <a:moveTo>
                    <a:pt x="109905" y="0"/>
                  </a:moveTo>
                  <a:lnTo>
                    <a:pt x="2755" y="0"/>
                  </a:lnTo>
                  <a:lnTo>
                    <a:pt x="0" y="2743"/>
                  </a:lnTo>
                  <a:lnTo>
                    <a:pt x="0" y="589826"/>
                  </a:lnTo>
                  <a:lnTo>
                    <a:pt x="2755" y="592556"/>
                  </a:lnTo>
                  <a:lnTo>
                    <a:pt x="109905" y="592556"/>
                  </a:lnTo>
                  <a:lnTo>
                    <a:pt x="112661" y="589826"/>
                  </a:lnTo>
                  <a:lnTo>
                    <a:pt x="112661" y="2743"/>
                  </a:lnTo>
                  <a:lnTo>
                    <a:pt x="109905"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 name="Google Shape;228;p51"/>
            <p:cNvSpPr/>
            <p:nvPr/>
          </p:nvSpPr>
          <p:spPr>
            <a:xfrm>
              <a:off x="10516072" y="5162133"/>
              <a:ext cx="126300" cy="1263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 name="Google Shape;229;p51"/>
            <p:cNvSpPr/>
            <p:nvPr/>
          </p:nvSpPr>
          <p:spPr>
            <a:xfrm>
              <a:off x="11137241" y="5357598"/>
              <a:ext cx="113029" cy="593089"/>
            </a:xfrm>
            <a:custGeom>
              <a:avLst/>
              <a:gdLst/>
              <a:ahLst/>
              <a:cxnLst/>
              <a:rect l="l" t="t" r="r" b="b"/>
              <a:pathLst>
                <a:path w="113029" h="593089" extrusionOk="0">
                  <a:moveTo>
                    <a:pt x="109905" y="0"/>
                  </a:moveTo>
                  <a:lnTo>
                    <a:pt x="2755" y="0"/>
                  </a:lnTo>
                  <a:lnTo>
                    <a:pt x="0" y="2743"/>
                  </a:lnTo>
                  <a:lnTo>
                    <a:pt x="0" y="589826"/>
                  </a:lnTo>
                  <a:lnTo>
                    <a:pt x="2755" y="592556"/>
                  </a:lnTo>
                  <a:lnTo>
                    <a:pt x="109905" y="592556"/>
                  </a:lnTo>
                  <a:lnTo>
                    <a:pt x="112661" y="589826"/>
                  </a:lnTo>
                  <a:lnTo>
                    <a:pt x="112661" y="2743"/>
                  </a:lnTo>
                  <a:lnTo>
                    <a:pt x="109905"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 name="Google Shape;230;p51"/>
            <p:cNvSpPr/>
            <p:nvPr/>
          </p:nvSpPr>
          <p:spPr>
            <a:xfrm>
              <a:off x="11130870" y="5162133"/>
              <a:ext cx="126300" cy="1263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 name="Google Shape;231;p51"/>
            <p:cNvSpPr/>
            <p:nvPr/>
          </p:nvSpPr>
          <p:spPr>
            <a:xfrm>
              <a:off x="8474470" y="5338438"/>
              <a:ext cx="326390" cy="612139"/>
            </a:xfrm>
            <a:custGeom>
              <a:avLst/>
              <a:gdLst/>
              <a:ahLst/>
              <a:cxnLst/>
              <a:rect l="l" t="t" r="r" b="b"/>
              <a:pathLst>
                <a:path w="326390" h="612139" extrusionOk="0">
                  <a:moveTo>
                    <a:pt x="96265" y="19151"/>
                  </a:moveTo>
                  <a:lnTo>
                    <a:pt x="3035" y="19151"/>
                  </a:lnTo>
                  <a:lnTo>
                    <a:pt x="279" y="21907"/>
                  </a:lnTo>
                  <a:lnTo>
                    <a:pt x="0" y="605586"/>
                  </a:lnTo>
                  <a:lnTo>
                    <a:pt x="0" y="608977"/>
                  </a:lnTo>
                  <a:lnTo>
                    <a:pt x="2743" y="611720"/>
                  </a:lnTo>
                  <a:lnTo>
                    <a:pt x="112420" y="611720"/>
                  </a:lnTo>
                  <a:lnTo>
                    <a:pt x="113372" y="608977"/>
                  </a:lnTo>
                  <a:lnTo>
                    <a:pt x="113372" y="224167"/>
                  </a:lnTo>
                  <a:lnTo>
                    <a:pt x="119639" y="181212"/>
                  </a:lnTo>
                  <a:lnTo>
                    <a:pt x="137606" y="141768"/>
                  </a:lnTo>
                  <a:lnTo>
                    <a:pt x="166023" y="109303"/>
                  </a:lnTo>
                  <a:lnTo>
                    <a:pt x="201894" y="88303"/>
                  </a:lnTo>
                  <a:lnTo>
                    <a:pt x="104965" y="88303"/>
                  </a:lnTo>
                  <a:lnTo>
                    <a:pt x="99161" y="24866"/>
                  </a:lnTo>
                  <a:lnTo>
                    <a:pt x="98932" y="21653"/>
                  </a:lnTo>
                  <a:lnTo>
                    <a:pt x="96265" y="19151"/>
                  </a:lnTo>
                  <a:close/>
                </a:path>
                <a:path w="326390" h="612139" extrusionOk="0">
                  <a:moveTo>
                    <a:pt x="259600" y="0"/>
                  </a:moveTo>
                  <a:lnTo>
                    <a:pt x="207789" y="7016"/>
                  </a:lnTo>
                  <a:lnTo>
                    <a:pt x="163871" y="26068"/>
                  </a:lnTo>
                  <a:lnTo>
                    <a:pt x="129159" y="54162"/>
                  </a:lnTo>
                  <a:lnTo>
                    <a:pt x="104965" y="88303"/>
                  </a:lnTo>
                  <a:lnTo>
                    <a:pt x="201894" y="88303"/>
                  </a:lnTo>
                  <a:lnTo>
                    <a:pt x="203637" y="87282"/>
                  </a:lnTo>
                  <a:lnTo>
                    <a:pt x="249199" y="79171"/>
                  </a:lnTo>
                  <a:lnTo>
                    <a:pt x="310242" y="79171"/>
                  </a:lnTo>
                  <a:lnTo>
                    <a:pt x="325310" y="16979"/>
                  </a:lnTo>
                  <a:lnTo>
                    <a:pt x="325970" y="14757"/>
                  </a:lnTo>
                  <a:lnTo>
                    <a:pt x="276619" y="922"/>
                  </a:lnTo>
                  <a:lnTo>
                    <a:pt x="259600" y="0"/>
                  </a:lnTo>
                  <a:close/>
                </a:path>
                <a:path w="326390" h="612139" extrusionOk="0">
                  <a:moveTo>
                    <a:pt x="310242" y="79171"/>
                  </a:moveTo>
                  <a:lnTo>
                    <a:pt x="249199" y="79171"/>
                  </a:lnTo>
                  <a:lnTo>
                    <a:pt x="266039" y="79771"/>
                  </a:lnTo>
                  <a:lnTo>
                    <a:pt x="280165" y="81438"/>
                  </a:lnTo>
                  <a:lnTo>
                    <a:pt x="292333" y="83972"/>
                  </a:lnTo>
                  <a:lnTo>
                    <a:pt x="303301" y="87172"/>
                  </a:lnTo>
                  <a:lnTo>
                    <a:pt x="305701" y="87972"/>
                  </a:lnTo>
                  <a:lnTo>
                    <a:pt x="308267" y="86804"/>
                  </a:lnTo>
                  <a:lnTo>
                    <a:pt x="308978" y="84391"/>
                  </a:lnTo>
                  <a:lnTo>
                    <a:pt x="310242" y="79171"/>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 name="Google Shape;232;p51"/>
            <p:cNvSpPr/>
            <p:nvPr/>
          </p:nvSpPr>
          <p:spPr>
            <a:xfrm>
              <a:off x="10770189" y="5192402"/>
              <a:ext cx="307975" cy="779145"/>
            </a:xfrm>
            <a:custGeom>
              <a:avLst/>
              <a:gdLst/>
              <a:ahLst/>
              <a:cxnLst/>
              <a:rect l="l" t="t" r="r" b="b"/>
              <a:pathLst>
                <a:path w="307975" h="779145" extrusionOk="0">
                  <a:moveTo>
                    <a:pt x="92202" y="0"/>
                  </a:moveTo>
                  <a:lnTo>
                    <a:pt x="3797" y="0"/>
                  </a:lnTo>
                  <a:lnTo>
                    <a:pt x="1041" y="2247"/>
                  </a:lnTo>
                  <a:lnTo>
                    <a:pt x="0" y="598106"/>
                  </a:lnTo>
                  <a:lnTo>
                    <a:pt x="5598" y="651533"/>
                  </a:lnTo>
                  <a:lnTo>
                    <a:pt x="21258" y="694271"/>
                  </a:lnTo>
                  <a:lnTo>
                    <a:pt x="45272" y="727221"/>
                  </a:lnTo>
                  <a:lnTo>
                    <a:pt x="75937" y="751282"/>
                  </a:lnTo>
                  <a:lnTo>
                    <a:pt x="111547" y="767354"/>
                  </a:lnTo>
                  <a:lnTo>
                    <a:pt x="150396" y="776337"/>
                  </a:lnTo>
                  <a:lnTo>
                    <a:pt x="190779" y="779132"/>
                  </a:lnTo>
                  <a:lnTo>
                    <a:pt x="220249" y="777469"/>
                  </a:lnTo>
                  <a:lnTo>
                    <a:pt x="276575" y="764537"/>
                  </a:lnTo>
                  <a:lnTo>
                    <a:pt x="307441" y="749122"/>
                  </a:lnTo>
                  <a:lnTo>
                    <a:pt x="298664" y="705523"/>
                  </a:lnTo>
                  <a:lnTo>
                    <a:pt x="201429" y="705523"/>
                  </a:lnTo>
                  <a:lnTo>
                    <a:pt x="166800" y="695304"/>
                  </a:lnTo>
                  <a:lnTo>
                    <a:pt x="140069" y="672532"/>
                  </a:lnTo>
                  <a:lnTo>
                    <a:pt x="122849" y="636792"/>
                  </a:lnTo>
                  <a:lnTo>
                    <a:pt x="116751" y="587667"/>
                  </a:lnTo>
                  <a:lnTo>
                    <a:pt x="116751" y="242150"/>
                  </a:lnTo>
                  <a:lnTo>
                    <a:pt x="275526" y="242150"/>
                  </a:lnTo>
                  <a:lnTo>
                    <a:pt x="278282" y="239395"/>
                  </a:lnTo>
                  <a:lnTo>
                    <a:pt x="278282" y="167906"/>
                  </a:lnTo>
                  <a:lnTo>
                    <a:pt x="275526" y="165138"/>
                  </a:lnTo>
                  <a:lnTo>
                    <a:pt x="109118" y="165138"/>
                  </a:lnTo>
                  <a:lnTo>
                    <a:pt x="94932" y="6146"/>
                  </a:lnTo>
                  <a:lnTo>
                    <a:pt x="94932" y="2755"/>
                  </a:lnTo>
                  <a:lnTo>
                    <a:pt x="92202" y="0"/>
                  </a:lnTo>
                  <a:close/>
                </a:path>
                <a:path w="307975" h="779145" extrusionOk="0">
                  <a:moveTo>
                    <a:pt x="291655" y="688454"/>
                  </a:moveTo>
                  <a:lnTo>
                    <a:pt x="287934" y="689965"/>
                  </a:lnTo>
                  <a:lnTo>
                    <a:pt x="242344" y="703604"/>
                  </a:lnTo>
                  <a:lnTo>
                    <a:pt x="201429" y="705523"/>
                  </a:lnTo>
                  <a:lnTo>
                    <a:pt x="298664" y="705523"/>
                  </a:lnTo>
                  <a:lnTo>
                    <a:pt x="295744" y="691070"/>
                  </a:lnTo>
                  <a:lnTo>
                    <a:pt x="291655" y="688454"/>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 name="Google Shape;233;p51"/>
            <p:cNvSpPr/>
            <p:nvPr/>
          </p:nvSpPr>
          <p:spPr>
            <a:xfrm>
              <a:off x="9990567" y="5338702"/>
              <a:ext cx="442595" cy="633095"/>
            </a:xfrm>
            <a:custGeom>
              <a:avLst/>
              <a:gdLst/>
              <a:ahLst/>
              <a:cxnLst/>
              <a:rect l="l" t="t" r="r" b="b"/>
              <a:pathLst>
                <a:path w="442595" h="633095" extrusionOk="0">
                  <a:moveTo>
                    <a:pt x="49390" y="479590"/>
                  </a:moveTo>
                  <a:lnTo>
                    <a:pt x="46012" y="479780"/>
                  </a:lnTo>
                  <a:lnTo>
                    <a:pt x="44132" y="481952"/>
                  </a:lnTo>
                  <a:lnTo>
                    <a:pt x="2603" y="534301"/>
                  </a:lnTo>
                  <a:lnTo>
                    <a:pt x="0" y="537298"/>
                  </a:lnTo>
                  <a:lnTo>
                    <a:pt x="36083" y="572550"/>
                  </a:lnTo>
                  <a:lnTo>
                    <a:pt x="76086" y="596815"/>
                  </a:lnTo>
                  <a:lnTo>
                    <a:pt x="122190" y="615973"/>
                  </a:lnTo>
                  <a:lnTo>
                    <a:pt x="173680" y="628549"/>
                  </a:lnTo>
                  <a:lnTo>
                    <a:pt x="229844" y="633069"/>
                  </a:lnTo>
                  <a:lnTo>
                    <a:pt x="283826" y="628264"/>
                  </a:lnTo>
                  <a:lnTo>
                    <a:pt x="330577" y="614638"/>
                  </a:lnTo>
                  <a:lnTo>
                    <a:pt x="369708" y="593374"/>
                  </a:lnTo>
                  <a:lnTo>
                    <a:pt x="400824" y="565654"/>
                  </a:lnTo>
                  <a:lnTo>
                    <a:pt x="408384" y="554672"/>
                  </a:lnTo>
                  <a:lnTo>
                    <a:pt x="222453" y="554672"/>
                  </a:lnTo>
                  <a:lnTo>
                    <a:pt x="175762" y="550086"/>
                  </a:lnTo>
                  <a:lnTo>
                    <a:pt x="131040" y="536357"/>
                  </a:lnTo>
                  <a:lnTo>
                    <a:pt x="89263" y="513529"/>
                  </a:lnTo>
                  <a:lnTo>
                    <a:pt x="51409" y="481647"/>
                  </a:lnTo>
                  <a:lnTo>
                    <a:pt x="49390" y="479590"/>
                  </a:lnTo>
                  <a:close/>
                </a:path>
                <a:path w="442595" h="633095" extrusionOk="0">
                  <a:moveTo>
                    <a:pt x="211264" y="0"/>
                  </a:moveTo>
                  <a:lnTo>
                    <a:pt x="151343" y="5644"/>
                  </a:lnTo>
                  <a:lnTo>
                    <a:pt x="102520" y="21492"/>
                  </a:lnTo>
                  <a:lnTo>
                    <a:pt x="64704" y="45894"/>
                  </a:lnTo>
                  <a:lnTo>
                    <a:pt x="37806" y="77203"/>
                  </a:lnTo>
                  <a:lnTo>
                    <a:pt x="21733" y="113771"/>
                  </a:lnTo>
                  <a:lnTo>
                    <a:pt x="16395" y="153949"/>
                  </a:lnTo>
                  <a:lnTo>
                    <a:pt x="21660" y="196789"/>
                  </a:lnTo>
                  <a:lnTo>
                    <a:pt x="36317" y="232891"/>
                  </a:lnTo>
                  <a:lnTo>
                    <a:pt x="86974" y="288905"/>
                  </a:lnTo>
                  <a:lnTo>
                    <a:pt x="119559" y="310828"/>
                  </a:lnTo>
                  <a:lnTo>
                    <a:pt x="154706" y="330037"/>
                  </a:lnTo>
                  <a:lnTo>
                    <a:pt x="225854" y="364331"/>
                  </a:lnTo>
                  <a:lnTo>
                    <a:pt x="258440" y="381428"/>
                  </a:lnTo>
                  <a:lnTo>
                    <a:pt x="286757" y="399833"/>
                  </a:lnTo>
                  <a:lnTo>
                    <a:pt x="309097" y="420550"/>
                  </a:lnTo>
                  <a:lnTo>
                    <a:pt x="323753" y="444587"/>
                  </a:lnTo>
                  <a:lnTo>
                    <a:pt x="329018" y="472948"/>
                  </a:lnTo>
                  <a:lnTo>
                    <a:pt x="321499" y="507288"/>
                  </a:lnTo>
                  <a:lnTo>
                    <a:pt x="300086" y="532984"/>
                  </a:lnTo>
                  <a:lnTo>
                    <a:pt x="266498" y="549093"/>
                  </a:lnTo>
                  <a:lnTo>
                    <a:pt x="222453" y="554672"/>
                  </a:lnTo>
                  <a:lnTo>
                    <a:pt x="408384" y="554672"/>
                  </a:lnTo>
                  <a:lnTo>
                    <a:pt x="423536" y="532660"/>
                  </a:lnTo>
                  <a:lnTo>
                    <a:pt x="437450" y="495577"/>
                  </a:lnTo>
                  <a:lnTo>
                    <a:pt x="442175" y="455587"/>
                  </a:lnTo>
                  <a:lnTo>
                    <a:pt x="436869" y="414445"/>
                  </a:lnTo>
                  <a:lnTo>
                    <a:pt x="399584" y="349697"/>
                  </a:lnTo>
                  <a:lnTo>
                    <a:pt x="371046" y="324270"/>
                  </a:lnTo>
                  <a:lnTo>
                    <a:pt x="338207" y="302263"/>
                  </a:lnTo>
                  <a:lnTo>
                    <a:pt x="302785" y="282766"/>
                  </a:lnTo>
                  <a:lnTo>
                    <a:pt x="231083" y="247664"/>
                  </a:lnTo>
                  <a:lnTo>
                    <a:pt x="198243" y="230240"/>
                  </a:lnTo>
                  <a:lnTo>
                    <a:pt x="169705" y="211688"/>
                  </a:lnTo>
                  <a:lnTo>
                    <a:pt x="147191" y="191099"/>
                  </a:lnTo>
                  <a:lnTo>
                    <a:pt x="132420" y="167562"/>
                  </a:lnTo>
                  <a:lnTo>
                    <a:pt x="127114" y="140169"/>
                  </a:lnTo>
                  <a:lnTo>
                    <a:pt x="132577" y="113343"/>
                  </a:lnTo>
                  <a:lnTo>
                    <a:pt x="149058" y="92586"/>
                  </a:lnTo>
                  <a:lnTo>
                    <a:pt x="176690" y="79187"/>
                  </a:lnTo>
                  <a:lnTo>
                    <a:pt x="215607" y="74434"/>
                  </a:lnTo>
                  <a:lnTo>
                    <a:pt x="428165" y="74434"/>
                  </a:lnTo>
                  <a:lnTo>
                    <a:pt x="428218" y="71907"/>
                  </a:lnTo>
                  <a:lnTo>
                    <a:pt x="389119" y="46040"/>
                  </a:lnTo>
                  <a:lnTo>
                    <a:pt x="348596" y="26658"/>
                  </a:lnTo>
                  <a:lnTo>
                    <a:pt x="304834" y="12186"/>
                  </a:lnTo>
                  <a:lnTo>
                    <a:pt x="258751" y="3131"/>
                  </a:lnTo>
                  <a:lnTo>
                    <a:pt x="211264" y="0"/>
                  </a:lnTo>
                  <a:close/>
                </a:path>
                <a:path w="442595" h="633095" extrusionOk="0">
                  <a:moveTo>
                    <a:pt x="428165" y="74434"/>
                  </a:moveTo>
                  <a:lnTo>
                    <a:pt x="215607" y="74434"/>
                  </a:lnTo>
                  <a:lnTo>
                    <a:pt x="257699" y="78710"/>
                  </a:lnTo>
                  <a:lnTo>
                    <a:pt x="300483" y="90717"/>
                  </a:lnTo>
                  <a:lnTo>
                    <a:pt x="342336" y="109222"/>
                  </a:lnTo>
                  <a:lnTo>
                    <a:pt x="381634" y="132994"/>
                  </a:lnTo>
                  <a:lnTo>
                    <a:pt x="384746" y="135153"/>
                  </a:lnTo>
                  <a:lnTo>
                    <a:pt x="388823" y="135000"/>
                  </a:lnTo>
                  <a:lnTo>
                    <a:pt x="391159" y="132029"/>
                  </a:lnTo>
                  <a:lnTo>
                    <a:pt x="426021" y="78854"/>
                  </a:lnTo>
                  <a:lnTo>
                    <a:pt x="428129" y="76161"/>
                  </a:lnTo>
                  <a:lnTo>
                    <a:pt x="428165" y="74434"/>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 name="Google Shape;234;p51"/>
            <p:cNvSpPr/>
            <p:nvPr/>
          </p:nvSpPr>
          <p:spPr>
            <a:xfrm>
              <a:off x="12742748" y="5338702"/>
              <a:ext cx="442594" cy="633095"/>
            </a:xfrm>
            <a:custGeom>
              <a:avLst/>
              <a:gdLst/>
              <a:ahLst/>
              <a:cxnLst/>
              <a:rect l="l" t="t" r="r" b="b"/>
              <a:pathLst>
                <a:path w="442594" h="633095" extrusionOk="0">
                  <a:moveTo>
                    <a:pt x="49390" y="479590"/>
                  </a:moveTo>
                  <a:lnTo>
                    <a:pt x="46024" y="479780"/>
                  </a:lnTo>
                  <a:lnTo>
                    <a:pt x="44145" y="481952"/>
                  </a:lnTo>
                  <a:lnTo>
                    <a:pt x="2603" y="534301"/>
                  </a:lnTo>
                  <a:lnTo>
                    <a:pt x="0" y="537298"/>
                  </a:lnTo>
                  <a:lnTo>
                    <a:pt x="36096" y="572550"/>
                  </a:lnTo>
                  <a:lnTo>
                    <a:pt x="76098" y="596815"/>
                  </a:lnTo>
                  <a:lnTo>
                    <a:pt x="122200" y="615973"/>
                  </a:lnTo>
                  <a:lnTo>
                    <a:pt x="173686" y="628549"/>
                  </a:lnTo>
                  <a:lnTo>
                    <a:pt x="229844" y="633069"/>
                  </a:lnTo>
                  <a:lnTo>
                    <a:pt x="283826" y="628264"/>
                  </a:lnTo>
                  <a:lnTo>
                    <a:pt x="330580" y="614638"/>
                  </a:lnTo>
                  <a:lnTo>
                    <a:pt x="369713" y="593374"/>
                  </a:lnTo>
                  <a:lnTo>
                    <a:pt x="400832" y="565654"/>
                  </a:lnTo>
                  <a:lnTo>
                    <a:pt x="408392" y="554672"/>
                  </a:lnTo>
                  <a:lnTo>
                    <a:pt x="222465" y="554672"/>
                  </a:lnTo>
                  <a:lnTo>
                    <a:pt x="175775" y="550086"/>
                  </a:lnTo>
                  <a:lnTo>
                    <a:pt x="131052" y="536357"/>
                  </a:lnTo>
                  <a:lnTo>
                    <a:pt x="89276" y="513529"/>
                  </a:lnTo>
                  <a:lnTo>
                    <a:pt x="51422" y="481647"/>
                  </a:lnTo>
                  <a:lnTo>
                    <a:pt x="49390" y="479590"/>
                  </a:lnTo>
                  <a:close/>
                </a:path>
                <a:path w="442594" h="633095" extrusionOk="0">
                  <a:moveTo>
                    <a:pt x="211264" y="0"/>
                  </a:moveTo>
                  <a:lnTo>
                    <a:pt x="151347" y="5644"/>
                  </a:lnTo>
                  <a:lnTo>
                    <a:pt x="102526" y="21492"/>
                  </a:lnTo>
                  <a:lnTo>
                    <a:pt x="64709" y="45894"/>
                  </a:lnTo>
                  <a:lnTo>
                    <a:pt x="37808" y="77203"/>
                  </a:lnTo>
                  <a:lnTo>
                    <a:pt x="21734" y="113771"/>
                  </a:lnTo>
                  <a:lnTo>
                    <a:pt x="16395" y="153949"/>
                  </a:lnTo>
                  <a:lnTo>
                    <a:pt x="21660" y="196789"/>
                  </a:lnTo>
                  <a:lnTo>
                    <a:pt x="36317" y="232891"/>
                  </a:lnTo>
                  <a:lnTo>
                    <a:pt x="86977" y="288905"/>
                  </a:lnTo>
                  <a:lnTo>
                    <a:pt x="119564" y="310828"/>
                  </a:lnTo>
                  <a:lnTo>
                    <a:pt x="154712" y="330037"/>
                  </a:lnTo>
                  <a:lnTo>
                    <a:pt x="225863" y="364331"/>
                  </a:lnTo>
                  <a:lnTo>
                    <a:pt x="258450" y="381428"/>
                  </a:lnTo>
                  <a:lnTo>
                    <a:pt x="286768" y="399833"/>
                  </a:lnTo>
                  <a:lnTo>
                    <a:pt x="309109" y="420550"/>
                  </a:lnTo>
                  <a:lnTo>
                    <a:pt x="323766" y="444587"/>
                  </a:lnTo>
                  <a:lnTo>
                    <a:pt x="329031" y="472948"/>
                  </a:lnTo>
                  <a:lnTo>
                    <a:pt x="321510" y="507288"/>
                  </a:lnTo>
                  <a:lnTo>
                    <a:pt x="300094" y="532984"/>
                  </a:lnTo>
                  <a:lnTo>
                    <a:pt x="266505" y="549093"/>
                  </a:lnTo>
                  <a:lnTo>
                    <a:pt x="222465" y="554672"/>
                  </a:lnTo>
                  <a:lnTo>
                    <a:pt x="408392" y="554672"/>
                  </a:lnTo>
                  <a:lnTo>
                    <a:pt x="423546" y="532660"/>
                  </a:lnTo>
                  <a:lnTo>
                    <a:pt x="437462" y="495577"/>
                  </a:lnTo>
                  <a:lnTo>
                    <a:pt x="442188" y="455587"/>
                  </a:lnTo>
                  <a:lnTo>
                    <a:pt x="436882" y="414445"/>
                  </a:lnTo>
                  <a:lnTo>
                    <a:pt x="399595" y="349697"/>
                  </a:lnTo>
                  <a:lnTo>
                    <a:pt x="371056" y="324270"/>
                  </a:lnTo>
                  <a:lnTo>
                    <a:pt x="338215" y="302263"/>
                  </a:lnTo>
                  <a:lnTo>
                    <a:pt x="302792" y="282766"/>
                  </a:lnTo>
                  <a:lnTo>
                    <a:pt x="231087" y="247664"/>
                  </a:lnTo>
                  <a:lnTo>
                    <a:pt x="198246" y="230240"/>
                  </a:lnTo>
                  <a:lnTo>
                    <a:pt x="169707" y="211688"/>
                  </a:lnTo>
                  <a:lnTo>
                    <a:pt x="147191" y="191099"/>
                  </a:lnTo>
                  <a:lnTo>
                    <a:pt x="132420" y="167562"/>
                  </a:lnTo>
                  <a:lnTo>
                    <a:pt x="127114" y="140169"/>
                  </a:lnTo>
                  <a:lnTo>
                    <a:pt x="132579" y="113343"/>
                  </a:lnTo>
                  <a:lnTo>
                    <a:pt x="149064" y="92586"/>
                  </a:lnTo>
                  <a:lnTo>
                    <a:pt x="176700" y="79187"/>
                  </a:lnTo>
                  <a:lnTo>
                    <a:pt x="215620" y="74434"/>
                  </a:lnTo>
                  <a:lnTo>
                    <a:pt x="428178" y="74434"/>
                  </a:lnTo>
                  <a:lnTo>
                    <a:pt x="428231" y="71907"/>
                  </a:lnTo>
                  <a:lnTo>
                    <a:pt x="389132" y="46040"/>
                  </a:lnTo>
                  <a:lnTo>
                    <a:pt x="348608" y="26658"/>
                  </a:lnTo>
                  <a:lnTo>
                    <a:pt x="304844" y="12186"/>
                  </a:lnTo>
                  <a:lnTo>
                    <a:pt x="258758" y="3131"/>
                  </a:lnTo>
                  <a:lnTo>
                    <a:pt x="211264" y="0"/>
                  </a:lnTo>
                  <a:close/>
                </a:path>
                <a:path w="442594" h="633095" extrusionOk="0">
                  <a:moveTo>
                    <a:pt x="428178" y="74434"/>
                  </a:moveTo>
                  <a:lnTo>
                    <a:pt x="215620" y="74434"/>
                  </a:lnTo>
                  <a:lnTo>
                    <a:pt x="257705" y="78710"/>
                  </a:lnTo>
                  <a:lnTo>
                    <a:pt x="300486" y="90717"/>
                  </a:lnTo>
                  <a:lnTo>
                    <a:pt x="342341" y="109222"/>
                  </a:lnTo>
                  <a:lnTo>
                    <a:pt x="381647" y="132994"/>
                  </a:lnTo>
                  <a:lnTo>
                    <a:pt x="384759" y="135153"/>
                  </a:lnTo>
                  <a:lnTo>
                    <a:pt x="388835" y="135000"/>
                  </a:lnTo>
                  <a:lnTo>
                    <a:pt x="391172" y="132029"/>
                  </a:lnTo>
                  <a:lnTo>
                    <a:pt x="426034" y="78854"/>
                  </a:lnTo>
                  <a:lnTo>
                    <a:pt x="428142" y="76161"/>
                  </a:lnTo>
                  <a:lnTo>
                    <a:pt x="428178" y="74434"/>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 name="Google Shape;235;p51"/>
            <p:cNvSpPr/>
            <p:nvPr/>
          </p:nvSpPr>
          <p:spPr>
            <a:xfrm>
              <a:off x="11563939" y="5374611"/>
              <a:ext cx="490854" cy="638175"/>
            </a:xfrm>
            <a:custGeom>
              <a:avLst/>
              <a:gdLst/>
              <a:ahLst/>
              <a:cxnLst/>
              <a:rect l="l" t="t" r="r" b="b"/>
              <a:pathLst>
                <a:path w="490854" h="638175" extrusionOk="0">
                  <a:moveTo>
                    <a:pt x="354622" y="0"/>
                  </a:moveTo>
                  <a:lnTo>
                    <a:pt x="0" y="611936"/>
                  </a:lnTo>
                  <a:lnTo>
                    <a:pt x="31589" y="622999"/>
                  </a:lnTo>
                  <a:lnTo>
                    <a:pt x="64462" y="631102"/>
                  </a:lnTo>
                  <a:lnTo>
                    <a:pt x="98444" y="636084"/>
                  </a:lnTo>
                  <a:lnTo>
                    <a:pt x="133362" y="637781"/>
                  </a:lnTo>
                  <a:lnTo>
                    <a:pt x="181872" y="634518"/>
                  </a:lnTo>
                  <a:lnTo>
                    <a:pt x="228393" y="625013"/>
                  </a:lnTo>
                  <a:lnTo>
                    <a:pt x="272500" y="609692"/>
                  </a:lnTo>
                  <a:lnTo>
                    <a:pt x="313770" y="588982"/>
                  </a:lnTo>
                  <a:lnTo>
                    <a:pt x="351776" y="563309"/>
                  </a:lnTo>
                  <a:lnTo>
                    <a:pt x="386094" y="533098"/>
                  </a:lnTo>
                  <a:lnTo>
                    <a:pt x="416298" y="498776"/>
                  </a:lnTo>
                  <a:lnTo>
                    <a:pt x="441964" y="460769"/>
                  </a:lnTo>
                  <a:lnTo>
                    <a:pt x="462666" y="419504"/>
                  </a:lnTo>
                  <a:lnTo>
                    <a:pt x="477979" y="375405"/>
                  </a:lnTo>
                  <a:lnTo>
                    <a:pt x="487479" y="328901"/>
                  </a:lnTo>
                  <a:lnTo>
                    <a:pt x="490740" y="280415"/>
                  </a:lnTo>
                  <a:lnTo>
                    <a:pt x="487550" y="232464"/>
                  </a:lnTo>
                  <a:lnTo>
                    <a:pt x="478253" y="186461"/>
                  </a:lnTo>
                  <a:lnTo>
                    <a:pt x="463262" y="142816"/>
                  </a:lnTo>
                  <a:lnTo>
                    <a:pt x="442991" y="101938"/>
                  </a:lnTo>
                  <a:lnTo>
                    <a:pt x="417852" y="64236"/>
                  </a:lnTo>
                  <a:lnTo>
                    <a:pt x="388258" y="30120"/>
                  </a:lnTo>
                  <a:lnTo>
                    <a:pt x="354622"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 name="Google Shape;236;p51"/>
            <p:cNvSpPr/>
            <p:nvPr/>
          </p:nvSpPr>
          <p:spPr>
            <a:xfrm>
              <a:off x="8789189" y="5338952"/>
              <a:ext cx="483234" cy="631189"/>
            </a:xfrm>
            <a:custGeom>
              <a:avLst/>
              <a:gdLst/>
              <a:ahLst/>
              <a:cxnLst/>
              <a:rect l="l" t="t" r="r" b="b"/>
              <a:pathLst>
                <a:path w="483234" h="631189" extrusionOk="0">
                  <a:moveTo>
                    <a:pt x="248640" y="234734"/>
                  </a:moveTo>
                  <a:lnTo>
                    <a:pt x="193384" y="238253"/>
                  </a:lnTo>
                  <a:lnTo>
                    <a:pt x="144296" y="248560"/>
                  </a:lnTo>
                  <a:lnTo>
                    <a:pt x="101746" y="265273"/>
                  </a:lnTo>
                  <a:lnTo>
                    <a:pt x="66103" y="288013"/>
                  </a:lnTo>
                  <a:lnTo>
                    <a:pt x="37737" y="316401"/>
                  </a:lnTo>
                  <a:lnTo>
                    <a:pt x="17018" y="350055"/>
                  </a:lnTo>
                  <a:lnTo>
                    <a:pt x="4316" y="388597"/>
                  </a:lnTo>
                  <a:lnTo>
                    <a:pt x="0" y="431647"/>
                  </a:lnTo>
                  <a:lnTo>
                    <a:pt x="4019" y="476230"/>
                  </a:lnTo>
                  <a:lnTo>
                    <a:pt x="15852" y="515684"/>
                  </a:lnTo>
                  <a:lnTo>
                    <a:pt x="35158" y="549759"/>
                  </a:lnTo>
                  <a:lnTo>
                    <a:pt x="61596" y="578202"/>
                  </a:lnTo>
                  <a:lnTo>
                    <a:pt x="94826" y="600762"/>
                  </a:lnTo>
                  <a:lnTo>
                    <a:pt x="134507" y="617188"/>
                  </a:lnTo>
                  <a:lnTo>
                    <a:pt x="180300" y="627228"/>
                  </a:lnTo>
                  <a:lnTo>
                    <a:pt x="231863" y="630631"/>
                  </a:lnTo>
                  <a:lnTo>
                    <a:pt x="273958" y="627324"/>
                  </a:lnTo>
                  <a:lnTo>
                    <a:pt x="315910" y="617750"/>
                  </a:lnTo>
                  <a:lnTo>
                    <a:pt x="354698" y="602427"/>
                  </a:lnTo>
                  <a:lnTo>
                    <a:pt x="387299" y="581875"/>
                  </a:lnTo>
                  <a:lnTo>
                    <a:pt x="483057" y="581875"/>
                  </a:lnTo>
                  <a:lnTo>
                    <a:pt x="483057" y="550506"/>
                  </a:lnTo>
                  <a:lnTo>
                    <a:pt x="266407" y="550506"/>
                  </a:lnTo>
                  <a:lnTo>
                    <a:pt x="210389" y="545183"/>
                  </a:lnTo>
                  <a:lnTo>
                    <a:pt x="168754" y="529652"/>
                  </a:lnTo>
                  <a:lnTo>
                    <a:pt x="140392" y="504572"/>
                  </a:lnTo>
                  <a:lnTo>
                    <a:pt x="124190" y="470600"/>
                  </a:lnTo>
                  <a:lnTo>
                    <a:pt x="119037" y="428396"/>
                  </a:lnTo>
                  <a:lnTo>
                    <a:pt x="124243" y="387011"/>
                  </a:lnTo>
                  <a:lnTo>
                    <a:pt x="140965" y="353330"/>
                  </a:lnTo>
                  <a:lnTo>
                    <a:pt x="170853" y="328211"/>
                  </a:lnTo>
                  <a:lnTo>
                    <a:pt x="215558" y="312510"/>
                  </a:lnTo>
                  <a:lnTo>
                    <a:pt x="276733" y="307085"/>
                  </a:lnTo>
                  <a:lnTo>
                    <a:pt x="483057" y="307085"/>
                  </a:lnTo>
                  <a:lnTo>
                    <a:pt x="483057" y="251485"/>
                  </a:lnTo>
                  <a:lnTo>
                    <a:pt x="372084" y="251485"/>
                  </a:lnTo>
                  <a:lnTo>
                    <a:pt x="342459" y="244946"/>
                  </a:lnTo>
                  <a:lnTo>
                    <a:pt x="311010" y="239623"/>
                  </a:lnTo>
                  <a:lnTo>
                    <a:pt x="279237" y="236044"/>
                  </a:lnTo>
                  <a:lnTo>
                    <a:pt x="248640" y="234734"/>
                  </a:lnTo>
                  <a:close/>
                </a:path>
                <a:path w="483234" h="631189" extrusionOk="0">
                  <a:moveTo>
                    <a:pt x="483057" y="581875"/>
                  </a:moveTo>
                  <a:lnTo>
                    <a:pt x="387299" y="581875"/>
                  </a:lnTo>
                  <a:lnTo>
                    <a:pt x="394258" y="607529"/>
                  </a:lnTo>
                  <a:lnTo>
                    <a:pt x="394766" y="610488"/>
                  </a:lnTo>
                  <a:lnTo>
                    <a:pt x="397319" y="612533"/>
                  </a:lnTo>
                  <a:lnTo>
                    <a:pt x="480301" y="612533"/>
                  </a:lnTo>
                  <a:lnTo>
                    <a:pt x="483057" y="609790"/>
                  </a:lnTo>
                  <a:lnTo>
                    <a:pt x="483057" y="581875"/>
                  </a:lnTo>
                  <a:close/>
                </a:path>
                <a:path w="483234" h="631189" extrusionOk="0">
                  <a:moveTo>
                    <a:pt x="483057" y="307085"/>
                  </a:moveTo>
                  <a:lnTo>
                    <a:pt x="276733" y="307085"/>
                  </a:lnTo>
                  <a:lnTo>
                    <a:pt x="302561" y="308038"/>
                  </a:lnTo>
                  <a:lnTo>
                    <a:pt x="327504" y="310638"/>
                  </a:lnTo>
                  <a:lnTo>
                    <a:pt x="350899" y="314501"/>
                  </a:lnTo>
                  <a:lnTo>
                    <a:pt x="372084" y="319239"/>
                  </a:lnTo>
                  <a:lnTo>
                    <a:pt x="372084" y="516889"/>
                  </a:lnTo>
                  <a:lnTo>
                    <a:pt x="348618" y="529557"/>
                  </a:lnTo>
                  <a:lnTo>
                    <a:pt x="322618" y="540289"/>
                  </a:lnTo>
                  <a:lnTo>
                    <a:pt x="294932" y="547725"/>
                  </a:lnTo>
                  <a:lnTo>
                    <a:pt x="266407" y="550506"/>
                  </a:lnTo>
                  <a:lnTo>
                    <a:pt x="483057" y="550506"/>
                  </a:lnTo>
                  <a:lnTo>
                    <a:pt x="483057" y="307085"/>
                  </a:lnTo>
                  <a:close/>
                </a:path>
                <a:path w="483234" h="631189" extrusionOk="0">
                  <a:moveTo>
                    <a:pt x="438512" y="74688"/>
                  </a:moveTo>
                  <a:lnTo>
                    <a:pt x="237388" y="74688"/>
                  </a:lnTo>
                  <a:lnTo>
                    <a:pt x="286870" y="80695"/>
                  </a:lnTo>
                  <a:lnTo>
                    <a:pt x="324709" y="97921"/>
                  </a:lnTo>
                  <a:lnTo>
                    <a:pt x="351276" y="125174"/>
                  </a:lnTo>
                  <a:lnTo>
                    <a:pt x="366944" y="161261"/>
                  </a:lnTo>
                  <a:lnTo>
                    <a:pt x="372084" y="204990"/>
                  </a:lnTo>
                  <a:lnTo>
                    <a:pt x="372084" y="251485"/>
                  </a:lnTo>
                  <a:lnTo>
                    <a:pt x="483057" y="251485"/>
                  </a:lnTo>
                  <a:lnTo>
                    <a:pt x="483057" y="223189"/>
                  </a:lnTo>
                  <a:lnTo>
                    <a:pt x="479500" y="172845"/>
                  </a:lnTo>
                  <a:lnTo>
                    <a:pt x="468780" y="128432"/>
                  </a:lnTo>
                  <a:lnTo>
                    <a:pt x="450821" y="90191"/>
                  </a:lnTo>
                  <a:lnTo>
                    <a:pt x="438512" y="74688"/>
                  </a:lnTo>
                  <a:close/>
                </a:path>
                <a:path w="483234" h="631189" extrusionOk="0">
                  <a:moveTo>
                    <a:pt x="249859" y="0"/>
                  </a:moveTo>
                  <a:lnTo>
                    <a:pt x="201762" y="3288"/>
                  </a:lnTo>
                  <a:lnTo>
                    <a:pt x="152911" y="12369"/>
                  </a:lnTo>
                  <a:lnTo>
                    <a:pt x="106416" y="26071"/>
                  </a:lnTo>
                  <a:lnTo>
                    <a:pt x="65392" y="43218"/>
                  </a:lnTo>
                  <a:lnTo>
                    <a:pt x="59270" y="49961"/>
                  </a:lnTo>
                  <a:lnTo>
                    <a:pt x="60604" y="54355"/>
                  </a:lnTo>
                  <a:lnTo>
                    <a:pt x="64270" y="67087"/>
                  </a:lnTo>
                  <a:lnTo>
                    <a:pt x="72112" y="93312"/>
                  </a:lnTo>
                  <a:lnTo>
                    <a:pt x="76022" y="106679"/>
                  </a:lnTo>
                  <a:lnTo>
                    <a:pt x="77241" y="110972"/>
                  </a:lnTo>
                  <a:lnTo>
                    <a:pt x="82054" y="112699"/>
                  </a:lnTo>
                  <a:lnTo>
                    <a:pt x="123041" y="95519"/>
                  </a:lnTo>
                  <a:lnTo>
                    <a:pt x="159915" y="84159"/>
                  </a:lnTo>
                  <a:lnTo>
                    <a:pt x="197688" y="77109"/>
                  </a:lnTo>
                  <a:lnTo>
                    <a:pt x="237388" y="74688"/>
                  </a:lnTo>
                  <a:lnTo>
                    <a:pt x="438512" y="74688"/>
                  </a:lnTo>
                  <a:lnTo>
                    <a:pt x="425551" y="58364"/>
                  </a:lnTo>
                  <a:lnTo>
                    <a:pt x="392894" y="33190"/>
                  </a:lnTo>
                  <a:lnTo>
                    <a:pt x="352776" y="14911"/>
                  </a:lnTo>
                  <a:lnTo>
                    <a:pt x="305123" y="3768"/>
                  </a:lnTo>
                  <a:lnTo>
                    <a:pt x="249859"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 name="Google Shape;237;p51"/>
            <p:cNvSpPr/>
            <p:nvPr/>
          </p:nvSpPr>
          <p:spPr>
            <a:xfrm>
              <a:off x="11337966" y="5297715"/>
              <a:ext cx="464820" cy="618489"/>
            </a:xfrm>
            <a:custGeom>
              <a:avLst/>
              <a:gdLst/>
              <a:ahLst/>
              <a:cxnLst/>
              <a:rect l="l" t="t" r="r" b="b"/>
              <a:pathLst>
                <a:path w="464820" h="618489" extrusionOk="0">
                  <a:moveTo>
                    <a:pt x="359371" y="0"/>
                  </a:moveTo>
                  <a:lnTo>
                    <a:pt x="311268" y="2978"/>
                  </a:lnTo>
                  <a:lnTo>
                    <a:pt x="264930" y="11721"/>
                  </a:lnTo>
                  <a:lnTo>
                    <a:pt x="220816" y="25938"/>
                  </a:lnTo>
                  <a:lnTo>
                    <a:pt x="179389" y="45337"/>
                  </a:lnTo>
                  <a:lnTo>
                    <a:pt x="141110" y="69628"/>
                  </a:lnTo>
                  <a:lnTo>
                    <a:pt x="106438" y="98520"/>
                  </a:lnTo>
                  <a:lnTo>
                    <a:pt x="75836" y="131723"/>
                  </a:lnTo>
                  <a:lnTo>
                    <a:pt x="49764" y="168945"/>
                  </a:lnTo>
                  <a:lnTo>
                    <a:pt x="28684" y="209897"/>
                  </a:lnTo>
                  <a:lnTo>
                    <a:pt x="13055" y="254288"/>
                  </a:lnTo>
                  <a:lnTo>
                    <a:pt x="3340" y="301826"/>
                  </a:lnTo>
                  <a:lnTo>
                    <a:pt x="0" y="352221"/>
                  </a:lnTo>
                  <a:lnTo>
                    <a:pt x="3702" y="403130"/>
                  </a:lnTo>
                  <a:lnTo>
                    <a:pt x="14409" y="452425"/>
                  </a:lnTo>
                  <a:lnTo>
                    <a:pt x="31521" y="499341"/>
                  </a:lnTo>
                  <a:lnTo>
                    <a:pt x="54436" y="543115"/>
                  </a:lnTo>
                  <a:lnTo>
                    <a:pt x="82555" y="582980"/>
                  </a:lnTo>
                  <a:lnTo>
                    <a:pt x="115277" y="618172"/>
                  </a:lnTo>
                  <a:lnTo>
                    <a:pt x="157784" y="543255"/>
                  </a:lnTo>
                  <a:lnTo>
                    <a:pt x="126780" y="502847"/>
                  </a:lnTo>
                  <a:lnTo>
                    <a:pt x="104336" y="457176"/>
                  </a:lnTo>
                  <a:lnTo>
                    <a:pt x="90694" y="407039"/>
                  </a:lnTo>
                  <a:lnTo>
                    <a:pt x="86093" y="353237"/>
                  </a:lnTo>
                  <a:lnTo>
                    <a:pt x="89486" y="306449"/>
                  </a:lnTo>
                  <a:lnTo>
                    <a:pt x="99378" y="262604"/>
                  </a:lnTo>
                  <a:lnTo>
                    <a:pt x="115335" y="222170"/>
                  </a:lnTo>
                  <a:lnTo>
                    <a:pt x="136922" y="185613"/>
                  </a:lnTo>
                  <a:lnTo>
                    <a:pt x="163706" y="153400"/>
                  </a:lnTo>
                  <a:lnTo>
                    <a:pt x="195253" y="125997"/>
                  </a:lnTo>
                  <a:lnTo>
                    <a:pt x="231130" y="103872"/>
                  </a:lnTo>
                  <a:lnTo>
                    <a:pt x="270902" y="87490"/>
                  </a:lnTo>
                  <a:lnTo>
                    <a:pt x="314137" y="77319"/>
                  </a:lnTo>
                  <a:lnTo>
                    <a:pt x="360400" y="73825"/>
                  </a:lnTo>
                  <a:lnTo>
                    <a:pt x="429559" y="73825"/>
                  </a:lnTo>
                  <a:lnTo>
                    <a:pt x="464439" y="15722"/>
                  </a:lnTo>
                  <a:lnTo>
                    <a:pt x="439149" y="8963"/>
                  </a:lnTo>
                  <a:lnTo>
                    <a:pt x="413162" y="4037"/>
                  </a:lnTo>
                  <a:lnTo>
                    <a:pt x="386547" y="1022"/>
                  </a:lnTo>
                  <a:lnTo>
                    <a:pt x="359371" y="0"/>
                  </a:lnTo>
                  <a:close/>
                </a:path>
                <a:path w="464820" h="618489" extrusionOk="0">
                  <a:moveTo>
                    <a:pt x="429559" y="73825"/>
                  </a:moveTo>
                  <a:lnTo>
                    <a:pt x="360400" y="73825"/>
                  </a:lnTo>
                  <a:lnTo>
                    <a:pt x="376963" y="74322"/>
                  </a:lnTo>
                  <a:lnTo>
                    <a:pt x="393263" y="75785"/>
                  </a:lnTo>
                  <a:lnTo>
                    <a:pt x="409279" y="78170"/>
                  </a:lnTo>
                  <a:lnTo>
                    <a:pt x="424992" y="81432"/>
                  </a:lnTo>
                  <a:lnTo>
                    <a:pt x="429559" y="73825"/>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 name="Google Shape;238;p51"/>
            <p:cNvSpPr/>
            <p:nvPr/>
          </p:nvSpPr>
          <p:spPr>
            <a:xfrm>
              <a:off x="7928991" y="5133849"/>
              <a:ext cx="632459" cy="816610"/>
            </a:xfrm>
            <a:custGeom>
              <a:avLst/>
              <a:gdLst/>
              <a:ahLst/>
              <a:cxnLst/>
              <a:rect l="l" t="t" r="r" b="b"/>
              <a:pathLst>
                <a:path w="632459" h="816610" extrusionOk="0">
                  <a:moveTo>
                    <a:pt x="372046" y="82664"/>
                  </a:moveTo>
                  <a:lnTo>
                    <a:pt x="251586" y="82664"/>
                  </a:lnTo>
                  <a:lnTo>
                    <a:pt x="251586" y="813536"/>
                  </a:lnTo>
                  <a:lnTo>
                    <a:pt x="254368" y="816305"/>
                  </a:lnTo>
                  <a:lnTo>
                    <a:pt x="369277" y="816305"/>
                  </a:lnTo>
                  <a:lnTo>
                    <a:pt x="372046" y="813536"/>
                  </a:lnTo>
                  <a:lnTo>
                    <a:pt x="372046" y="82664"/>
                  </a:lnTo>
                  <a:close/>
                </a:path>
                <a:path w="632459" h="816610" extrusionOk="0">
                  <a:moveTo>
                    <a:pt x="629018" y="0"/>
                  </a:moveTo>
                  <a:lnTo>
                    <a:pt x="2946" y="0"/>
                  </a:lnTo>
                  <a:lnTo>
                    <a:pt x="0" y="2768"/>
                  </a:lnTo>
                  <a:lnTo>
                    <a:pt x="0" y="79895"/>
                  </a:lnTo>
                  <a:lnTo>
                    <a:pt x="2946" y="82664"/>
                  </a:lnTo>
                  <a:lnTo>
                    <a:pt x="629018" y="82664"/>
                  </a:lnTo>
                  <a:lnTo>
                    <a:pt x="631964" y="79895"/>
                  </a:lnTo>
                  <a:lnTo>
                    <a:pt x="631964" y="2768"/>
                  </a:lnTo>
                  <a:lnTo>
                    <a:pt x="629018"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 name="Google Shape;239;p51"/>
            <p:cNvSpPr/>
            <p:nvPr/>
          </p:nvSpPr>
          <p:spPr>
            <a:xfrm>
              <a:off x="11238839" y="4928489"/>
              <a:ext cx="935400" cy="14535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 name="Google Shape;240;p51"/>
            <p:cNvSpPr/>
            <p:nvPr/>
          </p:nvSpPr>
          <p:spPr>
            <a:xfrm>
              <a:off x="13223050" y="5367680"/>
              <a:ext cx="141900" cy="696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1"/>
        <p:cNvGrpSpPr/>
        <p:nvPr/>
      </p:nvGrpSpPr>
      <p:grpSpPr>
        <a:xfrm>
          <a:off x="0" y="0"/>
          <a:ext cx="0" cy="0"/>
          <a:chOff x="0" y="0"/>
          <a:chExt cx="0" cy="0"/>
        </a:xfrm>
      </p:grpSpPr>
      <p:sp>
        <p:nvSpPr>
          <p:cNvPr id="242" name="Google Shape;242;p5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43" name="Google Shape;243;p5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44" name="Google Shape;244;p5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5"/>
        <p:cNvGrpSpPr/>
        <p:nvPr/>
      </p:nvGrpSpPr>
      <p:grpSpPr>
        <a:xfrm>
          <a:off x="0" y="0"/>
          <a:ext cx="0" cy="0"/>
          <a:chOff x="0" y="0"/>
          <a:chExt cx="0" cy="0"/>
        </a:xfrm>
      </p:grpSpPr>
      <p:sp>
        <p:nvSpPr>
          <p:cNvPr id="246" name="Google Shape;246;p53"/>
          <p:cNvSpPr txBox="1">
            <a:spLocks noGrp="1"/>
          </p:cNvSpPr>
          <p:nvPr>
            <p:ph type="title"/>
          </p:nvPr>
        </p:nvSpPr>
        <p:spPr>
          <a:xfrm>
            <a:off x="1968500" y="365125"/>
            <a:ext cx="9918900" cy="10065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Century Gothic"/>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247" name="Google Shape;247;p53"/>
          <p:cNvSpPr txBox="1">
            <a:spLocks noGrp="1"/>
          </p:cNvSpPr>
          <p:nvPr>
            <p:ph type="sldNum" idx="12"/>
          </p:nvPr>
        </p:nvSpPr>
        <p:spPr>
          <a:xfrm>
            <a:off x="11353800" y="6356350"/>
            <a:ext cx="7047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8" name="Google Shape;248;p53"/>
          <p:cNvSpPr/>
          <p:nvPr/>
        </p:nvSpPr>
        <p:spPr>
          <a:xfrm rot="10800000" flipH="1">
            <a:off x="0" y="-89"/>
            <a:ext cx="2412900" cy="3777600"/>
          </a:xfrm>
          <a:prstGeom prst="rtTriangle">
            <a:avLst/>
          </a:prstGeom>
          <a:gradFill>
            <a:gsLst>
              <a:gs pos="0">
                <a:schemeClr val="accent2"/>
              </a:gs>
              <a:gs pos="45000">
                <a:schemeClr val="accent2"/>
              </a:gs>
              <a:gs pos="87000">
                <a:schemeClr val="accent3"/>
              </a:gs>
              <a:gs pos="100000">
                <a:schemeClr val="accent4"/>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249" name="Google Shape;249;p53"/>
          <p:cNvSpPr txBox="1">
            <a:spLocks noGrp="1"/>
          </p:cNvSpPr>
          <p:nvPr>
            <p:ph type="body" idx="1"/>
          </p:nvPr>
        </p:nvSpPr>
        <p:spPr>
          <a:xfrm>
            <a:off x="1968500" y="1625600"/>
            <a:ext cx="9918900" cy="4406700"/>
          </a:xfrm>
          <a:prstGeom prst="rect">
            <a:avLst/>
          </a:prstGeom>
          <a:noFill/>
          <a:ln>
            <a:noFill/>
          </a:ln>
        </p:spPr>
        <p:txBody>
          <a:bodyPr spcFirstLastPara="1" wrap="square" lIns="91425" tIns="45700" rIns="91425" bIns="45700" anchor="t" anchorCtr="0">
            <a:noAutofit/>
          </a:bodyPr>
          <a:lstStyle>
            <a:lvl1pPr marL="457200" marR="0" lvl="0" indent="-349250" algn="l" rtl="0">
              <a:lnSpc>
                <a:spcPct val="90000"/>
              </a:lnSpc>
              <a:spcBef>
                <a:spcPts val="11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50" name="Google Shape;250;p53"/>
          <p:cNvSpPr txBox="1">
            <a:spLocks noGrp="1"/>
          </p:cNvSpPr>
          <p:nvPr>
            <p:ph type="body" idx="2"/>
          </p:nvPr>
        </p:nvSpPr>
        <p:spPr>
          <a:xfrm>
            <a:off x="74386" y="280987"/>
            <a:ext cx="1349100" cy="1174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9600"/>
              <a:buFont typeface="Arial"/>
              <a:buNone/>
              <a:defRPr sz="9600" b="0" i="0" u="none" strike="noStrike" cap="none">
                <a:solidFill>
                  <a:schemeClr val="lt1"/>
                </a:solidFill>
                <a:latin typeface="Arial"/>
                <a:ea typeface="Arial"/>
                <a:cs typeface="Arial"/>
                <a:sym typeface="Arial"/>
              </a:defRPr>
            </a:lvl1pPr>
            <a:lvl2pPr marL="914400" marR="0" lvl="1"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1 Title and content">
  <p:cSld name="3_1 Title and conten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accent1"/>
              </a:buClr>
              <a:buSzPts val="3200"/>
              <a:buFont typeface="Century Gothic"/>
              <a:buNone/>
              <a:defRPr sz="3200" b="1" i="0" u="none" strike="noStrike"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10"/>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030A0"/>
                </a:solidFill>
                <a:latin typeface="Century Gothic"/>
                <a:ea typeface="Century Gothic"/>
                <a:cs typeface="Century Gothic"/>
                <a:sym typeface="Century Gothic"/>
              </a:rPr>
              <a:t>‹#›</a:t>
            </a:fld>
            <a:endParaRPr sz="1000" b="0" i="0" u="none" strike="noStrike" cap="none" dirty="0">
              <a:solidFill>
                <a:srgbClr val="7030A0"/>
              </a:solidFill>
              <a:latin typeface="Century Gothic"/>
              <a:ea typeface="Century Gothic"/>
              <a:cs typeface="Century Gothic"/>
              <a:sym typeface="Century Gothic"/>
            </a:endParaRPr>
          </a:p>
        </p:txBody>
      </p:sp>
      <p:sp>
        <p:nvSpPr>
          <p:cNvPr id="57" name="Google Shape;57;p10"/>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rgbClr val="7030A0"/>
              </a:buClr>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67;p12">
            <a:extLst>
              <a:ext uri="{FF2B5EF4-FFF2-40B4-BE49-F238E27FC236}">
                <a16:creationId xmlns:a16="http://schemas.microsoft.com/office/drawing/2014/main" id="{4AE6AF72-0B9B-4204-8ED1-F123E9330A95}"/>
              </a:ext>
            </a:extLst>
          </p:cNvPr>
          <p:cNvSpPr/>
          <p:nvPr userDrawn="1"/>
        </p:nvSpPr>
        <p:spPr>
          <a:xfrm>
            <a:off x="-29364" y="0"/>
            <a:ext cx="694309" cy="6882605"/>
          </a:xfrm>
          <a:custGeom>
            <a:avLst/>
            <a:gdLst/>
            <a:ahLst/>
            <a:cxnLst/>
            <a:rect l="l" t="t" r="r" b="b"/>
            <a:pathLst>
              <a:path w="694310" h="6882605" extrusionOk="0">
                <a:moveTo>
                  <a:pt x="0" y="0"/>
                </a:moveTo>
                <a:lnTo>
                  <a:pt x="694310" y="1117"/>
                </a:lnTo>
                <a:lnTo>
                  <a:pt x="24515" y="6882605"/>
                </a:lnTo>
                <a:cubicBezTo>
                  <a:pt x="22693" y="4559828"/>
                  <a:pt x="1822" y="2322777"/>
                  <a:pt x="0" y="0"/>
                </a:cubicBezTo>
                <a:close/>
              </a:path>
            </a:pathLst>
          </a:cu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95767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_Style4">
  <p:cSld name="1_Section_Style4">
    <p:spTree>
      <p:nvGrpSpPr>
        <p:cNvPr id="1" name="Shape 27"/>
        <p:cNvGrpSpPr/>
        <p:nvPr/>
      </p:nvGrpSpPr>
      <p:grpSpPr>
        <a:xfrm>
          <a:off x="0" y="0"/>
          <a:ext cx="0" cy="0"/>
          <a:chOff x="0" y="0"/>
          <a:chExt cx="0" cy="0"/>
        </a:xfrm>
      </p:grpSpPr>
      <p:pic>
        <p:nvPicPr>
          <p:cNvPr id="28" name="Google Shape;28;p31"/>
          <p:cNvPicPr preferRelativeResize="0"/>
          <p:nvPr/>
        </p:nvPicPr>
        <p:blipFill rotWithShape="1">
          <a:blip r:embed="rId2">
            <a:alphaModFix/>
          </a:blip>
          <a:srcRect/>
          <a:stretch/>
        </p:blipFill>
        <p:spPr>
          <a:xfrm>
            <a:off x="0" y="0"/>
            <a:ext cx="12217340" cy="6858000"/>
          </a:xfrm>
          <a:prstGeom prst="rect">
            <a:avLst/>
          </a:prstGeom>
          <a:noFill/>
          <a:ln>
            <a:noFill/>
          </a:ln>
        </p:spPr>
      </p:pic>
      <p:sp>
        <p:nvSpPr>
          <p:cNvPr id="29" name="Google Shape;29;p31"/>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800"/>
              <a:buFont typeface="Arial"/>
              <a:buNone/>
              <a:defRPr sz="800" b="1"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30" name="Google Shape;30;p31"/>
          <p:cNvPicPr preferRelativeResize="0"/>
          <p:nvPr/>
        </p:nvPicPr>
        <p:blipFill rotWithShape="1">
          <a:blip r:embed="rId3">
            <a:alphaModFix/>
          </a:blip>
          <a:srcRect/>
          <a:stretch/>
        </p:blipFill>
        <p:spPr>
          <a:xfrm>
            <a:off x="10335620" y="6401762"/>
            <a:ext cx="1440000" cy="38516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_Style3">
  <p:cSld name="1_Section_Style3">
    <p:spTree>
      <p:nvGrpSpPr>
        <p:cNvPr id="1" name="Shape 31"/>
        <p:cNvGrpSpPr/>
        <p:nvPr/>
      </p:nvGrpSpPr>
      <p:grpSpPr>
        <a:xfrm>
          <a:off x="0" y="0"/>
          <a:ext cx="0" cy="0"/>
          <a:chOff x="0" y="0"/>
          <a:chExt cx="0" cy="0"/>
        </a:xfrm>
      </p:grpSpPr>
      <p:pic>
        <p:nvPicPr>
          <p:cNvPr id="32" name="Google Shape;32;p32"/>
          <p:cNvPicPr preferRelativeResize="0"/>
          <p:nvPr/>
        </p:nvPicPr>
        <p:blipFill rotWithShape="1">
          <a:blip r:embed="rId2">
            <a:alphaModFix/>
          </a:blip>
          <a:srcRect/>
          <a:stretch/>
        </p:blipFill>
        <p:spPr>
          <a:xfrm>
            <a:off x="0" y="0"/>
            <a:ext cx="12217340" cy="6858000"/>
          </a:xfrm>
          <a:prstGeom prst="rect">
            <a:avLst/>
          </a:prstGeom>
          <a:noFill/>
          <a:ln>
            <a:noFill/>
          </a:ln>
        </p:spPr>
      </p:pic>
      <p:sp>
        <p:nvSpPr>
          <p:cNvPr id="33" name="Google Shape;33;p32"/>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800"/>
              <a:buFont typeface="Arial"/>
              <a:buNone/>
              <a:defRPr sz="800" b="1"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34" name="Google Shape;34;p32"/>
          <p:cNvPicPr preferRelativeResize="0"/>
          <p:nvPr/>
        </p:nvPicPr>
        <p:blipFill rotWithShape="1">
          <a:blip r:embed="rId3">
            <a:alphaModFix/>
          </a:blip>
          <a:srcRect/>
          <a:stretch/>
        </p:blipFill>
        <p:spPr>
          <a:xfrm>
            <a:off x="10335620" y="6401762"/>
            <a:ext cx="1440000" cy="38516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_2_Columns">
  <p:cSld name="Content_2_Columns">
    <p:spTree>
      <p:nvGrpSpPr>
        <p:cNvPr id="1" name="Shape 35"/>
        <p:cNvGrpSpPr/>
        <p:nvPr/>
      </p:nvGrpSpPr>
      <p:grpSpPr>
        <a:xfrm>
          <a:off x="0" y="0"/>
          <a:ext cx="0" cy="0"/>
          <a:chOff x="0" y="0"/>
          <a:chExt cx="0" cy="0"/>
        </a:xfrm>
      </p:grpSpPr>
      <p:sp>
        <p:nvSpPr>
          <p:cNvPr id="36" name="Google Shape;36;p33"/>
          <p:cNvSpPr/>
          <p:nvPr/>
        </p:nvSpPr>
        <p:spPr>
          <a:xfrm>
            <a:off x="457199" y="462487"/>
            <a:ext cx="393900" cy="500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Calibri"/>
              <a:ea typeface="Calibri"/>
              <a:cs typeface="Calibri"/>
              <a:sym typeface="Calibri"/>
            </a:endParaRPr>
          </a:p>
        </p:txBody>
      </p:sp>
      <p:sp>
        <p:nvSpPr>
          <p:cNvPr id="37" name="Google Shape;37;p33"/>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 name="Google Shape;38;p33"/>
          <p:cNvSpPr txBox="1">
            <a:spLocks noGrp="1"/>
          </p:cNvSpPr>
          <p:nvPr>
            <p:ph type="body" idx="2"/>
          </p:nvPr>
        </p:nvSpPr>
        <p:spPr>
          <a:xfrm>
            <a:off x="960439" y="1208146"/>
            <a:ext cx="5248800"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 name="Google Shape;39;p33"/>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pic>
        <p:nvPicPr>
          <p:cNvPr id="40" name="Google Shape;40;p33"/>
          <p:cNvPicPr preferRelativeResize="0"/>
          <p:nvPr/>
        </p:nvPicPr>
        <p:blipFill rotWithShape="1">
          <a:blip r:embed="rId3">
            <a:alphaModFix/>
          </a:blip>
          <a:srcRect/>
          <a:stretch/>
        </p:blipFill>
        <p:spPr>
          <a:xfrm>
            <a:off x="1" y="2934"/>
            <a:ext cx="12191999" cy="205830"/>
          </a:xfrm>
          <a:prstGeom prst="rect">
            <a:avLst/>
          </a:prstGeom>
          <a:noFill/>
          <a:ln>
            <a:noFill/>
          </a:ln>
        </p:spPr>
      </p:pic>
      <p:sp>
        <p:nvSpPr>
          <p:cNvPr id="41" name="Google Shape;41;p33"/>
          <p:cNvSpPr txBox="1">
            <a:spLocks noGrp="1"/>
          </p:cNvSpPr>
          <p:nvPr>
            <p:ph type="body" idx="3"/>
          </p:nvPr>
        </p:nvSpPr>
        <p:spPr>
          <a:xfrm>
            <a:off x="6486001" y="1192213"/>
            <a:ext cx="5248800"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42" name="Google Shape;42;p33"/>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_Style4">
  <p:cSld name="Section_Style4">
    <p:spTree>
      <p:nvGrpSpPr>
        <p:cNvPr id="1" name="Shape 43"/>
        <p:cNvGrpSpPr/>
        <p:nvPr/>
      </p:nvGrpSpPr>
      <p:grpSpPr>
        <a:xfrm>
          <a:off x="0" y="0"/>
          <a:ext cx="0" cy="0"/>
          <a:chOff x="0" y="0"/>
          <a:chExt cx="0" cy="0"/>
        </a:xfrm>
      </p:grpSpPr>
      <p:pic>
        <p:nvPicPr>
          <p:cNvPr id="44" name="Google Shape;44;p34"/>
          <p:cNvPicPr preferRelativeResize="0"/>
          <p:nvPr/>
        </p:nvPicPr>
        <p:blipFill rotWithShape="1">
          <a:blip r:embed="rId2">
            <a:alphaModFix/>
          </a:blip>
          <a:srcRect/>
          <a:stretch/>
        </p:blipFill>
        <p:spPr>
          <a:xfrm>
            <a:off x="0" y="0"/>
            <a:ext cx="12217340" cy="6858000"/>
          </a:xfrm>
          <a:prstGeom prst="rect">
            <a:avLst/>
          </a:prstGeom>
          <a:noFill/>
          <a:ln>
            <a:noFill/>
          </a:ln>
        </p:spPr>
      </p:pic>
      <p:cxnSp>
        <p:nvCxnSpPr>
          <p:cNvPr id="45" name="Google Shape;45;p34"/>
          <p:cNvCxnSpPr/>
          <p:nvPr/>
        </p:nvCxnSpPr>
        <p:spPr>
          <a:xfrm rot="10800000">
            <a:off x="716600" y="908775"/>
            <a:ext cx="0" cy="4339086"/>
          </a:xfrm>
          <a:prstGeom prst="straightConnector1">
            <a:avLst/>
          </a:prstGeom>
          <a:noFill/>
          <a:ln w="53975" cap="flat" cmpd="sng">
            <a:solidFill>
              <a:schemeClr val="lt2"/>
            </a:solidFill>
            <a:prstDash val="solid"/>
            <a:miter lim="800000"/>
            <a:headEnd type="none" w="sm" len="sm"/>
            <a:tailEnd type="none" w="sm" len="sm"/>
          </a:ln>
        </p:spPr>
      </p:cxnSp>
      <p:sp>
        <p:nvSpPr>
          <p:cNvPr id="46" name="Google Shape;46;p34"/>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800"/>
              <a:buFont typeface="Arial"/>
              <a:buNone/>
              <a:defRPr sz="800" b="1"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7" name="Google Shape;47;p34"/>
          <p:cNvSpPr txBox="1">
            <a:spLocks noGrp="1"/>
          </p:cNvSpPr>
          <p:nvPr>
            <p:ph type="subTitle" idx="2"/>
          </p:nvPr>
        </p:nvSpPr>
        <p:spPr>
          <a:xfrm>
            <a:off x="1106441" y="1889153"/>
            <a:ext cx="10397582" cy="95223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000"/>
              <a:buFont typeface="Arial"/>
              <a:buNone/>
              <a:defRPr sz="45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 name="Google Shape;48;p34"/>
          <p:cNvSpPr txBox="1">
            <a:spLocks noGrp="1"/>
          </p:cNvSpPr>
          <p:nvPr>
            <p:ph type="body" idx="3"/>
          </p:nvPr>
        </p:nvSpPr>
        <p:spPr>
          <a:xfrm>
            <a:off x="1077674" y="3258479"/>
            <a:ext cx="7446731" cy="565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2400"/>
              <a:buFont typeface="Arial"/>
              <a:buNone/>
              <a:defRPr sz="2400" b="0"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49" name="Google Shape;49;p34"/>
          <p:cNvPicPr preferRelativeResize="0"/>
          <p:nvPr/>
        </p:nvPicPr>
        <p:blipFill rotWithShape="1">
          <a:blip r:embed="rId3">
            <a:alphaModFix/>
          </a:blip>
          <a:srcRect/>
          <a:stretch/>
        </p:blipFill>
        <p:spPr>
          <a:xfrm>
            <a:off x="10335620" y="6401762"/>
            <a:ext cx="1440000" cy="38516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_Style3">
  <p:cSld name="Section_Style3">
    <p:spTree>
      <p:nvGrpSpPr>
        <p:cNvPr id="1" name="Shape 50"/>
        <p:cNvGrpSpPr/>
        <p:nvPr/>
      </p:nvGrpSpPr>
      <p:grpSpPr>
        <a:xfrm>
          <a:off x="0" y="0"/>
          <a:ext cx="0" cy="0"/>
          <a:chOff x="0" y="0"/>
          <a:chExt cx="0" cy="0"/>
        </a:xfrm>
      </p:grpSpPr>
      <p:pic>
        <p:nvPicPr>
          <p:cNvPr id="51" name="Google Shape;51;p35"/>
          <p:cNvPicPr preferRelativeResize="0"/>
          <p:nvPr/>
        </p:nvPicPr>
        <p:blipFill rotWithShape="1">
          <a:blip r:embed="rId2">
            <a:alphaModFix/>
          </a:blip>
          <a:srcRect/>
          <a:stretch/>
        </p:blipFill>
        <p:spPr>
          <a:xfrm>
            <a:off x="0" y="0"/>
            <a:ext cx="12217340" cy="6858000"/>
          </a:xfrm>
          <a:prstGeom prst="rect">
            <a:avLst/>
          </a:prstGeom>
          <a:noFill/>
          <a:ln>
            <a:noFill/>
          </a:ln>
        </p:spPr>
      </p:pic>
      <p:cxnSp>
        <p:nvCxnSpPr>
          <p:cNvPr id="52" name="Google Shape;52;p35"/>
          <p:cNvCxnSpPr/>
          <p:nvPr/>
        </p:nvCxnSpPr>
        <p:spPr>
          <a:xfrm rot="10800000">
            <a:off x="716600" y="908775"/>
            <a:ext cx="0" cy="4339086"/>
          </a:xfrm>
          <a:prstGeom prst="straightConnector1">
            <a:avLst/>
          </a:prstGeom>
          <a:noFill/>
          <a:ln w="53975" cap="flat" cmpd="sng">
            <a:solidFill>
              <a:schemeClr val="lt2"/>
            </a:solidFill>
            <a:prstDash val="solid"/>
            <a:miter lim="800000"/>
            <a:headEnd type="none" w="sm" len="sm"/>
            <a:tailEnd type="none" w="sm" len="sm"/>
          </a:ln>
        </p:spPr>
      </p:cxnSp>
      <p:sp>
        <p:nvSpPr>
          <p:cNvPr id="53" name="Google Shape;53;p35"/>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800"/>
              <a:buFont typeface="Arial"/>
              <a:buNone/>
              <a:defRPr sz="800" b="1"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Google Shape;54;p35"/>
          <p:cNvSpPr txBox="1">
            <a:spLocks noGrp="1"/>
          </p:cNvSpPr>
          <p:nvPr>
            <p:ph type="subTitle" idx="2"/>
          </p:nvPr>
        </p:nvSpPr>
        <p:spPr>
          <a:xfrm>
            <a:off x="1106441" y="1889153"/>
            <a:ext cx="10397582" cy="95223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000"/>
              <a:buFont typeface="Arial"/>
              <a:buNone/>
              <a:defRPr sz="45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5" name="Google Shape;55;p35"/>
          <p:cNvSpPr txBox="1">
            <a:spLocks noGrp="1"/>
          </p:cNvSpPr>
          <p:nvPr>
            <p:ph type="body" idx="3"/>
          </p:nvPr>
        </p:nvSpPr>
        <p:spPr>
          <a:xfrm>
            <a:off x="1077674" y="3258479"/>
            <a:ext cx="7446731" cy="565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2400"/>
              <a:buFont typeface="Arial"/>
              <a:buNone/>
              <a:defRPr sz="2400" b="0"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56" name="Google Shape;56;p35"/>
          <p:cNvPicPr preferRelativeResize="0"/>
          <p:nvPr/>
        </p:nvPicPr>
        <p:blipFill rotWithShape="1">
          <a:blip r:embed="rId3">
            <a:alphaModFix/>
          </a:blip>
          <a:srcRect/>
          <a:stretch/>
        </p:blipFill>
        <p:spPr>
          <a:xfrm>
            <a:off x="10335620" y="6401762"/>
            <a:ext cx="1440000" cy="38516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_Style2">
  <p:cSld name="Section_Style2">
    <p:spTree>
      <p:nvGrpSpPr>
        <p:cNvPr id="1" name="Shape 57"/>
        <p:cNvGrpSpPr/>
        <p:nvPr/>
      </p:nvGrpSpPr>
      <p:grpSpPr>
        <a:xfrm>
          <a:off x="0" y="0"/>
          <a:ext cx="0" cy="0"/>
          <a:chOff x="0" y="0"/>
          <a:chExt cx="0" cy="0"/>
        </a:xfrm>
      </p:grpSpPr>
      <p:pic>
        <p:nvPicPr>
          <p:cNvPr id="58" name="Google Shape;58;p36" descr="A close up of a sign&#10;&#10;Description automatically generated"/>
          <p:cNvPicPr preferRelativeResize="0"/>
          <p:nvPr/>
        </p:nvPicPr>
        <p:blipFill rotWithShape="1">
          <a:blip r:embed="rId2">
            <a:alphaModFix/>
          </a:blip>
          <a:srcRect/>
          <a:stretch/>
        </p:blipFill>
        <p:spPr>
          <a:xfrm>
            <a:off x="-1" y="1228"/>
            <a:ext cx="12217340" cy="6858000"/>
          </a:xfrm>
          <a:prstGeom prst="rect">
            <a:avLst/>
          </a:prstGeom>
          <a:noFill/>
          <a:ln>
            <a:noFill/>
          </a:ln>
        </p:spPr>
      </p:pic>
      <p:cxnSp>
        <p:nvCxnSpPr>
          <p:cNvPr id="59" name="Google Shape;59;p36"/>
          <p:cNvCxnSpPr/>
          <p:nvPr/>
        </p:nvCxnSpPr>
        <p:spPr>
          <a:xfrm rot="10800000">
            <a:off x="716600" y="908775"/>
            <a:ext cx="0" cy="4339086"/>
          </a:xfrm>
          <a:prstGeom prst="straightConnector1">
            <a:avLst/>
          </a:prstGeom>
          <a:noFill/>
          <a:ln w="53975" cap="flat" cmpd="sng">
            <a:solidFill>
              <a:schemeClr val="lt2"/>
            </a:solidFill>
            <a:prstDash val="solid"/>
            <a:miter lim="800000"/>
            <a:headEnd type="none" w="sm" len="sm"/>
            <a:tailEnd type="none" w="sm" len="sm"/>
          </a:ln>
        </p:spPr>
      </p:cxnSp>
      <p:sp>
        <p:nvSpPr>
          <p:cNvPr id="60" name="Google Shape;60;p36"/>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800"/>
              <a:buFont typeface="Arial"/>
              <a:buNone/>
              <a:defRPr sz="800" b="1"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 name="Google Shape;61;p36"/>
          <p:cNvSpPr txBox="1">
            <a:spLocks noGrp="1"/>
          </p:cNvSpPr>
          <p:nvPr>
            <p:ph type="subTitle" idx="2"/>
          </p:nvPr>
        </p:nvSpPr>
        <p:spPr>
          <a:xfrm>
            <a:off x="1106441" y="1889153"/>
            <a:ext cx="10397582" cy="95223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000"/>
              <a:buFont typeface="Arial"/>
              <a:buNone/>
              <a:defRPr sz="45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2" name="Google Shape;62;p36"/>
          <p:cNvSpPr txBox="1">
            <a:spLocks noGrp="1"/>
          </p:cNvSpPr>
          <p:nvPr>
            <p:ph type="body" idx="3"/>
          </p:nvPr>
        </p:nvSpPr>
        <p:spPr>
          <a:xfrm>
            <a:off x="1077674" y="3258479"/>
            <a:ext cx="7446731" cy="565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2400"/>
              <a:buFont typeface="Arial"/>
              <a:buNone/>
              <a:defRPr sz="2400" b="0"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63" name="Google Shape;63;p36"/>
          <p:cNvPicPr preferRelativeResize="0"/>
          <p:nvPr/>
        </p:nvPicPr>
        <p:blipFill rotWithShape="1">
          <a:blip r:embed="rId3">
            <a:alphaModFix/>
          </a:blip>
          <a:srcRect/>
          <a:stretch/>
        </p:blipFill>
        <p:spPr>
          <a:xfrm>
            <a:off x="10335620" y="6401762"/>
            <a:ext cx="1440000" cy="38516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_You_2">
  <p:cSld name="Thank_You_2">
    <p:spTree>
      <p:nvGrpSpPr>
        <p:cNvPr id="1" name="Shape 64"/>
        <p:cNvGrpSpPr/>
        <p:nvPr/>
      </p:nvGrpSpPr>
      <p:grpSpPr>
        <a:xfrm>
          <a:off x="0" y="0"/>
          <a:ext cx="0" cy="0"/>
          <a:chOff x="0" y="0"/>
          <a:chExt cx="0" cy="0"/>
        </a:xfrm>
      </p:grpSpPr>
      <p:pic>
        <p:nvPicPr>
          <p:cNvPr id="65" name="Google Shape;65;p37" descr="A sunset over a body of water&#10;&#10;Description automatically generated"/>
          <p:cNvPicPr preferRelativeResize="0"/>
          <p:nvPr/>
        </p:nvPicPr>
        <p:blipFill rotWithShape="1">
          <a:blip r:embed="rId2">
            <a:alphaModFix/>
          </a:blip>
          <a:srcRect t="3043" r="28755" b="5090"/>
          <a:stretch/>
        </p:blipFill>
        <p:spPr>
          <a:xfrm>
            <a:off x="4214155" y="0"/>
            <a:ext cx="7977845" cy="6858000"/>
          </a:xfrm>
          <a:prstGeom prst="rect">
            <a:avLst/>
          </a:prstGeom>
          <a:noFill/>
          <a:ln>
            <a:noFill/>
          </a:ln>
        </p:spPr>
      </p:pic>
      <p:sp>
        <p:nvSpPr>
          <p:cNvPr id="66" name="Google Shape;66;p37"/>
          <p:cNvSpPr/>
          <p:nvPr/>
        </p:nvSpPr>
        <p:spPr>
          <a:xfrm>
            <a:off x="4214400" y="1"/>
            <a:ext cx="7977600" cy="6858000"/>
          </a:xfrm>
          <a:prstGeom prst="rect">
            <a:avLst/>
          </a:prstGeom>
          <a:solidFill>
            <a:schemeClr val="accent1">
              <a:alpha val="49411"/>
            </a:schemeClr>
          </a:solidFill>
          <a:ln w="12700" cap="flat" cmpd="sng">
            <a:solidFill>
              <a:srgbClr val="10101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nvGrpSpPr>
          <p:cNvPr id="67" name="Google Shape;67;p37"/>
          <p:cNvGrpSpPr/>
          <p:nvPr/>
        </p:nvGrpSpPr>
        <p:grpSpPr>
          <a:xfrm rot="10800000">
            <a:off x="0" y="-1"/>
            <a:ext cx="8259240" cy="6858001"/>
            <a:chOff x="3932760" y="-132522"/>
            <a:chExt cx="8259240" cy="7016305"/>
          </a:xfrm>
        </p:grpSpPr>
        <p:sp>
          <p:nvSpPr>
            <p:cNvPr id="68" name="Google Shape;68;p37"/>
            <p:cNvSpPr/>
            <p:nvPr/>
          </p:nvSpPr>
          <p:spPr>
            <a:xfrm>
              <a:off x="7977843" y="-132522"/>
              <a:ext cx="4214157" cy="701630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37"/>
            <p:cNvSpPr/>
            <p:nvPr/>
          </p:nvSpPr>
          <p:spPr>
            <a:xfrm flipH="1">
              <a:off x="3932760" y="-120828"/>
              <a:ext cx="4045083" cy="7004611"/>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70" name="Google Shape;70;p37"/>
          <p:cNvSpPr txBox="1">
            <a:spLocks noGrp="1"/>
          </p:cNvSpPr>
          <p:nvPr>
            <p:ph type="body" idx="1"/>
          </p:nvPr>
        </p:nvSpPr>
        <p:spPr>
          <a:xfrm>
            <a:off x="642026" y="1128410"/>
            <a:ext cx="6206246" cy="117084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6000"/>
              <a:buFont typeface="Arial"/>
              <a:buNone/>
              <a:defRPr sz="60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1" name="Google Shape;71;p37"/>
          <p:cNvSpPr txBox="1">
            <a:spLocks noGrp="1"/>
          </p:cNvSpPr>
          <p:nvPr>
            <p:ph type="body" idx="2"/>
          </p:nvPr>
        </p:nvSpPr>
        <p:spPr>
          <a:xfrm>
            <a:off x="642026" y="2493949"/>
            <a:ext cx="2828925" cy="3313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Google Shape;72;p37"/>
          <p:cNvSpPr txBox="1">
            <a:spLocks noGrp="1"/>
          </p:cNvSpPr>
          <p:nvPr>
            <p:ph type="body" idx="3"/>
          </p:nvPr>
        </p:nvSpPr>
        <p:spPr>
          <a:xfrm>
            <a:off x="642026" y="2846805"/>
            <a:ext cx="2828925" cy="3038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Google Shape;73;p37"/>
          <p:cNvSpPr txBox="1">
            <a:spLocks noGrp="1"/>
          </p:cNvSpPr>
          <p:nvPr>
            <p:ph type="body" idx="4"/>
          </p:nvPr>
        </p:nvSpPr>
        <p:spPr>
          <a:xfrm>
            <a:off x="642026" y="3197295"/>
            <a:ext cx="2828925" cy="3038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200"/>
              <a:buFont typeface="Arial"/>
              <a:buNone/>
              <a:defRPr sz="12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74" name="Google Shape;74;p37"/>
          <p:cNvPicPr preferRelativeResize="0"/>
          <p:nvPr/>
        </p:nvPicPr>
        <p:blipFill rotWithShape="1">
          <a:blip r:embed="rId3">
            <a:alphaModFix/>
          </a:blip>
          <a:srcRect/>
          <a:stretch/>
        </p:blipFill>
        <p:spPr>
          <a:xfrm rot="-3554913">
            <a:off x="1837912" y="3343538"/>
            <a:ext cx="8747993" cy="147687"/>
          </a:xfrm>
          <a:prstGeom prst="rect">
            <a:avLst/>
          </a:prstGeom>
          <a:noFill/>
          <a:ln>
            <a:noFill/>
          </a:ln>
        </p:spPr>
      </p:pic>
      <p:pic>
        <p:nvPicPr>
          <p:cNvPr id="75" name="Google Shape;75;p37"/>
          <p:cNvPicPr preferRelativeResize="0"/>
          <p:nvPr/>
        </p:nvPicPr>
        <p:blipFill rotWithShape="1">
          <a:blip r:embed="rId4">
            <a:alphaModFix/>
          </a:blip>
          <a:srcRect l="26134" t="38157" r="28078" b="40107"/>
          <a:stretch/>
        </p:blipFill>
        <p:spPr>
          <a:xfrm>
            <a:off x="9042673" y="5571358"/>
            <a:ext cx="2880000" cy="8577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4500"/>
                                        <p:tgtEl>
                                          <p:spTgt spid="66"/>
                                        </p:tgtEl>
                                      </p:cBhvr>
                                    </p:animEffect>
                                    <p:set>
                                      <p:cBhvr>
                                        <p:cTn id="7" dur="1" fill="hold">
                                          <p:stCondLst>
                                            <p:cond delay="450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33.png"/><Relationship Id="rId4" Type="http://schemas.openxmlformats.org/officeDocument/2006/relationships/image" Target="../media/image32.tiff"/></Relationships>
</file>

<file path=ppt/slides/_rels/slide1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33.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33.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image" Target="../media/image33.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33.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image" Target="../media/image33.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6.xml"/><Relationship Id="rId5" Type="http://schemas.openxmlformats.org/officeDocument/2006/relationships/image" Target="../media/image33.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vimeo.com/39296490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
          <p:cNvSpPr txBox="1">
            <a:spLocks noGrp="1"/>
          </p:cNvSpPr>
          <p:nvPr>
            <p:ph type="body" idx="1"/>
          </p:nvPr>
        </p:nvSpPr>
        <p:spPr>
          <a:xfrm>
            <a:off x="6361042" y="3429000"/>
            <a:ext cx="5538858" cy="134883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4500"/>
              <a:buFont typeface="Arial"/>
              <a:buNone/>
            </a:pPr>
            <a:r>
              <a:rPr lang="en-US"/>
              <a:t>OVERVIEW AND ENTRY GUIDE</a:t>
            </a:r>
            <a:endParaRPr/>
          </a:p>
        </p:txBody>
      </p:sp>
      <p:sp>
        <p:nvSpPr>
          <p:cNvPr id="257" name="Google Shape;257;p1"/>
          <p:cNvSpPr txBox="1">
            <a:spLocks noGrp="1"/>
          </p:cNvSpPr>
          <p:nvPr>
            <p:ph type="body" idx="2"/>
          </p:nvPr>
        </p:nvSpPr>
        <p:spPr>
          <a:xfrm>
            <a:off x="6361042" y="4802217"/>
            <a:ext cx="5538858" cy="516563"/>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sz="2000" dirty="0"/>
              <a:t>VISIT TRANSITIONS.COM/AWARDS</a:t>
            </a:r>
            <a:endParaRPr dirty="0"/>
          </a:p>
        </p:txBody>
      </p:sp>
      <p:sp>
        <p:nvSpPr>
          <p:cNvPr id="258" name="Google Shape;258;p1"/>
          <p:cNvSpPr txBox="1">
            <a:spLocks noGrp="1"/>
          </p:cNvSpPr>
          <p:nvPr>
            <p:ph type="body" idx="3"/>
          </p:nvPr>
        </p:nvSpPr>
        <p:spPr>
          <a:xfrm>
            <a:off x="10179927" y="6347791"/>
            <a:ext cx="1719973" cy="271673"/>
          </a:xfrm>
          <a:prstGeom prst="rect">
            <a:avLst/>
          </a:prstGeom>
          <a:noFill/>
          <a:ln>
            <a:noFill/>
          </a:ln>
        </p:spPr>
        <p:txBody>
          <a:bodyPr spcFirstLastPara="1" wrap="square" lIns="91425" tIns="45700" rIns="91425" bIns="45700" anchor="t" anchorCtr="0">
            <a:noAutofit/>
          </a:bodyPr>
          <a:lstStyle/>
          <a:p>
            <a:pPr marL="457200" marR="0" lvl="0" indent="-228600" algn="r" rtl="0">
              <a:lnSpc>
                <a:spcPct val="90000"/>
              </a:lnSpc>
              <a:spcBef>
                <a:spcPts val="1000"/>
              </a:spcBef>
              <a:spcAft>
                <a:spcPts val="0"/>
              </a:spcAft>
              <a:buClr>
                <a:schemeClr val="dk1"/>
              </a:buClr>
              <a:buSzPts val="1200"/>
              <a:buFont typeface="Arial"/>
              <a:buNone/>
            </a:pPr>
            <a:endParaRPr/>
          </a:p>
        </p:txBody>
      </p:sp>
      <p:sp>
        <p:nvSpPr>
          <p:cNvPr id="259" name="Google Shape;259;p1"/>
          <p:cNvSpPr txBox="1">
            <a:spLocks noGrp="1"/>
          </p:cNvSpPr>
          <p:nvPr>
            <p:ph type="sldNum" idx="12"/>
          </p:nvPr>
        </p:nvSpPr>
        <p:spPr>
          <a:xfrm>
            <a:off x="0" y="6516688"/>
            <a:ext cx="6383338" cy="222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r>
              <a:rPr lang="en-US" sz="1400" b="0" i="0" u="none" strike="noStrike" cap="none">
                <a:solidFill>
                  <a:srgbClr val="000000"/>
                </a:solidFill>
                <a:latin typeface="Arial"/>
                <a:ea typeface="Arial"/>
                <a:cs typeface="Arial"/>
                <a:sym typeface="Arial"/>
              </a:rPr>
              <a:t> / </a:t>
            </a:r>
            <a:r>
              <a:rPr lang="en-US" sz="800" b="0" i="0" u="none" strike="noStrike" cap="none">
                <a:solidFill>
                  <a:schemeClr val="dk1"/>
                </a:solidFill>
                <a:latin typeface="Arial"/>
                <a:ea typeface="Arial"/>
                <a:cs typeface="Arial"/>
                <a:sym typeface="Arial"/>
              </a:rPr>
              <a:t>Confidential © Transitions Optical - All Rights Reserved - Do not disclose, copy or distribute</a:t>
            </a:r>
            <a:endParaRPr/>
          </a:p>
        </p:txBody>
      </p:sp>
      <p:pic>
        <p:nvPicPr>
          <p:cNvPr id="260" name="Google Shape;260;p1"/>
          <p:cNvPicPr preferRelativeResize="0"/>
          <p:nvPr/>
        </p:nvPicPr>
        <p:blipFill rotWithShape="1">
          <a:blip r:embed="rId3">
            <a:alphaModFix/>
          </a:blip>
          <a:srcRect/>
          <a:stretch/>
        </p:blipFill>
        <p:spPr>
          <a:xfrm>
            <a:off x="792942" y="330015"/>
            <a:ext cx="4228747" cy="17431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0"/>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a:t>START PLANNING NOW!</a:t>
            </a:r>
            <a:endParaRPr/>
          </a:p>
        </p:txBody>
      </p:sp>
      <p:sp>
        <p:nvSpPr>
          <p:cNvPr id="351" name="Google Shape;351;p10"/>
          <p:cNvSpPr txBox="1">
            <a:spLocks noGrp="1"/>
          </p:cNvSpPr>
          <p:nvPr>
            <p:ph type="body" idx="2"/>
          </p:nvPr>
        </p:nvSpPr>
        <p:spPr>
          <a:xfrm>
            <a:off x="960440" y="1192213"/>
            <a:ext cx="8052932" cy="5116512"/>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SzPts val="1800"/>
              <a:buNone/>
            </a:pPr>
            <a:r>
              <a:rPr lang="en-US" sz="2400"/>
              <a:t>Start by deciding which specific award(s) you want to win and review the evaluation areas.</a:t>
            </a:r>
            <a:endParaRPr/>
          </a:p>
          <a:p>
            <a:pPr marL="114300" lvl="0" indent="0" algn="l" rtl="0">
              <a:lnSpc>
                <a:spcPct val="90000"/>
              </a:lnSpc>
              <a:spcBef>
                <a:spcPts val="1000"/>
              </a:spcBef>
              <a:spcAft>
                <a:spcPts val="0"/>
              </a:spcAft>
              <a:buSzPts val="1800"/>
              <a:buNone/>
            </a:pPr>
            <a:endParaRPr sz="2400"/>
          </a:p>
          <a:p>
            <a:pPr marL="457200" marR="0" lvl="0" indent="-342900" algn="l" rtl="0">
              <a:lnSpc>
                <a:spcPct val="90000"/>
              </a:lnSpc>
              <a:spcBef>
                <a:spcPts val="1000"/>
              </a:spcBef>
              <a:spcAft>
                <a:spcPts val="0"/>
              </a:spcAft>
              <a:buClr>
                <a:schemeClr val="dk1"/>
              </a:buClr>
              <a:buSzPts val="1800"/>
              <a:buFont typeface="Arial"/>
              <a:buChar char="•"/>
            </a:pPr>
            <a:r>
              <a:rPr lang="en-US" sz="2400" b="1"/>
              <a:t>Set your goal </a:t>
            </a:r>
            <a:r>
              <a:rPr lang="en-US" sz="2400"/>
              <a:t>for 2021 and benchmark where you are to measure your success.</a:t>
            </a:r>
            <a:endParaRPr/>
          </a:p>
          <a:p>
            <a:pPr marL="457200" marR="0" lvl="0" indent="-342900" algn="l" rtl="0">
              <a:lnSpc>
                <a:spcPct val="90000"/>
              </a:lnSpc>
              <a:spcBef>
                <a:spcPts val="1000"/>
              </a:spcBef>
              <a:spcAft>
                <a:spcPts val="0"/>
              </a:spcAft>
              <a:buClr>
                <a:schemeClr val="dk1"/>
              </a:buClr>
              <a:buSzPts val="1800"/>
              <a:buFont typeface="Arial"/>
              <a:buChar char="•"/>
            </a:pPr>
            <a:r>
              <a:rPr lang="en-US" sz="2400" b="1"/>
              <a:t>Put a plan in place </a:t>
            </a:r>
            <a:r>
              <a:rPr lang="en-US" sz="2400"/>
              <a:t>to help achieve that goal. </a:t>
            </a:r>
            <a:endParaRPr/>
          </a:p>
          <a:p>
            <a:pPr marL="457200" marR="0" lvl="0" indent="-342900" algn="l" rtl="0">
              <a:lnSpc>
                <a:spcPct val="90000"/>
              </a:lnSpc>
              <a:spcBef>
                <a:spcPts val="1000"/>
              </a:spcBef>
              <a:spcAft>
                <a:spcPts val="0"/>
              </a:spcAft>
              <a:buClr>
                <a:schemeClr val="dk1"/>
              </a:buClr>
              <a:buSzPts val="1800"/>
              <a:buFont typeface="Arial"/>
              <a:buChar char="•"/>
            </a:pPr>
            <a:r>
              <a:rPr lang="en-US" sz="2400" b="1"/>
              <a:t>Start tracking now!</a:t>
            </a:r>
            <a:endParaRPr/>
          </a:p>
          <a:p>
            <a:pPr marL="114300" lvl="0" indent="0" algn="l" rtl="0">
              <a:lnSpc>
                <a:spcPct val="90000"/>
              </a:lnSpc>
              <a:spcBef>
                <a:spcPts val="1000"/>
              </a:spcBef>
              <a:spcAft>
                <a:spcPts val="0"/>
              </a:spcAft>
              <a:buSzPts val="1800"/>
              <a:buNone/>
            </a:pPr>
            <a:endParaRPr sz="2400"/>
          </a:p>
          <a:p>
            <a:pPr marL="114300" lvl="0" indent="0" algn="l" rtl="0">
              <a:lnSpc>
                <a:spcPct val="90000"/>
              </a:lnSpc>
              <a:spcBef>
                <a:spcPts val="1000"/>
              </a:spcBef>
              <a:spcAft>
                <a:spcPts val="0"/>
              </a:spcAft>
              <a:buSzPts val="1800"/>
              <a:buNone/>
            </a:pPr>
            <a:r>
              <a:rPr lang="en-US" sz="2400" b="1"/>
              <a:t>Use the Entry Guide and Workbook to Help!</a:t>
            </a:r>
            <a:endParaRPr/>
          </a:p>
        </p:txBody>
      </p:sp>
      <p:sp>
        <p:nvSpPr>
          <p:cNvPr id="352" name="Google Shape;352;p10"/>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10</a:t>
            </a:fld>
            <a:endParaRPr sz="800" b="0">
              <a:solidFill>
                <a:schemeClr val="dk1"/>
              </a:solidFill>
            </a:endParaRPr>
          </a:p>
        </p:txBody>
      </p:sp>
      <p:pic>
        <p:nvPicPr>
          <p:cNvPr id="353" name="Google Shape;353;p10" descr="C:\Users\Michael.Battisti\Downloads\noun_875439_cc.png"/>
          <p:cNvPicPr preferRelativeResize="0"/>
          <p:nvPr/>
        </p:nvPicPr>
        <p:blipFill rotWithShape="1">
          <a:blip r:embed="rId3">
            <a:alphaModFix/>
          </a:blip>
          <a:srcRect/>
          <a:stretch/>
        </p:blipFill>
        <p:spPr>
          <a:xfrm>
            <a:off x="9075420" y="2290762"/>
            <a:ext cx="2641600" cy="2276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1"/>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a:t>TIPS FROM THE JUDGES</a:t>
            </a:r>
            <a:endParaRPr/>
          </a:p>
        </p:txBody>
      </p:sp>
      <p:sp>
        <p:nvSpPr>
          <p:cNvPr id="360" name="Google Shape;360;p11"/>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1000"/>
              </a:spcBef>
              <a:spcAft>
                <a:spcPts val="0"/>
              </a:spcAft>
              <a:buClr>
                <a:schemeClr val="dk1"/>
              </a:buClr>
              <a:buSzPts val="1800"/>
              <a:buFont typeface="Arial"/>
              <a:buChar char="•"/>
            </a:pPr>
            <a:r>
              <a:rPr lang="en-US"/>
              <a:t>Establish clear, measurable goals and show how your results align (even if you don’t achieve your goal).</a:t>
            </a:r>
            <a:endParaRPr/>
          </a:p>
          <a:p>
            <a:pPr marL="457200" marR="0" lvl="0" indent="-228600" algn="l" rtl="0">
              <a:lnSpc>
                <a:spcPct val="90000"/>
              </a:lnSpc>
              <a:spcBef>
                <a:spcPts val="1000"/>
              </a:spcBef>
              <a:spcAft>
                <a:spcPts val="0"/>
              </a:spcAft>
              <a:buClr>
                <a:schemeClr val="dk1"/>
              </a:buClr>
              <a:buSzPts val="1800"/>
              <a:buFont typeface="Arial"/>
              <a:buNone/>
            </a:pPr>
            <a:endParaRPr/>
          </a:p>
          <a:p>
            <a:pPr marL="457200" marR="0" lvl="0" indent="-342900" algn="l" rtl="0">
              <a:lnSpc>
                <a:spcPct val="90000"/>
              </a:lnSpc>
              <a:spcBef>
                <a:spcPts val="1000"/>
              </a:spcBef>
              <a:spcAft>
                <a:spcPts val="0"/>
              </a:spcAft>
              <a:buClr>
                <a:schemeClr val="dk1"/>
              </a:buClr>
              <a:buSzPts val="1800"/>
              <a:buFont typeface="Arial"/>
              <a:buChar char="•"/>
            </a:pPr>
            <a:r>
              <a:rPr lang="en-US"/>
              <a:t>Report your metrics (results, YOY data) graphically.</a:t>
            </a:r>
            <a:endParaRPr/>
          </a:p>
          <a:p>
            <a:pPr marL="457200" marR="0" lvl="0" indent="-228600" algn="l" rtl="0">
              <a:lnSpc>
                <a:spcPct val="90000"/>
              </a:lnSpc>
              <a:spcBef>
                <a:spcPts val="1000"/>
              </a:spcBef>
              <a:spcAft>
                <a:spcPts val="0"/>
              </a:spcAft>
              <a:buClr>
                <a:schemeClr val="dk1"/>
              </a:buClr>
              <a:buSzPts val="1800"/>
              <a:buFont typeface="Arial"/>
              <a:buNone/>
            </a:pPr>
            <a:endParaRPr/>
          </a:p>
          <a:p>
            <a:pPr marL="457200" marR="0" lvl="0" indent="-342900" algn="l" rtl="0">
              <a:lnSpc>
                <a:spcPct val="90000"/>
              </a:lnSpc>
              <a:spcBef>
                <a:spcPts val="1000"/>
              </a:spcBef>
              <a:spcAft>
                <a:spcPts val="0"/>
              </a:spcAft>
              <a:buClr>
                <a:schemeClr val="dk1"/>
              </a:buClr>
              <a:buSzPts val="1800"/>
              <a:buFont typeface="Arial"/>
              <a:buChar char="•"/>
            </a:pPr>
            <a:r>
              <a:rPr lang="en-US" b="1"/>
              <a:t>Show visuals of what you did to achieve your goals. </a:t>
            </a:r>
            <a:endParaRPr/>
          </a:p>
          <a:p>
            <a:pPr marL="457200" marR="0" lvl="0" indent="-228600" algn="l" rtl="0">
              <a:lnSpc>
                <a:spcPct val="90000"/>
              </a:lnSpc>
              <a:spcBef>
                <a:spcPts val="1000"/>
              </a:spcBef>
              <a:spcAft>
                <a:spcPts val="0"/>
              </a:spcAft>
              <a:buClr>
                <a:schemeClr val="dk1"/>
              </a:buClr>
              <a:buSzPts val="1800"/>
              <a:buFont typeface="Arial"/>
              <a:buNone/>
            </a:pPr>
            <a:endParaRPr/>
          </a:p>
          <a:p>
            <a:pPr marL="457200" marR="0" lvl="0" indent="-342900" algn="l" rtl="0">
              <a:lnSpc>
                <a:spcPct val="90000"/>
              </a:lnSpc>
              <a:spcBef>
                <a:spcPts val="1000"/>
              </a:spcBef>
              <a:spcAft>
                <a:spcPts val="0"/>
              </a:spcAft>
              <a:buClr>
                <a:schemeClr val="dk1"/>
              </a:buClr>
              <a:buSzPts val="1800"/>
              <a:buFont typeface="Arial"/>
              <a:buChar char="•"/>
            </a:pPr>
            <a:r>
              <a:rPr lang="en-US"/>
              <a:t>Highlight areas that you want the judges to pay particular attention to.</a:t>
            </a:r>
            <a:endParaRPr/>
          </a:p>
          <a:p>
            <a:pPr marL="457200" marR="0" lvl="0" indent="-228600" algn="l" rtl="0">
              <a:lnSpc>
                <a:spcPct val="90000"/>
              </a:lnSpc>
              <a:spcBef>
                <a:spcPts val="1000"/>
              </a:spcBef>
              <a:spcAft>
                <a:spcPts val="0"/>
              </a:spcAft>
              <a:buClr>
                <a:schemeClr val="dk1"/>
              </a:buClr>
              <a:buSzPts val="1800"/>
              <a:buFont typeface="Arial"/>
              <a:buNone/>
            </a:pPr>
            <a:endParaRPr/>
          </a:p>
          <a:p>
            <a:pPr marL="457200" marR="0" lvl="0" indent="-342900" algn="l" rtl="0">
              <a:lnSpc>
                <a:spcPct val="90000"/>
              </a:lnSpc>
              <a:spcBef>
                <a:spcPts val="1000"/>
              </a:spcBef>
              <a:spcAft>
                <a:spcPts val="0"/>
              </a:spcAft>
              <a:buClr>
                <a:schemeClr val="dk1"/>
              </a:buClr>
              <a:buSzPts val="1800"/>
              <a:buFont typeface="Arial"/>
              <a:buChar char="•"/>
            </a:pPr>
            <a:r>
              <a:rPr lang="en-US"/>
              <a:t>Correctly use branded product names, logos and images.</a:t>
            </a:r>
            <a:endParaRPr/>
          </a:p>
          <a:p>
            <a:pPr marL="457200" marR="0" lvl="0" indent="-228600" algn="l" rtl="0">
              <a:lnSpc>
                <a:spcPct val="90000"/>
              </a:lnSpc>
              <a:spcBef>
                <a:spcPts val="1000"/>
              </a:spcBef>
              <a:spcAft>
                <a:spcPts val="0"/>
              </a:spcAft>
              <a:buClr>
                <a:schemeClr val="dk1"/>
              </a:buClr>
              <a:buSzPts val="1800"/>
              <a:buFont typeface="Arial"/>
              <a:buNone/>
            </a:pPr>
            <a:endParaRPr/>
          </a:p>
          <a:p>
            <a:pPr marL="457200" marR="0" lvl="0" indent="-342900" algn="l" rtl="0">
              <a:lnSpc>
                <a:spcPct val="90000"/>
              </a:lnSpc>
              <a:spcBef>
                <a:spcPts val="1000"/>
              </a:spcBef>
              <a:spcAft>
                <a:spcPts val="0"/>
              </a:spcAft>
              <a:buClr>
                <a:schemeClr val="dk1"/>
              </a:buClr>
              <a:buSzPts val="1800"/>
              <a:buFont typeface="Arial"/>
              <a:buChar char="•"/>
            </a:pPr>
            <a:r>
              <a:rPr lang="en-US"/>
              <a:t>If you attended Transitions Academy, show how you applied your learnings.</a:t>
            </a:r>
            <a:endParaRPr/>
          </a:p>
          <a:p>
            <a:pPr marL="457200" marR="0" lvl="0" indent="-228600" algn="l" rtl="0">
              <a:lnSpc>
                <a:spcPct val="90000"/>
              </a:lnSpc>
              <a:spcBef>
                <a:spcPts val="1000"/>
              </a:spcBef>
              <a:spcAft>
                <a:spcPts val="0"/>
              </a:spcAft>
              <a:buClr>
                <a:schemeClr val="dk1"/>
              </a:buClr>
              <a:buSzPts val="1800"/>
              <a:buFont typeface="Arial"/>
              <a:buNone/>
            </a:pPr>
            <a:endParaRPr/>
          </a:p>
          <a:p>
            <a:pPr marL="457200" marR="0" lvl="0" indent="-342900" algn="l" rtl="0">
              <a:lnSpc>
                <a:spcPct val="90000"/>
              </a:lnSpc>
              <a:spcBef>
                <a:spcPts val="1000"/>
              </a:spcBef>
              <a:spcAft>
                <a:spcPts val="0"/>
              </a:spcAft>
              <a:buClr>
                <a:schemeClr val="dk1"/>
              </a:buClr>
              <a:buSzPts val="1800"/>
              <a:buFont typeface="Arial"/>
              <a:buChar char="•"/>
            </a:pPr>
            <a:r>
              <a:rPr lang="en-US"/>
              <a:t>Try to keep submission to 10 slides.</a:t>
            </a:r>
            <a:endParaRPr/>
          </a:p>
        </p:txBody>
      </p:sp>
      <p:sp>
        <p:nvSpPr>
          <p:cNvPr id="361" name="Google Shape;361;p11"/>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11</a:t>
            </a:fld>
            <a:endParaRPr sz="800" b="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2"/>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2"/>
              </a:buClr>
              <a:buSzPts val="800"/>
              <a:buFont typeface="Arial"/>
              <a:buNone/>
            </a:pPr>
            <a:endParaRPr/>
          </a:p>
        </p:txBody>
      </p:sp>
      <p:sp>
        <p:nvSpPr>
          <p:cNvPr id="367" name="Google Shape;367;p12"/>
          <p:cNvSpPr txBox="1">
            <a:spLocks noGrp="1"/>
          </p:cNvSpPr>
          <p:nvPr>
            <p:ph type="subTitle" idx="2"/>
          </p:nvPr>
        </p:nvSpPr>
        <p:spPr>
          <a:xfrm>
            <a:off x="1106441" y="1889153"/>
            <a:ext cx="10397582" cy="95223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a:t>PAST WINNER PROFILES</a:t>
            </a:r>
            <a:endParaRPr/>
          </a:p>
        </p:txBody>
      </p:sp>
      <p:sp>
        <p:nvSpPr>
          <p:cNvPr id="368" name="Google Shape;368;p12"/>
          <p:cNvSpPr txBox="1">
            <a:spLocks noGrp="1"/>
          </p:cNvSpPr>
          <p:nvPr>
            <p:ph type="body" idx="3"/>
          </p:nvPr>
        </p:nvSpPr>
        <p:spPr>
          <a:xfrm>
            <a:off x="1077674" y="3258479"/>
            <a:ext cx="7446731" cy="56583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2"/>
              </a:buClr>
              <a:buSzPts val="2400"/>
              <a:buFont typeface="Arial"/>
              <a:buNone/>
            </a:pPr>
            <a:endParaRPr/>
          </a:p>
        </p:txBody>
      </p:sp>
      <p:sp>
        <p:nvSpPr>
          <p:cNvPr id="369" name="Google Shape;369;p12"/>
          <p:cNvSpPr txBox="1">
            <a:spLocks noGrp="1"/>
          </p:cNvSpPr>
          <p:nvPr>
            <p:ph type="sldNum" idx="12"/>
          </p:nvPr>
        </p:nvSpPr>
        <p:spPr>
          <a:xfrm>
            <a:off x="0" y="6516688"/>
            <a:ext cx="6383338" cy="222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r>
              <a:rPr lang="en-US" sz="1400" b="0" i="0" u="none" strike="noStrike" cap="none">
                <a:solidFill>
                  <a:srgbClr val="000000"/>
                </a:solidFill>
                <a:latin typeface="Arial"/>
                <a:ea typeface="Arial"/>
                <a:cs typeface="Arial"/>
                <a:sym typeface="Arial"/>
              </a:rPr>
              <a:t> / </a:t>
            </a:r>
            <a:r>
              <a:rPr lang="en-US" sz="800" b="0" i="0" u="none" strike="noStrike" cap="none">
                <a:solidFill>
                  <a:schemeClr val="dk1"/>
                </a:solidFill>
                <a:latin typeface="Arial"/>
                <a:ea typeface="Arial"/>
                <a:cs typeface="Arial"/>
                <a:sym typeface="Arial"/>
              </a:rPr>
              <a:t>Confidential © Transitions Optical - All Rights Reserved - Do not disclose, copy or distribute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FDDAFB5-3077-4E2C-8C82-5877F4B53CE9}"/>
              </a:ext>
            </a:extLst>
          </p:cNvPr>
          <p:cNvSpPr txBox="1">
            <a:spLocks/>
          </p:cNvSpPr>
          <p:nvPr/>
        </p:nvSpPr>
        <p:spPr>
          <a:xfrm>
            <a:off x="845127" y="1465941"/>
            <a:ext cx="5444513" cy="5081111"/>
          </a:xfrm>
          <a:prstGeom prst="rect">
            <a:avLst/>
          </a:prstGeom>
          <a:noFill/>
          <a:ln>
            <a:noFill/>
          </a:ln>
        </p:spPr>
        <p:txBody>
          <a:bodyPr spcFirstLastPara="1" vert="horz" wrap="square" lIns="91425" tIns="45700" rIns="91425" bIns="45700" rtlCol="0" anchor="t" anchorCtr="0">
            <a:normAutofit lnSpcReduction="10000"/>
          </a:bodyPr>
          <a:lstStyle>
            <a:lvl1pPr marL="457200" lvl="0" indent="-381000" algn="l" defTabSz="914400" rtl="0" eaLnBrk="1" latinLnBrk="0" hangingPunct="1">
              <a:lnSpc>
                <a:spcPct val="90000"/>
              </a:lnSpc>
              <a:spcBef>
                <a:spcPts val="1000"/>
              </a:spcBef>
              <a:spcAft>
                <a:spcPts val="0"/>
              </a:spcAft>
              <a:buClr>
                <a:srgbClr val="7030A0"/>
              </a:buClr>
              <a:buSzPts val="2400"/>
              <a:buFont typeface="Arial"/>
              <a:buChar char="•"/>
              <a:defRPr sz="2800" kern="1200">
                <a:solidFill>
                  <a:srgbClr val="24366B"/>
                </a:solidFill>
                <a:latin typeface="Century Gothic" panose="020B0502020202020204" pitchFamily="34" charset="0"/>
                <a:ea typeface="+mn-ea"/>
                <a:cs typeface="+mn-cs"/>
              </a:defRPr>
            </a:lvl1pPr>
            <a:lvl2pPr marL="914400" lvl="1" indent="-355600" algn="l" defTabSz="914400" rtl="0" eaLnBrk="1" latinLnBrk="0" hangingPunct="1">
              <a:lnSpc>
                <a:spcPct val="90000"/>
              </a:lnSpc>
              <a:spcBef>
                <a:spcPts val="500"/>
              </a:spcBef>
              <a:spcAft>
                <a:spcPts val="0"/>
              </a:spcAft>
              <a:buClr>
                <a:schemeClr val="accent1"/>
              </a:buClr>
              <a:buSzPts val="2000"/>
              <a:buFont typeface="Arial"/>
              <a:buChar char="•"/>
              <a:defRPr sz="2400" kern="1200">
                <a:solidFill>
                  <a:srgbClr val="24366B"/>
                </a:solidFill>
                <a:latin typeface="Century Gothic" panose="020B0502020202020204" pitchFamily="34" charset="0"/>
                <a:ea typeface="+mn-ea"/>
                <a:cs typeface="+mn-cs"/>
              </a:defRPr>
            </a:lvl2pPr>
            <a:lvl3pPr marL="1371600" lvl="2" indent="-342900" algn="l" defTabSz="914400" rtl="0" eaLnBrk="1" latinLnBrk="0" hangingPunct="1">
              <a:lnSpc>
                <a:spcPct val="90000"/>
              </a:lnSpc>
              <a:spcBef>
                <a:spcPts val="500"/>
              </a:spcBef>
              <a:spcAft>
                <a:spcPts val="0"/>
              </a:spcAft>
              <a:buClr>
                <a:schemeClr val="accent1"/>
              </a:buClr>
              <a:buSzPts val="1800"/>
              <a:buFont typeface="Arial"/>
              <a:buChar char="•"/>
              <a:defRPr sz="2000" kern="1200">
                <a:solidFill>
                  <a:srgbClr val="24366B"/>
                </a:solidFill>
                <a:latin typeface="Century Gothic" panose="020B0502020202020204" pitchFamily="34" charset="0"/>
                <a:ea typeface="+mn-ea"/>
                <a:cs typeface="+mn-cs"/>
              </a:defRPr>
            </a:lvl3pPr>
            <a:lvl4pPr marL="1828800" lvl="3"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4pPr>
            <a:lvl5pPr marL="2286000" lvl="4"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n-US" sz="2400" dirty="0"/>
              <a:t>The largest independent wholesale lab in America</a:t>
            </a:r>
          </a:p>
          <a:p>
            <a:r>
              <a:rPr lang="en-US" sz="2400" dirty="0"/>
              <a:t>Leveraged the </a:t>
            </a:r>
            <a:r>
              <a:rPr lang="en-US" sz="2400" i="1" dirty="0"/>
              <a:t>Transitions</a:t>
            </a:r>
            <a:r>
              <a:rPr lang="en-US" sz="2400" i="1" baseline="30000" dirty="0"/>
              <a:t>®</a:t>
            </a:r>
            <a:r>
              <a:rPr lang="en-US" sz="2400" i="1" dirty="0"/>
              <a:t> Signature</a:t>
            </a:r>
            <a:r>
              <a:rPr lang="en-US" sz="2400" i="1" baseline="30000" dirty="0"/>
              <a:t>®</a:t>
            </a:r>
            <a:r>
              <a:rPr lang="en-US" sz="2400" i="1" dirty="0"/>
              <a:t> GEN 8</a:t>
            </a:r>
            <a:r>
              <a:rPr lang="en-US" sz="2400" i="1" baseline="30000" dirty="0"/>
              <a:t>™</a:t>
            </a:r>
            <a:r>
              <a:rPr lang="en-US" sz="2400" i="1" dirty="0"/>
              <a:t> </a:t>
            </a:r>
            <a:r>
              <a:rPr lang="en-US" sz="2400" dirty="0"/>
              <a:t>launch</a:t>
            </a:r>
          </a:p>
          <a:p>
            <a:r>
              <a:rPr lang="en-US" sz="2400" dirty="0"/>
              <a:t>Used a combination of in-person trainings, webinars and a new Transitions Ambassadors Program</a:t>
            </a:r>
          </a:p>
          <a:p>
            <a:r>
              <a:rPr lang="en-US" sz="2400" dirty="0"/>
              <a:t>Paired style colors and style mirrors in </a:t>
            </a:r>
            <a:r>
              <a:rPr lang="en-US" sz="2400" dirty="0" err="1"/>
              <a:t>Walman</a:t>
            </a:r>
            <a:r>
              <a:rPr lang="en-US" sz="2400" dirty="0"/>
              <a:t> Optical frames</a:t>
            </a:r>
          </a:p>
          <a:p>
            <a:r>
              <a:rPr lang="en-US" sz="2400" dirty="0"/>
              <a:t>Efforts resulted in around 5,000 more pairs per month over the last 2 years</a:t>
            </a:r>
          </a:p>
          <a:p>
            <a:endParaRPr lang="en-US" sz="2400" dirty="0"/>
          </a:p>
          <a:p>
            <a:endParaRPr lang="en-US" sz="2400" dirty="0"/>
          </a:p>
        </p:txBody>
      </p:sp>
      <p:sp>
        <p:nvSpPr>
          <p:cNvPr id="9" name="Rectangle 4">
            <a:extLst>
              <a:ext uri="{FF2B5EF4-FFF2-40B4-BE49-F238E27FC236}">
                <a16:creationId xmlns:a16="http://schemas.microsoft.com/office/drawing/2014/main" id="{595814C4-7603-42A5-A503-D92BF9E17D64}"/>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3" cstate="hqprint">
              <a:alphaModFix/>
              <a:extLst>
                <a:ext uri="{28A0092B-C50C-407E-A947-70E740481C1C}">
                  <a14:useLocalDpi xmlns:a14="http://schemas.microsoft.com/office/drawing/2010/main"/>
                </a:ext>
              </a:extLst>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4" cstate="print">
            <a:extLst>
              <a:ext uri="{28A0092B-C50C-407E-A947-70E740481C1C}">
                <a14:useLocalDpi xmlns:a14="http://schemas.microsoft.com/office/drawing/2010/main" val="0"/>
              </a:ext>
            </a:extLst>
          </a:blip>
          <a:srcRect l="1967"/>
          <a:stretch/>
        </p:blipFill>
        <p:spPr>
          <a:xfrm>
            <a:off x="6611007" y="208"/>
            <a:ext cx="5976082" cy="3429001"/>
          </a:xfrm>
          <a:prstGeom prst="parallelogram">
            <a:avLst>
              <a:gd name="adj" fmla="val 10655"/>
            </a:avLst>
          </a:prstGeom>
          <a:noFill/>
          <a:ln>
            <a:noFill/>
          </a:ln>
        </p:spPr>
      </p:pic>
      <p:sp>
        <p:nvSpPr>
          <p:cNvPr id="4" name="Rectangle 3">
            <a:extLst>
              <a:ext uri="{FF2B5EF4-FFF2-40B4-BE49-F238E27FC236}">
                <a16:creationId xmlns:a16="http://schemas.microsoft.com/office/drawing/2014/main" id="{B7002DFE-ED4B-4B12-AF34-2ED980381F04}"/>
              </a:ext>
            </a:extLst>
          </p:cNvPr>
          <p:cNvSpPr/>
          <p:nvPr/>
        </p:nvSpPr>
        <p:spPr>
          <a:xfrm>
            <a:off x="7003174" y="3610403"/>
            <a:ext cx="4820964" cy="2800767"/>
          </a:xfrm>
          <a:prstGeom prst="rect">
            <a:avLst/>
          </a:prstGeom>
        </p:spPr>
        <p:txBody>
          <a:bodyPr wrap="square">
            <a:spAutoFit/>
          </a:bodyPr>
          <a:lstStyle/>
          <a:p>
            <a:pPr>
              <a:defRPr/>
            </a:pPr>
            <a:r>
              <a:rPr lang="en-US" altLang="en-US" sz="1600" b="1" i="1" dirty="0">
                <a:solidFill>
                  <a:schemeClr val="tx2"/>
                </a:solidFill>
                <a:latin typeface="+mj-lt"/>
                <a:cs typeface="Arial" charset="0"/>
              </a:rPr>
              <a:t>Comments from the judges: </a:t>
            </a:r>
            <a:r>
              <a:rPr lang="en-US" altLang="en-US" sz="1600" i="1" dirty="0">
                <a:solidFill>
                  <a:schemeClr val="tx2"/>
                </a:solidFill>
                <a:latin typeface="+mj-lt"/>
                <a:cs typeface="Arial" charset="0"/>
              </a:rPr>
              <a:t>Through their efforts in 2019, </a:t>
            </a:r>
            <a:r>
              <a:rPr lang="en-US" altLang="en-US" sz="1600" i="1" dirty="0" err="1">
                <a:solidFill>
                  <a:schemeClr val="tx2"/>
                </a:solidFill>
                <a:latin typeface="+mj-lt"/>
                <a:cs typeface="Arial" charset="0"/>
              </a:rPr>
              <a:t>Walman</a:t>
            </a:r>
            <a:r>
              <a:rPr lang="en-US" altLang="en-US" sz="1600" i="1" dirty="0">
                <a:solidFill>
                  <a:schemeClr val="tx2"/>
                </a:solidFill>
                <a:latin typeface="+mj-lt"/>
                <a:cs typeface="Arial" charset="0"/>
              </a:rPr>
              <a:t> Optical has shown that a multi-tiered approach to training can be extremely successful. Their decision to provide additional support to accounts with the highest growth potential for Transitions share through the Transitions Ambassador Program showed innovation and dedication that left us truly impressed. </a:t>
            </a:r>
          </a:p>
          <a:p>
            <a:pPr>
              <a:defRPr/>
            </a:pPr>
            <a:endParaRPr lang="en-US" altLang="en-US" sz="1600" dirty="0">
              <a:solidFill>
                <a:schemeClr val="tx2"/>
              </a:solidFill>
              <a:latin typeface="+mj-lt"/>
              <a:cs typeface="Arial" charset="0"/>
            </a:endParaRPr>
          </a:p>
          <a:p>
            <a:pPr>
              <a:defRPr/>
            </a:pPr>
            <a:endParaRPr lang="en-US" altLang="en-US" sz="1600" dirty="0">
              <a:solidFill>
                <a:schemeClr val="tx2"/>
              </a:solidFill>
              <a:latin typeface="+mj-lt"/>
              <a:cs typeface="Arial" charset="0"/>
            </a:endParaRP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74F667BB-69DE-44EB-B4D9-EBD5B998EB3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15572" y="6097314"/>
            <a:ext cx="1608566" cy="449739"/>
          </a:xfrm>
          <a:prstGeom prst="rect">
            <a:avLst/>
          </a:prstGeom>
        </p:spPr>
      </p:pic>
      <p:sp>
        <p:nvSpPr>
          <p:cNvPr id="12" name="Title 1">
            <a:extLst>
              <a:ext uri="{FF2B5EF4-FFF2-40B4-BE49-F238E27FC236}">
                <a16:creationId xmlns:a16="http://schemas.microsoft.com/office/drawing/2014/main" id="{5675CFFE-A8A8-4172-85BE-E1E78082EB0D}"/>
              </a:ext>
            </a:extLst>
          </p:cNvPr>
          <p:cNvSpPr txBox="1">
            <a:spLocks/>
          </p:cNvSpPr>
          <p:nvPr/>
        </p:nvSpPr>
        <p:spPr>
          <a:xfrm>
            <a:off x="845127" y="109764"/>
            <a:ext cx="5765880" cy="1146178"/>
          </a:xfrm>
          <a:prstGeom prst="rect">
            <a:avLst/>
          </a:prstGeom>
          <a:noFill/>
          <a:ln>
            <a:noFill/>
          </a:ln>
        </p:spPr>
        <p:txBody>
          <a:bodyPr spcFirstLastPara="1" vert="horz" wrap="square" lIns="91425" tIns="45700" rIns="91425" bIns="45700" rtlCol="0" anchor="ctr" anchorCtr="0">
            <a:normAutofit fontScale="97500"/>
          </a:bodyPr>
          <a:lstStyle>
            <a:lvl1pPr lvl="0" algn="l" defTabSz="914400" rtl="0" eaLnBrk="1" latinLnBrk="0" hangingPunct="1">
              <a:lnSpc>
                <a:spcPct val="85000"/>
              </a:lnSpc>
              <a:spcBef>
                <a:spcPts val="0"/>
              </a:spcBef>
              <a:spcAft>
                <a:spcPts val="0"/>
              </a:spcAft>
              <a:buClr>
                <a:schemeClr val="accent1"/>
              </a:buClr>
              <a:buSzPts val="3200"/>
              <a:buFont typeface="Century Gothic"/>
              <a:buNone/>
              <a:defRPr sz="3200" b="1" i="0" u="none" strike="noStrike" kern="1200"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3300" dirty="0"/>
              <a:t>WALMAN OPTICAL</a:t>
            </a:r>
            <a:br>
              <a:rPr lang="en-US" dirty="0"/>
            </a:br>
            <a:r>
              <a:rPr lang="en-US" sz="2500" b="0" i="1" dirty="0"/>
              <a:t>BEST IN TRAINING</a:t>
            </a:r>
          </a:p>
        </p:txBody>
      </p:sp>
    </p:spTree>
    <p:extLst>
      <p:ext uri="{BB962C8B-B14F-4D97-AF65-F5344CB8AC3E}">
        <p14:creationId xmlns:p14="http://schemas.microsoft.com/office/powerpoint/2010/main" val="78370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3" cstate="print">
            <a:extLst>
              <a:ext uri="{28A0092B-C50C-407E-A947-70E740481C1C}">
                <a14:useLocalDpi xmlns:a14="http://schemas.microsoft.com/office/drawing/2010/main" val="0"/>
              </a:ext>
            </a:extLst>
          </a:blip>
          <a:srcRect/>
          <a:stretch/>
        </p:blipFill>
        <p:spPr>
          <a:xfrm>
            <a:off x="6499598" y="0"/>
            <a:ext cx="6001684" cy="4002374"/>
          </a:xfrm>
          <a:prstGeom prst="parallelogram">
            <a:avLst>
              <a:gd name="adj" fmla="val 10655"/>
            </a:avLst>
          </a:prstGeom>
          <a:noFill/>
          <a:ln>
            <a:noFill/>
          </a:ln>
        </p:spPr>
      </p:pic>
      <p:sp>
        <p:nvSpPr>
          <p:cNvPr id="9" name="Rectangle 4">
            <a:extLst>
              <a:ext uri="{FF2B5EF4-FFF2-40B4-BE49-F238E27FC236}">
                <a16:creationId xmlns:a16="http://schemas.microsoft.com/office/drawing/2014/main" id="{67BEB32F-4515-4696-B643-2AF0ED9FACD6}"/>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4" cstate="hqprint">
              <a:alphaModFix/>
              <a:extLst>
                <a:ext uri="{28A0092B-C50C-407E-A947-70E740481C1C}">
                  <a14:useLocalDpi xmlns:a14="http://schemas.microsoft.com/office/drawing/2010/main"/>
                </a:ext>
              </a:extLst>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sp>
        <p:nvSpPr>
          <p:cNvPr id="2" name="Title 1">
            <a:extLst>
              <a:ext uri="{FF2B5EF4-FFF2-40B4-BE49-F238E27FC236}">
                <a16:creationId xmlns:a16="http://schemas.microsoft.com/office/drawing/2014/main" id="{89DE2AD5-9B4D-4E47-BA67-9ED88354B9C9}"/>
              </a:ext>
            </a:extLst>
          </p:cNvPr>
          <p:cNvSpPr>
            <a:spLocks noGrp="1"/>
          </p:cNvSpPr>
          <p:nvPr>
            <p:ph type="title"/>
          </p:nvPr>
        </p:nvSpPr>
        <p:spPr>
          <a:xfrm>
            <a:off x="845127" y="319762"/>
            <a:ext cx="5241671" cy="722549"/>
          </a:xfrm>
        </p:spPr>
        <p:txBody>
          <a:bodyPr>
            <a:normAutofit fontScale="90000"/>
          </a:bodyPr>
          <a:lstStyle/>
          <a:p>
            <a:r>
              <a:rPr lang="en-US" sz="3600" dirty="0"/>
              <a:t>VALUE OPTICAL </a:t>
            </a:r>
            <a:br>
              <a:rPr lang="en-US" dirty="0"/>
            </a:br>
            <a:r>
              <a:rPr lang="en-US" sz="2700" b="0" i="1" dirty="0"/>
              <a:t>BEST IN MARKETING</a:t>
            </a:r>
            <a:endParaRPr lang="en-US" b="0" i="1" dirty="0"/>
          </a:p>
        </p:txBody>
      </p:sp>
      <p:sp>
        <p:nvSpPr>
          <p:cNvPr id="3" name="Text Placeholder 2">
            <a:extLst>
              <a:ext uri="{FF2B5EF4-FFF2-40B4-BE49-F238E27FC236}">
                <a16:creationId xmlns:a16="http://schemas.microsoft.com/office/drawing/2014/main" id="{23C7A378-D589-453A-AE6D-C48EFA13BA27}"/>
              </a:ext>
            </a:extLst>
          </p:cNvPr>
          <p:cNvSpPr>
            <a:spLocks noGrp="1"/>
          </p:cNvSpPr>
          <p:nvPr>
            <p:ph type="body" idx="1"/>
          </p:nvPr>
        </p:nvSpPr>
        <p:spPr>
          <a:xfrm>
            <a:off x="845127" y="1465942"/>
            <a:ext cx="5444513" cy="4785350"/>
          </a:xfrm>
        </p:spPr>
        <p:txBody>
          <a:bodyPr>
            <a:normAutofit/>
          </a:bodyPr>
          <a:lstStyle/>
          <a:p>
            <a:r>
              <a:rPr lang="en-US" dirty="0"/>
              <a:t>Chain of retail optical stores with 13 locations located in the Caribbean Island of Trinidad and Tobago</a:t>
            </a:r>
          </a:p>
          <a:p>
            <a:r>
              <a:rPr lang="en-US" dirty="0"/>
              <a:t>Focused on reaching a younger demographic</a:t>
            </a:r>
          </a:p>
          <a:p>
            <a:r>
              <a:rPr lang="en-US" dirty="0"/>
              <a:t>Launched a Carnival, Easter and style colors campaign</a:t>
            </a:r>
          </a:p>
          <a:p>
            <a:r>
              <a:rPr lang="en-US" dirty="0"/>
              <a:t>Introduced </a:t>
            </a:r>
            <a:r>
              <a:rPr lang="en-US" i="1" dirty="0"/>
              <a:t>Transitions Signature GEN 8 </a:t>
            </a:r>
            <a:r>
              <a:rPr lang="en-US" dirty="0"/>
              <a:t>at trade conference</a:t>
            </a:r>
          </a:p>
          <a:p>
            <a:r>
              <a:rPr lang="en-US" dirty="0"/>
              <a:t>Led to an 84% share of </a:t>
            </a:r>
            <a:r>
              <a:rPr lang="en-US" i="1" dirty="0"/>
              <a:t>Transitions</a:t>
            </a:r>
            <a:r>
              <a:rPr lang="en-US" dirty="0"/>
              <a:t> lenses in 2019</a:t>
            </a:r>
          </a:p>
          <a:p>
            <a:endParaRPr lang="en-US" dirty="0"/>
          </a:p>
          <a:p>
            <a:endParaRPr lang="en-US" dirty="0"/>
          </a:p>
        </p:txBody>
      </p:sp>
      <p:sp>
        <p:nvSpPr>
          <p:cNvPr id="4" name="Rectangle 3">
            <a:extLst>
              <a:ext uri="{FF2B5EF4-FFF2-40B4-BE49-F238E27FC236}">
                <a16:creationId xmlns:a16="http://schemas.microsoft.com/office/drawing/2014/main" id="{B7002DFE-ED4B-4B12-AF34-2ED980381F04}"/>
              </a:ext>
            </a:extLst>
          </p:cNvPr>
          <p:cNvSpPr/>
          <p:nvPr/>
        </p:nvSpPr>
        <p:spPr>
          <a:xfrm>
            <a:off x="7125565" y="3696747"/>
            <a:ext cx="4820964" cy="1815882"/>
          </a:xfrm>
          <a:prstGeom prst="rect">
            <a:avLst/>
          </a:prstGeom>
        </p:spPr>
        <p:txBody>
          <a:bodyPr wrap="square">
            <a:spAutoFit/>
          </a:bodyPr>
          <a:lstStyle/>
          <a:p>
            <a:pPr>
              <a:defRPr/>
            </a:pPr>
            <a:r>
              <a:rPr lang="en-US" altLang="en-US" sz="1600" b="1" i="1" dirty="0">
                <a:solidFill>
                  <a:schemeClr val="tx2"/>
                </a:solidFill>
                <a:latin typeface="+mj-lt"/>
                <a:cs typeface="Arial" charset="0"/>
              </a:rPr>
              <a:t>Comments from the judges: </a:t>
            </a:r>
            <a:r>
              <a:rPr lang="en-US" altLang="en-US" sz="1600" i="1" dirty="0">
                <a:solidFill>
                  <a:schemeClr val="tx2"/>
                </a:solidFill>
                <a:latin typeface="+mj-lt"/>
                <a:cs typeface="Arial" charset="0"/>
              </a:rPr>
              <a:t>Each year, Value Optical achieves amazing results that are hard to beat, and yet year after year they outdo themselves. Their approach to using a combination of efforts to target a younger demographic was strategic and thoughtful, and their results clearly demonstrate that they were effective as well.</a:t>
            </a: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A1A92B09-A6B8-429F-8DD6-A70F80C2B11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385470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278;p52">
            <a:extLst>
              <a:ext uri="{FF2B5EF4-FFF2-40B4-BE49-F238E27FC236}">
                <a16:creationId xmlns:a16="http://schemas.microsoft.com/office/drawing/2014/main" id="{69C3B727-BD17-BE4B-9984-2661C6C1EF7E}"/>
              </a:ext>
            </a:extLst>
          </p:cNvPr>
          <p:cNvPicPr preferRelativeResize="0"/>
          <p:nvPr/>
        </p:nvPicPr>
        <p:blipFill rotWithShape="1">
          <a:blip r:embed="rId3" cstate="print">
            <a:extLst>
              <a:ext uri="{28A0092B-C50C-407E-A947-70E740481C1C}">
                <a14:useLocalDpi xmlns:a14="http://schemas.microsoft.com/office/drawing/2010/main" val="0"/>
              </a:ext>
            </a:extLst>
          </a:blip>
          <a:srcRect/>
          <a:stretch/>
        </p:blipFill>
        <p:spPr>
          <a:xfrm>
            <a:off x="6597785" y="-389463"/>
            <a:ext cx="6034483" cy="4024246"/>
          </a:xfrm>
          <a:prstGeom prst="parallelogram">
            <a:avLst>
              <a:gd name="adj" fmla="val 10655"/>
            </a:avLst>
          </a:prstGeom>
          <a:noFill/>
          <a:ln>
            <a:noFill/>
          </a:ln>
        </p:spPr>
      </p:pic>
      <p:sp>
        <p:nvSpPr>
          <p:cNvPr id="5" name="Rectangle 4">
            <a:extLst>
              <a:ext uri="{FF2B5EF4-FFF2-40B4-BE49-F238E27FC236}">
                <a16:creationId xmlns:a16="http://schemas.microsoft.com/office/drawing/2014/main" id="{B13A7AEC-1DB1-4CF8-AD48-BAC595051BDD}"/>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4" cstate="hqprint">
              <a:alphaModFix/>
              <a:extLst>
                <a:ext uri="{28A0092B-C50C-407E-A947-70E740481C1C}">
                  <a14:useLocalDpi xmlns:a14="http://schemas.microsoft.com/office/drawing/2010/main"/>
                </a:ext>
              </a:extLst>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sp>
        <p:nvSpPr>
          <p:cNvPr id="2" name="Title 1">
            <a:extLst>
              <a:ext uri="{FF2B5EF4-FFF2-40B4-BE49-F238E27FC236}">
                <a16:creationId xmlns:a16="http://schemas.microsoft.com/office/drawing/2014/main" id="{89DE2AD5-9B4D-4E47-BA67-9ED88354B9C9}"/>
              </a:ext>
            </a:extLst>
          </p:cNvPr>
          <p:cNvSpPr>
            <a:spLocks noGrp="1"/>
          </p:cNvSpPr>
          <p:nvPr>
            <p:ph type="title"/>
          </p:nvPr>
        </p:nvSpPr>
        <p:spPr>
          <a:xfrm>
            <a:off x="845127" y="319762"/>
            <a:ext cx="5776389" cy="722549"/>
          </a:xfrm>
        </p:spPr>
        <p:txBody>
          <a:bodyPr>
            <a:normAutofit fontScale="90000"/>
          </a:bodyPr>
          <a:lstStyle/>
          <a:p>
            <a:r>
              <a:rPr lang="en-US" sz="3600" dirty="0"/>
              <a:t>GRIMARD OPTIQUE</a:t>
            </a:r>
            <a:br>
              <a:rPr lang="en-US" dirty="0"/>
            </a:br>
            <a:r>
              <a:rPr lang="en-US" sz="2700" b="0" i="1" dirty="0"/>
              <a:t>CANADA RETAILER OF THE YEAR</a:t>
            </a:r>
            <a:endParaRPr lang="en-US" b="0" i="1" dirty="0"/>
          </a:p>
        </p:txBody>
      </p:sp>
      <p:sp>
        <p:nvSpPr>
          <p:cNvPr id="3" name="Text Placeholder 2">
            <a:extLst>
              <a:ext uri="{FF2B5EF4-FFF2-40B4-BE49-F238E27FC236}">
                <a16:creationId xmlns:a16="http://schemas.microsoft.com/office/drawing/2014/main" id="{23C7A378-D589-453A-AE6D-C48EFA13BA27}"/>
              </a:ext>
            </a:extLst>
          </p:cNvPr>
          <p:cNvSpPr>
            <a:spLocks noGrp="1"/>
          </p:cNvSpPr>
          <p:nvPr>
            <p:ph type="body" idx="1"/>
          </p:nvPr>
        </p:nvSpPr>
        <p:spPr>
          <a:xfrm>
            <a:off x="845127" y="1465942"/>
            <a:ext cx="5444513" cy="5072296"/>
          </a:xfrm>
        </p:spPr>
        <p:txBody>
          <a:bodyPr>
            <a:normAutofit fontScale="92500"/>
          </a:bodyPr>
          <a:lstStyle/>
          <a:p>
            <a:r>
              <a:rPr lang="en-US" sz="2600" dirty="0"/>
              <a:t>Made up of 22 eyewear stores with over 130 opticians, assistants and optometrists</a:t>
            </a:r>
          </a:p>
          <a:p>
            <a:r>
              <a:rPr lang="en-US" sz="2600" dirty="0"/>
              <a:t>Set a challenge to inform all their customers about </a:t>
            </a:r>
            <a:r>
              <a:rPr lang="en-US" sz="2600" i="1" dirty="0"/>
              <a:t>Transitions</a:t>
            </a:r>
            <a:r>
              <a:rPr lang="en-US" sz="2600" dirty="0"/>
              <a:t> lenses</a:t>
            </a:r>
          </a:p>
          <a:p>
            <a:r>
              <a:rPr lang="en-US" sz="2600" dirty="0"/>
              <a:t>Set monthly objectives in all their clinics</a:t>
            </a:r>
          </a:p>
          <a:p>
            <a:r>
              <a:rPr lang="en-US" sz="2600" dirty="0"/>
              <a:t>Focused on increasing patient awareness around Transitions lenses</a:t>
            </a:r>
          </a:p>
          <a:p>
            <a:r>
              <a:rPr lang="en-US" sz="2600" dirty="0"/>
              <a:t>Saw a 153% increase in </a:t>
            </a:r>
            <a:r>
              <a:rPr lang="en-US" sz="2600" i="1" dirty="0"/>
              <a:t>Transitions</a:t>
            </a:r>
            <a:r>
              <a:rPr lang="en-US" sz="2600" dirty="0"/>
              <a:t> single-vision lens sales</a:t>
            </a:r>
          </a:p>
        </p:txBody>
      </p:sp>
      <p:sp>
        <p:nvSpPr>
          <p:cNvPr id="4" name="Rectangle 3">
            <a:extLst>
              <a:ext uri="{FF2B5EF4-FFF2-40B4-BE49-F238E27FC236}">
                <a16:creationId xmlns:a16="http://schemas.microsoft.com/office/drawing/2014/main" id="{B7002DFE-ED4B-4B12-AF34-2ED980381F04}"/>
              </a:ext>
            </a:extLst>
          </p:cNvPr>
          <p:cNvSpPr/>
          <p:nvPr/>
        </p:nvSpPr>
        <p:spPr>
          <a:xfrm>
            <a:off x="7125565" y="3873280"/>
            <a:ext cx="4820964" cy="2062103"/>
          </a:xfrm>
          <a:prstGeom prst="rect">
            <a:avLst/>
          </a:prstGeom>
        </p:spPr>
        <p:txBody>
          <a:bodyPr wrap="square">
            <a:spAutoFit/>
          </a:bodyPr>
          <a:lstStyle/>
          <a:p>
            <a:pPr>
              <a:defRPr/>
            </a:pPr>
            <a:r>
              <a:rPr lang="en-US" altLang="en-US" sz="1600" b="1" i="1" dirty="0">
                <a:solidFill>
                  <a:schemeClr val="tx2"/>
                </a:solidFill>
                <a:latin typeface="+mj-lt"/>
                <a:cs typeface="Arial" charset="0"/>
              </a:rPr>
              <a:t>Comments from the judges: </a:t>
            </a:r>
            <a:r>
              <a:rPr lang="en-US" altLang="en-US" sz="1600" i="1" dirty="0">
                <a:solidFill>
                  <a:schemeClr val="tx2"/>
                </a:solidFill>
                <a:latin typeface="+mj-lt"/>
                <a:cs typeface="Arial" charset="0"/>
              </a:rPr>
              <a:t>Grimard </a:t>
            </a:r>
            <a:r>
              <a:rPr lang="en-US" altLang="en-US" sz="1600" i="1" dirty="0" err="1">
                <a:solidFill>
                  <a:schemeClr val="tx2"/>
                </a:solidFill>
                <a:latin typeface="+mj-lt"/>
                <a:cs typeface="Arial" charset="0"/>
              </a:rPr>
              <a:t>Optique</a:t>
            </a:r>
            <a:r>
              <a:rPr lang="en-US" altLang="en-US" sz="1600" i="1" dirty="0">
                <a:solidFill>
                  <a:schemeClr val="tx2"/>
                </a:solidFill>
                <a:latin typeface="+mj-lt"/>
                <a:cs typeface="Arial" charset="0"/>
              </a:rPr>
              <a:t> not only made strong efforts to train their staff about Transitions lenses, but they also put a real emphasis on educating their patients about the products as well. Their new focus on sensitivity to light and the large number of Open-Door events and other patient advertising resulted in strong success in 2019.</a:t>
            </a: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9" name="Picture 8">
            <a:extLst>
              <a:ext uri="{FF2B5EF4-FFF2-40B4-BE49-F238E27FC236}">
                <a16:creationId xmlns:a16="http://schemas.microsoft.com/office/drawing/2014/main" id="{BDAFE596-4DFD-42B1-9337-509371404D5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90694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78;p52">
            <a:extLst>
              <a:ext uri="{FF2B5EF4-FFF2-40B4-BE49-F238E27FC236}">
                <a16:creationId xmlns:a16="http://schemas.microsoft.com/office/drawing/2014/main" id="{F9B3DB46-E19E-42B7-AA10-622A4E8C3943}"/>
              </a:ext>
            </a:extLst>
          </p:cNvPr>
          <p:cNvPicPr preferRelativeResize="0"/>
          <p:nvPr/>
        </p:nvPicPr>
        <p:blipFill rotWithShape="1">
          <a:blip r:embed="rId3" cstate="print">
            <a:extLst>
              <a:ext uri="{28A0092B-C50C-407E-A947-70E740481C1C}">
                <a14:useLocalDpi xmlns:a14="http://schemas.microsoft.com/office/drawing/2010/main" val="0"/>
              </a:ext>
            </a:extLst>
          </a:blip>
          <a:srcRect l="5051"/>
          <a:stretch/>
        </p:blipFill>
        <p:spPr>
          <a:xfrm>
            <a:off x="6632448" y="-39378"/>
            <a:ext cx="5940503" cy="3519262"/>
          </a:xfrm>
          <a:prstGeom prst="parallelogram">
            <a:avLst>
              <a:gd name="adj" fmla="val 10655"/>
            </a:avLst>
          </a:prstGeom>
          <a:noFill/>
          <a:ln>
            <a:noFill/>
          </a:ln>
        </p:spPr>
      </p:pic>
      <p:sp>
        <p:nvSpPr>
          <p:cNvPr id="10" name="Text Placeholder 2">
            <a:extLst>
              <a:ext uri="{FF2B5EF4-FFF2-40B4-BE49-F238E27FC236}">
                <a16:creationId xmlns:a16="http://schemas.microsoft.com/office/drawing/2014/main" id="{A8BBA63D-C345-4F46-A180-AAE477360B5A}"/>
              </a:ext>
            </a:extLst>
          </p:cNvPr>
          <p:cNvSpPr txBox="1">
            <a:spLocks/>
          </p:cNvSpPr>
          <p:nvPr/>
        </p:nvSpPr>
        <p:spPr>
          <a:xfrm>
            <a:off x="845127" y="1465941"/>
            <a:ext cx="5392683" cy="4963735"/>
          </a:xfrm>
          <a:prstGeom prst="rect">
            <a:avLst/>
          </a:prstGeom>
          <a:noFill/>
          <a:ln>
            <a:noFill/>
          </a:ln>
        </p:spPr>
        <p:txBody>
          <a:bodyPr spcFirstLastPara="1" vert="horz" wrap="square" lIns="91425" tIns="45700" rIns="91425" bIns="45700" rtlCol="0" anchor="t" anchorCtr="0">
            <a:normAutofit fontScale="92500"/>
          </a:bodyPr>
          <a:lstStyle>
            <a:lvl1pPr marL="457200" lvl="0" indent="-381000" algn="l" defTabSz="914400" rtl="0" eaLnBrk="1" latinLnBrk="0" hangingPunct="1">
              <a:lnSpc>
                <a:spcPct val="90000"/>
              </a:lnSpc>
              <a:spcBef>
                <a:spcPts val="1000"/>
              </a:spcBef>
              <a:spcAft>
                <a:spcPts val="0"/>
              </a:spcAft>
              <a:buClr>
                <a:srgbClr val="7030A0"/>
              </a:buClr>
              <a:buSzPts val="2400"/>
              <a:buFont typeface="Arial"/>
              <a:buChar char="•"/>
              <a:defRPr sz="2800" kern="1200">
                <a:solidFill>
                  <a:srgbClr val="24366B"/>
                </a:solidFill>
                <a:latin typeface="Century Gothic" panose="020B0502020202020204" pitchFamily="34" charset="0"/>
                <a:ea typeface="+mn-ea"/>
                <a:cs typeface="+mn-cs"/>
              </a:defRPr>
            </a:lvl1pPr>
            <a:lvl2pPr marL="914400" lvl="1" indent="-355600" algn="l" defTabSz="914400" rtl="0" eaLnBrk="1" latinLnBrk="0" hangingPunct="1">
              <a:lnSpc>
                <a:spcPct val="90000"/>
              </a:lnSpc>
              <a:spcBef>
                <a:spcPts val="500"/>
              </a:spcBef>
              <a:spcAft>
                <a:spcPts val="0"/>
              </a:spcAft>
              <a:buClr>
                <a:schemeClr val="accent1"/>
              </a:buClr>
              <a:buSzPts val="2000"/>
              <a:buFont typeface="Arial"/>
              <a:buChar char="•"/>
              <a:defRPr sz="2400" kern="1200">
                <a:solidFill>
                  <a:srgbClr val="24366B"/>
                </a:solidFill>
                <a:latin typeface="Century Gothic" panose="020B0502020202020204" pitchFamily="34" charset="0"/>
                <a:ea typeface="+mn-ea"/>
                <a:cs typeface="+mn-cs"/>
              </a:defRPr>
            </a:lvl2pPr>
            <a:lvl3pPr marL="1371600" lvl="2" indent="-342900" algn="l" defTabSz="914400" rtl="0" eaLnBrk="1" latinLnBrk="0" hangingPunct="1">
              <a:lnSpc>
                <a:spcPct val="90000"/>
              </a:lnSpc>
              <a:spcBef>
                <a:spcPts val="500"/>
              </a:spcBef>
              <a:spcAft>
                <a:spcPts val="0"/>
              </a:spcAft>
              <a:buClr>
                <a:schemeClr val="accent1"/>
              </a:buClr>
              <a:buSzPts val="1800"/>
              <a:buFont typeface="Arial"/>
              <a:buChar char="•"/>
              <a:defRPr sz="2000" kern="1200">
                <a:solidFill>
                  <a:srgbClr val="24366B"/>
                </a:solidFill>
                <a:latin typeface="Century Gothic" panose="020B0502020202020204" pitchFamily="34" charset="0"/>
                <a:ea typeface="+mn-ea"/>
                <a:cs typeface="+mn-cs"/>
              </a:defRPr>
            </a:lvl3pPr>
            <a:lvl4pPr marL="1828800" lvl="3"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4pPr>
            <a:lvl5pPr marL="2286000" lvl="4"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n-US" dirty="0"/>
              <a:t>Team of highly skilled doctors and healthcare professionals at 20 locations around the metro Detroit area</a:t>
            </a:r>
          </a:p>
          <a:p>
            <a:r>
              <a:rPr lang="en-US" dirty="0"/>
              <a:t>A top goal was to attract new millennial patients</a:t>
            </a:r>
          </a:p>
          <a:p>
            <a:r>
              <a:rPr lang="en-US" dirty="0"/>
              <a:t>Built excitement and awareness around Transitions style colors and style mirrors through many efforts</a:t>
            </a:r>
          </a:p>
          <a:p>
            <a:r>
              <a:rPr lang="en-US" dirty="0"/>
              <a:t>Achieved double digit growth every month of 2019</a:t>
            </a:r>
          </a:p>
          <a:p>
            <a:endParaRPr lang="en-US" dirty="0"/>
          </a:p>
        </p:txBody>
      </p:sp>
      <p:sp>
        <p:nvSpPr>
          <p:cNvPr id="5" name="Rectangle 4">
            <a:extLst>
              <a:ext uri="{FF2B5EF4-FFF2-40B4-BE49-F238E27FC236}">
                <a16:creationId xmlns:a16="http://schemas.microsoft.com/office/drawing/2014/main" id="{B13A7AEC-1DB1-4CF8-AD48-BAC595051BDD}"/>
              </a:ext>
            </a:extLst>
          </p:cNvPr>
          <p:cNvSpPr/>
          <p:nvPr/>
        </p:nvSpPr>
        <p:spPr>
          <a:xfrm>
            <a:off x="6271676" y="3428998"/>
            <a:ext cx="6034483"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4" cstate="hqprint">
              <a:alphaModFix/>
              <a:extLst>
                <a:ext uri="{28A0092B-C50C-407E-A947-70E740481C1C}">
                  <a14:useLocalDpi xmlns:a14="http://schemas.microsoft.com/office/drawing/2010/main"/>
                </a:ext>
              </a:extLst>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sp>
        <p:nvSpPr>
          <p:cNvPr id="2" name="Title 1">
            <a:extLst>
              <a:ext uri="{FF2B5EF4-FFF2-40B4-BE49-F238E27FC236}">
                <a16:creationId xmlns:a16="http://schemas.microsoft.com/office/drawing/2014/main" id="{89DE2AD5-9B4D-4E47-BA67-9ED88354B9C9}"/>
              </a:ext>
            </a:extLst>
          </p:cNvPr>
          <p:cNvSpPr>
            <a:spLocks noGrp="1"/>
          </p:cNvSpPr>
          <p:nvPr>
            <p:ph type="title"/>
          </p:nvPr>
        </p:nvSpPr>
        <p:spPr>
          <a:xfrm>
            <a:off x="845127" y="319762"/>
            <a:ext cx="5241671" cy="722549"/>
          </a:xfrm>
        </p:spPr>
        <p:txBody>
          <a:bodyPr>
            <a:normAutofit fontScale="90000"/>
          </a:bodyPr>
          <a:lstStyle/>
          <a:p>
            <a:r>
              <a:rPr lang="en-US" sz="3600" dirty="0"/>
              <a:t>HENRY FORD OPTIMEYES</a:t>
            </a:r>
            <a:br>
              <a:rPr lang="en-US" dirty="0"/>
            </a:br>
            <a:r>
              <a:rPr lang="en-US" sz="2700" b="0" i="1" dirty="0"/>
              <a:t>U.S. RETAILER OF THE YEAR</a:t>
            </a:r>
            <a:endParaRPr lang="en-US" b="0" i="1" dirty="0"/>
          </a:p>
        </p:txBody>
      </p:sp>
      <p:sp>
        <p:nvSpPr>
          <p:cNvPr id="4" name="Rectangle 3">
            <a:extLst>
              <a:ext uri="{FF2B5EF4-FFF2-40B4-BE49-F238E27FC236}">
                <a16:creationId xmlns:a16="http://schemas.microsoft.com/office/drawing/2014/main" id="{B7002DFE-ED4B-4B12-AF34-2ED980381F04}"/>
              </a:ext>
            </a:extLst>
          </p:cNvPr>
          <p:cNvSpPr/>
          <p:nvPr/>
        </p:nvSpPr>
        <p:spPr>
          <a:xfrm>
            <a:off x="7125565" y="3873280"/>
            <a:ext cx="4820964" cy="2062103"/>
          </a:xfrm>
          <a:prstGeom prst="rect">
            <a:avLst/>
          </a:prstGeom>
        </p:spPr>
        <p:txBody>
          <a:bodyPr wrap="square">
            <a:spAutoFit/>
          </a:bodyPr>
          <a:lstStyle/>
          <a:p>
            <a:pPr>
              <a:defRPr/>
            </a:pPr>
            <a:r>
              <a:rPr lang="en-US" altLang="en-US" sz="1600" b="1" i="1" dirty="0">
                <a:solidFill>
                  <a:schemeClr val="tx2"/>
                </a:solidFill>
                <a:latin typeface="+mj-lt"/>
                <a:cs typeface="Arial" charset="0"/>
              </a:rPr>
              <a:t>Comments from the judges: </a:t>
            </a:r>
            <a:r>
              <a:rPr lang="en-US" altLang="en-US" sz="1600" i="1" dirty="0">
                <a:solidFill>
                  <a:schemeClr val="tx2"/>
                </a:solidFill>
                <a:cs typeface="Arial" charset="0"/>
              </a:rPr>
              <a:t>Henry Ford </a:t>
            </a:r>
            <a:r>
              <a:rPr lang="en-US" altLang="en-US" sz="1600" i="1" dirty="0" err="1">
                <a:solidFill>
                  <a:schemeClr val="tx2"/>
                </a:solidFill>
                <a:cs typeface="Arial" charset="0"/>
              </a:rPr>
              <a:t>OptimEyes</a:t>
            </a:r>
            <a:r>
              <a:rPr lang="en-US" altLang="en-US" sz="1600" i="1" dirty="0">
                <a:solidFill>
                  <a:schemeClr val="tx2"/>
                </a:solidFill>
                <a:cs typeface="Arial" charset="0"/>
              </a:rPr>
              <a:t> really capitalized on the launch of Transitions style colors and style mirrors to help them achieve their goals! They featured Transitions lenses in virtually all their materials for patients, and also put an emphasis on their staff both by offering them new training and a free pair of Transitions lenses.</a:t>
            </a:r>
            <a:endParaRPr lang="en-US" altLang="en-US" sz="1600" i="1" dirty="0">
              <a:solidFill>
                <a:schemeClr val="tx2"/>
              </a:solidFill>
              <a:latin typeface="+mj-lt"/>
              <a:cs typeface="Arial" charset="0"/>
            </a:endParaRP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9" name="Picture 8">
            <a:extLst>
              <a:ext uri="{FF2B5EF4-FFF2-40B4-BE49-F238E27FC236}">
                <a16:creationId xmlns:a16="http://schemas.microsoft.com/office/drawing/2014/main" id="{BDAFE596-4DFD-42B1-9337-509371404D5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55459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85BD89-B0A9-4D8F-AD13-8E42197562C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15189" y="0"/>
            <a:ext cx="5799089" cy="3869080"/>
          </a:xfrm>
          <a:prstGeom prst="parallelogram">
            <a:avLst>
              <a:gd name="adj" fmla="val 8718"/>
            </a:avLst>
          </a:prstGeom>
        </p:spPr>
      </p:pic>
      <p:sp>
        <p:nvSpPr>
          <p:cNvPr id="10" name="Title 1">
            <a:extLst>
              <a:ext uri="{FF2B5EF4-FFF2-40B4-BE49-F238E27FC236}">
                <a16:creationId xmlns:a16="http://schemas.microsoft.com/office/drawing/2014/main" id="{BAF4B31C-4039-4D0E-85DF-774C6B91B950}"/>
              </a:ext>
            </a:extLst>
          </p:cNvPr>
          <p:cNvSpPr txBox="1">
            <a:spLocks/>
          </p:cNvSpPr>
          <p:nvPr/>
        </p:nvSpPr>
        <p:spPr>
          <a:xfrm>
            <a:off x="845127" y="319762"/>
            <a:ext cx="5786901" cy="722549"/>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85000"/>
              </a:lnSpc>
              <a:spcBef>
                <a:spcPts val="0"/>
              </a:spcBef>
              <a:spcAft>
                <a:spcPts val="0"/>
              </a:spcAft>
              <a:buClr>
                <a:schemeClr val="accent1"/>
              </a:buClr>
              <a:buSzPts val="3200"/>
              <a:buFont typeface="Century Gothic"/>
              <a:buNone/>
              <a:defRPr sz="3200" b="1" i="0" u="none" strike="noStrike" kern="1200"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SPRING HILL EYECARE</a:t>
            </a:r>
            <a:br>
              <a:rPr lang="en-US" sz="2900" dirty="0"/>
            </a:br>
            <a:r>
              <a:rPr lang="en-US" sz="2400" b="0" i="1" dirty="0"/>
              <a:t>U.S. EYECARE PRACTICE OF THE YEAR</a:t>
            </a:r>
            <a:endParaRPr lang="en-US" sz="2800" b="0" i="1" dirty="0"/>
          </a:p>
        </p:txBody>
      </p:sp>
      <p:sp>
        <p:nvSpPr>
          <p:cNvPr id="9" name="Rectangle 4">
            <a:extLst>
              <a:ext uri="{FF2B5EF4-FFF2-40B4-BE49-F238E27FC236}">
                <a16:creationId xmlns:a16="http://schemas.microsoft.com/office/drawing/2014/main" id="{5BA366E1-B620-4C44-BADB-BFA039DBE38A}"/>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4" cstate="hqprint">
              <a:alphaModFix/>
              <a:extLst>
                <a:ext uri="{28A0092B-C50C-407E-A947-70E740481C1C}">
                  <a14:useLocalDpi xmlns:a14="http://schemas.microsoft.com/office/drawing/2010/main"/>
                </a:ext>
              </a:extLst>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sp>
        <p:nvSpPr>
          <p:cNvPr id="3" name="Text Placeholder 2">
            <a:extLst>
              <a:ext uri="{FF2B5EF4-FFF2-40B4-BE49-F238E27FC236}">
                <a16:creationId xmlns:a16="http://schemas.microsoft.com/office/drawing/2014/main" id="{23C7A378-D589-453A-AE6D-C48EFA13BA27}"/>
              </a:ext>
            </a:extLst>
          </p:cNvPr>
          <p:cNvSpPr>
            <a:spLocks noGrp="1"/>
          </p:cNvSpPr>
          <p:nvPr>
            <p:ph type="body" idx="1"/>
          </p:nvPr>
        </p:nvSpPr>
        <p:spPr>
          <a:xfrm>
            <a:off x="845127" y="1465942"/>
            <a:ext cx="5250873" cy="4838605"/>
          </a:xfrm>
        </p:spPr>
        <p:txBody>
          <a:bodyPr>
            <a:normAutofit lnSpcReduction="10000"/>
          </a:bodyPr>
          <a:lstStyle/>
          <a:p>
            <a:r>
              <a:rPr lang="en-US" sz="2600" dirty="0"/>
              <a:t>Privately owned optometry office located in Spring Hill, Tennessee </a:t>
            </a:r>
          </a:p>
          <a:p>
            <a:r>
              <a:rPr lang="en-US" sz="2600" dirty="0"/>
              <a:t>Educated staff on </a:t>
            </a:r>
            <a:r>
              <a:rPr lang="en-US" sz="2600" i="1" dirty="0"/>
              <a:t>Transitions </a:t>
            </a:r>
            <a:r>
              <a:rPr lang="en-US" sz="2600" dirty="0"/>
              <a:t>lenses through training sessions and free fits</a:t>
            </a:r>
          </a:p>
          <a:p>
            <a:r>
              <a:rPr lang="en-US" sz="2600" dirty="0"/>
              <a:t>Encouraged patient engagement through written product reviews and an interactive lens display</a:t>
            </a:r>
          </a:p>
          <a:p>
            <a:r>
              <a:rPr lang="en-US" sz="2600" dirty="0"/>
              <a:t>Increased </a:t>
            </a:r>
            <a:r>
              <a:rPr lang="en-US" sz="2600" i="1" dirty="0"/>
              <a:t>Transitions lens </a:t>
            </a:r>
            <a:r>
              <a:rPr lang="en-US" sz="2600" dirty="0"/>
              <a:t>share by 22%</a:t>
            </a:r>
          </a:p>
        </p:txBody>
      </p:sp>
      <p:sp>
        <p:nvSpPr>
          <p:cNvPr id="4" name="Rectangle 3">
            <a:extLst>
              <a:ext uri="{FF2B5EF4-FFF2-40B4-BE49-F238E27FC236}">
                <a16:creationId xmlns:a16="http://schemas.microsoft.com/office/drawing/2014/main" id="{B7002DFE-ED4B-4B12-AF34-2ED980381F04}"/>
              </a:ext>
            </a:extLst>
          </p:cNvPr>
          <p:cNvSpPr/>
          <p:nvPr/>
        </p:nvSpPr>
        <p:spPr>
          <a:xfrm>
            <a:off x="7125565" y="3854855"/>
            <a:ext cx="4820964" cy="1815882"/>
          </a:xfrm>
          <a:prstGeom prst="rect">
            <a:avLst/>
          </a:prstGeom>
        </p:spPr>
        <p:txBody>
          <a:bodyPr wrap="square">
            <a:spAutoFit/>
          </a:bodyPr>
          <a:lstStyle/>
          <a:p>
            <a:pPr>
              <a:defRPr/>
            </a:pPr>
            <a:r>
              <a:rPr lang="en-US" altLang="en-US" sz="1600" b="1" i="1" dirty="0">
                <a:solidFill>
                  <a:schemeClr val="tx2"/>
                </a:solidFill>
                <a:latin typeface="+mj-lt"/>
                <a:cs typeface="Arial" charset="0"/>
              </a:rPr>
              <a:t>Comments from the judges: </a:t>
            </a:r>
            <a:r>
              <a:rPr lang="en-US" altLang="en-US" sz="1600" i="1" dirty="0">
                <a:solidFill>
                  <a:schemeClr val="tx2"/>
                </a:solidFill>
                <a:cs typeface="Arial" charset="0"/>
              </a:rPr>
              <a:t>Spring Hill Eyecare’s dedication to educating their staff and patients is remarkable. From tackling common objections with unique in-store materials to including Transitions lenses on their lens menu, they’re continuously finding new ways to recommend. </a:t>
            </a:r>
          </a:p>
          <a:p>
            <a:pPr>
              <a:defRPr/>
            </a:pPr>
            <a:endParaRPr lang="en-US" altLang="en-US" sz="1600" dirty="0">
              <a:solidFill>
                <a:schemeClr val="tx2"/>
              </a:solidFill>
              <a:latin typeface="+mj-lt"/>
              <a:cs typeface="Arial" charset="0"/>
            </a:endParaRP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7D6AF174-D704-4A5F-89E7-12B0A02682A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149059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23B3FA-5DCC-4C3B-8F4B-34A402FFA25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99619" y="-47542"/>
            <a:ext cx="5961258" cy="4456403"/>
          </a:xfrm>
          <a:prstGeom prst="parallelogram">
            <a:avLst>
              <a:gd name="adj" fmla="val 10646"/>
            </a:avLst>
          </a:prstGeom>
        </p:spPr>
      </p:pic>
      <p:sp>
        <p:nvSpPr>
          <p:cNvPr id="10" name="Title 1">
            <a:extLst>
              <a:ext uri="{FF2B5EF4-FFF2-40B4-BE49-F238E27FC236}">
                <a16:creationId xmlns:a16="http://schemas.microsoft.com/office/drawing/2014/main" id="{BAF4B31C-4039-4D0E-85DF-774C6B91B950}"/>
              </a:ext>
            </a:extLst>
          </p:cNvPr>
          <p:cNvSpPr txBox="1">
            <a:spLocks/>
          </p:cNvSpPr>
          <p:nvPr/>
        </p:nvSpPr>
        <p:spPr>
          <a:xfrm>
            <a:off x="845127" y="310947"/>
            <a:ext cx="5786901" cy="722549"/>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85000"/>
              </a:lnSpc>
              <a:spcBef>
                <a:spcPts val="0"/>
              </a:spcBef>
              <a:spcAft>
                <a:spcPts val="0"/>
              </a:spcAft>
              <a:buClr>
                <a:schemeClr val="accent1"/>
              </a:buClr>
              <a:buSzPts val="3200"/>
              <a:buFont typeface="Century Gothic"/>
              <a:buNone/>
              <a:defRPr sz="3200" b="1" i="0" u="none" strike="noStrike" kern="1200"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VISION CARE CENTRE</a:t>
            </a:r>
            <a:br>
              <a:rPr lang="en-US" sz="2900" dirty="0"/>
            </a:br>
            <a:r>
              <a:rPr lang="en-US" sz="2100" b="0" i="1" dirty="0"/>
              <a:t>CANADA EYECARE PRACTICE OF THE YEAR</a:t>
            </a:r>
          </a:p>
        </p:txBody>
      </p:sp>
      <p:sp>
        <p:nvSpPr>
          <p:cNvPr id="9" name="Rectangle 4">
            <a:extLst>
              <a:ext uri="{FF2B5EF4-FFF2-40B4-BE49-F238E27FC236}">
                <a16:creationId xmlns:a16="http://schemas.microsoft.com/office/drawing/2014/main" id="{5BA366E1-B620-4C44-BADB-BFA039DBE38A}"/>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4" cstate="hqprint">
              <a:alphaModFix/>
              <a:extLst>
                <a:ext uri="{28A0092B-C50C-407E-A947-70E740481C1C}">
                  <a14:useLocalDpi xmlns:a14="http://schemas.microsoft.com/office/drawing/2010/main"/>
                </a:ext>
              </a:extLst>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sp>
        <p:nvSpPr>
          <p:cNvPr id="3" name="Text Placeholder 2">
            <a:extLst>
              <a:ext uri="{FF2B5EF4-FFF2-40B4-BE49-F238E27FC236}">
                <a16:creationId xmlns:a16="http://schemas.microsoft.com/office/drawing/2014/main" id="{23C7A378-D589-453A-AE6D-C48EFA13BA27}"/>
              </a:ext>
            </a:extLst>
          </p:cNvPr>
          <p:cNvSpPr>
            <a:spLocks noGrp="1"/>
          </p:cNvSpPr>
          <p:nvPr>
            <p:ph type="body" idx="1"/>
          </p:nvPr>
        </p:nvSpPr>
        <p:spPr>
          <a:xfrm>
            <a:off x="845127" y="1274570"/>
            <a:ext cx="5250873" cy="5272483"/>
          </a:xfrm>
        </p:spPr>
        <p:txBody>
          <a:bodyPr>
            <a:normAutofit fontScale="92500" lnSpcReduction="10000"/>
          </a:bodyPr>
          <a:lstStyle/>
          <a:p>
            <a:r>
              <a:rPr lang="en-US" sz="2600" dirty="0"/>
              <a:t>An independent optometric practice in Toronto, Canada</a:t>
            </a:r>
          </a:p>
          <a:p>
            <a:r>
              <a:rPr lang="en-US" sz="2600" dirty="0"/>
              <a:t>Developed comprehensive approach to include </a:t>
            </a:r>
            <a:r>
              <a:rPr lang="en-US" sz="2600" i="1" dirty="0"/>
              <a:t>Transitions</a:t>
            </a:r>
            <a:r>
              <a:rPr lang="en-US" sz="2600" dirty="0"/>
              <a:t> lenses in the patient journey</a:t>
            </a:r>
          </a:p>
          <a:p>
            <a:r>
              <a:rPr lang="en-US" sz="2600" dirty="0"/>
              <a:t>Began pre-testing lenses and practicing doctor-driven dispensing</a:t>
            </a:r>
          </a:p>
          <a:p>
            <a:r>
              <a:rPr lang="en-US" sz="2600" dirty="0"/>
              <a:t>Created a Transitions Style Bar</a:t>
            </a:r>
          </a:p>
          <a:p>
            <a:r>
              <a:rPr lang="en-US" sz="2600" dirty="0"/>
              <a:t>Recreated Transitions Academy experience for their staff and drafted new scripts for overcoming patient objections</a:t>
            </a:r>
          </a:p>
          <a:p>
            <a:r>
              <a:rPr lang="en-US" sz="2600" dirty="0"/>
              <a:t>Grew penetration rate to 36.5%</a:t>
            </a:r>
          </a:p>
        </p:txBody>
      </p:sp>
      <p:sp>
        <p:nvSpPr>
          <p:cNvPr id="4" name="Rectangle 3">
            <a:extLst>
              <a:ext uri="{FF2B5EF4-FFF2-40B4-BE49-F238E27FC236}">
                <a16:creationId xmlns:a16="http://schemas.microsoft.com/office/drawing/2014/main" id="{B7002DFE-ED4B-4B12-AF34-2ED980381F04}"/>
              </a:ext>
            </a:extLst>
          </p:cNvPr>
          <p:cNvSpPr/>
          <p:nvPr/>
        </p:nvSpPr>
        <p:spPr>
          <a:xfrm>
            <a:off x="7125565" y="3910811"/>
            <a:ext cx="4820964" cy="1569660"/>
          </a:xfrm>
          <a:prstGeom prst="rect">
            <a:avLst/>
          </a:prstGeom>
        </p:spPr>
        <p:txBody>
          <a:bodyPr wrap="square">
            <a:spAutoFit/>
          </a:bodyPr>
          <a:lstStyle/>
          <a:p>
            <a:pPr>
              <a:defRPr/>
            </a:pPr>
            <a:r>
              <a:rPr lang="en-US" altLang="en-US" sz="1600" b="1" i="1" dirty="0">
                <a:solidFill>
                  <a:schemeClr val="tx2"/>
                </a:solidFill>
                <a:latin typeface="+mj-lt"/>
                <a:cs typeface="Arial" charset="0"/>
              </a:rPr>
              <a:t>Comments from the judges: </a:t>
            </a:r>
            <a:r>
              <a:rPr lang="en-US" altLang="en-US" sz="1600" i="1" dirty="0">
                <a:solidFill>
                  <a:schemeClr val="tx2"/>
                </a:solidFill>
              </a:rPr>
              <a:t>Vision Care Centre’s application of their learnings from Transitions Academy is truly impressive. Not only did they change the way they were recommending, but they also converted their staff to become Transitions brand advocates. </a:t>
            </a:r>
            <a:endParaRPr lang="en-US" altLang="en-US" sz="1600" i="1" dirty="0">
              <a:solidFill>
                <a:schemeClr val="tx2"/>
              </a:solidFill>
              <a:latin typeface="+mj-lt"/>
              <a:cs typeface="Arial" charset="0"/>
            </a:endParaRP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7D6AF174-D704-4A5F-89E7-12B0A02682A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15572" y="6097314"/>
            <a:ext cx="1608566" cy="449739"/>
          </a:xfrm>
          <a:prstGeom prst="rect">
            <a:avLst/>
          </a:prstGeom>
        </p:spPr>
      </p:pic>
    </p:spTree>
    <p:extLst>
      <p:ext uri="{BB962C8B-B14F-4D97-AF65-F5344CB8AC3E}">
        <p14:creationId xmlns:p14="http://schemas.microsoft.com/office/powerpoint/2010/main" val="268310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6EB7D7-178F-45C9-A3CB-3151F0ED96D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32028" y="0"/>
            <a:ext cx="5902360" cy="3936137"/>
          </a:xfrm>
          <a:prstGeom prst="parallelogram">
            <a:avLst>
              <a:gd name="adj" fmla="val 9747"/>
            </a:avLst>
          </a:prstGeom>
        </p:spPr>
      </p:pic>
      <p:sp>
        <p:nvSpPr>
          <p:cNvPr id="11" name="Text Placeholder 2">
            <a:extLst>
              <a:ext uri="{FF2B5EF4-FFF2-40B4-BE49-F238E27FC236}">
                <a16:creationId xmlns:a16="http://schemas.microsoft.com/office/drawing/2014/main" id="{8BD59473-C4E1-4684-BB1B-2CAF2AAD9C55}"/>
              </a:ext>
            </a:extLst>
          </p:cNvPr>
          <p:cNvSpPr txBox="1">
            <a:spLocks/>
          </p:cNvSpPr>
          <p:nvPr/>
        </p:nvSpPr>
        <p:spPr>
          <a:xfrm>
            <a:off x="845127" y="1465942"/>
            <a:ext cx="5444513" cy="5072296"/>
          </a:xfrm>
          <a:prstGeom prst="rect">
            <a:avLst/>
          </a:prstGeom>
          <a:noFill/>
          <a:ln>
            <a:noFill/>
          </a:ln>
        </p:spPr>
        <p:txBody>
          <a:bodyPr spcFirstLastPara="1" vert="horz" wrap="square" lIns="91425" tIns="45700" rIns="91425" bIns="45700" rtlCol="0" anchor="t" anchorCtr="0">
            <a:normAutofit lnSpcReduction="10000"/>
          </a:bodyPr>
          <a:lstStyle>
            <a:lvl1pPr marL="457200" lvl="0" indent="-381000" algn="l" defTabSz="914400" rtl="0" eaLnBrk="1" latinLnBrk="0" hangingPunct="1">
              <a:lnSpc>
                <a:spcPct val="90000"/>
              </a:lnSpc>
              <a:spcBef>
                <a:spcPts val="1000"/>
              </a:spcBef>
              <a:spcAft>
                <a:spcPts val="0"/>
              </a:spcAft>
              <a:buClr>
                <a:srgbClr val="7030A0"/>
              </a:buClr>
              <a:buSzPts val="2400"/>
              <a:buFont typeface="Arial"/>
              <a:buChar char="•"/>
              <a:defRPr sz="2800" kern="1200">
                <a:solidFill>
                  <a:srgbClr val="24366B"/>
                </a:solidFill>
                <a:latin typeface="Century Gothic" panose="020B0502020202020204" pitchFamily="34" charset="0"/>
                <a:ea typeface="+mn-ea"/>
                <a:cs typeface="+mn-cs"/>
              </a:defRPr>
            </a:lvl1pPr>
            <a:lvl2pPr marL="914400" lvl="1" indent="-355600" algn="l" defTabSz="914400" rtl="0" eaLnBrk="1" latinLnBrk="0" hangingPunct="1">
              <a:lnSpc>
                <a:spcPct val="90000"/>
              </a:lnSpc>
              <a:spcBef>
                <a:spcPts val="500"/>
              </a:spcBef>
              <a:spcAft>
                <a:spcPts val="0"/>
              </a:spcAft>
              <a:buClr>
                <a:schemeClr val="accent1"/>
              </a:buClr>
              <a:buSzPts val="2000"/>
              <a:buFont typeface="Arial"/>
              <a:buChar char="•"/>
              <a:defRPr sz="2400" kern="1200">
                <a:solidFill>
                  <a:srgbClr val="24366B"/>
                </a:solidFill>
                <a:latin typeface="Century Gothic" panose="020B0502020202020204" pitchFamily="34" charset="0"/>
                <a:ea typeface="+mn-ea"/>
                <a:cs typeface="+mn-cs"/>
              </a:defRPr>
            </a:lvl2pPr>
            <a:lvl3pPr marL="1371600" lvl="2" indent="-342900" algn="l" defTabSz="914400" rtl="0" eaLnBrk="1" latinLnBrk="0" hangingPunct="1">
              <a:lnSpc>
                <a:spcPct val="90000"/>
              </a:lnSpc>
              <a:spcBef>
                <a:spcPts val="500"/>
              </a:spcBef>
              <a:spcAft>
                <a:spcPts val="0"/>
              </a:spcAft>
              <a:buClr>
                <a:schemeClr val="accent1"/>
              </a:buClr>
              <a:buSzPts val="1800"/>
              <a:buFont typeface="Arial"/>
              <a:buChar char="•"/>
              <a:defRPr sz="2000" kern="1200">
                <a:solidFill>
                  <a:srgbClr val="24366B"/>
                </a:solidFill>
                <a:latin typeface="Century Gothic" panose="020B0502020202020204" pitchFamily="34" charset="0"/>
                <a:ea typeface="+mn-ea"/>
                <a:cs typeface="+mn-cs"/>
              </a:defRPr>
            </a:lvl3pPr>
            <a:lvl4pPr marL="1828800" lvl="3"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4pPr>
            <a:lvl5pPr marL="2286000" lvl="4" indent="-342900" algn="l" defTabSz="914400" rtl="0" eaLnBrk="1" latinLnBrk="0" hangingPunct="1">
              <a:lnSpc>
                <a:spcPct val="90000"/>
              </a:lnSpc>
              <a:spcBef>
                <a:spcPts val="500"/>
              </a:spcBef>
              <a:spcAft>
                <a:spcPts val="0"/>
              </a:spcAft>
              <a:buClr>
                <a:schemeClr val="accent1"/>
              </a:buClr>
              <a:buSzPts val="1800"/>
              <a:buFont typeface="Arial"/>
              <a:buChar char="•"/>
              <a:defRPr sz="1800" kern="1200">
                <a:solidFill>
                  <a:srgbClr val="24366B"/>
                </a:solidFill>
                <a:latin typeface="Century Gothic" panose="020B0502020202020204" pitchFamily="34"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n-US" sz="2400" dirty="0"/>
              <a:t>Master optician with nearly 50 years of experience</a:t>
            </a:r>
          </a:p>
          <a:p>
            <a:r>
              <a:rPr lang="en-US" sz="2400" dirty="0"/>
              <a:t>President of August Enterprise and owner of The Optical Retail Group (TORG)</a:t>
            </a:r>
          </a:p>
          <a:p>
            <a:r>
              <a:rPr lang="en-US" sz="2400" dirty="0"/>
              <a:t>Includes </a:t>
            </a:r>
            <a:r>
              <a:rPr lang="en-US" sz="2400" i="1" dirty="0"/>
              <a:t>Transitions</a:t>
            </a:r>
            <a:r>
              <a:rPr lang="en-US" sz="2400" dirty="0"/>
              <a:t> lenses in Sunwear-o-logy presentation</a:t>
            </a:r>
          </a:p>
          <a:p>
            <a:r>
              <a:rPr lang="en-US" sz="2400" dirty="0"/>
              <a:t>Speaks on </a:t>
            </a:r>
            <a:r>
              <a:rPr lang="en-US" sz="2400" i="1" dirty="0"/>
              <a:t>Transitions</a:t>
            </a:r>
            <a:r>
              <a:rPr lang="en-US" sz="2400" dirty="0"/>
              <a:t> lenses across the globe</a:t>
            </a:r>
          </a:p>
          <a:p>
            <a:r>
              <a:rPr lang="en-US" sz="2400" dirty="0"/>
              <a:t>Utilizes prescription analysis to talk about Transitions lenses with each patient</a:t>
            </a:r>
          </a:p>
          <a:p>
            <a:r>
              <a:rPr lang="en-US" sz="2400" dirty="0"/>
              <a:t>Efforts have increased </a:t>
            </a:r>
            <a:r>
              <a:rPr lang="en-US" sz="2400" i="1" dirty="0"/>
              <a:t>Transitions</a:t>
            </a:r>
            <a:r>
              <a:rPr lang="en-US" sz="2400" dirty="0"/>
              <a:t> lens sales by 25%</a:t>
            </a:r>
          </a:p>
        </p:txBody>
      </p:sp>
      <p:sp>
        <p:nvSpPr>
          <p:cNvPr id="9" name="Rectangle 4">
            <a:extLst>
              <a:ext uri="{FF2B5EF4-FFF2-40B4-BE49-F238E27FC236}">
                <a16:creationId xmlns:a16="http://schemas.microsoft.com/office/drawing/2014/main" id="{67EBD39A-75DA-4F4F-9986-452E3A206B44}"/>
              </a:ext>
            </a:extLst>
          </p:cNvPr>
          <p:cNvSpPr/>
          <p:nvPr/>
        </p:nvSpPr>
        <p:spPr>
          <a:xfrm>
            <a:off x="6289640" y="3428998"/>
            <a:ext cx="5902359" cy="3429002"/>
          </a:xfrm>
          <a:custGeom>
            <a:avLst/>
            <a:gdLst>
              <a:gd name="connsiteX0" fmla="*/ 0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0 w 5902359"/>
              <a:gd name="connsiteY4" fmla="*/ 0 h 3428999"/>
              <a:gd name="connsiteX0" fmla="*/ 346842 w 5902359"/>
              <a:gd name="connsiteY0" fmla="*/ 0 h 3428999"/>
              <a:gd name="connsiteX1" fmla="*/ 5902359 w 5902359"/>
              <a:gd name="connsiteY1" fmla="*/ 0 h 3428999"/>
              <a:gd name="connsiteX2" fmla="*/ 5902359 w 5902359"/>
              <a:gd name="connsiteY2" fmla="*/ 3428999 h 3428999"/>
              <a:gd name="connsiteX3" fmla="*/ 0 w 5902359"/>
              <a:gd name="connsiteY3" fmla="*/ 3428999 h 3428999"/>
              <a:gd name="connsiteX4" fmla="*/ 346842 w 5902359"/>
              <a:gd name="connsiteY4" fmla="*/ 0 h 342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359" h="3428999">
                <a:moveTo>
                  <a:pt x="346842" y="0"/>
                </a:moveTo>
                <a:lnTo>
                  <a:pt x="5902359" y="0"/>
                </a:lnTo>
                <a:lnTo>
                  <a:pt x="5902359" y="3428999"/>
                </a:lnTo>
                <a:lnTo>
                  <a:pt x="0" y="3428999"/>
                </a:lnTo>
                <a:lnTo>
                  <a:pt x="346842" y="0"/>
                </a:lnTo>
                <a:close/>
              </a:path>
            </a:pathLst>
          </a:custGeom>
          <a:blipFill rotWithShape="1">
            <a:blip r:embed="rId4" cstate="hqprint">
              <a:alphaModFix/>
              <a:extLst>
                <a:ext uri="{28A0092B-C50C-407E-A947-70E740481C1C}">
                  <a14:useLocalDpi xmlns:a14="http://schemas.microsoft.com/office/drawing/2010/main"/>
                </a:ext>
              </a:extLst>
            </a:blip>
            <a:stretch>
              <a:fillRect r="-10534"/>
            </a:stretch>
          </a:blipFill>
          <a:ln>
            <a:noFill/>
          </a:ln>
        </p:spPr>
        <p:txBody>
          <a:bodyPr spcFirstLastPara="1" wrap="square" lIns="0" tIns="0" rIns="0" bIns="0" anchor="t" anchorCtr="0">
            <a:noAutofit/>
          </a:bodyPr>
          <a:lstStyle/>
          <a:p>
            <a:pPr>
              <a:buClr>
                <a:schemeClr val="dk1"/>
              </a:buClr>
              <a:buSzPts val="2000"/>
            </a:pPr>
            <a:endParaRPr lang="en-US" sz="2000" dirty="0">
              <a:solidFill>
                <a:schemeClr val="dk1"/>
              </a:solidFill>
              <a:latin typeface="Century Gothic"/>
            </a:endParaRPr>
          </a:p>
        </p:txBody>
      </p:sp>
      <p:sp>
        <p:nvSpPr>
          <p:cNvPr id="4" name="Rectangle 3">
            <a:extLst>
              <a:ext uri="{FF2B5EF4-FFF2-40B4-BE49-F238E27FC236}">
                <a16:creationId xmlns:a16="http://schemas.microsoft.com/office/drawing/2014/main" id="{B7002DFE-ED4B-4B12-AF34-2ED980381F04}"/>
              </a:ext>
            </a:extLst>
          </p:cNvPr>
          <p:cNvSpPr/>
          <p:nvPr/>
        </p:nvSpPr>
        <p:spPr>
          <a:xfrm>
            <a:off x="7003174" y="4002090"/>
            <a:ext cx="4820964" cy="1877437"/>
          </a:xfrm>
          <a:prstGeom prst="rect">
            <a:avLst/>
          </a:prstGeom>
        </p:spPr>
        <p:txBody>
          <a:bodyPr wrap="square">
            <a:spAutoFit/>
          </a:bodyPr>
          <a:lstStyle/>
          <a:p>
            <a:pPr>
              <a:defRPr/>
            </a:pPr>
            <a:r>
              <a:rPr lang="en-US" altLang="en-US" sz="1600" b="1" i="1" dirty="0">
                <a:solidFill>
                  <a:schemeClr val="tx2"/>
                </a:solidFill>
                <a:latin typeface="+mj-lt"/>
                <a:cs typeface="Arial" charset="0"/>
              </a:rPr>
              <a:t>Comments from the judges: </a:t>
            </a:r>
            <a:r>
              <a:rPr lang="en-US" sz="1600" i="1" dirty="0">
                <a:solidFill>
                  <a:schemeClr val="tx2"/>
                </a:solidFill>
              </a:rPr>
              <a:t>Professor Edward C. August is the definition of a Transitions Brand Ambassador because of his lifelong commitment to the brand. It’s incredible how he takes Transitions lens information and utilizes it on speaking tours worldwide. </a:t>
            </a:r>
          </a:p>
          <a:p>
            <a:pPr>
              <a:defRPr/>
            </a:pPr>
            <a:r>
              <a:rPr lang="en-US" altLang="en-US" sz="2000" b="1" i="1" dirty="0">
                <a:solidFill>
                  <a:schemeClr val="tx2"/>
                </a:solidFill>
                <a:latin typeface="+mj-lt"/>
                <a:cs typeface="Arial" charset="0"/>
              </a:rPr>
              <a:t> </a:t>
            </a:r>
            <a:endParaRPr lang="en-US" altLang="en-US" sz="2000" dirty="0">
              <a:solidFill>
                <a:schemeClr val="tx2"/>
              </a:solidFill>
              <a:latin typeface="+mj-lt"/>
              <a:cs typeface="Arial" charset="0"/>
            </a:endParaRPr>
          </a:p>
        </p:txBody>
      </p:sp>
      <p:sp>
        <p:nvSpPr>
          <p:cNvPr id="6" name="Connecteur droit 7">
            <a:extLst>
              <a:ext uri="{FF2B5EF4-FFF2-40B4-BE49-F238E27FC236}">
                <a16:creationId xmlns:a16="http://schemas.microsoft.com/office/drawing/2014/main" id="{29B7D7B6-7EB9-4044-9EC9-E277904F6444}"/>
              </a:ext>
            </a:extLst>
          </p:cNvPr>
          <p:cNvSpPr/>
          <p:nvPr/>
        </p:nvSpPr>
        <p:spPr>
          <a:xfrm flipH="1">
            <a:off x="6280438" y="-1545021"/>
            <a:ext cx="845127" cy="8583040"/>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Picture 7">
            <a:extLst>
              <a:ext uri="{FF2B5EF4-FFF2-40B4-BE49-F238E27FC236}">
                <a16:creationId xmlns:a16="http://schemas.microsoft.com/office/drawing/2014/main" id="{3AA48E26-9EF2-460B-A07E-DE4AC5589B9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15572" y="6097314"/>
            <a:ext cx="1608566" cy="449739"/>
          </a:xfrm>
          <a:prstGeom prst="rect">
            <a:avLst/>
          </a:prstGeom>
        </p:spPr>
      </p:pic>
      <p:sp>
        <p:nvSpPr>
          <p:cNvPr id="10" name="Title 1">
            <a:extLst>
              <a:ext uri="{FF2B5EF4-FFF2-40B4-BE49-F238E27FC236}">
                <a16:creationId xmlns:a16="http://schemas.microsoft.com/office/drawing/2014/main" id="{F620DE95-D2D5-4D3B-B41B-01D21CDFF4B8}"/>
              </a:ext>
            </a:extLst>
          </p:cNvPr>
          <p:cNvSpPr txBox="1">
            <a:spLocks/>
          </p:cNvSpPr>
          <p:nvPr/>
        </p:nvSpPr>
        <p:spPr>
          <a:xfrm>
            <a:off x="845127" y="319762"/>
            <a:ext cx="5786901" cy="899438"/>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85000"/>
              </a:lnSpc>
              <a:spcBef>
                <a:spcPts val="0"/>
              </a:spcBef>
              <a:spcAft>
                <a:spcPts val="0"/>
              </a:spcAft>
              <a:buClr>
                <a:schemeClr val="accent1"/>
              </a:buClr>
              <a:buSzPts val="3200"/>
              <a:buFont typeface="Century Gothic"/>
              <a:buNone/>
              <a:defRPr sz="3200" b="1" i="0" u="none" strike="noStrike" kern="1200"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800" dirty="0"/>
              <a:t>PROFESSOR EDWARD C. AUGUST</a:t>
            </a:r>
            <a:br>
              <a:rPr lang="en-US" sz="2900" dirty="0"/>
            </a:br>
            <a:r>
              <a:rPr lang="en-US" sz="2400" b="0" i="1" dirty="0"/>
              <a:t>TRANSITIONS BRAND AMBASSADOR</a:t>
            </a:r>
            <a:endParaRPr lang="en-US" sz="2900" b="0" i="1" dirty="0"/>
          </a:p>
        </p:txBody>
      </p:sp>
    </p:spTree>
    <p:extLst>
      <p:ext uri="{BB962C8B-B14F-4D97-AF65-F5344CB8AC3E}">
        <p14:creationId xmlns:p14="http://schemas.microsoft.com/office/powerpoint/2010/main" val="389581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a:t>WHO IS ELIGIBLE TO APPLY?</a:t>
            </a:r>
            <a:endParaRPr/>
          </a:p>
        </p:txBody>
      </p:sp>
      <p:sp>
        <p:nvSpPr>
          <p:cNvPr id="266" name="Google Shape;266;p2"/>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1000"/>
              </a:spcBef>
              <a:spcAft>
                <a:spcPts val="0"/>
              </a:spcAft>
              <a:buClr>
                <a:schemeClr val="dk1"/>
              </a:buClr>
              <a:buSzPts val="1800"/>
              <a:buFont typeface="Arial"/>
              <a:buChar char="•"/>
            </a:pPr>
            <a:r>
              <a:rPr lang="en-US"/>
              <a:t>Independent eyecare professionals and practices</a:t>
            </a:r>
            <a:endParaRPr/>
          </a:p>
          <a:p>
            <a:pPr marL="457200" marR="0" lvl="0" indent="-342900" algn="l" rtl="0">
              <a:lnSpc>
                <a:spcPct val="90000"/>
              </a:lnSpc>
              <a:spcBef>
                <a:spcPts val="1000"/>
              </a:spcBef>
              <a:spcAft>
                <a:spcPts val="0"/>
              </a:spcAft>
              <a:buClr>
                <a:schemeClr val="dk1"/>
              </a:buClr>
              <a:buSzPts val="1800"/>
              <a:buFont typeface="Arial"/>
              <a:buChar char="•"/>
            </a:pPr>
            <a:r>
              <a:rPr lang="en-US"/>
              <a:t>Optical industry professionals and educators</a:t>
            </a:r>
            <a:endParaRPr/>
          </a:p>
          <a:p>
            <a:pPr marL="457200" marR="0" lvl="0" indent="-342900" algn="l" rtl="0">
              <a:lnSpc>
                <a:spcPct val="90000"/>
              </a:lnSpc>
              <a:spcBef>
                <a:spcPts val="1000"/>
              </a:spcBef>
              <a:spcAft>
                <a:spcPts val="0"/>
              </a:spcAft>
              <a:buClr>
                <a:schemeClr val="dk1"/>
              </a:buClr>
              <a:buSzPts val="1800"/>
              <a:buFont typeface="Arial"/>
              <a:buChar char="•"/>
            </a:pPr>
            <a:r>
              <a:rPr lang="en-US"/>
              <a:t>National and regional retailers </a:t>
            </a:r>
            <a:endParaRPr/>
          </a:p>
          <a:p>
            <a:pPr marL="457200" marR="0" lvl="0" indent="-342900" algn="l" rtl="0">
              <a:lnSpc>
                <a:spcPct val="90000"/>
              </a:lnSpc>
              <a:spcBef>
                <a:spcPts val="1000"/>
              </a:spcBef>
              <a:spcAft>
                <a:spcPts val="0"/>
              </a:spcAft>
              <a:buClr>
                <a:schemeClr val="dk1"/>
              </a:buClr>
              <a:buSzPts val="1800"/>
              <a:buFont typeface="Arial"/>
              <a:buChar char="•"/>
            </a:pPr>
            <a:r>
              <a:rPr lang="en-US"/>
              <a:t>Optical  laboratories</a:t>
            </a:r>
            <a:endParaRPr/>
          </a:p>
          <a:p>
            <a:pPr marL="457200" marR="0" lvl="0" indent="-342900" algn="l" rtl="0">
              <a:lnSpc>
                <a:spcPct val="90000"/>
              </a:lnSpc>
              <a:spcBef>
                <a:spcPts val="1000"/>
              </a:spcBef>
              <a:spcAft>
                <a:spcPts val="0"/>
              </a:spcAft>
              <a:buClr>
                <a:schemeClr val="dk1"/>
              </a:buClr>
              <a:buSzPts val="1800"/>
              <a:buFont typeface="Arial"/>
              <a:buChar char="•"/>
            </a:pPr>
            <a:r>
              <a:rPr lang="en-US"/>
              <a:t>Managed Vision Care companies</a:t>
            </a:r>
            <a:endParaRPr/>
          </a:p>
          <a:p>
            <a:pPr marL="457200" marR="0" lvl="0" indent="-342900" algn="l" rtl="0">
              <a:lnSpc>
                <a:spcPct val="90000"/>
              </a:lnSpc>
              <a:spcBef>
                <a:spcPts val="1000"/>
              </a:spcBef>
              <a:spcAft>
                <a:spcPts val="0"/>
              </a:spcAft>
              <a:buClr>
                <a:schemeClr val="dk1"/>
              </a:buClr>
              <a:buSzPts val="1800"/>
              <a:buFont typeface="Arial"/>
              <a:buChar char="•"/>
            </a:pPr>
            <a:r>
              <a:rPr lang="en-US"/>
              <a:t>Lens manufacturers and buying groups</a:t>
            </a:r>
            <a:endParaRPr/>
          </a:p>
          <a:p>
            <a:pPr marL="457200" marR="0" lvl="0" indent="-228600" algn="l" rtl="0">
              <a:lnSpc>
                <a:spcPct val="90000"/>
              </a:lnSpc>
              <a:spcBef>
                <a:spcPts val="1000"/>
              </a:spcBef>
              <a:spcAft>
                <a:spcPts val="0"/>
              </a:spcAft>
              <a:buClr>
                <a:schemeClr val="dk1"/>
              </a:buClr>
              <a:buSzPts val="1800"/>
              <a:buFont typeface="Arial"/>
              <a:buNone/>
            </a:pPr>
            <a:endParaRPr/>
          </a:p>
        </p:txBody>
      </p:sp>
      <p:sp>
        <p:nvSpPr>
          <p:cNvPr id="267" name="Google Shape;267;p2"/>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2</a:t>
            </a:fld>
            <a:r>
              <a:rPr lang="en-US"/>
              <a:t> </a:t>
            </a:r>
            <a:endParaRPr sz="800" b="0">
              <a:solidFill>
                <a:schemeClr val="dk1"/>
              </a:solidFill>
            </a:endParaRPr>
          </a:p>
        </p:txBody>
      </p:sp>
      <p:pic>
        <p:nvPicPr>
          <p:cNvPr id="268" name="Google Shape;268;p2"/>
          <p:cNvPicPr preferRelativeResize="0"/>
          <p:nvPr/>
        </p:nvPicPr>
        <p:blipFill rotWithShape="1">
          <a:blip r:embed="rId3">
            <a:alphaModFix/>
          </a:blip>
          <a:srcRect b="13139"/>
          <a:stretch/>
        </p:blipFill>
        <p:spPr>
          <a:xfrm>
            <a:off x="3974294" y="4424431"/>
            <a:ext cx="4243412" cy="2433569"/>
          </a:xfrm>
          <a:prstGeom prst="rect">
            <a:avLst/>
          </a:prstGeom>
          <a:noFill/>
          <a:ln>
            <a:noFill/>
          </a:ln>
          <a:effectLst>
            <a:outerShdw blurRad="63500" sx="102000" sy="102000" algn="ctr" rotWithShape="0">
              <a:srgbClr val="000000">
                <a:alpha val="4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9"/>
          <p:cNvSpPr txBox="1">
            <a:spLocks noGrp="1"/>
          </p:cNvSpPr>
          <p:nvPr>
            <p:ph type="subTitle" idx="2"/>
          </p:nvPr>
        </p:nvSpPr>
        <p:spPr>
          <a:xfrm>
            <a:off x="1106441" y="1889153"/>
            <a:ext cx="10397582" cy="95223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a:t>ENTRY GUIDE</a:t>
            </a:r>
            <a:endParaRPr/>
          </a:p>
        </p:txBody>
      </p:sp>
      <p:sp>
        <p:nvSpPr>
          <p:cNvPr id="435" name="Google Shape;435;p19"/>
          <p:cNvSpPr txBox="1">
            <a:spLocks noGrp="1"/>
          </p:cNvSpPr>
          <p:nvPr>
            <p:ph type="body" idx="3"/>
          </p:nvPr>
        </p:nvSpPr>
        <p:spPr>
          <a:xfrm>
            <a:off x="1077674" y="3258479"/>
            <a:ext cx="7446731" cy="56583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2"/>
              </a:buClr>
              <a:buSzPts val="2400"/>
              <a:buFont typeface="Arial"/>
              <a:buNone/>
            </a:pPr>
            <a:r>
              <a:rPr lang="en-US"/>
              <a:t>Use these slides and  the entry guide and workbook to make your plan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0"/>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a:t>COMMITMENT AND INSPIRATION</a:t>
            </a:r>
            <a:endParaRPr/>
          </a:p>
        </p:txBody>
      </p:sp>
      <p:sp>
        <p:nvSpPr>
          <p:cNvPr id="442" name="Google Shape;442;p20"/>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1000"/>
              </a:spcBef>
              <a:spcAft>
                <a:spcPts val="0"/>
              </a:spcAft>
              <a:buClr>
                <a:schemeClr val="dk1"/>
              </a:buClr>
              <a:buSzPts val="1800"/>
              <a:buFont typeface="Arial"/>
              <a:buChar char="•"/>
            </a:pPr>
            <a:r>
              <a:rPr lang="en-US" sz="2400"/>
              <a:t>What prompted your dedication to the </a:t>
            </a:r>
            <a:r>
              <a:rPr lang="en-US" sz="2400" i="1"/>
              <a:t>Transitions</a:t>
            </a:r>
            <a:r>
              <a:rPr lang="en-US" sz="2400" i="1" baseline="30000"/>
              <a:t>®</a:t>
            </a:r>
            <a:r>
              <a:rPr lang="en-US" sz="2400"/>
              <a:t> brand this year? What was the inspiration behind your work? Was it in response to an existing problem or was it a new objective? </a:t>
            </a:r>
            <a:endParaRPr/>
          </a:p>
          <a:p>
            <a:pPr marL="114300" lvl="0" indent="0" algn="l" rtl="0">
              <a:lnSpc>
                <a:spcPct val="90000"/>
              </a:lnSpc>
              <a:spcBef>
                <a:spcPts val="1000"/>
              </a:spcBef>
              <a:spcAft>
                <a:spcPts val="0"/>
              </a:spcAft>
              <a:buSzPts val="1800"/>
              <a:buNone/>
            </a:pPr>
            <a:endParaRPr sz="2400"/>
          </a:p>
          <a:p>
            <a:pPr marL="457200" marR="0" lvl="0" indent="-342900" algn="l" rtl="0">
              <a:lnSpc>
                <a:spcPct val="90000"/>
              </a:lnSpc>
              <a:spcBef>
                <a:spcPts val="1000"/>
              </a:spcBef>
              <a:spcAft>
                <a:spcPts val="0"/>
              </a:spcAft>
              <a:buClr>
                <a:schemeClr val="dk1"/>
              </a:buClr>
              <a:buSzPts val="1800"/>
              <a:buFont typeface="Arial"/>
              <a:buChar char="•"/>
            </a:pPr>
            <a:r>
              <a:rPr lang="en-US" sz="2400" b="1" i="1"/>
              <a:t>Suggestions from the judges</a:t>
            </a:r>
            <a:r>
              <a:rPr lang="en-US" sz="2400"/>
              <a:t>: Consider answering these questions as you set your goals and plan</a:t>
            </a:r>
            <a:endParaRPr/>
          </a:p>
        </p:txBody>
      </p:sp>
      <p:sp>
        <p:nvSpPr>
          <p:cNvPr id="443" name="Google Shape;443;p20"/>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21</a:t>
            </a:fld>
            <a:endParaRPr sz="800" b="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1"/>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a:t>GOALS</a:t>
            </a:r>
            <a:endParaRPr/>
          </a:p>
        </p:txBody>
      </p:sp>
      <p:sp>
        <p:nvSpPr>
          <p:cNvPr id="450" name="Google Shape;450;p21"/>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1000"/>
              </a:spcBef>
              <a:spcAft>
                <a:spcPts val="0"/>
              </a:spcAft>
              <a:buClr>
                <a:schemeClr val="dk1"/>
              </a:buClr>
              <a:buSzPts val="1800"/>
              <a:buFont typeface="Arial"/>
              <a:buChar char="•"/>
            </a:pPr>
            <a:r>
              <a:rPr lang="en-US" sz="2400"/>
              <a:t>What did you hope to achieve? Who were you trying to reach and how did their needs, preferences, opinions play a role?</a:t>
            </a:r>
            <a:endParaRPr/>
          </a:p>
          <a:p>
            <a:pPr marL="114300" lvl="0" indent="0" algn="l" rtl="0">
              <a:lnSpc>
                <a:spcPct val="90000"/>
              </a:lnSpc>
              <a:spcBef>
                <a:spcPts val="1000"/>
              </a:spcBef>
              <a:spcAft>
                <a:spcPts val="0"/>
              </a:spcAft>
              <a:buSzPts val="1800"/>
              <a:buNone/>
            </a:pPr>
            <a:endParaRPr sz="2400"/>
          </a:p>
          <a:p>
            <a:pPr marL="457200" marR="0" lvl="0" indent="-342900" algn="l" rtl="0">
              <a:lnSpc>
                <a:spcPct val="90000"/>
              </a:lnSpc>
              <a:spcBef>
                <a:spcPts val="1000"/>
              </a:spcBef>
              <a:spcAft>
                <a:spcPts val="0"/>
              </a:spcAft>
              <a:buClr>
                <a:schemeClr val="dk1"/>
              </a:buClr>
              <a:buSzPts val="1800"/>
              <a:buFont typeface="Arial"/>
              <a:buChar char="•"/>
            </a:pPr>
            <a:r>
              <a:rPr lang="en-US" sz="2400" b="1" i="1"/>
              <a:t>Suggestions from the judges: </a:t>
            </a:r>
            <a:r>
              <a:rPr lang="en-US" sz="2400"/>
              <a:t>Align your goals with the award you are entering for and benchmark where you are now. </a:t>
            </a:r>
            <a:endParaRPr/>
          </a:p>
          <a:p>
            <a:pPr marL="114300" lvl="0" indent="0" algn="l" rtl="0">
              <a:lnSpc>
                <a:spcPct val="90000"/>
              </a:lnSpc>
              <a:spcBef>
                <a:spcPts val="1000"/>
              </a:spcBef>
              <a:spcAft>
                <a:spcPts val="0"/>
              </a:spcAft>
              <a:buSzPts val="1800"/>
              <a:buNone/>
            </a:pPr>
            <a:endParaRPr/>
          </a:p>
        </p:txBody>
      </p:sp>
      <p:sp>
        <p:nvSpPr>
          <p:cNvPr id="451" name="Google Shape;451;p21"/>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22</a:t>
            </a:fld>
            <a:endParaRPr sz="800" b="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2"/>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a:t>PLAN AND CREATIVITY</a:t>
            </a:r>
            <a:endParaRPr/>
          </a:p>
        </p:txBody>
      </p:sp>
      <p:sp>
        <p:nvSpPr>
          <p:cNvPr id="458" name="Google Shape;458;p22"/>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1000"/>
              </a:spcBef>
              <a:spcAft>
                <a:spcPts val="0"/>
              </a:spcAft>
              <a:buClr>
                <a:schemeClr val="dk1"/>
              </a:buClr>
              <a:buSzPts val="1800"/>
              <a:buFont typeface="Arial"/>
              <a:buChar char="•"/>
            </a:pPr>
            <a:r>
              <a:rPr lang="en-US" sz="2400"/>
              <a:t>How did you plan to achieve your goals? What innovative approaches did you use to help you succeed? Did you use a completely new approach, a tried-and-true tactic or a mix of both? How was the </a:t>
            </a:r>
            <a:r>
              <a:rPr lang="en-US" sz="2400" i="1"/>
              <a:t>Transitions</a:t>
            </a:r>
            <a:r>
              <a:rPr lang="en-US" sz="2400" i="1" baseline="30000"/>
              <a:t>®</a:t>
            </a:r>
            <a:r>
              <a:rPr lang="en-US" sz="2400"/>
              <a:t> brand or products included in your plans?</a:t>
            </a:r>
            <a:endParaRPr/>
          </a:p>
          <a:p>
            <a:pPr marL="114300" lvl="0" indent="0" algn="l" rtl="0">
              <a:lnSpc>
                <a:spcPct val="90000"/>
              </a:lnSpc>
              <a:spcBef>
                <a:spcPts val="1000"/>
              </a:spcBef>
              <a:spcAft>
                <a:spcPts val="0"/>
              </a:spcAft>
              <a:buSzPts val="1800"/>
              <a:buNone/>
            </a:pPr>
            <a:endParaRPr sz="2400"/>
          </a:p>
          <a:p>
            <a:pPr marL="457200" marR="0" lvl="0" indent="-342900" algn="l" rtl="0">
              <a:lnSpc>
                <a:spcPct val="90000"/>
              </a:lnSpc>
              <a:spcBef>
                <a:spcPts val="1000"/>
              </a:spcBef>
              <a:spcAft>
                <a:spcPts val="0"/>
              </a:spcAft>
              <a:buClr>
                <a:schemeClr val="dk1"/>
              </a:buClr>
              <a:buSzPts val="1800"/>
              <a:buFont typeface="Arial"/>
              <a:buChar char="•"/>
            </a:pPr>
            <a:r>
              <a:rPr lang="en-US" sz="2400" b="1" i="1"/>
              <a:t>Suggestions from the judges: </a:t>
            </a:r>
            <a:r>
              <a:rPr lang="en-US" sz="2400"/>
              <a:t>Keep your engagement high throughout the year by refreshing your efforts quarterly. </a:t>
            </a:r>
            <a:endParaRPr/>
          </a:p>
        </p:txBody>
      </p:sp>
      <p:sp>
        <p:nvSpPr>
          <p:cNvPr id="459" name="Google Shape;459;p22"/>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23</a:t>
            </a:fld>
            <a:r>
              <a:rPr lang="en-US"/>
              <a:t> / </a:t>
            </a:r>
            <a:r>
              <a:rPr lang="en-US" sz="800" b="0">
                <a:solidFill>
                  <a:schemeClr val="dk1"/>
                </a:solidFill>
              </a:rPr>
              <a:t>Confidential © Transitions Optical - All Rights Reserved - Do not disclose, copy or distribute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3"/>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a:t>TRACK YOUR ACTIVITIES</a:t>
            </a:r>
            <a:endParaRPr/>
          </a:p>
        </p:txBody>
      </p:sp>
      <p:sp>
        <p:nvSpPr>
          <p:cNvPr id="465" name="Google Shape;465;p23"/>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1000"/>
              </a:spcBef>
              <a:spcAft>
                <a:spcPts val="0"/>
              </a:spcAft>
              <a:buClr>
                <a:schemeClr val="dk1"/>
              </a:buClr>
              <a:buSzPts val="1800"/>
              <a:buFont typeface="Arial"/>
              <a:buChar char="•"/>
            </a:pPr>
            <a:r>
              <a:rPr lang="en-US" sz="2400" b="1" i="1"/>
              <a:t>Suggestions from the judges: </a:t>
            </a:r>
            <a:r>
              <a:rPr lang="en-US" sz="2400"/>
              <a:t>Capture photos and / or examples of your activities throughout the year.</a:t>
            </a:r>
            <a:endParaRPr/>
          </a:p>
          <a:p>
            <a:pPr marL="457200" marR="0" lvl="0" indent="-228600" algn="l" rtl="0">
              <a:lnSpc>
                <a:spcPct val="90000"/>
              </a:lnSpc>
              <a:spcBef>
                <a:spcPts val="1000"/>
              </a:spcBef>
              <a:spcAft>
                <a:spcPts val="0"/>
              </a:spcAft>
              <a:buClr>
                <a:schemeClr val="dk1"/>
              </a:buClr>
              <a:buSzPts val="1800"/>
              <a:buFont typeface="Arial"/>
              <a:buNone/>
            </a:pPr>
            <a:endParaRPr/>
          </a:p>
          <a:p>
            <a:pPr marL="457200" marR="0" lvl="0" indent="-228600" algn="l" rtl="0">
              <a:lnSpc>
                <a:spcPct val="90000"/>
              </a:lnSpc>
              <a:spcBef>
                <a:spcPts val="1000"/>
              </a:spcBef>
              <a:spcAft>
                <a:spcPts val="0"/>
              </a:spcAft>
              <a:buClr>
                <a:schemeClr val="dk1"/>
              </a:buClr>
              <a:buSzPts val="1800"/>
              <a:buFont typeface="Arial"/>
              <a:buNone/>
            </a:pPr>
            <a:endParaRPr/>
          </a:p>
        </p:txBody>
      </p:sp>
      <p:sp>
        <p:nvSpPr>
          <p:cNvPr id="466" name="Google Shape;466;p23"/>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24</a:t>
            </a:fld>
            <a:endParaRPr sz="800" b="0">
              <a:solidFill>
                <a:schemeClr val="dk1"/>
              </a:solidFill>
            </a:endParaRPr>
          </a:p>
        </p:txBody>
      </p:sp>
      <p:graphicFrame>
        <p:nvGraphicFramePr>
          <p:cNvPr id="467" name="Google Shape;467;p23"/>
          <p:cNvGraphicFramePr/>
          <p:nvPr/>
        </p:nvGraphicFramePr>
        <p:xfrm>
          <a:off x="960439" y="2225677"/>
          <a:ext cx="10271225" cy="4083125"/>
        </p:xfrm>
        <a:graphic>
          <a:graphicData uri="http://schemas.openxmlformats.org/drawingml/2006/table">
            <a:tbl>
              <a:tblPr firstRow="1" firstCol="1" bandRow="1">
                <a:noFill/>
                <a:tableStyleId>{F174B53D-B42B-40A5-A2C2-DAEA4A8440AA}</a:tableStyleId>
              </a:tblPr>
              <a:tblGrid>
                <a:gridCol w="939625">
                  <a:extLst>
                    <a:ext uri="{9D8B030D-6E8A-4147-A177-3AD203B41FA5}">
                      <a16:colId xmlns:a16="http://schemas.microsoft.com/office/drawing/2014/main" val="20000"/>
                    </a:ext>
                  </a:extLst>
                </a:gridCol>
                <a:gridCol w="1166450">
                  <a:extLst>
                    <a:ext uri="{9D8B030D-6E8A-4147-A177-3AD203B41FA5}">
                      <a16:colId xmlns:a16="http://schemas.microsoft.com/office/drawing/2014/main" val="20001"/>
                    </a:ext>
                  </a:extLst>
                </a:gridCol>
                <a:gridCol w="1166450">
                  <a:extLst>
                    <a:ext uri="{9D8B030D-6E8A-4147-A177-3AD203B41FA5}">
                      <a16:colId xmlns:a16="http://schemas.microsoft.com/office/drawing/2014/main" val="20002"/>
                    </a:ext>
                  </a:extLst>
                </a:gridCol>
                <a:gridCol w="1166450">
                  <a:extLst>
                    <a:ext uri="{9D8B030D-6E8A-4147-A177-3AD203B41FA5}">
                      <a16:colId xmlns:a16="http://schemas.microsoft.com/office/drawing/2014/main" val="20003"/>
                    </a:ext>
                  </a:extLst>
                </a:gridCol>
                <a:gridCol w="1166450">
                  <a:extLst>
                    <a:ext uri="{9D8B030D-6E8A-4147-A177-3AD203B41FA5}">
                      <a16:colId xmlns:a16="http://schemas.microsoft.com/office/drawing/2014/main" val="20004"/>
                    </a:ext>
                  </a:extLst>
                </a:gridCol>
                <a:gridCol w="1166450">
                  <a:extLst>
                    <a:ext uri="{9D8B030D-6E8A-4147-A177-3AD203B41FA5}">
                      <a16:colId xmlns:a16="http://schemas.microsoft.com/office/drawing/2014/main" val="20005"/>
                    </a:ext>
                  </a:extLst>
                </a:gridCol>
                <a:gridCol w="1166450">
                  <a:extLst>
                    <a:ext uri="{9D8B030D-6E8A-4147-A177-3AD203B41FA5}">
                      <a16:colId xmlns:a16="http://schemas.microsoft.com/office/drawing/2014/main" val="20006"/>
                    </a:ext>
                  </a:extLst>
                </a:gridCol>
                <a:gridCol w="1166450">
                  <a:extLst>
                    <a:ext uri="{9D8B030D-6E8A-4147-A177-3AD203B41FA5}">
                      <a16:colId xmlns:a16="http://schemas.microsoft.com/office/drawing/2014/main" val="20007"/>
                    </a:ext>
                  </a:extLst>
                </a:gridCol>
                <a:gridCol w="1166450">
                  <a:extLst>
                    <a:ext uri="{9D8B030D-6E8A-4147-A177-3AD203B41FA5}">
                      <a16:colId xmlns:a16="http://schemas.microsoft.com/office/drawing/2014/main" val="20008"/>
                    </a:ext>
                  </a:extLst>
                </a:gridCol>
              </a:tblGrid>
              <a:tr h="350525">
                <a:tc>
                  <a:txBody>
                    <a:bodyPr/>
                    <a:lstStyle/>
                    <a:p>
                      <a:pPr marL="0" marR="0" lvl="0" indent="0" algn="l" rtl="0">
                        <a:lnSpc>
                          <a:spcPct val="115000"/>
                        </a:lnSpc>
                        <a:spcBef>
                          <a:spcPts val="0"/>
                        </a:spcBef>
                        <a:spcAft>
                          <a:spcPts val="0"/>
                        </a:spcAft>
                        <a:buNone/>
                      </a:pPr>
                      <a:r>
                        <a:rPr lang="en-US" sz="1100" u="none" strike="noStrike" cap="none">
                          <a:solidFill>
                            <a:schemeClr val="lt2"/>
                          </a:solidFill>
                          <a:latin typeface="Century Gothic"/>
                          <a:ea typeface="Century Gothic"/>
                          <a:cs typeface="Century Gothic"/>
                          <a:sym typeface="Century Gothic"/>
                        </a:rPr>
                        <a:t> </a:t>
                      </a:r>
                      <a:endParaRPr sz="1100" u="none" strike="noStrike" cap="none">
                        <a:solidFill>
                          <a:schemeClr val="lt2"/>
                        </a:solidFill>
                        <a:latin typeface="Century Gothic"/>
                        <a:ea typeface="Century Gothic"/>
                        <a:cs typeface="Century Gothic"/>
                        <a:sym typeface="Century Gothic"/>
                      </a:endParaRPr>
                    </a:p>
                  </a:txBody>
                  <a:tcPr marL="68575" marR="68575" marT="0" marB="0">
                    <a:lnL w="12700" cap="flat" cmpd="sng">
                      <a:solidFill>
                        <a:schemeClr val="dk1"/>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ctr"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Dispensary</a:t>
                      </a:r>
                      <a:endParaRPr sz="1100" u="none" strike="noStrike" cap="none">
                        <a:solidFill>
                          <a:schemeClr val="lt2"/>
                        </a:solidFill>
                        <a:latin typeface="Century Gothic"/>
                        <a:ea typeface="Century Gothic"/>
                        <a:cs typeface="Century Gothic"/>
                        <a:sym typeface="Century Gothic"/>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Social Media</a:t>
                      </a:r>
                      <a:endParaRPr sz="1100" u="none" strike="noStrike" cap="none">
                        <a:solidFill>
                          <a:schemeClr val="lt2"/>
                        </a:solidFill>
                        <a:latin typeface="Century Gothic"/>
                        <a:ea typeface="Century Gothic"/>
                        <a:cs typeface="Century Gothic"/>
                        <a:sym typeface="Century Gothic"/>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Team Building</a:t>
                      </a:r>
                      <a:endParaRPr sz="1100" u="none" strike="noStrike" cap="none">
                        <a:solidFill>
                          <a:schemeClr val="lt2"/>
                        </a:solidFill>
                        <a:latin typeface="Century Gothic"/>
                        <a:ea typeface="Century Gothic"/>
                        <a:cs typeface="Century Gothic"/>
                        <a:sym typeface="Century Gothic"/>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Doctor Involvement</a:t>
                      </a:r>
                      <a:endParaRPr sz="1100" u="none" strike="noStrike" cap="none">
                        <a:solidFill>
                          <a:schemeClr val="lt2"/>
                        </a:solidFill>
                        <a:latin typeface="Century Gothic"/>
                        <a:ea typeface="Century Gothic"/>
                        <a:cs typeface="Century Gothic"/>
                        <a:sym typeface="Century Gothic"/>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Incentives</a:t>
                      </a:r>
                      <a:endParaRPr sz="1100" u="none" strike="noStrike" cap="none">
                        <a:solidFill>
                          <a:schemeClr val="lt2"/>
                        </a:solidFill>
                        <a:latin typeface="Century Gothic"/>
                        <a:ea typeface="Century Gothic"/>
                        <a:cs typeface="Century Gothic"/>
                        <a:sym typeface="Century Gothic"/>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Promotions</a:t>
                      </a:r>
                      <a:endParaRPr sz="1100" u="none" strike="noStrike" cap="none">
                        <a:solidFill>
                          <a:schemeClr val="lt2"/>
                        </a:solidFill>
                        <a:latin typeface="Century Gothic"/>
                        <a:ea typeface="Century Gothic"/>
                        <a:cs typeface="Century Gothic"/>
                        <a:sym typeface="Century Gothic"/>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Training</a:t>
                      </a:r>
                      <a:endParaRPr sz="1100" u="none" strike="noStrike" cap="none">
                        <a:solidFill>
                          <a:schemeClr val="lt2"/>
                        </a:solidFill>
                        <a:latin typeface="Century Gothic"/>
                        <a:ea typeface="Century Gothic"/>
                        <a:cs typeface="Century Gothic"/>
                        <a:sym typeface="Century Gothic"/>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ctr"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Other</a:t>
                      </a:r>
                      <a:endParaRPr sz="1100" u="none" strike="noStrike" cap="none">
                        <a:solidFill>
                          <a:schemeClr val="lt2"/>
                        </a:solidFill>
                        <a:latin typeface="Century Gothic"/>
                        <a:ea typeface="Century Gothic"/>
                        <a:cs typeface="Century Gothic"/>
                        <a:sym typeface="Century Gothic"/>
                      </a:endParaRPr>
                    </a:p>
                  </a:txBody>
                  <a:tcPr marL="68575" marR="68575" marT="0" marB="0">
                    <a:lnL w="12700" cap="flat" cmpd="sng">
                      <a:solidFill>
                        <a:schemeClr val="lt2"/>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311050">
                <a:tc>
                  <a:txBody>
                    <a:bodyPr/>
                    <a:lstStyle/>
                    <a:p>
                      <a:pPr marL="0" marR="0" lvl="0" indent="0" algn="l"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January</a:t>
                      </a:r>
                      <a:endParaRPr sz="1100" u="none" strike="noStrike" cap="none">
                        <a:solidFill>
                          <a:schemeClr val="lt2"/>
                        </a:solidFill>
                        <a:latin typeface="Century Gothic"/>
                        <a:ea typeface="Century Gothic"/>
                        <a:cs typeface="Century Gothic"/>
                        <a:sym typeface="Century Gothic"/>
                      </a:endParaRPr>
                    </a:p>
                  </a:txBody>
                  <a:tcPr marL="68575" marR="68575" marT="0" marB="0">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11050">
                <a:tc>
                  <a:txBody>
                    <a:bodyPr/>
                    <a:lstStyle/>
                    <a:p>
                      <a:pPr marL="0" marR="0" lvl="0" indent="0" algn="l"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February</a:t>
                      </a:r>
                      <a:endParaRPr sz="1100" u="none" strike="noStrike" cap="none">
                        <a:solidFill>
                          <a:schemeClr val="lt2"/>
                        </a:solidFill>
                        <a:latin typeface="Century Gothic"/>
                        <a:ea typeface="Century Gothic"/>
                        <a:cs typeface="Century Gothic"/>
                        <a:sym typeface="Century Gothic"/>
                      </a:endParaRPr>
                    </a:p>
                  </a:txBody>
                  <a:tcPr marL="68575" marR="68575" marT="0" marB="0">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2"/>
                  </a:ext>
                </a:extLst>
              </a:tr>
              <a:tr h="311050">
                <a:tc>
                  <a:txBody>
                    <a:bodyPr/>
                    <a:lstStyle/>
                    <a:p>
                      <a:pPr marL="0" marR="0" lvl="0" indent="0" algn="l"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March</a:t>
                      </a:r>
                      <a:endParaRPr sz="1100" u="none" strike="noStrike" cap="none">
                        <a:solidFill>
                          <a:schemeClr val="lt2"/>
                        </a:solidFill>
                        <a:latin typeface="Century Gothic"/>
                        <a:ea typeface="Century Gothic"/>
                        <a:cs typeface="Century Gothic"/>
                        <a:sym typeface="Century Gothic"/>
                      </a:endParaRPr>
                    </a:p>
                  </a:txBody>
                  <a:tcPr marL="68575" marR="68575" marT="0" marB="0">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3"/>
                  </a:ext>
                </a:extLst>
              </a:tr>
              <a:tr h="311050">
                <a:tc>
                  <a:txBody>
                    <a:bodyPr/>
                    <a:lstStyle/>
                    <a:p>
                      <a:pPr marL="0" marR="0" lvl="0" indent="0" algn="l"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April</a:t>
                      </a:r>
                      <a:endParaRPr sz="1100" u="none" strike="noStrike" cap="none">
                        <a:solidFill>
                          <a:schemeClr val="lt2"/>
                        </a:solidFill>
                        <a:latin typeface="Century Gothic"/>
                        <a:ea typeface="Century Gothic"/>
                        <a:cs typeface="Century Gothic"/>
                        <a:sym typeface="Century Gothic"/>
                      </a:endParaRPr>
                    </a:p>
                  </a:txBody>
                  <a:tcPr marL="68575" marR="68575" marT="0" marB="0">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4"/>
                  </a:ext>
                </a:extLst>
              </a:tr>
              <a:tr h="311050">
                <a:tc>
                  <a:txBody>
                    <a:bodyPr/>
                    <a:lstStyle/>
                    <a:p>
                      <a:pPr marL="0" marR="0" lvl="0" indent="0" algn="l"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May</a:t>
                      </a:r>
                      <a:endParaRPr sz="1100" u="none" strike="noStrike" cap="none">
                        <a:solidFill>
                          <a:schemeClr val="lt2"/>
                        </a:solidFill>
                        <a:latin typeface="Century Gothic"/>
                        <a:ea typeface="Century Gothic"/>
                        <a:cs typeface="Century Gothic"/>
                        <a:sym typeface="Century Gothic"/>
                      </a:endParaRPr>
                    </a:p>
                  </a:txBody>
                  <a:tcPr marL="68575" marR="68575" marT="0" marB="0">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5"/>
                  </a:ext>
                </a:extLst>
              </a:tr>
              <a:tr h="311050">
                <a:tc>
                  <a:txBody>
                    <a:bodyPr/>
                    <a:lstStyle/>
                    <a:p>
                      <a:pPr marL="0" marR="0" lvl="0" indent="0" algn="l"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June</a:t>
                      </a:r>
                      <a:endParaRPr sz="1100" u="none" strike="noStrike" cap="none">
                        <a:solidFill>
                          <a:schemeClr val="lt2"/>
                        </a:solidFill>
                        <a:latin typeface="Century Gothic"/>
                        <a:ea typeface="Century Gothic"/>
                        <a:cs typeface="Century Gothic"/>
                        <a:sym typeface="Century Gothic"/>
                      </a:endParaRPr>
                    </a:p>
                  </a:txBody>
                  <a:tcPr marL="68575" marR="68575" marT="0" marB="0">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6"/>
                  </a:ext>
                </a:extLst>
              </a:tr>
              <a:tr h="311050">
                <a:tc>
                  <a:txBody>
                    <a:bodyPr/>
                    <a:lstStyle/>
                    <a:p>
                      <a:pPr marL="0" marR="0" lvl="0" indent="0" algn="l"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July</a:t>
                      </a:r>
                      <a:endParaRPr sz="1100" u="none" strike="noStrike" cap="none">
                        <a:solidFill>
                          <a:schemeClr val="lt2"/>
                        </a:solidFill>
                        <a:latin typeface="Century Gothic"/>
                        <a:ea typeface="Century Gothic"/>
                        <a:cs typeface="Century Gothic"/>
                        <a:sym typeface="Century Gothic"/>
                      </a:endParaRPr>
                    </a:p>
                  </a:txBody>
                  <a:tcPr marL="68575" marR="68575" marT="0" marB="0">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7"/>
                  </a:ext>
                </a:extLst>
              </a:tr>
              <a:tr h="311050">
                <a:tc>
                  <a:txBody>
                    <a:bodyPr/>
                    <a:lstStyle/>
                    <a:p>
                      <a:pPr marL="0" marR="0" lvl="0" indent="0" algn="l"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August</a:t>
                      </a:r>
                      <a:endParaRPr sz="1100" u="none" strike="noStrike" cap="none">
                        <a:solidFill>
                          <a:schemeClr val="lt2"/>
                        </a:solidFill>
                        <a:latin typeface="Century Gothic"/>
                        <a:ea typeface="Century Gothic"/>
                        <a:cs typeface="Century Gothic"/>
                        <a:sym typeface="Century Gothic"/>
                      </a:endParaRPr>
                    </a:p>
                  </a:txBody>
                  <a:tcPr marL="68575" marR="68575" marT="0" marB="0">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8"/>
                  </a:ext>
                </a:extLst>
              </a:tr>
              <a:tr h="311050">
                <a:tc>
                  <a:txBody>
                    <a:bodyPr/>
                    <a:lstStyle/>
                    <a:p>
                      <a:pPr marL="0" marR="0" lvl="0" indent="0" algn="l"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September</a:t>
                      </a:r>
                      <a:endParaRPr sz="1100" u="none" strike="noStrike" cap="none">
                        <a:solidFill>
                          <a:schemeClr val="lt2"/>
                        </a:solidFill>
                        <a:latin typeface="Century Gothic"/>
                        <a:ea typeface="Century Gothic"/>
                        <a:cs typeface="Century Gothic"/>
                        <a:sym typeface="Century Gothic"/>
                      </a:endParaRPr>
                    </a:p>
                  </a:txBody>
                  <a:tcPr marL="68575" marR="68575" marT="0" marB="0">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9"/>
                  </a:ext>
                </a:extLst>
              </a:tr>
              <a:tr h="311050">
                <a:tc>
                  <a:txBody>
                    <a:bodyPr/>
                    <a:lstStyle/>
                    <a:p>
                      <a:pPr marL="0" marR="0" lvl="0" indent="0" algn="l"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October</a:t>
                      </a:r>
                      <a:endParaRPr sz="1100" u="none" strike="noStrike" cap="none">
                        <a:solidFill>
                          <a:schemeClr val="lt2"/>
                        </a:solidFill>
                        <a:latin typeface="Century Gothic"/>
                        <a:ea typeface="Century Gothic"/>
                        <a:cs typeface="Century Gothic"/>
                        <a:sym typeface="Century Gothic"/>
                      </a:endParaRPr>
                    </a:p>
                  </a:txBody>
                  <a:tcPr marL="68575" marR="68575" marT="0" marB="0">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10"/>
                  </a:ext>
                </a:extLst>
              </a:tr>
              <a:tr h="311050">
                <a:tc>
                  <a:txBody>
                    <a:bodyPr/>
                    <a:lstStyle/>
                    <a:p>
                      <a:pPr marL="0" marR="0" lvl="0" indent="0" algn="l"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November</a:t>
                      </a:r>
                      <a:endParaRPr sz="1100" u="none" strike="noStrike" cap="none">
                        <a:solidFill>
                          <a:schemeClr val="lt2"/>
                        </a:solidFill>
                        <a:latin typeface="Century Gothic"/>
                        <a:ea typeface="Century Gothic"/>
                        <a:cs typeface="Century Gothic"/>
                        <a:sym typeface="Century Gothic"/>
                      </a:endParaRPr>
                    </a:p>
                  </a:txBody>
                  <a:tcPr marL="68575" marR="68575" marT="0" marB="0">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11"/>
                  </a:ext>
                </a:extLst>
              </a:tr>
              <a:tr h="311050">
                <a:tc>
                  <a:txBody>
                    <a:bodyPr/>
                    <a:lstStyle/>
                    <a:p>
                      <a:pPr marL="0" marR="0" lvl="0" indent="0" algn="l" rtl="0">
                        <a:lnSpc>
                          <a:spcPct val="115000"/>
                        </a:lnSpc>
                        <a:spcBef>
                          <a:spcPts val="0"/>
                        </a:spcBef>
                        <a:spcAft>
                          <a:spcPts val="0"/>
                        </a:spcAft>
                        <a:buNone/>
                      </a:pPr>
                      <a:r>
                        <a:rPr lang="en-US" sz="1000" u="none" strike="noStrike" cap="none">
                          <a:solidFill>
                            <a:schemeClr val="lt2"/>
                          </a:solidFill>
                          <a:latin typeface="Century Gothic"/>
                          <a:ea typeface="Century Gothic"/>
                          <a:cs typeface="Century Gothic"/>
                          <a:sym typeface="Century Gothic"/>
                        </a:rPr>
                        <a:t>December</a:t>
                      </a:r>
                      <a:endParaRPr sz="1100" u="none" strike="noStrike" cap="none">
                        <a:solidFill>
                          <a:schemeClr val="lt2"/>
                        </a:solidFill>
                        <a:latin typeface="Century Gothic"/>
                        <a:ea typeface="Century Gothic"/>
                        <a:cs typeface="Century Gothic"/>
                        <a:sym typeface="Century Gothic"/>
                      </a:endParaRPr>
                    </a:p>
                  </a:txBody>
                  <a:tcPr marL="68575" marR="68575" marT="0" marB="0">
                    <a:lnT w="12700" cap="flat" cmpd="sng">
                      <a:solidFill>
                        <a:schemeClr val="lt2"/>
                      </a:solidFill>
                      <a:prstDash val="solid"/>
                      <a:round/>
                      <a:headEnd type="none" w="sm" len="sm"/>
                      <a:tailEnd type="none" w="sm" len="sm"/>
                    </a:lnT>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1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4"/>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a:t>IMPACT AND RESULTS</a:t>
            </a:r>
            <a:endParaRPr/>
          </a:p>
        </p:txBody>
      </p:sp>
      <p:sp>
        <p:nvSpPr>
          <p:cNvPr id="474" name="Google Shape;474;p24"/>
          <p:cNvSpPr txBox="1">
            <a:spLocks noGrp="1"/>
          </p:cNvSpPr>
          <p:nvPr>
            <p:ph type="body" idx="2"/>
          </p:nvPr>
        </p:nvSpPr>
        <p:spPr>
          <a:xfrm>
            <a:off x="960439" y="1192213"/>
            <a:ext cx="10774361" cy="1586613"/>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1000"/>
              </a:spcBef>
              <a:spcAft>
                <a:spcPts val="0"/>
              </a:spcAft>
              <a:buClr>
                <a:schemeClr val="dk1"/>
              </a:buClr>
              <a:buSzPts val="1800"/>
              <a:buFont typeface="Arial"/>
              <a:buChar char="•"/>
            </a:pPr>
            <a:r>
              <a:rPr lang="en-US"/>
              <a:t>How did things turn out? How did you evaluate your success? Did you meet - or exceed - your goals? How will you build on your success? How did you impact </a:t>
            </a:r>
            <a:r>
              <a:rPr lang="en-US" i="1"/>
              <a:t>Transitions</a:t>
            </a:r>
            <a:r>
              <a:rPr lang="en-US" i="1" baseline="30000"/>
              <a:t>®</a:t>
            </a:r>
            <a:r>
              <a:rPr lang="en-US"/>
              <a:t> lens sales? </a:t>
            </a:r>
            <a:endParaRPr/>
          </a:p>
          <a:p>
            <a:pPr marL="457200" marR="0" lvl="0" indent="-342900" algn="l" rtl="0">
              <a:lnSpc>
                <a:spcPct val="90000"/>
              </a:lnSpc>
              <a:spcBef>
                <a:spcPts val="1000"/>
              </a:spcBef>
              <a:spcAft>
                <a:spcPts val="0"/>
              </a:spcAft>
              <a:buClr>
                <a:schemeClr val="dk1"/>
              </a:buClr>
              <a:buSzPts val="1800"/>
              <a:buFont typeface="Arial"/>
              <a:buChar char="•"/>
            </a:pPr>
            <a:r>
              <a:rPr lang="en-US" b="1" i="1"/>
              <a:t>Suggestions from the judges: </a:t>
            </a:r>
            <a:r>
              <a:rPr lang="en-US"/>
              <a:t>Track your progress monthly or quarterly. Success isn’t just evaluated by sales; consider other ways to evaluate your impact such as staff or customer satisfaction.</a:t>
            </a:r>
            <a:endParaRPr/>
          </a:p>
        </p:txBody>
      </p:sp>
      <p:sp>
        <p:nvSpPr>
          <p:cNvPr id="475" name="Google Shape;475;p24"/>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25</a:t>
            </a:fld>
            <a:endParaRPr sz="800" b="0">
              <a:solidFill>
                <a:schemeClr val="dk1"/>
              </a:solidFill>
            </a:endParaRPr>
          </a:p>
        </p:txBody>
      </p:sp>
      <p:graphicFrame>
        <p:nvGraphicFramePr>
          <p:cNvPr id="476" name="Google Shape;476;p24"/>
          <p:cNvGraphicFramePr/>
          <p:nvPr/>
        </p:nvGraphicFramePr>
        <p:xfrm>
          <a:off x="2070948" y="2953655"/>
          <a:ext cx="8050100" cy="3388635"/>
        </p:xfrm>
        <a:graphic>
          <a:graphicData uri="http://schemas.openxmlformats.org/drawingml/2006/table">
            <a:tbl>
              <a:tblPr firstRow="1" bandRow="1">
                <a:noFill/>
                <a:tableStyleId>{F174B53D-B42B-40A5-A2C2-DAEA4A8440AA}</a:tableStyleId>
              </a:tblPr>
              <a:tblGrid>
                <a:gridCol w="2548550">
                  <a:extLst>
                    <a:ext uri="{9D8B030D-6E8A-4147-A177-3AD203B41FA5}">
                      <a16:colId xmlns:a16="http://schemas.microsoft.com/office/drawing/2014/main" val="20000"/>
                    </a:ext>
                  </a:extLst>
                </a:gridCol>
                <a:gridCol w="1783550">
                  <a:extLst>
                    <a:ext uri="{9D8B030D-6E8A-4147-A177-3AD203B41FA5}">
                      <a16:colId xmlns:a16="http://schemas.microsoft.com/office/drawing/2014/main" val="20001"/>
                    </a:ext>
                  </a:extLst>
                </a:gridCol>
                <a:gridCol w="1705475">
                  <a:extLst>
                    <a:ext uri="{9D8B030D-6E8A-4147-A177-3AD203B41FA5}">
                      <a16:colId xmlns:a16="http://schemas.microsoft.com/office/drawing/2014/main" val="20002"/>
                    </a:ext>
                  </a:extLst>
                </a:gridCol>
                <a:gridCol w="2012525">
                  <a:extLst>
                    <a:ext uri="{9D8B030D-6E8A-4147-A177-3AD203B41FA5}">
                      <a16:colId xmlns:a16="http://schemas.microsoft.com/office/drawing/2014/main" val="20003"/>
                    </a:ext>
                  </a:extLst>
                </a:gridCol>
              </a:tblGrid>
              <a:tr h="370925">
                <a:tc>
                  <a:txBody>
                    <a:bodyPr/>
                    <a:lstStyle/>
                    <a:p>
                      <a:pPr marL="0" marR="0" lvl="0" indent="0" algn="l" rtl="0">
                        <a:lnSpc>
                          <a:spcPct val="100000"/>
                        </a:lnSpc>
                        <a:spcBef>
                          <a:spcPts val="0"/>
                        </a:spcBef>
                        <a:spcAft>
                          <a:spcPts val="0"/>
                        </a:spcAft>
                        <a:buNone/>
                      </a:pPr>
                      <a:endParaRPr sz="1800" u="none" strike="noStrike" cap="none">
                        <a:solidFill>
                          <a:schemeClr val="lt2"/>
                        </a:solidFill>
                        <a:latin typeface="Century Gothic"/>
                        <a:ea typeface="Century Gothic"/>
                        <a:cs typeface="Century Gothic"/>
                        <a:sym typeface="Century Gothic"/>
                      </a:endParaRPr>
                    </a:p>
                  </a:txBody>
                  <a:tcPr marL="91450" marR="91450" marT="45725" marB="45725">
                    <a:lnR w="12700" cap="flat" cmpd="sng">
                      <a:solidFill>
                        <a:schemeClr val="lt2"/>
                      </a:solidFill>
                      <a:prstDash val="solid"/>
                      <a:round/>
                      <a:headEnd type="none" w="sm" len="sm"/>
                      <a:tailEnd type="none" w="sm" len="sm"/>
                    </a:lnR>
                    <a:solidFill>
                      <a:schemeClr val="dk1"/>
                    </a:solidFill>
                  </a:tcPr>
                </a:tc>
                <a:tc>
                  <a:txBody>
                    <a:bodyPr/>
                    <a:lstStyle/>
                    <a:p>
                      <a:pPr marL="0" marR="0" lvl="0" indent="0" algn="l" rtl="0">
                        <a:lnSpc>
                          <a:spcPct val="100000"/>
                        </a:lnSpc>
                        <a:spcBef>
                          <a:spcPts val="0"/>
                        </a:spcBef>
                        <a:spcAft>
                          <a:spcPts val="0"/>
                        </a:spcAft>
                        <a:buNone/>
                      </a:pPr>
                      <a:r>
                        <a:rPr lang="en-US" sz="1800" u="none" strike="noStrike" cap="none">
                          <a:solidFill>
                            <a:schemeClr val="lt2"/>
                          </a:solidFill>
                          <a:latin typeface="Century Gothic"/>
                          <a:ea typeface="Century Gothic"/>
                          <a:cs typeface="Century Gothic"/>
                          <a:sym typeface="Century Gothic"/>
                        </a:rPr>
                        <a:t>2019</a:t>
                      </a:r>
                      <a:endParaRPr/>
                    </a:p>
                  </a:txBody>
                  <a:tcPr marL="91450" marR="91450" marT="45725" marB="4572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solidFill>
                      <a:schemeClr val="dk1"/>
                    </a:solidFill>
                  </a:tcPr>
                </a:tc>
                <a:tc>
                  <a:txBody>
                    <a:bodyPr/>
                    <a:lstStyle/>
                    <a:p>
                      <a:pPr marL="0" marR="0" lvl="0" indent="0" algn="l" rtl="0">
                        <a:lnSpc>
                          <a:spcPct val="100000"/>
                        </a:lnSpc>
                        <a:spcBef>
                          <a:spcPts val="0"/>
                        </a:spcBef>
                        <a:spcAft>
                          <a:spcPts val="0"/>
                        </a:spcAft>
                        <a:buNone/>
                      </a:pPr>
                      <a:r>
                        <a:rPr lang="en-US" sz="1800" u="none" strike="noStrike" cap="none">
                          <a:solidFill>
                            <a:schemeClr val="lt2"/>
                          </a:solidFill>
                          <a:latin typeface="Century Gothic"/>
                          <a:ea typeface="Century Gothic"/>
                          <a:cs typeface="Century Gothic"/>
                          <a:sym typeface="Century Gothic"/>
                        </a:rPr>
                        <a:t>202</a:t>
                      </a:r>
                      <a:r>
                        <a:rPr lang="en-US" sz="1800">
                          <a:solidFill>
                            <a:schemeClr val="lt2"/>
                          </a:solidFill>
                          <a:latin typeface="Century Gothic"/>
                          <a:ea typeface="Century Gothic"/>
                          <a:cs typeface="Century Gothic"/>
                          <a:sym typeface="Century Gothic"/>
                        </a:rPr>
                        <a:t>1</a:t>
                      </a:r>
                      <a:endParaRPr/>
                    </a:p>
                  </a:txBody>
                  <a:tcPr marL="91450" marR="91450" marT="45725" marB="4572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solidFill>
                      <a:schemeClr val="dk1"/>
                    </a:solidFill>
                  </a:tcPr>
                </a:tc>
                <a:tc>
                  <a:txBody>
                    <a:bodyPr/>
                    <a:lstStyle/>
                    <a:p>
                      <a:pPr marL="0" marR="0" lvl="0" indent="0" algn="l" rtl="0">
                        <a:lnSpc>
                          <a:spcPct val="100000"/>
                        </a:lnSpc>
                        <a:spcBef>
                          <a:spcPts val="0"/>
                        </a:spcBef>
                        <a:spcAft>
                          <a:spcPts val="0"/>
                        </a:spcAft>
                        <a:buNone/>
                      </a:pPr>
                      <a:r>
                        <a:rPr lang="en-US" sz="1800" u="none" strike="noStrike" cap="none">
                          <a:solidFill>
                            <a:schemeClr val="lt2"/>
                          </a:solidFill>
                          <a:latin typeface="Century Gothic"/>
                          <a:ea typeface="Century Gothic"/>
                          <a:cs typeface="Century Gothic"/>
                          <a:sym typeface="Century Gothic"/>
                        </a:rPr>
                        <a:t>% Increase</a:t>
                      </a:r>
                      <a:endParaRPr/>
                    </a:p>
                  </a:txBody>
                  <a:tcPr marL="91450" marR="91450" marT="45725" marB="45725">
                    <a:lnL w="12700" cap="flat" cmpd="sng">
                      <a:solidFill>
                        <a:schemeClr val="lt2"/>
                      </a:solidFill>
                      <a:prstDash val="solid"/>
                      <a:round/>
                      <a:headEnd type="none" w="sm" len="sm"/>
                      <a:tailEnd type="none" w="sm" len="sm"/>
                    </a:lnL>
                    <a:solidFill>
                      <a:schemeClr val="dk1"/>
                    </a:solidFill>
                  </a:tcPr>
                </a:tc>
                <a:extLst>
                  <a:ext uri="{0D108BD9-81ED-4DB2-BD59-A6C34878D82A}">
                    <a16:rowId xmlns:a16="http://schemas.microsoft.com/office/drawing/2014/main" val="10000"/>
                  </a:ext>
                </a:extLst>
              </a:tr>
              <a:tr h="1554850">
                <a:tc>
                  <a:txBody>
                    <a:bodyPr/>
                    <a:lstStyle/>
                    <a:p>
                      <a:pPr marL="0" marR="0" lvl="0" indent="0" algn="l" rtl="0">
                        <a:lnSpc>
                          <a:spcPct val="100000"/>
                        </a:lnSpc>
                        <a:spcBef>
                          <a:spcPts val="0"/>
                        </a:spcBef>
                        <a:spcAft>
                          <a:spcPts val="0"/>
                        </a:spcAft>
                        <a:buNone/>
                      </a:pPr>
                      <a:r>
                        <a:rPr lang="en-US" sz="1800" u="none" strike="noStrike" cap="none">
                          <a:latin typeface="Century Gothic"/>
                          <a:ea typeface="Century Gothic"/>
                          <a:cs typeface="Century Gothic"/>
                          <a:sym typeface="Century Gothic"/>
                        </a:rPr>
                        <a:t>Pairs of </a:t>
                      </a:r>
                      <a:r>
                        <a:rPr lang="en-US" sz="1800" i="1" u="none" strike="noStrike" cap="none">
                          <a:latin typeface="Century Gothic"/>
                          <a:ea typeface="Century Gothic"/>
                          <a:cs typeface="Century Gothic"/>
                          <a:sym typeface="Century Gothic"/>
                        </a:rPr>
                        <a:t>Transitions</a:t>
                      </a:r>
                      <a:r>
                        <a:rPr lang="en-US" sz="1400" i="1" u="none" strike="noStrike" cap="none" baseline="30000">
                          <a:latin typeface="Century Gothic"/>
                          <a:ea typeface="Century Gothic"/>
                          <a:cs typeface="Century Gothic"/>
                          <a:sym typeface="Century Gothic"/>
                        </a:rPr>
                        <a:t>®</a:t>
                      </a:r>
                      <a:r>
                        <a:rPr lang="en-US" sz="1800" i="1" u="none" strike="noStrike" cap="none">
                          <a:latin typeface="Century Gothic"/>
                          <a:ea typeface="Century Gothic"/>
                          <a:cs typeface="Century Gothic"/>
                          <a:sym typeface="Century Gothic"/>
                        </a:rPr>
                        <a:t> </a:t>
                      </a:r>
                      <a:r>
                        <a:rPr lang="en-US" sz="1800" u="none" strike="noStrike" cap="none">
                          <a:latin typeface="Century Gothic"/>
                          <a:ea typeface="Century Gothic"/>
                          <a:cs typeface="Century Gothic"/>
                          <a:sym typeface="Century Gothic"/>
                        </a:rPr>
                        <a:t>lenses sold</a:t>
                      </a:r>
                      <a:endParaRPr sz="180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200" u="none" strike="noStrike" cap="none">
                          <a:latin typeface="Century Gothic"/>
                          <a:ea typeface="Century Gothic"/>
                          <a:cs typeface="Century Gothic"/>
                          <a:sym typeface="Century Gothic"/>
                        </a:rPr>
                        <a:t>(If relevant, split out </a:t>
                      </a:r>
                      <a:r>
                        <a:rPr lang="en-US" sz="1200" i="1" u="none" strike="noStrike" cap="none">
                          <a:latin typeface="Century Gothic"/>
                          <a:ea typeface="Century Gothic"/>
                          <a:cs typeface="Century Gothic"/>
                          <a:sym typeface="Century Gothic"/>
                        </a:rPr>
                        <a:t>Transitions</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Signature</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GEN 8</a:t>
                      </a:r>
                      <a:r>
                        <a:rPr lang="en-US" sz="1200"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a:t>
                      </a:r>
                      <a:r>
                        <a:rPr lang="en-US" sz="1200" u="none" strike="noStrike" cap="none">
                          <a:latin typeface="Century Gothic"/>
                          <a:ea typeface="Century Gothic"/>
                          <a:cs typeface="Century Gothic"/>
                          <a:sym typeface="Century Gothic"/>
                        </a:rPr>
                        <a:t>lenses, </a:t>
                      </a:r>
                      <a:r>
                        <a:rPr lang="en-US" sz="1200" i="1" u="none" strike="noStrike" cap="none">
                          <a:latin typeface="Century Gothic"/>
                          <a:ea typeface="Century Gothic"/>
                          <a:cs typeface="Century Gothic"/>
                          <a:sym typeface="Century Gothic"/>
                        </a:rPr>
                        <a:t>Transitions</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XTRActive</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a:t>
                      </a:r>
                      <a:r>
                        <a:rPr lang="en-US" sz="1200" u="none" strike="noStrike" cap="none">
                          <a:latin typeface="Century Gothic"/>
                          <a:ea typeface="Century Gothic"/>
                          <a:cs typeface="Century Gothic"/>
                          <a:sym typeface="Century Gothic"/>
                        </a:rPr>
                        <a:t>lenses, </a:t>
                      </a:r>
                      <a:r>
                        <a:rPr lang="en-US" sz="1200" i="1" u="none" strike="noStrike" cap="none">
                          <a:latin typeface="Century Gothic"/>
                          <a:ea typeface="Century Gothic"/>
                          <a:cs typeface="Century Gothic"/>
                          <a:sym typeface="Century Gothic"/>
                        </a:rPr>
                        <a:t>Transitions</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XTRActive</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n</a:t>
                      </a:r>
                      <a:r>
                        <a:rPr lang="en-US" sz="1200" u="none" strike="noStrike" cap="none">
                          <a:latin typeface="Century Gothic"/>
                          <a:ea typeface="Century Gothic"/>
                          <a:cs typeface="Century Gothic"/>
                          <a:sym typeface="Century Gothic"/>
                        </a:rPr>
                        <a:t>ew generation lenses</a:t>
                      </a:r>
                      <a:r>
                        <a:rPr lang="en-US" sz="1200" i="1" u="none" strike="noStrike" cap="none">
                          <a:latin typeface="Century Gothic"/>
                          <a:ea typeface="Century Gothic"/>
                          <a:cs typeface="Century Gothic"/>
                          <a:sym typeface="Century Gothic"/>
                        </a:rPr>
                        <a:t>, Transitions</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Vantage</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a:t>
                      </a:r>
                      <a:r>
                        <a:rPr lang="en-US" sz="1200" u="none" strike="noStrike" cap="none">
                          <a:latin typeface="Century Gothic"/>
                          <a:ea typeface="Century Gothic"/>
                          <a:cs typeface="Century Gothic"/>
                          <a:sym typeface="Century Gothic"/>
                        </a:rPr>
                        <a:t>lenses, </a:t>
                      </a:r>
                      <a:r>
                        <a:rPr lang="en-US" sz="1200" i="1" u="none" strike="noStrike" cap="none">
                          <a:latin typeface="Century Gothic"/>
                          <a:ea typeface="Century Gothic"/>
                          <a:cs typeface="Century Gothic"/>
                          <a:sym typeface="Century Gothic"/>
                        </a:rPr>
                        <a:t>Transitions</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XTRActive</a:t>
                      </a:r>
                      <a:r>
                        <a:rPr lang="en-US" sz="1200" i="1" u="none" strike="noStrike" cap="none" baseline="30000">
                          <a:latin typeface="Century Gothic"/>
                          <a:ea typeface="Century Gothic"/>
                          <a:cs typeface="Century Gothic"/>
                          <a:sym typeface="Century Gothic"/>
                        </a:rPr>
                        <a:t>®</a:t>
                      </a:r>
                      <a:r>
                        <a:rPr lang="en-US" sz="1200" u="none" strike="noStrike" cap="none">
                          <a:latin typeface="Century Gothic"/>
                          <a:ea typeface="Century Gothic"/>
                          <a:cs typeface="Century Gothic"/>
                          <a:sym typeface="Century Gothic"/>
                        </a:rPr>
                        <a:t> </a:t>
                      </a:r>
                      <a:r>
                        <a:rPr lang="en-US" sz="1200" i="1" u="none" strike="noStrike" cap="none">
                          <a:latin typeface="Century Gothic"/>
                          <a:ea typeface="Century Gothic"/>
                          <a:cs typeface="Century Gothic"/>
                          <a:sym typeface="Century Gothic"/>
                        </a:rPr>
                        <a:t>Polarized</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a:t>
                      </a:r>
                      <a:r>
                        <a:rPr lang="en-US" sz="1200" u="none" strike="noStrike" cap="none">
                          <a:latin typeface="Century Gothic"/>
                          <a:ea typeface="Century Gothic"/>
                          <a:cs typeface="Century Gothic"/>
                          <a:sym typeface="Century Gothic"/>
                        </a:rPr>
                        <a:t>lenses, </a:t>
                      </a:r>
                      <a:r>
                        <a:rPr lang="en-US" sz="1200" i="1" u="none" strike="noStrike" cap="none">
                          <a:latin typeface="Century Gothic"/>
                          <a:ea typeface="Century Gothic"/>
                          <a:cs typeface="Century Gothic"/>
                          <a:sym typeface="Century Gothic"/>
                        </a:rPr>
                        <a:t>Transitions</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Drivewear</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a:t>
                      </a:r>
                      <a:r>
                        <a:rPr lang="en-US" sz="1200" u="none" strike="noStrike" cap="none">
                          <a:latin typeface="Century Gothic"/>
                          <a:ea typeface="Century Gothic"/>
                          <a:cs typeface="Century Gothic"/>
                          <a:sym typeface="Century Gothic"/>
                        </a:rPr>
                        <a:t>lenses, etc.)</a:t>
                      </a:r>
                      <a:endParaRPr sz="1100" u="none" strike="noStrike" cap="none">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1"/>
                  </a:ext>
                </a:extLst>
              </a:tr>
              <a:tr h="731700">
                <a:tc>
                  <a:txBody>
                    <a:bodyPr/>
                    <a:lstStyle/>
                    <a:p>
                      <a:pPr marL="0" marR="0" lvl="0" indent="0" algn="l" rtl="0">
                        <a:lnSpc>
                          <a:spcPct val="100000"/>
                        </a:lnSpc>
                        <a:spcBef>
                          <a:spcPts val="0"/>
                        </a:spcBef>
                        <a:spcAft>
                          <a:spcPts val="0"/>
                        </a:spcAft>
                        <a:buNone/>
                      </a:pPr>
                      <a:r>
                        <a:rPr lang="en-US" sz="1800" u="none" strike="noStrike" cap="none">
                          <a:latin typeface="Century Gothic"/>
                          <a:ea typeface="Century Gothic"/>
                          <a:cs typeface="Century Gothic"/>
                          <a:sym typeface="Century Gothic"/>
                        </a:rPr>
                        <a:t>Share of overall sales</a:t>
                      </a:r>
                      <a:endParaRPr/>
                    </a:p>
                    <a:p>
                      <a:pPr marL="0" marR="0" lvl="0" indent="0" algn="l" rtl="0">
                        <a:lnSpc>
                          <a:spcPct val="100000"/>
                        </a:lnSpc>
                        <a:spcBef>
                          <a:spcPts val="0"/>
                        </a:spcBef>
                        <a:spcAft>
                          <a:spcPts val="0"/>
                        </a:spcAft>
                        <a:buNone/>
                      </a:pPr>
                      <a:r>
                        <a:rPr lang="en-US" sz="1200" u="none" strike="noStrike" cap="none">
                          <a:latin typeface="Century Gothic"/>
                          <a:ea typeface="Century Gothic"/>
                          <a:cs typeface="Century Gothic"/>
                          <a:sym typeface="Century Gothic"/>
                        </a:rPr>
                        <a:t>(% of your overall lenses sold that are </a:t>
                      </a:r>
                      <a:r>
                        <a:rPr lang="en-US" sz="1200" i="1" u="none" strike="noStrike" cap="none">
                          <a:latin typeface="Century Gothic"/>
                          <a:ea typeface="Century Gothic"/>
                          <a:cs typeface="Century Gothic"/>
                          <a:sym typeface="Century Gothic"/>
                        </a:rPr>
                        <a:t>Transitions</a:t>
                      </a:r>
                      <a:r>
                        <a:rPr lang="en-US" sz="1200" u="none" strike="noStrike" cap="none">
                          <a:latin typeface="Century Gothic"/>
                          <a:ea typeface="Century Gothic"/>
                          <a:cs typeface="Century Gothic"/>
                          <a:sym typeface="Century Gothic"/>
                        </a:rPr>
                        <a:t> lenses)</a:t>
                      </a:r>
                      <a:endParaRPr sz="1200" u="none" strike="noStrike" cap="none">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2"/>
                  </a:ext>
                </a:extLst>
              </a:tr>
            </a:tbl>
          </a:graphicData>
        </a:graphic>
      </p:graphicFrame>
      <p:sp>
        <p:nvSpPr>
          <p:cNvPr id="477" name="Google Shape;477;p24"/>
          <p:cNvSpPr/>
          <p:nvPr/>
        </p:nvSpPr>
        <p:spPr>
          <a:xfrm>
            <a:off x="8170223" y="-3197"/>
            <a:ext cx="4021777" cy="1077218"/>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chemeClr val="lt2"/>
                </a:solidFill>
                <a:latin typeface="Century Gothic"/>
                <a:ea typeface="Century Gothic"/>
                <a:cs typeface="Century Gothic"/>
                <a:sym typeface="Century Gothic"/>
              </a:rPr>
              <a:t>Use this slide if you are submitting a nomination for Retailer of the Year, ECP of the Year, Best in Marketing or Best in Training</a:t>
            </a:r>
            <a:endParaRPr sz="1600" b="0" i="0" u="none" strike="noStrike" cap="none">
              <a:solidFill>
                <a:schemeClr val="lt2"/>
              </a:solidFill>
              <a:latin typeface="Century Gothic"/>
              <a:ea typeface="Century Gothic"/>
              <a:cs typeface="Century Gothic"/>
              <a:sym typeface="Century Gothic"/>
            </a:endParaRPr>
          </a:p>
        </p:txBody>
      </p:sp>
      <p:sp>
        <p:nvSpPr>
          <p:cNvPr id="478" name="Google Shape;478;p24"/>
          <p:cNvSpPr txBox="1"/>
          <p:nvPr/>
        </p:nvSpPr>
        <p:spPr>
          <a:xfrm>
            <a:off x="4619500" y="2591675"/>
            <a:ext cx="5741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We are intentionally comparing 2019 to 2021 to avoid the impact of COVID-19 in 2020.</a:t>
            </a:r>
            <a:endParaRPr sz="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25"/>
          <p:cNvSpPr txBox="1"/>
          <p:nvPr/>
        </p:nvSpPr>
        <p:spPr>
          <a:xfrm>
            <a:off x="960440" y="1486677"/>
            <a:ext cx="10773833" cy="5115983"/>
          </a:xfrm>
          <a:prstGeom prst="rect">
            <a:avLst/>
          </a:prstGeom>
          <a:noFill/>
          <a:ln>
            <a:noFill/>
          </a:ln>
        </p:spPr>
        <p:txBody>
          <a:bodyPr spcFirstLastPara="1" wrap="square" lIns="91425" tIns="45700" rIns="91425" bIns="45700" anchor="t" anchorCtr="0">
            <a:normAutofit/>
          </a:bodyPr>
          <a:lstStyle/>
          <a:p>
            <a:pPr marL="186262" marR="0" lvl="0" indent="0" algn="l" rtl="0">
              <a:lnSpc>
                <a:spcPct val="90000"/>
              </a:lnSpc>
              <a:spcBef>
                <a:spcPts val="800"/>
              </a:spcBef>
              <a:spcAft>
                <a:spcPts val="0"/>
              </a:spcAft>
              <a:buClr>
                <a:schemeClr val="dk1"/>
              </a:buClr>
              <a:buSzPts val="1400"/>
              <a:buFont typeface="Arial"/>
              <a:buNone/>
            </a:pPr>
            <a:r>
              <a:rPr lang="en-US" sz="1867" b="1" i="0" u="none" strike="noStrike" cap="none">
                <a:solidFill>
                  <a:schemeClr val="dk1"/>
                </a:solidFill>
                <a:latin typeface="Century Gothic"/>
                <a:ea typeface="Century Gothic"/>
                <a:cs typeface="Century Gothic"/>
                <a:sym typeface="Century Gothic"/>
              </a:rPr>
              <a:t>Tell us how things turned out including the results you had and the impact you made</a:t>
            </a:r>
            <a:endParaRPr/>
          </a:p>
          <a:p>
            <a:pPr marL="457200" marR="0" lvl="0" indent="-317500" algn="l" rtl="0">
              <a:lnSpc>
                <a:spcPct val="90000"/>
              </a:lnSpc>
              <a:spcBef>
                <a:spcPts val="800"/>
              </a:spcBef>
              <a:spcAft>
                <a:spcPts val="0"/>
              </a:spcAft>
              <a:buClr>
                <a:schemeClr val="dk1"/>
              </a:buClr>
              <a:buSzPts val="1400"/>
              <a:buFont typeface="Arial"/>
              <a:buChar char="•"/>
            </a:pPr>
            <a:r>
              <a:rPr lang="en-US" sz="1867" b="0" i="0" u="none" strike="noStrike" cap="none">
                <a:solidFill>
                  <a:schemeClr val="dk1"/>
                </a:solidFill>
                <a:latin typeface="Century Gothic"/>
                <a:ea typeface="Century Gothic"/>
                <a:cs typeface="Century Gothic"/>
                <a:sym typeface="Century Gothic"/>
              </a:rPr>
              <a:t>How did you evaluate your success? </a:t>
            </a:r>
            <a:endParaRPr/>
          </a:p>
          <a:p>
            <a:pPr marL="457200" marR="0" lvl="0" indent="-317500" algn="l" rtl="0">
              <a:lnSpc>
                <a:spcPct val="90000"/>
              </a:lnSpc>
              <a:spcBef>
                <a:spcPts val="800"/>
              </a:spcBef>
              <a:spcAft>
                <a:spcPts val="0"/>
              </a:spcAft>
              <a:buClr>
                <a:schemeClr val="dk1"/>
              </a:buClr>
              <a:buSzPts val="1400"/>
              <a:buFont typeface="Arial"/>
              <a:buChar char="•"/>
            </a:pPr>
            <a:r>
              <a:rPr lang="en-US" sz="1867" b="0" i="0" u="none" strike="noStrike" cap="none">
                <a:solidFill>
                  <a:schemeClr val="dk1"/>
                </a:solidFill>
                <a:latin typeface="Century Gothic"/>
                <a:ea typeface="Century Gothic"/>
                <a:cs typeface="Century Gothic"/>
                <a:sym typeface="Century Gothic"/>
              </a:rPr>
              <a:t> Can you compare to your efforts from previous year?</a:t>
            </a:r>
            <a:endParaRPr/>
          </a:p>
          <a:p>
            <a:pPr marL="914400" marR="0" lvl="1" indent="-285750" algn="l" rtl="0">
              <a:lnSpc>
                <a:spcPct val="90000"/>
              </a:lnSpc>
              <a:spcBef>
                <a:spcPts val="400"/>
              </a:spcBef>
              <a:spcAft>
                <a:spcPts val="0"/>
              </a:spcAft>
              <a:buClr>
                <a:schemeClr val="dk1"/>
              </a:buClr>
              <a:buSzPts val="900"/>
              <a:buFont typeface="Arial"/>
              <a:buChar char="•"/>
            </a:pPr>
            <a:r>
              <a:rPr lang="en-US" sz="1600" b="0" i="0" u="none" strike="noStrike" cap="none">
                <a:solidFill>
                  <a:schemeClr val="dk1"/>
                </a:solidFill>
                <a:latin typeface="Century Gothic"/>
                <a:ea typeface="Century Gothic"/>
                <a:cs typeface="Century Gothic"/>
                <a:sym typeface="Century Gothic"/>
              </a:rPr>
              <a:t>Social media on Transitions posts: reach/impressions/engagement/views</a:t>
            </a:r>
            <a:endParaRPr/>
          </a:p>
          <a:p>
            <a:pPr marL="914400" marR="0" lvl="1" indent="-285750" algn="l" rtl="0">
              <a:lnSpc>
                <a:spcPct val="90000"/>
              </a:lnSpc>
              <a:spcBef>
                <a:spcPts val="400"/>
              </a:spcBef>
              <a:spcAft>
                <a:spcPts val="0"/>
              </a:spcAft>
              <a:buClr>
                <a:schemeClr val="dk1"/>
              </a:buClr>
              <a:buSzPts val="900"/>
              <a:buFont typeface="Arial"/>
              <a:buChar char="•"/>
            </a:pPr>
            <a:r>
              <a:rPr lang="en-US" sz="1600" b="0" i="0" u="none" strike="noStrike" cap="none">
                <a:solidFill>
                  <a:schemeClr val="dk1"/>
                </a:solidFill>
                <a:latin typeface="Century Gothic"/>
                <a:ea typeface="Century Gothic"/>
                <a:cs typeface="Century Gothic"/>
                <a:sym typeface="Century Gothic"/>
              </a:rPr>
              <a:t>Training or speaking engagements: quantity and audience size</a:t>
            </a:r>
            <a:endParaRPr/>
          </a:p>
          <a:p>
            <a:pPr marL="914400" marR="0" lvl="1" indent="-285750" algn="l" rtl="0">
              <a:lnSpc>
                <a:spcPct val="90000"/>
              </a:lnSpc>
              <a:spcBef>
                <a:spcPts val="400"/>
              </a:spcBef>
              <a:spcAft>
                <a:spcPts val="0"/>
              </a:spcAft>
              <a:buClr>
                <a:schemeClr val="dk1"/>
              </a:buClr>
              <a:buSzPts val="900"/>
              <a:buFont typeface="Arial"/>
              <a:buChar char="•"/>
            </a:pPr>
            <a:r>
              <a:rPr lang="en-US" sz="1600" b="0" i="0" u="none" strike="noStrike" cap="none">
                <a:solidFill>
                  <a:schemeClr val="dk1"/>
                </a:solidFill>
                <a:latin typeface="Century Gothic"/>
                <a:ea typeface="Century Gothic"/>
                <a:cs typeface="Century Gothic"/>
                <a:sym typeface="Century Gothic"/>
              </a:rPr>
              <a:t>Media: articles, interviews</a:t>
            </a:r>
            <a:endParaRPr/>
          </a:p>
          <a:p>
            <a:pPr marL="457200" marR="0" lvl="0" indent="-317500" algn="l" rtl="0">
              <a:lnSpc>
                <a:spcPct val="90000"/>
              </a:lnSpc>
              <a:spcBef>
                <a:spcPts val="800"/>
              </a:spcBef>
              <a:spcAft>
                <a:spcPts val="0"/>
              </a:spcAft>
              <a:buClr>
                <a:schemeClr val="dk1"/>
              </a:buClr>
              <a:buSzPts val="1400"/>
              <a:buFont typeface="Arial"/>
              <a:buChar char="•"/>
            </a:pPr>
            <a:r>
              <a:rPr lang="en-US" sz="1867" b="0" i="0" u="none" strike="noStrike" cap="none">
                <a:solidFill>
                  <a:schemeClr val="dk1"/>
                </a:solidFill>
                <a:latin typeface="Century Gothic"/>
                <a:ea typeface="Century Gothic"/>
                <a:cs typeface="Century Gothic"/>
                <a:sym typeface="Century Gothic"/>
              </a:rPr>
              <a:t>Did you meet - or exceed - your goals?</a:t>
            </a:r>
            <a:endParaRPr/>
          </a:p>
          <a:p>
            <a:pPr marL="457200" marR="0" lvl="0" indent="-317500" algn="l" rtl="0">
              <a:lnSpc>
                <a:spcPct val="90000"/>
              </a:lnSpc>
              <a:spcBef>
                <a:spcPts val="800"/>
              </a:spcBef>
              <a:spcAft>
                <a:spcPts val="0"/>
              </a:spcAft>
              <a:buClr>
                <a:schemeClr val="dk1"/>
              </a:buClr>
              <a:buSzPts val="1400"/>
              <a:buFont typeface="Arial"/>
              <a:buChar char="•"/>
            </a:pPr>
            <a:r>
              <a:rPr lang="en-US" sz="1867" b="0" i="0" u="none" strike="noStrike" cap="none">
                <a:solidFill>
                  <a:schemeClr val="dk1"/>
                </a:solidFill>
                <a:latin typeface="Century Gothic"/>
                <a:ea typeface="Century Gothic"/>
                <a:cs typeface="Century Gothic"/>
                <a:sym typeface="Century Gothic"/>
              </a:rPr>
              <a:t>How will you build on your success? </a:t>
            </a:r>
            <a:endParaRPr/>
          </a:p>
          <a:p>
            <a:pPr marL="457200" marR="0" lvl="0" indent="-317500" algn="l" rtl="0">
              <a:lnSpc>
                <a:spcPct val="90000"/>
              </a:lnSpc>
              <a:spcBef>
                <a:spcPts val="800"/>
              </a:spcBef>
              <a:spcAft>
                <a:spcPts val="0"/>
              </a:spcAft>
              <a:buClr>
                <a:schemeClr val="dk1"/>
              </a:buClr>
              <a:buSzPts val="1400"/>
              <a:buFont typeface="Arial"/>
              <a:buChar char="•"/>
            </a:pPr>
            <a:r>
              <a:rPr lang="en-US" sz="1867" b="0" i="0" u="none" strike="noStrike" cap="none">
                <a:solidFill>
                  <a:schemeClr val="dk1"/>
                </a:solidFill>
                <a:latin typeface="Century Gothic"/>
                <a:ea typeface="Century Gothic"/>
                <a:cs typeface="Century Gothic"/>
                <a:sym typeface="Century Gothic"/>
              </a:rPr>
              <a:t>Did your plan impact </a:t>
            </a:r>
            <a:r>
              <a:rPr lang="en-US" sz="1867" b="0" i="1" u="none" strike="noStrike" cap="none">
                <a:solidFill>
                  <a:schemeClr val="dk1"/>
                </a:solidFill>
                <a:latin typeface="Century Gothic"/>
                <a:ea typeface="Century Gothic"/>
                <a:cs typeface="Century Gothic"/>
                <a:sym typeface="Century Gothic"/>
              </a:rPr>
              <a:t>Transitions </a:t>
            </a:r>
            <a:r>
              <a:rPr lang="en-US" sz="1867" b="0" i="0" u="none" strike="noStrike" cap="none">
                <a:solidFill>
                  <a:schemeClr val="dk1"/>
                </a:solidFill>
                <a:latin typeface="Century Gothic"/>
                <a:ea typeface="Century Gothic"/>
                <a:cs typeface="Century Gothic"/>
                <a:sym typeface="Century Gothic"/>
              </a:rPr>
              <a:t>lens sales? If so, to include your photochromic lens sales (including pair growth and share of overall mix)</a:t>
            </a:r>
            <a:endParaRPr/>
          </a:p>
          <a:p>
            <a:pPr marL="457200" marR="0" lvl="0" indent="-228600" algn="l" rtl="0">
              <a:lnSpc>
                <a:spcPct val="90000"/>
              </a:lnSpc>
              <a:spcBef>
                <a:spcPts val="800"/>
              </a:spcBef>
              <a:spcAft>
                <a:spcPts val="0"/>
              </a:spcAft>
              <a:buClr>
                <a:schemeClr val="dk1"/>
              </a:buClr>
              <a:buSzPts val="1400"/>
              <a:buFont typeface="Arial"/>
              <a:buNone/>
            </a:pPr>
            <a:endParaRPr sz="1867" b="0" i="0" u="none" strike="noStrike" cap="none">
              <a:solidFill>
                <a:schemeClr val="dk1"/>
              </a:solidFill>
              <a:latin typeface="Century Gothic"/>
              <a:ea typeface="Century Gothic"/>
              <a:cs typeface="Century Gothic"/>
              <a:sym typeface="Century Gothic"/>
            </a:endParaRPr>
          </a:p>
          <a:p>
            <a:pPr marL="457200" marR="0" lvl="0" indent="-228600" algn="l" rtl="0">
              <a:lnSpc>
                <a:spcPct val="90000"/>
              </a:lnSpc>
              <a:spcBef>
                <a:spcPts val="800"/>
              </a:spcBef>
              <a:spcAft>
                <a:spcPts val="0"/>
              </a:spcAft>
              <a:buClr>
                <a:schemeClr val="dk1"/>
              </a:buClr>
              <a:buSzPts val="1400"/>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484" name="Google Shape;484;p25"/>
          <p:cNvSpPr/>
          <p:nvPr/>
        </p:nvSpPr>
        <p:spPr>
          <a:xfrm>
            <a:off x="8668987" y="2"/>
            <a:ext cx="3523014" cy="106877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1" i="0" u="none" strike="noStrike" cap="none">
                <a:solidFill>
                  <a:schemeClr val="lt2"/>
                </a:solidFill>
                <a:latin typeface="Century Gothic"/>
                <a:ea typeface="Century Gothic"/>
                <a:cs typeface="Century Gothic"/>
                <a:sym typeface="Century Gothic"/>
              </a:rPr>
              <a:t>Use this slide if you are submitting a nomination for Brand Ambassador </a:t>
            </a:r>
            <a:endParaRPr/>
          </a:p>
        </p:txBody>
      </p:sp>
      <p:sp>
        <p:nvSpPr>
          <p:cNvPr id="485" name="Google Shape;485;p25"/>
          <p:cNvSpPr txBox="1">
            <a:spLocks noGrp="1"/>
          </p:cNvSpPr>
          <p:nvPr>
            <p:ph type="body" idx="1"/>
          </p:nvPr>
        </p:nvSpPr>
        <p:spPr>
          <a:xfrm>
            <a:off x="1163639" y="543737"/>
            <a:ext cx="10774400" cy="399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a:t>IMPACT AND RESULTS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6"/>
          <p:cNvSpPr txBox="1">
            <a:spLocks noGrp="1"/>
          </p:cNvSpPr>
          <p:nvPr>
            <p:ph type="body" idx="1"/>
          </p:nvPr>
        </p:nvSpPr>
        <p:spPr>
          <a:xfrm>
            <a:off x="960439" y="343571"/>
            <a:ext cx="10774400" cy="399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a:t>BUSINESS IMPACT</a:t>
            </a:r>
            <a:endParaRPr/>
          </a:p>
        </p:txBody>
      </p:sp>
      <p:sp>
        <p:nvSpPr>
          <p:cNvPr id="491" name="Google Shape;491;p26"/>
          <p:cNvSpPr txBox="1"/>
          <p:nvPr/>
        </p:nvSpPr>
        <p:spPr>
          <a:xfrm>
            <a:off x="503278" y="742772"/>
            <a:ext cx="10773833" cy="743905"/>
          </a:xfrm>
          <a:prstGeom prst="rect">
            <a:avLst/>
          </a:prstGeom>
          <a:noFill/>
          <a:ln>
            <a:noFill/>
          </a:ln>
        </p:spPr>
        <p:txBody>
          <a:bodyPr spcFirstLastPara="1" wrap="square" lIns="91425" tIns="45700" rIns="91425" bIns="45700" anchor="t" anchorCtr="0">
            <a:normAutofit/>
          </a:bodyPr>
          <a:lstStyle/>
          <a:p>
            <a:pPr marL="186262" marR="0" lvl="0" indent="0" algn="l" rtl="0">
              <a:lnSpc>
                <a:spcPct val="90000"/>
              </a:lnSpc>
              <a:spcBef>
                <a:spcPts val="800"/>
              </a:spcBef>
              <a:spcAft>
                <a:spcPts val="0"/>
              </a:spcAft>
              <a:buClr>
                <a:schemeClr val="dk1"/>
              </a:buClr>
              <a:buSzPts val="1400"/>
              <a:buFont typeface="Arial"/>
              <a:buNone/>
            </a:pPr>
            <a:r>
              <a:rPr lang="en-US" sz="1867" b="1" i="0" u="none" strike="noStrike" cap="none">
                <a:solidFill>
                  <a:schemeClr val="dk1"/>
                </a:solidFill>
                <a:latin typeface="Century Gothic"/>
                <a:ea typeface="Century Gothic"/>
                <a:cs typeface="Century Gothic"/>
                <a:sym typeface="Century Gothic"/>
              </a:rPr>
              <a:t>Fill out the below chart with your results</a:t>
            </a:r>
            <a:endParaRPr sz="1867" b="0" i="0" u="none" strike="noStrike" cap="none">
              <a:solidFill>
                <a:schemeClr val="dk1"/>
              </a:solidFill>
              <a:latin typeface="Century Gothic"/>
              <a:ea typeface="Century Gothic"/>
              <a:cs typeface="Century Gothic"/>
              <a:sym typeface="Century Gothic"/>
            </a:endParaRPr>
          </a:p>
        </p:txBody>
      </p:sp>
      <p:graphicFrame>
        <p:nvGraphicFramePr>
          <p:cNvPr id="492" name="Google Shape;492;p26"/>
          <p:cNvGraphicFramePr/>
          <p:nvPr/>
        </p:nvGraphicFramePr>
        <p:xfrm>
          <a:off x="503278" y="1465790"/>
          <a:ext cx="11458225" cy="5342675"/>
        </p:xfrm>
        <a:graphic>
          <a:graphicData uri="http://schemas.openxmlformats.org/drawingml/2006/table">
            <a:tbl>
              <a:tblPr firstRow="1" bandRow="1">
                <a:noFill/>
                <a:tableStyleId>{6F5F76DF-7431-49B4-8CCD-89DC43D41421}</a:tableStyleId>
              </a:tblPr>
              <a:tblGrid>
                <a:gridCol w="5112850">
                  <a:extLst>
                    <a:ext uri="{9D8B030D-6E8A-4147-A177-3AD203B41FA5}">
                      <a16:colId xmlns:a16="http://schemas.microsoft.com/office/drawing/2014/main" val="20000"/>
                    </a:ext>
                  </a:extLst>
                </a:gridCol>
                <a:gridCol w="2147450">
                  <a:extLst>
                    <a:ext uri="{9D8B030D-6E8A-4147-A177-3AD203B41FA5}">
                      <a16:colId xmlns:a16="http://schemas.microsoft.com/office/drawing/2014/main" val="20001"/>
                    </a:ext>
                  </a:extLst>
                </a:gridCol>
                <a:gridCol w="2507675">
                  <a:extLst>
                    <a:ext uri="{9D8B030D-6E8A-4147-A177-3AD203B41FA5}">
                      <a16:colId xmlns:a16="http://schemas.microsoft.com/office/drawing/2014/main" val="20002"/>
                    </a:ext>
                  </a:extLst>
                </a:gridCol>
                <a:gridCol w="1690250">
                  <a:extLst>
                    <a:ext uri="{9D8B030D-6E8A-4147-A177-3AD203B41FA5}">
                      <a16:colId xmlns:a16="http://schemas.microsoft.com/office/drawing/2014/main" val="20003"/>
                    </a:ext>
                  </a:extLst>
                </a:gridCol>
              </a:tblGrid>
              <a:tr h="395400">
                <a:tc>
                  <a:txBody>
                    <a:bodyPr/>
                    <a:lstStyle/>
                    <a:p>
                      <a:pPr marL="0" marR="0" lvl="0" indent="0" algn="l" rtl="0">
                        <a:lnSpc>
                          <a:spcPct val="100000"/>
                        </a:lnSpc>
                        <a:spcBef>
                          <a:spcPts val="0"/>
                        </a:spcBef>
                        <a:spcAft>
                          <a:spcPts val="0"/>
                        </a:spcAft>
                        <a:buNone/>
                      </a:pPr>
                      <a:endParaRPr sz="1600" u="none" strike="noStrike" cap="none">
                        <a:solidFill>
                          <a:schemeClr val="lt2"/>
                        </a:solidFill>
                        <a:latin typeface="Century Gothic"/>
                        <a:ea typeface="Century Gothic"/>
                        <a:cs typeface="Century Gothic"/>
                        <a:sym typeface="Century Gothic"/>
                      </a:endParaRPr>
                    </a:p>
                  </a:txBody>
                  <a:tcPr marL="151525" marR="151525" marT="75775" marB="75775">
                    <a:lnL w="12700" cap="flat" cmpd="sng">
                      <a:solidFill>
                        <a:schemeClr val="dk1"/>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None/>
                      </a:pPr>
                      <a:r>
                        <a:rPr lang="en-US" sz="1600" u="none" strike="noStrike" cap="none">
                          <a:solidFill>
                            <a:schemeClr val="lt2"/>
                          </a:solidFill>
                          <a:latin typeface="Century Gothic"/>
                          <a:ea typeface="Century Gothic"/>
                          <a:cs typeface="Century Gothic"/>
                          <a:sym typeface="Century Gothic"/>
                        </a:rPr>
                        <a:t>2019</a:t>
                      </a:r>
                      <a:endParaRPr/>
                    </a:p>
                  </a:txBody>
                  <a:tcPr marL="151525" marR="151525" marT="75775" marB="7577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None/>
                      </a:pPr>
                      <a:r>
                        <a:rPr lang="en-US" sz="1600" u="none" strike="noStrike" cap="none">
                          <a:solidFill>
                            <a:schemeClr val="lt2"/>
                          </a:solidFill>
                          <a:latin typeface="Century Gothic"/>
                          <a:ea typeface="Century Gothic"/>
                          <a:cs typeface="Century Gothic"/>
                          <a:sym typeface="Century Gothic"/>
                        </a:rPr>
                        <a:t>2021</a:t>
                      </a:r>
                      <a:endParaRPr/>
                    </a:p>
                  </a:txBody>
                  <a:tcPr marL="151525" marR="151525" marT="75775" marB="7577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None/>
                      </a:pPr>
                      <a:r>
                        <a:rPr lang="en-US" sz="1600" u="none" strike="noStrike" cap="none">
                          <a:solidFill>
                            <a:schemeClr val="lt2"/>
                          </a:solidFill>
                          <a:latin typeface="Century Gothic"/>
                          <a:ea typeface="Century Gothic"/>
                          <a:cs typeface="Century Gothic"/>
                          <a:sym typeface="Century Gothic"/>
                        </a:rPr>
                        <a:t>% Increase</a:t>
                      </a:r>
                      <a:endParaRPr/>
                    </a:p>
                  </a:txBody>
                  <a:tcPr marL="151525" marR="151525" marT="75775" marB="75775">
                    <a:lnL w="12700" cap="flat" cmpd="sng">
                      <a:solidFill>
                        <a:schemeClr val="lt2"/>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1150525">
                <a:tc>
                  <a:txBody>
                    <a:bodyPr/>
                    <a:lstStyle/>
                    <a:p>
                      <a:pPr marL="0" marR="0" lvl="0" indent="0" algn="l" rtl="0">
                        <a:lnSpc>
                          <a:spcPct val="100000"/>
                        </a:lnSpc>
                        <a:spcBef>
                          <a:spcPts val="0"/>
                        </a:spcBef>
                        <a:spcAft>
                          <a:spcPts val="0"/>
                        </a:spcAft>
                        <a:buNone/>
                      </a:pPr>
                      <a:r>
                        <a:rPr lang="en-US" sz="1300" b="0" i="0" u="none" strike="noStrike" cap="none">
                          <a:solidFill>
                            <a:schemeClr val="dk1"/>
                          </a:solidFill>
                          <a:latin typeface="Century Gothic"/>
                          <a:ea typeface="Century Gothic"/>
                          <a:cs typeface="Century Gothic"/>
                          <a:sym typeface="Century Gothic"/>
                        </a:rPr>
                        <a:t>Social Media (</a:t>
                      </a:r>
                      <a:r>
                        <a:rPr lang="en-US" sz="1300" b="0" i="1" u="none" strike="noStrike" cap="none">
                          <a:solidFill>
                            <a:schemeClr val="dk1"/>
                          </a:solidFill>
                          <a:latin typeface="Century Gothic"/>
                          <a:ea typeface="Century Gothic"/>
                          <a:cs typeface="Century Gothic"/>
                          <a:sym typeface="Century Gothic"/>
                        </a:rPr>
                        <a:t>Transitions</a:t>
                      </a:r>
                      <a:r>
                        <a:rPr lang="en-US" sz="1300" b="0" i="1" u="none" strike="noStrike" cap="none" baseline="30000">
                          <a:solidFill>
                            <a:schemeClr val="dk1"/>
                          </a:solidFill>
                          <a:latin typeface="Century Gothic"/>
                          <a:ea typeface="Century Gothic"/>
                          <a:cs typeface="Century Gothic"/>
                          <a:sym typeface="Century Gothic"/>
                        </a:rPr>
                        <a:t>®</a:t>
                      </a:r>
                      <a:r>
                        <a:rPr lang="en-US" sz="1300" b="0" i="1" u="none" strike="noStrike" cap="none">
                          <a:solidFill>
                            <a:schemeClr val="dk1"/>
                          </a:solidFill>
                          <a:latin typeface="Century Gothic"/>
                          <a:ea typeface="Century Gothic"/>
                          <a:cs typeface="Century Gothic"/>
                          <a:sym typeface="Century Gothic"/>
                        </a:rPr>
                        <a:t> lenses</a:t>
                      </a:r>
                      <a:r>
                        <a:rPr lang="en-US" sz="1300" b="0" i="0" u="none" strike="noStrike" cap="none">
                          <a:solidFill>
                            <a:schemeClr val="dk1"/>
                          </a:solidFill>
                          <a:latin typeface="Century Gothic"/>
                          <a:ea typeface="Century Gothic"/>
                          <a:cs typeface="Century Gothic"/>
                          <a:sym typeface="Century Gothic"/>
                        </a:rPr>
                        <a:t> related posts): Total posts, Impressions, Reach, Video Views, Engagements, etc</a:t>
                      </a:r>
                      <a:endParaRPr sz="1300" u="none" strike="noStrike" cap="none">
                        <a:solidFill>
                          <a:schemeClr val="dk1"/>
                        </a:solidFill>
                        <a:latin typeface="Century Gothic"/>
                        <a:ea typeface="Century Gothic"/>
                        <a:cs typeface="Century Gothic"/>
                        <a:sym typeface="Century Gothic"/>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Total Posts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Reach</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Impressions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Video Views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Engagement</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Click-Through</a:t>
                      </a:r>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Total Posts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Reach</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Impressions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Video Views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Engagement</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Click-Through</a:t>
                      </a:r>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b="0" i="0" u="none" strike="noStrike" cap="none">
                        <a:solidFill>
                          <a:schemeClr val="dk1"/>
                        </a:solidFill>
                        <a:latin typeface="Century Gothic"/>
                        <a:ea typeface="Century Gothic"/>
                        <a:cs typeface="Century Gothic"/>
                        <a:sym typeface="Century Gothic"/>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41425">
                <a:tc>
                  <a:txBody>
                    <a:bodyPr/>
                    <a:lstStyle/>
                    <a:p>
                      <a:pPr marL="0" marR="0" lvl="0" indent="0" algn="l" rtl="0">
                        <a:lnSpc>
                          <a:spcPct val="100000"/>
                        </a:lnSpc>
                        <a:spcBef>
                          <a:spcPts val="0"/>
                        </a:spcBef>
                        <a:spcAft>
                          <a:spcPts val="0"/>
                        </a:spcAft>
                        <a:buNone/>
                      </a:pPr>
                      <a:r>
                        <a:rPr lang="en-US" sz="1300" b="0" i="0" u="none" strike="noStrike" cap="none">
                          <a:solidFill>
                            <a:schemeClr val="dk1"/>
                          </a:solidFill>
                          <a:latin typeface="Century Gothic"/>
                          <a:ea typeface="Century Gothic"/>
                          <a:cs typeface="Century Gothic"/>
                          <a:sym typeface="Century Gothic"/>
                        </a:rPr>
                        <a:t>Trainings: topic, location, audience size</a:t>
                      </a:r>
                      <a:endParaRPr sz="1300" u="none" strike="noStrike" cap="none">
                        <a:solidFill>
                          <a:schemeClr val="dk1"/>
                        </a:solidFill>
                        <a:latin typeface="Century Gothic"/>
                        <a:ea typeface="Century Gothic"/>
                        <a:cs typeface="Century Gothic"/>
                        <a:sym typeface="Century Gothic"/>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Total Trainings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Audience Size</a:t>
                      </a:r>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Total Trainings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Audience Size</a:t>
                      </a:r>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solidFill>
                          <a:schemeClr val="dk1"/>
                        </a:solidFill>
                        <a:latin typeface="Century Gothic"/>
                        <a:ea typeface="Century Gothic"/>
                        <a:cs typeface="Century Gothic"/>
                        <a:sym typeface="Century Gothic"/>
                      </a:endParaRPr>
                    </a:p>
                  </a:txBody>
                  <a:tcPr marL="151525" marR="151525" marT="75775" marB="757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21625">
                <a:tc>
                  <a:txBody>
                    <a:bodyPr/>
                    <a:lstStyle/>
                    <a:p>
                      <a:pPr marL="0" marR="0" lvl="0" indent="0" algn="l" rtl="0">
                        <a:lnSpc>
                          <a:spcPct val="100000"/>
                        </a:lnSpc>
                        <a:spcBef>
                          <a:spcPts val="0"/>
                        </a:spcBef>
                        <a:spcAft>
                          <a:spcPts val="0"/>
                        </a:spcAft>
                        <a:buNone/>
                      </a:pPr>
                      <a:r>
                        <a:rPr lang="en-US" sz="1300" b="0" i="0" u="none" strike="noStrike" cap="none">
                          <a:solidFill>
                            <a:schemeClr val="dk1"/>
                          </a:solidFill>
                          <a:latin typeface="Century Gothic"/>
                          <a:ea typeface="Century Gothic"/>
                          <a:cs typeface="Century Gothic"/>
                          <a:sym typeface="Century Gothic"/>
                        </a:rPr>
                        <a:t>Speaking Engagements: topic, location, audience size</a:t>
                      </a:r>
                      <a:endParaRPr sz="130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br>
                        <a:rPr lang="en-US" sz="1300" u="none" strike="noStrike" cap="none">
                          <a:solidFill>
                            <a:schemeClr val="dk1"/>
                          </a:solidFill>
                          <a:latin typeface="Century Gothic"/>
                          <a:ea typeface="Century Gothic"/>
                          <a:cs typeface="Century Gothic"/>
                          <a:sym typeface="Century Gothic"/>
                        </a:rPr>
                      </a:br>
                      <a:endParaRPr sz="1300" u="none" strike="noStrike" cap="none">
                        <a:solidFill>
                          <a:schemeClr val="dk1"/>
                        </a:solidFill>
                        <a:latin typeface="Century Gothic"/>
                        <a:ea typeface="Century Gothic"/>
                        <a:cs typeface="Century Gothic"/>
                        <a:sym typeface="Century Gothic"/>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Total Speaking Engagements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Audience Size</a:t>
                      </a:r>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Total Speaking Engagements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Audience Size</a:t>
                      </a:r>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solidFill>
                          <a:schemeClr val="dk1"/>
                        </a:solidFill>
                        <a:latin typeface="Century Gothic"/>
                        <a:ea typeface="Century Gothic"/>
                        <a:cs typeface="Century Gothic"/>
                        <a:sym typeface="Century Gothic"/>
                      </a:endParaRPr>
                    </a:p>
                  </a:txBody>
                  <a:tcPr marL="151525" marR="151525" marT="75775" marB="757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892525">
                <a:tc>
                  <a:txBody>
                    <a:bodyPr/>
                    <a:lstStyle/>
                    <a:p>
                      <a:pPr marL="0" marR="0" lvl="0" indent="0" algn="l" rtl="0">
                        <a:lnSpc>
                          <a:spcPct val="100000"/>
                        </a:lnSpc>
                        <a:spcBef>
                          <a:spcPts val="0"/>
                        </a:spcBef>
                        <a:spcAft>
                          <a:spcPts val="0"/>
                        </a:spcAft>
                        <a:buNone/>
                      </a:pPr>
                      <a:r>
                        <a:rPr lang="en-US" sz="1300" b="0" i="0" u="none" strike="noStrike" cap="none">
                          <a:solidFill>
                            <a:schemeClr val="dk1"/>
                          </a:solidFill>
                          <a:latin typeface="Century Gothic"/>
                          <a:ea typeface="Century Gothic"/>
                          <a:cs typeface="Century Gothic"/>
                          <a:sym typeface="Century Gothic"/>
                        </a:rPr>
                        <a:t>Articles/Interviews: topic, reach, etc.</a:t>
                      </a:r>
                      <a:endParaRPr sz="1300" u="none" strike="noStrike" cap="none">
                        <a:solidFill>
                          <a:schemeClr val="dk1"/>
                        </a:solidFill>
                        <a:latin typeface="Century Gothic"/>
                        <a:ea typeface="Century Gothic"/>
                        <a:cs typeface="Century Gothic"/>
                        <a:sym typeface="Century Gothic"/>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Total Speaking Engagements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Audience Size/Reach</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Topics</a:t>
                      </a:r>
                      <a:br>
                        <a:rPr lang="en-US" sz="1100" u="none" strike="noStrike" cap="none">
                          <a:solidFill>
                            <a:schemeClr val="dk1"/>
                          </a:solidFill>
                          <a:latin typeface="Century Gothic"/>
                          <a:ea typeface="Century Gothic"/>
                          <a:cs typeface="Century Gothic"/>
                          <a:sym typeface="Century Gothic"/>
                        </a:rPr>
                      </a:br>
                      <a:endParaRPr sz="1100" u="none" strike="noStrike" cap="none">
                        <a:solidFill>
                          <a:schemeClr val="dk1"/>
                        </a:solidFill>
                        <a:latin typeface="Century Gothic"/>
                        <a:ea typeface="Century Gothic"/>
                        <a:cs typeface="Century Gothic"/>
                        <a:sym typeface="Century Gothic"/>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Total Speaking Engagements</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Audience Size/Reach</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Topics</a:t>
                      </a:r>
                      <a:endParaRPr/>
                    </a:p>
                    <a:p>
                      <a:pPr marL="171450" marR="0" lvl="0" indent="-101600" algn="l" rtl="0">
                        <a:lnSpc>
                          <a:spcPct val="100000"/>
                        </a:lnSpc>
                        <a:spcBef>
                          <a:spcPts val="0"/>
                        </a:spcBef>
                        <a:spcAft>
                          <a:spcPts val="0"/>
                        </a:spcAft>
                        <a:buClr>
                          <a:srgbClr val="000000"/>
                        </a:buClr>
                        <a:buSzPts val="1100"/>
                        <a:buFont typeface="Arial"/>
                        <a:buNone/>
                      </a:pPr>
                      <a:endParaRPr sz="1100" u="none" strike="noStrike" cap="none">
                        <a:solidFill>
                          <a:schemeClr val="dk1"/>
                        </a:solidFill>
                        <a:latin typeface="Century Gothic"/>
                        <a:ea typeface="Century Gothic"/>
                        <a:cs typeface="Century Gothic"/>
                        <a:sym typeface="Century Gothic"/>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solidFill>
                          <a:schemeClr val="dk1"/>
                        </a:solidFill>
                        <a:latin typeface="Century Gothic"/>
                        <a:ea typeface="Century Gothic"/>
                        <a:cs typeface="Century Gothic"/>
                        <a:sym typeface="Century Gothic"/>
                      </a:endParaRPr>
                    </a:p>
                  </a:txBody>
                  <a:tcPr marL="151525" marR="151525" marT="75775" marB="757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1074375">
                <a:tc>
                  <a:txBody>
                    <a:bodyPr/>
                    <a:lstStyle/>
                    <a:p>
                      <a:pPr marL="0" marR="0" lvl="0" indent="0" algn="l" rtl="0">
                        <a:lnSpc>
                          <a:spcPct val="100000"/>
                        </a:lnSpc>
                        <a:spcBef>
                          <a:spcPts val="0"/>
                        </a:spcBef>
                        <a:spcAft>
                          <a:spcPts val="0"/>
                        </a:spcAft>
                        <a:buNone/>
                      </a:pPr>
                      <a:r>
                        <a:rPr lang="en-US" sz="1300" b="0" i="0" u="none" strike="noStrike" cap="none">
                          <a:solidFill>
                            <a:schemeClr val="dk1"/>
                          </a:solidFill>
                          <a:latin typeface="Century Gothic"/>
                          <a:ea typeface="Century Gothic"/>
                          <a:cs typeface="Century Gothic"/>
                          <a:sym typeface="Century Gothic"/>
                        </a:rPr>
                        <a:t>Business Impact: Pairs of </a:t>
                      </a:r>
                      <a:r>
                        <a:rPr lang="en-US" sz="1300" b="0" i="1" u="none" strike="noStrike" cap="none">
                          <a:solidFill>
                            <a:schemeClr val="dk1"/>
                          </a:solidFill>
                          <a:latin typeface="Century Gothic"/>
                          <a:ea typeface="Century Gothic"/>
                          <a:cs typeface="Century Gothic"/>
                          <a:sym typeface="Century Gothic"/>
                        </a:rPr>
                        <a:t>Transitions </a:t>
                      </a:r>
                      <a:r>
                        <a:rPr lang="en-US" sz="1300" b="0" i="0" u="none" strike="noStrike" cap="none">
                          <a:solidFill>
                            <a:schemeClr val="dk1"/>
                          </a:solidFill>
                          <a:latin typeface="Century Gothic"/>
                          <a:ea typeface="Century Gothic"/>
                          <a:cs typeface="Century Gothic"/>
                          <a:sym typeface="Century Gothic"/>
                        </a:rPr>
                        <a:t>lenses sold</a:t>
                      </a:r>
                      <a:endParaRPr sz="130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200" u="none" strike="noStrike" cap="none">
                          <a:latin typeface="Century Gothic"/>
                          <a:ea typeface="Century Gothic"/>
                          <a:cs typeface="Century Gothic"/>
                          <a:sym typeface="Century Gothic"/>
                        </a:rPr>
                        <a:t>(If relevant, split out </a:t>
                      </a:r>
                      <a:r>
                        <a:rPr lang="en-US" sz="1200" i="1" u="none" strike="noStrike" cap="none">
                          <a:latin typeface="Century Gothic"/>
                          <a:ea typeface="Century Gothic"/>
                          <a:cs typeface="Century Gothic"/>
                          <a:sym typeface="Century Gothic"/>
                        </a:rPr>
                        <a:t>Transitions</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Signature</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GEN 8</a:t>
                      </a:r>
                      <a:r>
                        <a:rPr lang="en-US" sz="1200"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a:t>
                      </a:r>
                      <a:r>
                        <a:rPr lang="en-US" sz="1200" u="none" strike="noStrike" cap="none">
                          <a:latin typeface="Century Gothic"/>
                          <a:ea typeface="Century Gothic"/>
                          <a:cs typeface="Century Gothic"/>
                          <a:sym typeface="Century Gothic"/>
                        </a:rPr>
                        <a:t>lenses, </a:t>
                      </a:r>
                      <a:r>
                        <a:rPr lang="en-US" sz="1200" i="1" u="none" strike="noStrike" cap="none">
                          <a:latin typeface="Century Gothic"/>
                          <a:ea typeface="Century Gothic"/>
                          <a:cs typeface="Century Gothic"/>
                          <a:sym typeface="Century Gothic"/>
                        </a:rPr>
                        <a:t>Transitions</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XTRActive</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a:t>
                      </a:r>
                      <a:r>
                        <a:rPr lang="en-US" sz="1200" u="none" strike="noStrike" cap="none">
                          <a:latin typeface="Century Gothic"/>
                          <a:ea typeface="Century Gothic"/>
                          <a:cs typeface="Century Gothic"/>
                          <a:sym typeface="Century Gothic"/>
                        </a:rPr>
                        <a:t>lenses, </a:t>
                      </a:r>
                      <a:r>
                        <a:rPr lang="en-US" sz="1200" i="1" u="none" strike="noStrike" cap="none">
                          <a:latin typeface="Century Gothic"/>
                          <a:ea typeface="Century Gothic"/>
                          <a:cs typeface="Century Gothic"/>
                          <a:sym typeface="Century Gothic"/>
                        </a:rPr>
                        <a:t>Transitions</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XTRActive</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n</a:t>
                      </a:r>
                      <a:r>
                        <a:rPr lang="en-US" sz="1200" u="none" strike="noStrike" cap="none">
                          <a:latin typeface="Century Gothic"/>
                          <a:ea typeface="Century Gothic"/>
                          <a:cs typeface="Century Gothic"/>
                          <a:sym typeface="Century Gothic"/>
                        </a:rPr>
                        <a:t>ew generation lenses</a:t>
                      </a:r>
                      <a:r>
                        <a:rPr lang="en-US" sz="1200" i="1" u="none" strike="noStrike" cap="none">
                          <a:latin typeface="Century Gothic"/>
                          <a:ea typeface="Century Gothic"/>
                          <a:cs typeface="Century Gothic"/>
                          <a:sym typeface="Century Gothic"/>
                        </a:rPr>
                        <a:t>, Transitions</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Vantage</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a:t>
                      </a:r>
                      <a:r>
                        <a:rPr lang="en-US" sz="1200" u="none" strike="noStrike" cap="none">
                          <a:latin typeface="Century Gothic"/>
                          <a:ea typeface="Century Gothic"/>
                          <a:cs typeface="Century Gothic"/>
                          <a:sym typeface="Century Gothic"/>
                        </a:rPr>
                        <a:t>lenses, </a:t>
                      </a:r>
                      <a:r>
                        <a:rPr lang="en-US" sz="1200" i="1" u="none" strike="noStrike" cap="none">
                          <a:latin typeface="Century Gothic"/>
                          <a:ea typeface="Century Gothic"/>
                          <a:cs typeface="Century Gothic"/>
                          <a:sym typeface="Century Gothic"/>
                        </a:rPr>
                        <a:t>Transitions</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XTRActive</a:t>
                      </a:r>
                      <a:r>
                        <a:rPr lang="en-US" sz="1200" i="1" u="none" strike="noStrike" cap="none" baseline="30000">
                          <a:latin typeface="Century Gothic"/>
                          <a:ea typeface="Century Gothic"/>
                          <a:cs typeface="Century Gothic"/>
                          <a:sym typeface="Century Gothic"/>
                        </a:rPr>
                        <a:t>®</a:t>
                      </a:r>
                      <a:r>
                        <a:rPr lang="en-US" sz="1200" u="none" strike="noStrike" cap="none">
                          <a:latin typeface="Century Gothic"/>
                          <a:ea typeface="Century Gothic"/>
                          <a:cs typeface="Century Gothic"/>
                          <a:sym typeface="Century Gothic"/>
                        </a:rPr>
                        <a:t> </a:t>
                      </a:r>
                      <a:r>
                        <a:rPr lang="en-US" sz="1200" i="1" u="none" strike="noStrike" cap="none">
                          <a:latin typeface="Century Gothic"/>
                          <a:ea typeface="Century Gothic"/>
                          <a:cs typeface="Century Gothic"/>
                          <a:sym typeface="Century Gothic"/>
                        </a:rPr>
                        <a:t>Polarized</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a:t>
                      </a:r>
                      <a:r>
                        <a:rPr lang="en-US" sz="1200" u="none" strike="noStrike" cap="none">
                          <a:latin typeface="Century Gothic"/>
                          <a:ea typeface="Century Gothic"/>
                          <a:cs typeface="Century Gothic"/>
                          <a:sym typeface="Century Gothic"/>
                        </a:rPr>
                        <a:t>lenses, </a:t>
                      </a:r>
                      <a:r>
                        <a:rPr lang="en-US" sz="1200" i="1" u="none" strike="noStrike" cap="none">
                          <a:latin typeface="Century Gothic"/>
                          <a:ea typeface="Century Gothic"/>
                          <a:cs typeface="Century Gothic"/>
                          <a:sym typeface="Century Gothic"/>
                        </a:rPr>
                        <a:t>Transitions</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Drivewear</a:t>
                      </a:r>
                      <a:r>
                        <a:rPr lang="en-US" sz="1200" i="1" u="none" strike="noStrike" cap="none" baseline="30000">
                          <a:latin typeface="Century Gothic"/>
                          <a:ea typeface="Century Gothic"/>
                          <a:cs typeface="Century Gothic"/>
                          <a:sym typeface="Century Gothic"/>
                        </a:rPr>
                        <a:t>®</a:t>
                      </a:r>
                      <a:r>
                        <a:rPr lang="en-US" sz="1200" i="1" u="none" strike="noStrike" cap="none">
                          <a:latin typeface="Century Gothic"/>
                          <a:ea typeface="Century Gothic"/>
                          <a:cs typeface="Century Gothic"/>
                          <a:sym typeface="Century Gothic"/>
                        </a:rPr>
                        <a:t> </a:t>
                      </a:r>
                      <a:r>
                        <a:rPr lang="en-US" sz="1200" u="none" strike="noStrike" cap="none">
                          <a:latin typeface="Century Gothic"/>
                          <a:ea typeface="Century Gothic"/>
                          <a:cs typeface="Century Gothic"/>
                          <a:sym typeface="Century Gothic"/>
                        </a:rPr>
                        <a:t>lenses, etc.)</a:t>
                      </a:r>
                      <a:endParaRPr sz="1100" u="none" strike="noStrike" cap="none">
                        <a:latin typeface="Century Gothic"/>
                        <a:ea typeface="Century Gothic"/>
                        <a:cs typeface="Century Gothic"/>
                        <a:sym typeface="Century Gothic"/>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Total lenses sold</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Total </a:t>
                      </a:r>
                      <a:r>
                        <a:rPr lang="en-US" sz="1100" b="0" i="1" u="none" strike="noStrike" cap="none">
                          <a:solidFill>
                            <a:schemeClr val="dk1"/>
                          </a:solidFill>
                          <a:latin typeface="Century Gothic"/>
                          <a:ea typeface="Century Gothic"/>
                          <a:cs typeface="Century Gothic"/>
                          <a:sym typeface="Century Gothic"/>
                        </a:rPr>
                        <a:t>Transitions</a:t>
                      </a:r>
                      <a:r>
                        <a:rPr lang="en-US" sz="1100" b="0" i="0" u="none" strike="noStrike" cap="none">
                          <a:solidFill>
                            <a:schemeClr val="dk1"/>
                          </a:solidFill>
                          <a:latin typeface="Century Gothic"/>
                          <a:ea typeface="Century Gothic"/>
                          <a:cs typeface="Century Gothic"/>
                          <a:sym typeface="Century Gothic"/>
                        </a:rPr>
                        <a:t> lenses sold</a:t>
                      </a:r>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Total lenses sold</a:t>
                      </a:r>
                      <a:endParaRPr/>
                    </a:p>
                    <a:p>
                      <a:pPr marL="171450" marR="0" lvl="0" indent="-171450" algn="l"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latin typeface="Century Gothic"/>
                          <a:ea typeface="Century Gothic"/>
                          <a:cs typeface="Century Gothic"/>
                          <a:sym typeface="Century Gothic"/>
                        </a:rPr>
                        <a:t>Total </a:t>
                      </a:r>
                      <a:r>
                        <a:rPr lang="en-US" sz="1100" b="0" i="1" u="none" strike="noStrike" cap="none">
                          <a:solidFill>
                            <a:schemeClr val="dk1"/>
                          </a:solidFill>
                          <a:latin typeface="Century Gothic"/>
                          <a:ea typeface="Century Gothic"/>
                          <a:cs typeface="Century Gothic"/>
                          <a:sym typeface="Century Gothic"/>
                        </a:rPr>
                        <a:t>Transitions</a:t>
                      </a:r>
                      <a:r>
                        <a:rPr lang="en-US" sz="1100" b="0" i="0" u="none" strike="noStrike" cap="none">
                          <a:solidFill>
                            <a:schemeClr val="dk1"/>
                          </a:solidFill>
                          <a:latin typeface="Century Gothic"/>
                          <a:ea typeface="Century Gothic"/>
                          <a:cs typeface="Century Gothic"/>
                          <a:sym typeface="Century Gothic"/>
                        </a:rPr>
                        <a:t> lenses sold</a:t>
                      </a:r>
                      <a:br>
                        <a:rPr lang="en-US" sz="1100" u="none" strike="noStrike" cap="none">
                          <a:solidFill>
                            <a:schemeClr val="dk1"/>
                          </a:solidFill>
                          <a:latin typeface="Century Gothic"/>
                          <a:ea typeface="Century Gothic"/>
                          <a:cs typeface="Century Gothic"/>
                          <a:sym typeface="Century Gothic"/>
                        </a:rPr>
                      </a:br>
                      <a:endParaRPr sz="1100" u="none" strike="noStrike" cap="none">
                        <a:solidFill>
                          <a:schemeClr val="dk1"/>
                        </a:solidFill>
                        <a:latin typeface="Century Gothic"/>
                        <a:ea typeface="Century Gothic"/>
                        <a:cs typeface="Century Gothic"/>
                        <a:sym typeface="Century Gothic"/>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solidFill>
                          <a:schemeClr val="dk1"/>
                        </a:solidFill>
                        <a:latin typeface="Century Gothic"/>
                        <a:ea typeface="Century Gothic"/>
                        <a:cs typeface="Century Gothic"/>
                        <a:sym typeface="Century Gothic"/>
                      </a:endParaRPr>
                    </a:p>
                  </a:txBody>
                  <a:tcPr marL="151525" marR="151525" marT="75775" marB="757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41425">
                <a:tc>
                  <a:txBody>
                    <a:bodyPr/>
                    <a:lstStyle/>
                    <a:p>
                      <a:pPr marL="0" marR="0" lvl="0" indent="0" algn="l" rtl="0">
                        <a:lnSpc>
                          <a:spcPct val="100000"/>
                        </a:lnSpc>
                        <a:spcBef>
                          <a:spcPts val="0"/>
                        </a:spcBef>
                        <a:spcAft>
                          <a:spcPts val="0"/>
                        </a:spcAft>
                        <a:buNone/>
                      </a:pPr>
                      <a:r>
                        <a:rPr lang="en-US" sz="1300" b="0" i="0" u="none" strike="noStrike" cap="none">
                          <a:solidFill>
                            <a:schemeClr val="dk1"/>
                          </a:solidFill>
                          <a:latin typeface="Century Gothic"/>
                          <a:ea typeface="Century Gothic"/>
                          <a:cs typeface="Century Gothic"/>
                          <a:sym typeface="Century Gothic"/>
                        </a:rPr>
                        <a:t>Share of overall sales</a:t>
                      </a:r>
                      <a:endParaRPr sz="130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300" b="0" i="0" u="none" strike="noStrike" cap="none">
                          <a:solidFill>
                            <a:schemeClr val="dk1"/>
                          </a:solidFill>
                          <a:latin typeface="Century Gothic"/>
                          <a:ea typeface="Century Gothic"/>
                          <a:cs typeface="Century Gothic"/>
                          <a:sym typeface="Century Gothic"/>
                        </a:rPr>
                        <a:t>(% of your overall lenses sold that are </a:t>
                      </a:r>
                      <a:r>
                        <a:rPr lang="en-US" sz="1300" b="0" i="1" u="none" strike="noStrike" cap="none">
                          <a:solidFill>
                            <a:schemeClr val="dk1"/>
                          </a:solidFill>
                          <a:latin typeface="Century Gothic"/>
                          <a:ea typeface="Century Gothic"/>
                          <a:cs typeface="Century Gothic"/>
                          <a:sym typeface="Century Gothic"/>
                        </a:rPr>
                        <a:t>Transitions </a:t>
                      </a:r>
                      <a:r>
                        <a:rPr lang="en-US" sz="1300" b="0" i="0" u="none" strike="noStrike" cap="none">
                          <a:solidFill>
                            <a:schemeClr val="dk1"/>
                          </a:solidFill>
                          <a:latin typeface="Century Gothic"/>
                          <a:ea typeface="Century Gothic"/>
                          <a:cs typeface="Century Gothic"/>
                          <a:sym typeface="Century Gothic"/>
                        </a:rPr>
                        <a:t>lenses)</a:t>
                      </a:r>
                      <a:endParaRPr sz="1300" u="none" strike="noStrike" cap="none">
                        <a:solidFill>
                          <a:schemeClr val="dk1"/>
                        </a:solidFill>
                        <a:latin typeface="Century Gothic"/>
                        <a:ea typeface="Century Gothic"/>
                        <a:cs typeface="Century Gothic"/>
                        <a:sym typeface="Century Gothic"/>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300" u="none" strike="noStrike" cap="none">
                          <a:solidFill>
                            <a:schemeClr val="dk1"/>
                          </a:solidFill>
                          <a:latin typeface="Century Gothic"/>
                          <a:ea typeface="Century Gothic"/>
                          <a:cs typeface="Century Gothic"/>
                          <a:sym typeface="Century Gothic"/>
                        </a:rPr>
                        <a:t> </a:t>
                      </a:r>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300" u="none" strike="noStrike" cap="none">
                          <a:solidFill>
                            <a:schemeClr val="dk1"/>
                          </a:solidFill>
                          <a:latin typeface="Century Gothic"/>
                          <a:ea typeface="Century Gothic"/>
                          <a:cs typeface="Century Gothic"/>
                          <a:sym typeface="Century Gothic"/>
                        </a:rPr>
                        <a:t> </a:t>
                      </a:r>
                      <a:endParaRPr/>
                    </a:p>
                  </a:txBody>
                  <a:tcPr marL="79725" marR="79725" marT="39850" marB="39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solidFill>
                          <a:schemeClr val="dk1"/>
                        </a:solidFill>
                        <a:latin typeface="Century Gothic"/>
                        <a:ea typeface="Century Gothic"/>
                        <a:cs typeface="Century Gothic"/>
                        <a:sym typeface="Century Gothic"/>
                      </a:endParaRPr>
                    </a:p>
                  </a:txBody>
                  <a:tcPr marL="151525" marR="151525" marT="75775" marB="757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493" name="Google Shape;493;p26"/>
          <p:cNvSpPr/>
          <p:nvPr/>
        </p:nvSpPr>
        <p:spPr>
          <a:xfrm>
            <a:off x="8657112" y="1"/>
            <a:ext cx="3534889" cy="112221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1" i="0" u="none" strike="noStrike" cap="none">
                <a:solidFill>
                  <a:schemeClr val="lt2"/>
                </a:solidFill>
                <a:latin typeface="Century Gothic"/>
                <a:ea typeface="Century Gothic"/>
                <a:cs typeface="Century Gothic"/>
                <a:sym typeface="Century Gothic"/>
              </a:rPr>
              <a:t>Use this slide if you are submitting a nomination for Brand Ambassador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27"/>
          <p:cNvSpPr txBox="1">
            <a:spLocks noGrp="1"/>
          </p:cNvSpPr>
          <p:nvPr>
            <p:ph type="body" idx="1"/>
          </p:nvPr>
        </p:nvSpPr>
        <p:spPr>
          <a:xfrm>
            <a:off x="642026" y="2422821"/>
            <a:ext cx="6206246" cy="1170843"/>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6000"/>
              <a:buFont typeface="Arial"/>
              <a:buNone/>
            </a:pPr>
            <a:r>
              <a:rPr lang="en-US"/>
              <a:t>GOOD LUCK!</a:t>
            </a:r>
            <a:endParaRPr/>
          </a:p>
        </p:txBody>
      </p:sp>
      <p:sp>
        <p:nvSpPr>
          <p:cNvPr id="499" name="Google Shape;499;p27"/>
          <p:cNvSpPr txBox="1">
            <a:spLocks noGrp="1"/>
          </p:cNvSpPr>
          <p:nvPr>
            <p:ph type="body" idx="2"/>
          </p:nvPr>
        </p:nvSpPr>
        <p:spPr>
          <a:xfrm>
            <a:off x="642026" y="3788360"/>
            <a:ext cx="4428738" cy="331305"/>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800"/>
              <a:buFont typeface="Arial"/>
              <a:buNone/>
            </a:pPr>
            <a:r>
              <a:rPr lang="en-US" b="0" dirty="0"/>
              <a:t>TRANSITIONS.COM/AWARDS</a:t>
            </a:r>
            <a:endParaRPr dirty="0"/>
          </a:p>
        </p:txBody>
      </p:sp>
      <p:sp>
        <p:nvSpPr>
          <p:cNvPr id="500" name="Google Shape;500;p27"/>
          <p:cNvSpPr txBox="1">
            <a:spLocks noGrp="1"/>
          </p:cNvSpPr>
          <p:nvPr>
            <p:ph type="sldNum" idx="12"/>
          </p:nvPr>
        </p:nvSpPr>
        <p:spPr>
          <a:xfrm>
            <a:off x="0" y="6516688"/>
            <a:ext cx="6383338" cy="222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r>
              <a:rPr lang="en-US" sz="1400" b="0" i="0" u="none" strike="noStrike" cap="none">
                <a:solidFill>
                  <a:srgbClr val="000000"/>
                </a:solidFill>
                <a:latin typeface="Arial"/>
                <a:ea typeface="Arial"/>
                <a:cs typeface="Arial"/>
                <a:sym typeface="Arial"/>
              </a:rPr>
              <a:t> / </a:t>
            </a:r>
            <a:r>
              <a:rPr lang="en-US" sz="800" b="0" i="0" u="none" strike="noStrike" cap="none">
                <a:solidFill>
                  <a:schemeClr val="dk1"/>
                </a:solidFill>
                <a:latin typeface="Arial"/>
                <a:ea typeface="Arial"/>
                <a:cs typeface="Arial"/>
                <a:sym typeface="Arial"/>
              </a:rPr>
              <a:t>Confidential © Transitions Optical - All Rights Reserved - Do not disclose, copy or distribute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rmAutofit fontScale="25000" lnSpcReduction="20000"/>
          </a:bodyPr>
          <a:lstStyle/>
          <a:p>
            <a:pPr marL="571500" lvl="0" indent="-342900" algn="l" rtl="0">
              <a:lnSpc>
                <a:spcPct val="90000"/>
              </a:lnSpc>
              <a:spcBef>
                <a:spcPts val="1000"/>
              </a:spcBef>
              <a:spcAft>
                <a:spcPts val="0"/>
              </a:spcAft>
              <a:buSzPts val="800"/>
              <a:buFont typeface="Arial"/>
              <a:buChar char="•"/>
            </a:pPr>
            <a:r>
              <a:rPr lang="en-US" b="0"/>
              <a:t>Transitions Brand Ambassador</a:t>
            </a:r>
            <a:endParaRPr/>
          </a:p>
          <a:p>
            <a:pPr marL="571500" lvl="0" indent="-342900" algn="l" rtl="0">
              <a:lnSpc>
                <a:spcPct val="90000"/>
              </a:lnSpc>
              <a:spcBef>
                <a:spcPts val="1000"/>
              </a:spcBef>
              <a:spcAft>
                <a:spcPts val="0"/>
              </a:spcAft>
              <a:buSzPts val="800"/>
              <a:buFont typeface="Arial"/>
              <a:buChar char="•"/>
            </a:pPr>
            <a:r>
              <a:rPr lang="en-US" b="0"/>
              <a:t>Retailer of the Year U.S.</a:t>
            </a:r>
            <a:endParaRPr/>
          </a:p>
          <a:p>
            <a:pPr marL="571500" lvl="0" indent="-342900" algn="l" rtl="0">
              <a:lnSpc>
                <a:spcPct val="90000"/>
              </a:lnSpc>
              <a:spcBef>
                <a:spcPts val="1000"/>
              </a:spcBef>
              <a:spcAft>
                <a:spcPts val="0"/>
              </a:spcAft>
              <a:buSzPts val="800"/>
              <a:buFont typeface="Arial"/>
              <a:buChar char="•"/>
            </a:pPr>
            <a:r>
              <a:rPr lang="en-US" b="0"/>
              <a:t>Retailer of the Year Canada</a:t>
            </a:r>
            <a:endParaRPr/>
          </a:p>
          <a:p>
            <a:pPr marL="571500" lvl="0" indent="-342900" algn="l" rtl="0">
              <a:lnSpc>
                <a:spcPct val="90000"/>
              </a:lnSpc>
              <a:spcBef>
                <a:spcPts val="1000"/>
              </a:spcBef>
              <a:spcAft>
                <a:spcPts val="0"/>
              </a:spcAft>
              <a:buSzPts val="800"/>
              <a:buFont typeface="Arial"/>
              <a:buChar char="•"/>
            </a:pPr>
            <a:r>
              <a:rPr lang="en-US" b="0"/>
              <a:t>Eyecare Practice of the Year U.S.</a:t>
            </a:r>
            <a:endParaRPr/>
          </a:p>
          <a:p>
            <a:pPr marL="571500" lvl="0" indent="-342900" algn="l" rtl="0">
              <a:lnSpc>
                <a:spcPct val="90000"/>
              </a:lnSpc>
              <a:spcBef>
                <a:spcPts val="1000"/>
              </a:spcBef>
              <a:spcAft>
                <a:spcPts val="0"/>
              </a:spcAft>
              <a:buSzPts val="800"/>
              <a:buFont typeface="Arial"/>
              <a:buChar char="•"/>
            </a:pPr>
            <a:r>
              <a:rPr lang="en-US" b="0"/>
              <a:t>Eyecare Practice of the Year  Canada </a:t>
            </a:r>
            <a:endParaRPr/>
          </a:p>
          <a:p>
            <a:pPr marL="571500" lvl="0" indent="-342900" algn="l" rtl="0">
              <a:lnSpc>
                <a:spcPct val="90000"/>
              </a:lnSpc>
              <a:spcBef>
                <a:spcPts val="1000"/>
              </a:spcBef>
              <a:spcAft>
                <a:spcPts val="0"/>
              </a:spcAft>
              <a:buSzPts val="800"/>
              <a:buFont typeface="Arial"/>
              <a:buChar char="•"/>
            </a:pPr>
            <a:r>
              <a:rPr lang="en-US" b="0"/>
              <a:t>Best in Training</a:t>
            </a:r>
            <a:endParaRPr/>
          </a:p>
          <a:p>
            <a:pPr marL="571500" lvl="0" indent="-342900" algn="l" rtl="0">
              <a:lnSpc>
                <a:spcPct val="90000"/>
              </a:lnSpc>
              <a:spcBef>
                <a:spcPts val="1000"/>
              </a:spcBef>
              <a:spcAft>
                <a:spcPts val="0"/>
              </a:spcAft>
              <a:buSzPts val="800"/>
              <a:buFont typeface="Arial"/>
              <a:buChar char="•"/>
            </a:pPr>
            <a:r>
              <a:rPr lang="en-US" b="0"/>
              <a:t>Best in Marketing</a:t>
            </a:r>
            <a:endParaRPr/>
          </a:p>
          <a:p>
            <a:pPr marL="457200" marR="0" lvl="0" indent="-228600" algn="l" rtl="0">
              <a:lnSpc>
                <a:spcPct val="90000"/>
              </a:lnSpc>
              <a:spcBef>
                <a:spcPts val="1000"/>
              </a:spcBef>
              <a:spcAft>
                <a:spcPts val="0"/>
              </a:spcAft>
              <a:buClr>
                <a:schemeClr val="lt2"/>
              </a:buClr>
              <a:buSzPts val="800"/>
              <a:buFont typeface="Arial"/>
              <a:buNone/>
            </a:pPr>
            <a:endParaRPr/>
          </a:p>
        </p:txBody>
      </p:sp>
      <p:sp>
        <p:nvSpPr>
          <p:cNvPr id="275" name="Google Shape;275;p3"/>
          <p:cNvSpPr txBox="1">
            <a:spLocks noGrp="1"/>
          </p:cNvSpPr>
          <p:nvPr>
            <p:ph type="sldNum" idx="12"/>
          </p:nvPr>
        </p:nvSpPr>
        <p:spPr>
          <a:xfrm>
            <a:off x="0" y="6516688"/>
            <a:ext cx="6383338" cy="222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r>
              <a:rPr lang="en-US" sz="1400" b="0" i="0" u="none" strike="noStrike" cap="none">
                <a:solidFill>
                  <a:srgbClr val="000000"/>
                </a:solidFill>
                <a:latin typeface="Arial"/>
                <a:ea typeface="Arial"/>
                <a:cs typeface="Arial"/>
                <a:sym typeface="Arial"/>
              </a:rPr>
              <a:t> / </a:t>
            </a:r>
            <a:r>
              <a:rPr lang="en-US" sz="800" b="0" i="0" u="none" strike="noStrike" cap="none">
                <a:solidFill>
                  <a:schemeClr val="dk1"/>
                </a:solidFill>
                <a:latin typeface="Arial"/>
                <a:ea typeface="Arial"/>
                <a:cs typeface="Arial"/>
                <a:sym typeface="Arial"/>
              </a:rPr>
              <a:t>Confidential © Transitions Optical - All Rights Reserved - Do not disclose, copy or distribute</a:t>
            </a:r>
            <a:endParaRPr/>
          </a:p>
        </p:txBody>
      </p:sp>
      <p:pic>
        <p:nvPicPr>
          <p:cNvPr id="276" name="Google Shape;276;p3"/>
          <p:cNvPicPr preferRelativeResize="0"/>
          <p:nvPr/>
        </p:nvPicPr>
        <p:blipFill rotWithShape="1">
          <a:blip r:embed="rId3">
            <a:alphaModFix/>
          </a:blip>
          <a:srcRect/>
          <a:stretch/>
        </p:blipFill>
        <p:spPr>
          <a:xfrm>
            <a:off x="-1364105" y="0"/>
            <a:ext cx="7712679" cy="6858000"/>
          </a:xfrm>
          <a:prstGeom prst="parallelogram">
            <a:avLst>
              <a:gd name="adj" fmla="val 17692"/>
            </a:avLst>
          </a:prstGeom>
          <a:noFill/>
          <a:ln>
            <a:noFill/>
          </a:ln>
        </p:spPr>
      </p:pic>
      <p:sp>
        <p:nvSpPr>
          <p:cNvPr id="277" name="Google Shape;277;p3"/>
          <p:cNvSpPr txBox="1"/>
          <p:nvPr/>
        </p:nvSpPr>
        <p:spPr>
          <a:xfrm>
            <a:off x="6533321" y="643269"/>
            <a:ext cx="5609902" cy="49108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200" b="1" i="0" u="none" strike="noStrike" cap="none">
                <a:solidFill>
                  <a:schemeClr val="lt2"/>
                </a:solidFill>
                <a:latin typeface="Century Gothic"/>
                <a:ea typeface="Century Gothic"/>
                <a:cs typeface="Century Gothic"/>
                <a:sym typeface="Century Gothic"/>
              </a:rPr>
              <a:t>CATEGORIES</a:t>
            </a:r>
            <a:r>
              <a:rPr lang="en-US" sz="1800" b="0" i="0" u="none" strike="noStrike" cap="none">
                <a:solidFill>
                  <a:schemeClr val="lt2"/>
                </a:solidFill>
                <a:latin typeface="Arial"/>
                <a:ea typeface="Arial"/>
                <a:cs typeface="Arial"/>
                <a:sym typeface="Arial"/>
              </a:rPr>
              <a:t> </a:t>
            </a:r>
            <a:r>
              <a:rPr lang="en-US" sz="3200" b="1" i="0" u="none" strike="noStrike" cap="none">
                <a:solidFill>
                  <a:schemeClr val="lt2"/>
                </a:solidFill>
                <a:latin typeface="Century Gothic"/>
                <a:ea typeface="Century Gothic"/>
                <a:cs typeface="Century Gothic"/>
                <a:sym typeface="Century Gothic"/>
              </a:rPr>
              <a:t>INCLUDE</a:t>
            </a:r>
            <a:r>
              <a:rPr lang="en-US" sz="1800" b="0" i="0" u="none" strike="noStrike" cap="none">
                <a:solidFill>
                  <a:schemeClr val="lt2"/>
                </a:solidFill>
                <a:latin typeface="Arial"/>
                <a:ea typeface="Arial"/>
                <a:cs typeface="Arial"/>
                <a:sym typeface="Arial"/>
              </a:rPr>
              <a:t>:</a:t>
            </a:r>
            <a:endParaRPr/>
          </a:p>
        </p:txBody>
      </p:sp>
      <p:cxnSp>
        <p:nvCxnSpPr>
          <p:cNvPr id="278" name="Google Shape;278;p3"/>
          <p:cNvCxnSpPr/>
          <p:nvPr/>
        </p:nvCxnSpPr>
        <p:spPr>
          <a:xfrm flipH="1">
            <a:off x="5042004" y="-1257300"/>
            <a:ext cx="1549296" cy="8645117"/>
          </a:xfrm>
          <a:prstGeom prst="straightConnector1">
            <a:avLst/>
          </a:prstGeom>
          <a:noFill/>
          <a:ln w="117475" cap="flat" cmpd="sng">
            <a:solidFill>
              <a:srgbClr val="FFFFFF"/>
            </a:solidFill>
            <a:prstDash val="solid"/>
            <a:miter lim="8000"/>
            <a:headEnd type="none" w="sm" len="sm"/>
            <a:tailEnd type="none" w="sm" len="sm"/>
          </a:ln>
          <a:effectLst>
            <a:outerShdw blurRad="152400" dist="38100" algn="l" rotWithShape="0">
              <a:srgbClr val="000000">
                <a:alpha val="20000"/>
              </a:srgbClr>
            </a:outerShdw>
          </a:effectLst>
        </p:spPr>
      </p:cxnSp>
      <p:sp>
        <p:nvSpPr>
          <p:cNvPr id="279" name="Google Shape;279;p3"/>
          <p:cNvSpPr txBox="1"/>
          <p:nvPr/>
        </p:nvSpPr>
        <p:spPr>
          <a:xfrm>
            <a:off x="6348574" y="1465942"/>
            <a:ext cx="5367176" cy="4388011"/>
          </a:xfrm>
          <a:prstGeom prst="rect">
            <a:avLst/>
          </a:prstGeom>
          <a:noFill/>
          <a:ln>
            <a:noFill/>
          </a:ln>
        </p:spPr>
        <p:txBody>
          <a:bodyPr spcFirstLastPara="1" wrap="square" lIns="91425" tIns="45700" rIns="91425" bIns="45700" anchor="t" anchorCtr="0">
            <a:normAutofit/>
          </a:bodyPr>
          <a:lstStyle/>
          <a:p>
            <a:pPr marL="571500" marR="0" lvl="0" indent="-342900" algn="l" rtl="0">
              <a:lnSpc>
                <a:spcPct val="90000"/>
              </a:lnSpc>
              <a:spcBef>
                <a:spcPts val="1000"/>
              </a:spcBef>
              <a:spcAft>
                <a:spcPts val="0"/>
              </a:spcAft>
              <a:buClr>
                <a:schemeClr val="lt2"/>
              </a:buClr>
              <a:buSzPts val="2400"/>
              <a:buFont typeface="Arial"/>
              <a:buChar char="•"/>
            </a:pPr>
            <a:r>
              <a:rPr lang="en-US" sz="2400" b="0" i="0" u="none" strike="noStrike" cap="none">
                <a:solidFill>
                  <a:schemeClr val="lt2"/>
                </a:solidFill>
                <a:latin typeface="Century Gothic"/>
                <a:ea typeface="Century Gothic"/>
                <a:cs typeface="Century Gothic"/>
                <a:sym typeface="Century Gothic"/>
              </a:rPr>
              <a:t>Transitions Brand Ambassador</a:t>
            </a:r>
            <a:endParaRPr/>
          </a:p>
          <a:p>
            <a:pPr marL="571500" marR="0" lvl="0" indent="-342900" algn="l" rtl="0">
              <a:lnSpc>
                <a:spcPct val="90000"/>
              </a:lnSpc>
              <a:spcBef>
                <a:spcPts val="1000"/>
              </a:spcBef>
              <a:spcAft>
                <a:spcPts val="0"/>
              </a:spcAft>
              <a:buClr>
                <a:schemeClr val="lt2"/>
              </a:buClr>
              <a:buSzPts val="2400"/>
              <a:buFont typeface="Arial"/>
              <a:buChar char="•"/>
            </a:pPr>
            <a:r>
              <a:rPr lang="en-US" sz="2400" b="0" i="0" u="none" strike="noStrike" cap="none">
                <a:solidFill>
                  <a:schemeClr val="lt2"/>
                </a:solidFill>
                <a:latin typeface="Century Gothic"/>
                <a:ea typeface="Century Gothic"/>
                <a:cs typeface="Century Gothic"/>
                <a:sym typeface="Century Gothic"/>
              </a:rPr>
              <a:t>Retailer of the Year U.S.</a:t>
            </a:r>
            <a:endParaRPr/>
          </a:p>
          <a:p>
            <a:pPr marL="571500" marR="0" lvl="0" indent="-342900" algn="l" rtl="0">
              <a:lnSpc>
                <a:spcPct val="90000"/>
              </a:lnSpc>
              <a:spcBef>
                <a:spcPts val="1000"/>
              </a:spcBef>
              <a:spcAft>
                <a:spcPts val="0"/>
              </a:spcAft>
              <a:buClr>
                <a:schemeClr val="lt2"/>
              </a:buClr>
              <a:buSzPts val="2400"/>
              <a:buFont typeface="Arial"/>
              <a:buChar char="•"/>
            </a:pPr>
            <a:r>
              <a:rPr lang="en-US" sz="2400" b="0" i="0" u="none" strike="noStrike" cap="none">
                <a:solidFill>
                  <a:schemeClr val="lt2"/>
                </a:solidFill>
                <a:latin typeface="Century Gothic"/>
                <a:ea typeface="Century Gothic"/>
                <a:cs typeface="Century Gothic"/>
                <a:sym typeface="Century Gothic"/>
              </a:rPr>
              <a:t>Retailer of the Year Canada</a:t>
            </a:r>
            <a:endParaRPr/>
          </a:p>
          <a:p>
            <a:pPr marL="571500" marR="0" lvl="0" indent="-342900" algn="l" rtl="0">
              <a:lnSpc>
                <a:spcPct val="90000"/>
              </a:lnSpc>
              <a:spcBef>
                <a:spcPts val="1000"/>
              </a:spcBef>
              <a:spcAft>
                <a:spcPts val="0"/>
              </a:spcAft>
              <a:buClr>
                <a:schemeClr val="lt2"/>
              </a:buClr>
              <a:buSzPts val="2400"/>
              <a:buFont typeface="Arial"/>
              <a:buChar char="•"/>
            </a:pPr>
            <a:r>
              <a:rPr lang="en-US" sz="2400" b="0" i="0" u="none" strike="noStrike" cap="none">
                <a:solidFill>
                  <a:schemeClr val="lt2"/>
                </a:solidFill>
                <a:latin typeface="Century Gothic"/>
                <a:ea typeface="Century Gothic"/>
                <a:cs typeface="Century Gothic"/>
                <a:sym typeface="Century Gothic"/>
              </a:rPr>
              <a:t>Eyecare Practice of the Year U.S.</a:t>
            </a:r>
            <a:endParaRPr/>
          </a:p>
          <a:p>
            <a:pPr marL="571500" marR="0" lvl="0" indent="-342900" algn="l" rtl="0">
              <a:lnSpc>
                <a:spcPct val="90000"/>
              </a:lnSpc>
              <a:spcBef>
                <a:spcPts val="1000"/>
              </a:spcBef>
              <a:spcAft>
                <a:spcPts val="0"/>
              </a:spcAft>
              <a:buClr>
                <a:schemeClr val="lt2"/>
              </a:buClr>
              <a:buSzPts val="2400"/>
              <a:buFont typeface="Arial"/>
              <a:buChar char="•"/>
            </a:pPr>
            <a:r>
              <a:rPr lang="en-US" sz="2400" b="0" i="0" u="none" strike="noStrike" cap="none">
                <a:solidFill>
                  <a:schemeClr val="lt2"/>
                </a:solidFill>
                <a:latin typeface="Century Gothic"/>
                <a:ea typeface="Century Gothic"/>
                <a:cs typeface="Century Gothic"/>
                <a:sym typeface="Century Gothic"/>
              </a:rPr>
              <a:t>Eyecare Practice of the Year  Canada </a:t>
            </a:r>
            <a:endParaRPr/>
          </a:p>
          <a:p>
            <a:pPr marL="571500" marR="0" lvl="0" indent="-342900" algn="l" rtl="0">
              <a:lnSpc>
                <a:spcPct val="90000"/>
              </a:lnSpc>
              <a:spcBef>
                <a:spcPts val="1000"/>
              </a:spcBef>
              <a:spcAft>
                <a:spcPts val="0"/>
              </a:spcAft>
              <a:buClr>
                <a:schemeClr val="lt2"/>
              </a:buClr>
              <a:buSzPts val="2400"/>
              <a:buFont typeface="Arial"/>
              <a:buChar char="•"/>
            </a:pPr>
            <a:r>
              <a:rPr lang="en-US" sz="2400" b="0" i="0" u="none" strike="noStrike" cap="none">
                <a:solidFill>
                  <a:schemeClr val="lt2"/>
                </a:solidFill>
                <a:latin typeface="Century Gothic"/>
                <a:ea typeface="Century Gothic"/>
                <a:cs typeface="Century Gothic"/>
                <a:sym typeface="Century Gothic"/>
              </a:rPr>
              <a:t>Best in Training</a:t>
            </a:r>
            <a:endParaRPr/>
          </a:p>
          <a:p>
            <a:pPr marL="571500" marR="0" lvl="0" indent="-342900" algn="l" rtl="0">
              <a:lnSpc>
                <a:spcPct val="90000"/>
              </a:lnSpc>
              <a:spcBef>
                <a:spcPts val="1000"/>
              </a:spcBef>
              <a:spcAft>
                <a:spcPts val="0"/>
              </a:spcAft>
              <a:buClr>
                <a:schemeClr val="lt2"/>
              </a:buClr>
              <a:buSzPts val="2400"/>
              <a:buFont typeface="Arial"/>
              <a:buChar char="•"/>
            </a:pPr>
            <a:r>
              <a:rPr lang="en-US" sz="2400" b="0" i="0" u="none" strike="noStrike" cap="none">
                <a:solidFill>
                  <a:schemeClr val="lt2"/>
                </a:solidFill>
                <a:latin typeface="Century Gothic"/>
                <a:ea typeface="Century Gothic"/>
                <a:cs typeface="Century Gothic"/>
                <a:sym typeface="Century Gothic"/>
              </a:rPr>
              <a:t>Best in Marketing</a:t>
            </a:r>
            <a:endParaRPr/>
          </a:p>
          <a:p>
            <a:pPr marL="457200" marR="0" lvl="0" indent="-228600" algn="l" rtl="0">
              <a:lnSpc>
                <a:spcPct val="90000"/>
              </a:lnSpc>
              <a:spcBef>
                <a:spcPts val="1000"/>
              </a:spcBef>
              <a:spcAft>
                <a:spcPts val="0"/>
              </a:spcAft>
              <a:buClr>
                <a:schemeClr val="lt2"/>
              </a:buClr>
              <a:buSzPts val="800"/>
              <a:buFont typeface="Arial"/>
              <a:buNone/>
            </a:pPr>
            <a:endParaRPr sz="2400" b="1" i="0" u="none" strike="noStrike" cap="none">
              <a:solidFill>
                <a:schemeClr val="lt2"/>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rmAutofit fontScale="25000" lnSpcReduction="20000"/>
          </a:bodyPr>
          <a:lstStyle/>
          <a:p>
            <a:pPr marL="571500" lvl="0" indent="-342900" algn="l" rtl="0">
              <a:lnSpc>
                <a:spcPct val="90000"/>
              </a:lnSpc>
              <a:spcBef>
                <a:spcPts val="1000"/>
              </a:spcBef>
              <a:spcAft>
                <a:spcPts val="0"/>
              </a:spcAft>
              <a:buSzPts val="800"/>
              <a:buFont typeface="Arial"/>
              <a:buChar char="•"/>
            </a:pPr>
            <a:r>
              <a:rPr lang="en-US" b="0"/>
              <a:t>Transitions Brand Ambassador</a:t>
            </a:r>
            <a:endParaRPr/>
          </a:p>
          <a:p>
            <a:pPr marL="571500" lvl="0" indent="-342900" algn="l" rtl="0">
              <a:lnSpc>
                <a:spcPct val="90000"/>
              </a:lnSpc>
              <a:spcBef>
                <a:spcPts val="1000"/>
              </a:spcBef>
              <a:spcAft>
                <a:spcPts val="0"/>
              </a:spcAft>
              <a:buSzPts val="800"/>
              <a:buFont typeface="Arial"/>
              <a:buChar char="•"/>
            </a:pPr>
            <a:r>
              <a:rPr lang="en-US" b="0"/>
              <a:t>Retailer of the Year U.S.</a:t>
            </a:r>
            <a:endParaRPr/>
          </a:p>
          <a:p>
            <a:pPr marL="571500" lvl="0" indent="-342900" algn="l" rtl="0">
              <a:lnSpc>
                <a:spcPct val="90000"/>
              </a:lnSpc>
              <a:spcBef>
                <a:spcPts val="1000"/>
              </a:spcBef>
              <a:spcAft>
                <a:spcPts val="0"/>
              </a:spcAft>
              <a:buSzPts val="800"/>
              <a:buFont typeface="Arial"/>
              <a:buChar char="•"/>
            </a:pPr>
            <a:r>
              <a:rPr lang="en-US" b="0"/>
              <a:t>Retailer of the Year Canada</a:t>
            </a:r>
            <a:endParaRPr/>
          </a:p>
          <a:p>
            <a:pPr marL="571500" lvl="0" indent="-342900" algn="l" rtl="0">
              <a:lnSpc>
                <a:spcPct val="90000"/>
              </a:lnSpc>
              <a:spcBef>
                <a:spcPts val="1000"/>
              </a:spcBef>
              <a:spcAft>
                <a:spcPts val="0"/>
              </a:spcAft>
              <a:buSzPts val="800"/>
              <a:buFont typeface="Arial"/>
              <a:buChar char="•"/>
            </a:pPr>
            <a:r>
              <a:rPr lang="en-US" b="0"/>
              <a:t>Eyecare Practice of the Year U.S.</a:t>
            </a:r>
            <a:endParaRPr/>
          </a:p>
          <a:p>
            <a:pPr marL="571500" lvl="0" indent="-342900" algn="l" rtl="0">
              <a:lnSpc>
                <a:spcPct val="90000"/>
              </a:lnSpc>
              <a:spcBef>
                <a:spcPts val="1000"/>
              </a:spcBef>
              <a:spcAft>
                <a:spcPts val="0"/>
              </a:spcAft>
              <a:buSzPts val="800"/>
              <a:buFont typeface="Arial"/>
              <a:buChar char="•"/>
            </a:pPr>
            <a:r>
              <a:rPr lang="en-US" b="0"/>
              <a:t>Eyecare Practice of the Year  Canada </a:t>
            </a:r>
            <a:endParaRPr/>
          </a:p>
          <a:p>
            <a:pPr marL="571500" lvl="0" indent="-342900" algn="l" rtl="0">
              <a:lnSpc>
                <a:spcPct val="90000"/>
              </a:lnSpc>
              <a:spcBef>
                <a:spcPts val="1000"/>
              </a:spcBef>
              <a:spcAft>
                <a:spcPts val="0"/>
              </a:spcAft>
              <a:buSzPts val="800"/>
              <a:buFont typeface="Arial"/>
              <a:buChar char="•"/>
            </a:pPr>
            <a:r>
              <a:rPr lang="en-US" b="0"/>
              <a:t>Best in Training</a:t>
            </a:r>
            <a:endParaRPr/>
          </a:p>
          <a:p>
            <a:pPr marL="571500" lvl="0" indent="-342900" algn="l" rtl="0">
              <a:lnSpc>
                <a:spcPct val="90000"/>
              </a:lnSpc>
              <a:spcBef>
                <a:spcPts val="1000"/>
              </a:spcBef>
              <a:spcAft>
                <a:spcPts val="0"/>
              </a:spcAft>
              <a:buSzPts val="800"/>
              <a:buFont typeface="Arial"/>
              <a:buChar char="•"/>
            </a:pPr>
            <a:r>
              <a:rPr lang="en-US" b="0"/>
              <a:t>Best in Marketing</a:t>
            </a:r>
            <a:endParaRPr/>
          </a:p>
          <a:p>
            <a:pPr marL="457200" marR="0" lvl="0" indent="-228600" algn="l" rtl="0">
              <a:lnSpc>
                <a:spcPct val="90000"/>
              </a:lnSpc>
              <a:spcBef>
                <a:spcPts val="1000"/>
              </a:spcBef>
              <a:spcAft>
                <a:spcPts val="0"/>
              </a:spcAft>
              <a:buClr>
                <a:schemeClr val="lt2"/>
              </a:buClr>
              <a:buSzPts val="800"/>
              <a:buFont typeface="Arial"/>
              <a:buNone/>
            </a:pPr>
            <a:endParaRPr/>
          </a:p>
        </p:txBody>
      </p:sp>
      <p:sp>
        <p:nvSpPr>
          <p:cNvPr id="286" name="Google Shape;286;p4"/>
          <p:cNvSpPr txBox="1">
            <a:spLocks noGrp="1"/>
          </p:cNvSpPr>
          <p:nvPr>
            <p:ph type="sldNum" idx="12"/>
          </p:nvPr>
        </p:nvSpPr>
        <p:spPr>
          <a:xfrm>
            <a:off x="0" y="6516688"/>
            <a:ext cx="6383338" cy="222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r>
              <a:rPr lang="en-US" sz="1400" b="0" i="0" u="none" strike="noStrike" cap="none">
                <a:solidFill>
                  <a:srgbClr val="000000"/>
                </a:solidFill>
                <a:latin typeface="Arial"/>
                <a:ea typeface="Arial"/>
                <a:cs typeface="Arial"/>
                <a:sym typeface="Arial"/>
              </a:rPr>
              <a:t> / </a:t>
            </a:r>
            <a:r>
              <a:rPr lang="en-US" sz="800" b="0" i="0" u="none" strike="noStrike" cap="none">
                <a:solidFill>
                  <a:schemeClr val="dk1"/>
                </a:solidFill>
                <a:latin typeface="Arial"/>
                <a:ea typeface="Arial"/>
                <a:cs typeface="Arial"/>
                <a:sym typeface="Arial"/>
              </a:rPr>
              <a:t>Confidential © Transitions Optical - All Rights Reserved - Do not disclose, copy or distribute</a:t>
            </a:r>
            <a:endParaRPr/>
          </a:p>
        </p:txBody>
      </p:sp>
      <p:sp>
        <p:nvSpPr>
          <p:cNvPr id="287" name="Google Shape;287;p4"/>
          <p:cNvSpPr txBox="1"/>
          <p:nvPr/>
        </p:nvSpPr>
        <p:spPr>
          <a:xfrm>
            <a:off x="6269325" y="643269"/>
            <a:ext cx="5873898" cy="49108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200" b="1" i="0" u="none" strike="noStrike" cap="none">
                <a:solidFill>
                  <a:schemeClr val="lt2"/>
                </a:solidFill>
                <a:latin typeface="Century Gothic"/>
                <a:ea typeface="Century Gothic"/>
                <a:cs typeface="Century Gothic"/>
                <a:sym typeface="Century Gothic"/>
              </a:rPr>
              <a:t>WHAT DO YOU WIN?</a:t>
            </a:r>
            <a:endParaRPr sz="1800" b="0" i="0" u="none" strike="noStrike" cap="none">
              <a:solidFill>
                <a:schemeClr val="lt2"/>
              </a:solidFill>
              <a:latin typeface="Arial"/>
              <a:ea typeface="Arial"/>
              <a:cs typeface="Arial"/>
              <a:sym typeface="Arial"/>
            </a:endParaRPr>
          </a:p>
        </p:txBody>
      </p:sp>
      <p:sp>
        <p:nvSpPr>
          <p:cNvPr id="288" name="Google Shape;288;p4"/>
          <p:cNvSpPr txBox="1"/>
          <p:nvPr/>
        </p:nvSpPr>
        <p:spPr>
          <a:xfrm>
            <a:off x="6096000" y="1465942"/>
            <a:ext cx="5619750" cy="4388011"/>
          </a:xfrm>
          <a:prstGeom prst="rect">
            <a:avLst/>
          </a:prstGeom>
          <a:noFill/>
          <a:ln>
            <a:noFill/>
          </a:ln>
        </p:spPr>
        <p:txBody>
          <a:bodyPr spcFirstLastPara="1" wrap="square" lIns="91425" tIns="45700" rIns="91425" bIns="45700" anchor="t" anchorCtr="0">
            <a:normAutofit/>
          </a:bodyPr>
          <a:lstStyle/>
          <a:p>
            <a:pPr marL="571500" marR="0" lvl="0" indent="-342900" algn="l" rtl="0">
              <a:lnSpc>
                <a:spcPct val="90000"/>
              </a:lnSpc>
              <a:spcBef>
                <a:spcPts val="1000"/>
              </a:spcBef>
              <a:spcAft>
                <a:spcPts val="0"/>
              </a:spcAft>
              <a:buClr>
                <a:schemeClr val="lt2"/>
              </a:buClr>
              <a:buSzPts val="2400"/>
              <a:buFont typeface="Arial"/>
              <a:buChar char="•"/>
            </a:pPr>
            <a:r>
              <a:rPr lang="en-US" sz="2400" b="0" i="0" u="none" strike="noStrike" cap="none">
                <a:solidFill>
                  <a:schemeClr val="lt2"/>
                </a:solidFill>
                <a:latin typeface="Century Gothic"/>
                <a:ea typeface="Century Gothic"/>
                <a:cs typeface="Century Gothic"/>
                <a:sym typeface="Century Gothic"/>
              </a:rPr>
              <a:t>A trip for two to Transitions Academy in Orlando, Fla.</a:t>
            </a:r>
            <a:endParaRPr/>
          </a:p>
          <a:p>
            <a:pPr marL="571500" marR="0" lvl="0" indent="-342900" algn="l" rtl="0">
              <a:lnSpc>
                <a:spcPct val="90000"/>
              </a:lnSpc>
              <a:spcBef>
                <a:spcPts val="1000"/>
              </a:spcBef>
              <a:spcAft>
                <a:spcPts val="0"/>
              </a:spcAft>
              <a:buClr>
                <a:schemeClr val="lt2"/>
              </a:buClr>
              <a:buSzPts val="2400"/>
              <a:buFont typeface="Arial"/>
              <a:buChar char="•"/>
            </a:pPr>
            <a:r>
              <a:rPr lang="en-US" sz="2400" b="0" i="0" u="none" strike="noStrike" cap="none">
                <a:solidFill>
                  <a:schemeClr val="lt2"/>
                </a:solidFill>
                <a:latin typeface="Century Gothic"/>
                <a:ea typeface="Century Gothic"/>
                <a:cs typeface="Century Gothic"/>
                <a:sym typeface="Century Gothic"/>
              </a:rPr>
              <a:t>Recognition at Transitions Academy</a:t>
            </a:r>
            <a:endParaRPr/>
          </a:p>
          <a:p>
            <a:pPr marL="571500" marR="0" lvl="0" indent="-342900" algn="l" rtl="0">
              <a:lnSpc>
                <a:spcPct val="90000"/>
              </a:lnSpc>
              <a:spcBef>
                <a:spcPts val="1000"/>
              </a:spcBef>
              <a:spcAft>
                <a:spcPts val="0"/>
              </a:spcAft>
              <a:buClr>
                <a:schemeClr val="lt2"/>
              </a:buClr>
              <a:buSzPts val="2400"/>
              <a:buFont typeface="Arial"/>
              <a:buChar char="•"/>
            </a:pPr>
            <a:r>
              <a:rPr lang="en-US" sz="2400" b="0" i="0" u="none" strike="noStrike" cap="none">
                <a:solidFill>
                  <a:schemeClr val="lt2"/>
                </a:solidFill>
                <a:latin typeface="Century Gothic"/>
                <a:ea typeface="Century Gothic"/>
                <a:cs typeface="Century Gothic"/>
                <a:sym typeface="Century Gothic"/>
              </a:rPr>
              <a:t>Coverage in trade news publications (examples follow)</a:t>
            </a:r>
            <a:endParaRPr/>
          </a:p>
          <a:p>
            <a:pPr marL="571500" marR="0" lvl="0" indent="-342900" algn="l" rtl="0">
              <a:lnSpc>
                <a:spcPct val="90000"/>
              </a:lnSpc>
              <a:spcBef>
                <a:spcPts val="1000"/>
              </a:spcBef>
              <a:spcAft>
                <a:spcPts val="0"/>
              </a:spcAft>
              <a:buClr>
                <a:schemeClr val="lt2"/>
              </a:buClr>
              <a:buSzPts val="2400"/>
              <a:buFont typeface="Arial"/>
              <a:buChar char="•"/>
            </a:pPr>
            <a:r>
              <a:rPr lang="en-US" sz="2400" b="0" i="0" u="none" strike="noStrike" cap="none">
                <a:solidFill>
                  <a:schemeClr val="lt2"/>
                </a:solidFill>
                <a:latin typeface="Century Gothic"/>
                <a:ea typeface="Century Gothic"/>
                <a:cs typeface="Century Gothic"/>
                <a:sym typeface="Century Gothic"/>
              </a:rPr>
              <a:t>A shiny trophy</a:t>
            </a:r>
            <a:endParaRPr/>
          </a:p>
        </p:txBody>
      </p:sp>
      <p:pic>
        <p:nvPicPr>
          <p:cNvPr id="289" name="Google Shape;289;p4"/>
          <p:cNvPicPr preferRelativeResize="0"/>
          <p:nvPr/>
        </p:nvPicPr>
        <p:blipFill rotWithShape="1">
          <a:blip r:embed="rId3">
            <a:alphaModFix/>
          </a:blip>
          <a:srcRect l="10828" r="14247"/>
          <a:stretch/>
        </p:blipFill>
        <p:spPr>
          <a:xfrm>
            <a:off x="-1705279" y="1"/>
            <a:ext cx="7704944" cy="6857999"/>
          </a:xfrm>
          <a:prstGeom prst="parallelogram">
            <a:avLst>
              <a:gd name="adj" fmla="val 24755"/>
            </a:avLst>
          </a:prstGeom>
          <a:noFill/>
          <a:ln>
            <a:noFill/>
          </a:ln>
        </p:spPr>
      </p:pic>
      <p:cxnSp>
        <p:nvCxnSpPr>
          <p:cNvPr id="290" name="Google Shape;290;p4"/>
          <p:cNvCxnSpPr/>
          <p:nvPr/>
        </p:nvCxnSpPr>
        <p:spPr>
          <a:xfrm flipH="1">
            <a:off x="4159567" y="-1214123"/>
            <a:ext cx="2089587" cy="8630515"/>
          </a:xfrm>
          <a:prstGeom prst="straightConnector1">
            <a:avLst/>
          </a:prstGeom>
          <a:noFill/>
          <a:ln w="117475" cap="flat" cmpd="sng">
            <a:solidFill>
              <a:srgbClr val="FFFFFF"/>
            </a:solidFill>
            <a:prstDash val="solid"/>
            <a:miter lim="8000"/>
            <a:headEnd type="none" w="sm" len="sm"/>
            <a:tailEnd type="none" w="sm" len="sm"/>
          </a:ln>
          <a:effectLst>
            <a:outerShdw blurRad="152400" dist="38100" algn="l" rotWithShape="0">
              <a:srgbClr val="000000">
                <a:alpha val="20000"/>
              </a:srgbClr>
            </a:outerShdw>
          </a:effectLst>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6" name="Google Shape;296;p5"/>
          <p:cNvGrpSpPr/>
          <p:nvPr/>
        </p:nvGrpSpPr>
        <p:grpSpPr>
          <a:xfrm>
            <a:off x="6552655" y="1344894"/>
            <a:ext cx="3128412" cy="5440956"/>
            <a:chOff x="6275940" y="1266482"/>
            <a:chExt cx="3128412" cy="5440956"/>
          </a:xfrm>
        </p:grpSpPr>
        <p:pic>
          <p:nvPicPr>
            <p:cNvPr id="297" name="Google Shape;297;p5" descr="A close up of a hill&#10;&#10;Description automatically generated"/>
            <p:cNvPicPr preferRelativeResize="0"/>
            <p:nvPr/>
          </p:nvPicPr>
          <p:blipFill rotWithShape="1">
            <a:blip r:embed="rId3">
              <a:alphaModFix/>
            </a:blip>
            <a:srcRect t="72906" r="54837"/>
            <a:stretch/>
          </p:blipFill>
          <p:spPr>
            <a:xfrm>
              <a:off x="6275940" y="6086862"/>
              <a:ext cx="3128412" cy="620576"/>
            </a:xfrm>
            <a:prstGeom prst="rect">
              <a:avLst/>
            </a:prstGeom>
            <a:noFill/>
            <a:ln>
              <a:noFill/>
            </a:ln>
          </p:spPr>
        </p:pic>
        <p:pic>
          <p:nvPicPr>
            <p:cNvPr id="298" name="Google Shape;298;p5"/>
            <p:cNvPicPr preferRelativeResize="0"/>
            <p:nvPr/>
          </p:nvPicPr>
          <p:blipFill rotWithShape="1">
            <a:blip r:embed="rId4">
              <a:alphaModFix/>
            </a:blip>
            <a:srcRect/>
            <a:stretch/>
          </p:blipFill>
          <p:spPr>
            <a:xfrm>
              <a:off x="6347620" y="1266482"/>
              <a:ext cx="3056732" cy="5078695"/>
            </a:xfrm>
            <a:prstGeom prst="rect">
              <a:avLst/>
            </a:prstGeom>
            <a:noFill/>
            <a:ln>
              <a:noFill/>
            </a:ln>
          </p:spPr>
        </p:pic>
      </p:grpSp>
      <p:grpSp>
        <p:nvGrpSpPr>
          <p:cNvPr id="299" name="Google Shape;299;p5"/>
          <p:cNvGrpSpPr/>
          <p:nvPr/>
        </p:nvGrpSpPr>
        <p:grpSpPr>
          <a:xfrm>
            <a:off x="2162534" y="1344894"/>
            <a:ext cx="3405132" cy="5513106"/>
            <a:chOff x="1385885" y="1344894"/>
            <a:chExt cx="3405132" cy="5513106"/>
          </a:xfrm>
        </p:grpSpPr>
        <p:pic>
          <p:nvPicPr>
            <p:cNvPr id="300" name="Google Shape;300;p5" descr="A close up of a hill&#10;&#10;Description automatically generated"/>
            <p:cNvPicPr preferRelativeResize="0"/>
            <p:nvPr/>
          </p:nvPicPr>
          <p:blipFill rotWithShape="1">
            <a:blip r:embed="rId3">
              <a:alphaModFix/>
            </a:blip>
            <a:srcRect l="1189" t="79428" r="54836" b="-1"/>
            <a:stretch/>
          </p:blipFill>
          <p:spPr>
            <a:xfrm flipH="1">
              <a:off x="1385885" y="6282267"/>
              <a:ext cx="3405127" cy="575733"/>
            </a:xfrm>
            <a:prstGeom prst="rect">
              <a:avLst/>
            </a:prstGeom>
            <a:noFill/>
            <a:ln>
              <a:noFill/>
            </a:ln>
          </p:spPr>
        </p:pic>
        <p:pic>
          <p:nvPicPr>
            <p:cNvPr id="301" name="Google Shape;301;p5"/>
            <p:cNvPicPr preferRelativeResize="0"/>
            <p:nvPr/>
          </p:nvPicPr>
          <p:blipFill rotWithShape="1">
            <a:blip r:embed="rId5">
              <a:alphaModFix/>
            </a:blip>
            <a:srcRect t="52280"/>
            <a:stretch/>
          </p:blipFill>
          <p:spPr>
            <a:xfrm>
              <a:off x="1385889" y="3257849"/>
              <a:ext cx="3405128" cy="3087328"/>
            </a:xfrm>
            <a:prstGeom prst="rect">
              <a:avLst/>
            </a:prstGeom>
            <a:noFill/>
            <a:ln>
              <a:noFill/>
            </a:ln>
          </p:spPr>
        </p:pic>
        <p:pic>
          <p:nvPicPr>
            <p:cNvPr id="302" name="Google Shape;302;p5"/>
            <p:cNvPicPr preferRelativeResize="0"/>
            <p:nvPr/>
          </p:nvPicPr>
          <p:blipFill rotWithShape="1">
            <a:blip r:embed="rId5">
              <a:alphaModFix/>
            </a:blip>
            <a:srcRect b="70432"/>
            <a:stretch/>
          </p:blipFill>
          <p:spPr>
            <a:xfrm>
              <a:off x="1385888" y="1344894"/>
              <a:ext cx="3405128" cy="1912955"/>
            </a:xfrm>
            <a:prstGeom prst="rect">
              <a:avLst/>
            </a:prstGeom>
            <a:noFill/>
            <a:ln>
              <a:noFill/>
            </a:ln>
          </p:spPr>
        </p:pic>
      </p:grpSp>
      <p:sp>
        <p:nvSpPr>
          <p:cNvPr id="303" name="Google Shape;303;p5"/>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a:t>VISION MONDAY AND EYECARE BUSINESS MAGAZINE ONLINE</a:t>
            </a:r>
            <a:endParaRPr/>
          </a:p>
        </p:txBody>
      </p:sp>
      <p:sp>
        <p:nvSpPr>
          <p:cNvPr id="304" name="Google Shape;304;p5"/>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5</a:t>
            </a:fld>
            <a:endParaRPr sz="800" b="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6"/>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a:t>OPTICAL PRISM MAGAZINE AND OPTIK ONLINE </a:t>
            </a:r>
            <a:endParaRPr/>
          </a:p>
        </p:txBody>
      </p:sp>
      <p:sp>
        <p:nvSpPr>
          <p:cNvPr id="311" name="Google Shape;311;p6"/>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6</a:t>
            </a:fld>
            <a:endParaRPr sz="800" b="0">
              <a:solidFill>
                <a:schemeClr val="dk1"/>
              </a:solidFill>
            </a:endParaRPr>
          </a:p>
        </p:txBody>
      </p:sp>
      <p:grpSp>
        <p:nvGrpSpPr>
          <p:cNvPr id="312" name="Google Shape;312;p6"/>
          <p:cNvGrpSpPr/>
          <p:nvPr/>
        </p:nvGrpSpPr>
        <p:grpSpPr>
          <a:xfrm>
            <a:off x="6533319" y="1486043"/>
            <a:ext cx="3189256" cy="4805779"/>
            <a:chOff x="6994689" y="1540248"/>
            <a:chExt cx="3189256" cy="4805779"/>
          </a:xfrm>
        </p:grpSpPr>
        <p:pic>
          <p:nvPicPr>
            <p:cNvPr id="313" name="Google Shape;313;p6" descr="A close up of a hill&#10;&#10;Description automatically generated"/>
            <p:cNvPicPr preferRelativeResize="0"/>
            <p:nvPr/>
          </p:nvPicPr>
          <p:blipFill rotWithShape="1">
            <a:blip r:embed="rId3">
              <a:alphaModFix/>
            </a:blip>
            <a:srcRect t="69598" r="54837" b="-1"/>
            <a:stretch/>
          </p:blipFill>
          <p:spPr>
            <a:xfrm>
              <a:off x="6994689" y="5637229"/>
              <a:ext cx="3184281" cy="708798"/>
            </a:xfrm>
            <a:prstGeom prst="rect">
              <a:avLst/>
            </a:prstGeom>
            <a:noFill/>
            <a:ln>
              <a:noFill/>
            </a:ln>
          </p:spPr>
        </p:pic>
        <p:pic>
          <p:nvPicPr>
            <p:cNvPr id="314" name="Google Shape;314;p6"/>
            <p:cNvPicPr preferRelativeResize="0"/>
            <p:nvPr/>
          </p:nvPicPr>
          <p:blipFill rotWithShape="1">
            <a:blip r:embed="rId4">
              <a:alphaModFix/>
            </a:blip>
            <a:srcRect/>
            <a:stretch/>
          </p:blipFill>
          <p:spPr>
            <a:xfrm>
              <a:off x="7066666" y="1540248"/>
              <a:ext cx="3117279" cy="4348885"/>
            </a:xfrm>
            <a:prstGeom prst="rect">
              <a:avLst/>
            </a:prstGeom>
            <a:noFill/>
            <a:ln>
              <a:noFill/>
            </a:ln>
          </p:spPr>
        </p:pic>
      </p:grpSp>
      <p:grpSp>
        <p:nvGrpSpPr>
          <p:cNvPr id="315" name="Google Shape;315;p6"/>
          <p:cNvGrpSpPr/>
          <p:nvPr/>
        </p:nvGrpSpPr>
        <p:grpSpPr>
          <a:xfrm>
            <a:off x="2284677" y="1295418"/>
            <a:ext cx="2113825" cy="5221713"/>
            <a:chOff x="1707463" y="1273050"/>
            <a:chExt cx="2113825" cy="5221713"/>
          </a:xfrm>
        </p:grpSpPr>
        <p:pic>
          <p:nvPicPr>
            <p:cNvPr id="316" name="Google Shape;316;p6" descr="A close up of a hill&#10;&#10;Description automatically generated"/>
            <p:cNvPicPr preferRelativeResize="0"/>
            <p:nvPr/>
          </p:nvPicPr>
          <p:blipFill rotWithShape="1">
            <a:blip r:embed="rId3">
              <a:alphaModFix/>
            </a:blip>
            <a:srcRect l="-199" t="-432" r="34316" b="-42"/>
            <a:stretch/>
          </p:blipFill>
          <p:spPr>
            <a:xfrm flipH="1">
              <a:off x="1707463" y="5335664"/>
              <a:ext cx="2113825" cy="1159099"/>
            </a:xfrm>
            <a:prstGeom prst="rect">
              <a:avLst/>
            </a:prstGeom>
            <a:noFill/>
            <a:ln>
              <a:noFill/>
            </a:ln>
          </p:spPr>
        </p:pic>
        <p:pic>
          <p:nvPicPr>
            <p:cNvPr id="317" name="Google Shape;317;p6"/>
            <p:cNvPicPr preferRelativeResize="0"/>
            <p:nvPr/>
          </p:nvPicPr>
          <p:blipFill rotWithShape="1">
            <a:blip r:embed="rId5">
              <a:alphaModFix/>
            </a:blip>
            <a:srcRect/>
            <a:stretch/>
          </p:blipFill>
          <p:spPr>
            <a:xfrm>
              <a:off x="1707464" y="1273050"/>
              <a:ext cx="2072684" cy="4996404"/>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7"/>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a:t>HOW DO YOU ENTER?</a:t>
            </a:r>
            <a:endParaRPr/>
          </a:p>
        </p:txBody>
      </p:sp>
      <p:sp>
        <p:nvSpPr>
          <p:cNvPr id="324" name="Google Shape;324;p7"/>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1000"/>
              </a:spcBef>
              <a:spcAft>
                <a:spcPts val="0"/>
              </a:spcAft>
              <a:buClr>
                <a:schemeClr val="dk1"/>
              </a:buClr>
              <a:buSzPts val="1800"/>
              <a:buFont typeface="Arial"/>
              <a:buChar char="•"/>
            </a:pPr>
            <a:r>
              <a:rPr lang="en-US" sz="2400" dirty="0"/>
              <a:t>Nominations will be accepted online at </a:t>
            </a:r>
            <a:r>
              <a:rPr lang="en-US" sz="2400" u="sng" dirty="0" err="1">
                <a:solidFill>
                  <a:srgbClr val="00B0F0"/>
                </a:solidFill>
              </a:rPr>
              <a:t>Transitions.com</a:t>
            </a:r>
            <a:r>
              <a:rPr lang="en-US" sz="2400" u="sng" dirty="0">
                <a:solidFill>
                  <a:srgbClr val="00B0F0"/>
                </a:solidFill>
              </a:rPr>
              <a:t>/Awards </a:t>
            </a:r>
            <a:r>
              <a:rPr lang="en-US" sz="2400" dirty="0"/>
              <a:t>in October 2021. </a:t>
            </a:r>
            <a:endParaRPr dirty="0"/>
          </a:p>
        </p:txBody>
      </p:sp>
      <p:sp>
        <p:nvSpPr>
          <p:cNvPr id="325" name="Google Shape;325;p7"/>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7</a:t>
            </a:fld>
            <a:endParaRPr sz="800" b="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8"/>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dirty="0"/>
              <a:t>GET INSPIRED</a:t>
            </a:r>
            <a:endParaRPr dirty="0"/>
          </a:p>
        </p:txBody>
      </p:sp>
      <p:sp>
        <p:nvSpPr>
          <p:cNvPr id="332" name="Google Shape;332;p8"/>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8</a:t>
            </a:fld>
            <a:endParaRPr sz="800" b="0">
              <a:solidFill>
                <a:schemeClr val="dk1"/>
              </a:solidFill>
            </a:endParaRPr>
          </a:p>
        </p:txBody>
      </p:sp>
      <p:grpSp>
        <p:nvGrpSpPr>
          <p:cNvPr id="333" name="Google Shape;333;p8"/>
          <p:cNvGrpSpPr/>
          <p:nvPr/>
        </p:nvGrpSpPr>
        <p:grpSpPr>
          <a:xfrm>
            <a:off x="2882182" y="2332170"/>
            <a:ext cx="6427636" cy="3584384"/>
            <a:chOff x="2882182" y="2758121"/>
            <a:chExt cx="6427636" cy="3584384"/>
          </a:xfrm>
        </p:grpSpPr>
        <p:pic>
          <p:nvPicPr>
            <p:cNvPr id="334" name="Google Shape;334;p8">
              <a:hlinkClick r:id="rId3"/>
            </p:cNvPr>
            <p:cNvPicPr preferRelativeResize="0"/>
            <p:nvPr/>
          </p:nvPicPr>
          <p:blipFill rotWithShape="1">
            <a:blip r:embed="rId4">
              <a:alphaModFix/>
            </a:blip>
            <a:srcRect/>
            <a:stretch/>
          </p:blipFill>
          <p:spPr>
            <a:xfrm>
              <a:off x="2882182" y="2758121"/>
              <a:ext cx="6427636" cy="3584384"/>
            </a:xfrm>
            <a:prstGeom prst="rect">
              <a:avLst/>
            </a:prstGeom>
            <a:noFill/>
            <a:ln>
              <a:noFill/>
            </a:ln>
          </p:spPr>
        </p:pic>
        <p:pic>
          <p:nvPicPr>
            <p:cNvPr id="335" name="Google Shape;335;p8">
              <a:hlinkClick r:id="rId3"/>
            </p:cNvPr>
            <p:cNvPicPr preferRelativeResize="0"/>
            <p:nvPr/>
          </p:nvPicPr>
          <p:blipFill rotWithShape="1">
            <a:blip r:embed="rId5">
              <a:alphaModFix/>
            </a:blip>
            <a:srcRect/>
            <a:stretch/>
          </p:blipFill>
          <p:spPr>
            <a:xfrm>
              <a:off x="5528872" y="4122295"/>
              <a:ext cx="1134255" cy="1134255"/>
            </a:xfrm>
            <a:prstGeom prst="rect">
              <a:avLst/>
            </a:prstGeom>
            <a:noFill/>
            <a:ln>
              <a:noFill/>
            </a:ln>
          </p:spPr>
        </p:pic>
      </p:grpSp>
      <p:sp>
        <p:nvSpPr>
          <p:cNvPr id="336" name="Google Shape;336;p8"/>
          <p:cNvSpPr/>
          <p:nvPr/>
        </p:nvSpPr>
        <p:spPr>
          <a:xfrm>
            <a:off x="1267383" y="1391378"/>
            <a:ext cx="857959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chemeClr val="dk1"/>
                </a:solidFill>
                <a:latin typeface="Century Gothic"/>
                <a:ea typeface="Century Gothic"/>
                <a:cs typeface="Century Gothic"/>
                <a:sym typeface="Century Gothic"/>
              </a:rPr>
              <a:t>Watch this video from the Innovation Awards Ceremony:</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9"/>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2"/>
              </a:buClr>
              <a:buSzPts val="800"/>
              <a:buFont typeface="Arial"/>
              <a:buNone/>
            </a:pPr>
            <a:endParaRPr/>
          </a:p>
        </p:txBody>
      </p:sp>
      <p:sp>
        <p:nvSpPr>
          <p:cNvPr id="343" name="Google Shape;343;p9"/>
          <p:cNvSpPr txBox="1">
            <a:spLocks noGrp="1"/>
          </p:cNvSpPr>
          <p:nvPr>
            <p:ph type="subTitle" idx="2"/>
          </p:nvPr>
        </p:nvSpPr>
        <p:spPr>
          <a:xfrm>
            <a:off x="1106441" y="1889153"/>
            <a:ext cx="10397582" cy="95223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a:t>HOW TO CREATE A WINNING ENTRY</a:t>
            </a:r>
            <a:endParaRPr/>
          </a:p>
        </p:txBody>
      </p:sp>
      <p:sp>
        <p:nvSpPr>
          <p:cNvPr id="344" name="Google Shape;344;p9"/>
          <p:cNvSpPr txBox="1">
            <a:spLocks noGrp="1"/>
          </p:cNvSpPr>
          <p:nvPr>
            <p:ph type="body" idx="3"/>
          </p:nvPr>
        </p:nvSpPr>
        <p:spPr>
          <a:xfrm>
            <a:off x="1077674" y="3258479"/>
            <a:ext cx="7446731" cy="56583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2"/>
              </a:buClr>
              <a:buSzPts val="2400"/>
              <a:buFont typeface="Arial"/>
              <a:buNone/>
            </a:pPr>
            <a:r>
              <a:rPr lang="en-US" dirty="0"/>
              <a:t>Visit </a:t>
            </a:r>
            <a:r>
              <a:rPr lang="en-US" dirty="0" err="1"/>
              <a:t>Transitions.com</a:t>
            </a:r>
            <a:r>
              <a:rPr lang="en-US" dirty="0"/>
              <a:t>/Awards</a:t>
            </a:r>
            <a:endParaRPr dirty="0"/>
          </a:p>
        </p:txBody>
      </p:sp>
    </p:spTree>
  </p:cSld>
  <p:clrMapOvr>
    <a:masterClrMapping/>
  </p:clrMapOvr>
</p:sld>
</file>

<file path=ppt/theme/theme1.xml><?xml version="1.0" encoding="utf-8"?>
<a:theme xmlns:a="http://schemas.openxmlformats.org/drawingml/2006/main" name="Office Theme">
  <a:themeElements>
    <a:clrScheme name="Transitions Colors">
      <a:dk1>
        <a:srgbClr val="002C71"/>
      </a:dk1>
      <a:lt1>
        <a:srgbClr val="DB934B"/>
      </a:lt1>
      <a:dk2>
        <a:srgbClr val="44546A"/>
      </a:dk2>
      <a:lt2>
        <a:srgbClr val="FFFFFF"/>
      </a:lt2>
      <a:accent1>
        <a:srgbClr val="171616"/>
      </a:accent1>
      <a:accent2>
        <a:srgbClr val="E7E6E6"/>
      </a:accent2>
      <a:accent3>
        <a:srgbClr val="5CA3A3"/>
      </a:accent3>
      <a:accent4>
        <a:srgbClr val="FBE927"/>
      </a:accent4>
      <a:accent5>
        <a:srgbClr val="E03C30"/>
      </a:accent5>
      <a:accent6>
        <a:srgbClr val="993366"/>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TotalTime>
  <Words>4942</Words>
  <Application>Microsoft Macintosh PowerPoint</Application>
  <PresentationFormat>Widescreen</PresentationFormat>
  <Paragraphs>463</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Century Gothic</vt:lpstr>
      <vt:lpstr>Georgia</vt:lpstr>
      <vt:lpstr>Calibri</vt:lpstr>
      <vt:lpstr>Arial</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 OPTICAL  BEST IN MARKETING</vt:lpstr>
      <vt:lpstr>GRIMARD OPTIQUE CANADA RETAILER OF THE YEAR</vt:lpstr>
      <vt:lpstr>HENRY FORD OPTIMEYES U.S. RETAILER OF THE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Myers</dc:creator>
  <cp:lastModifiedBy>Michael Battisti</cp:lastModifiedBy>
  <cp:revision>4</cp:revision>
  <dcterms:modified xsi:type="dcterms:W3CDTF">2021-09-22T21:02:08Z</dcterms:modified>
</cp:coreProperties>
</file>