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27"/>
  </p:notesMasterIdLst>
  <p:handoutMasterIdLst>
    <p:handoutMasterId r:id="rId28"/>
  </p:handoutMasterIdLst>
  <p:sldIdLst>
    <p:sldId id="291" r:id="rId2"/>
    <p:sldId id="296" r:id="rId3"/>
    <p:sldId id="297" r:id="rId4"/>
    <p:sldId id="293" r:id="rId5"/>
    <p:sldId id="318" r:id="rId6"/>
    <p:sldId id="319" r:id="rId7"/>
    <p:sldId id="315" r:id="rId8"/>
    <p:sldId id="298" r:id="rId9"/>
    <p:sldId id="314" r:id="rId10"/>
    <p:sldId id="294" r:id="rId11"/>
    <p:sldId id="286" r:id="rId12"/>
    <p:sldId id="316" r:id="rId13"/>
    <p:sldId id="312" r:id="rId14"/>
    <p:sldId id="310" r:id="rId15"/>
    <p:sldId id="295" r:id="rId16"/>
    <p:sldId id="302" r:id="rId17"/>
    <p:sldId id="321" r:id="rId18"/>
    <p:sldId id="309" r:id="rId19"/>
    <p:sldId id="317" r:id="rId20"/>
    <p:sldId id="282" r:id="rId21"/>
    <p:sldId id="281" r:id="rId22"/>
    <p:sldId id="283" r:id="rId23"/>
    <p:sldId id="284" r:id="rId24"/>
    <p:sldId id="285" r:id="rId25"/>
    <p:sldId id="320" r:id="rId2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255">
          <p15:clr>
            <a:srgbClr val="A4A3A4"/>
          </p15:clr>
        </p15:guide>
        <p15:guide id="2" pos="5608">
          <p15:clr>
            <a:srgbClr val="A4A3A4"/>
          </p15:clr>
        </p15:guide>
        <p15:guide id="3" pos="4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Gregory" initials="C" lastIdx="1" clrIdx="0">
    <p:extLst>
      <p:ext uri="{19B8F6BF-5375-455C-9EA6-DF929625EA0E}">
        <p15:presenceInfo xmlns:p15="http://schemas.microsoft.com/office/powerpoint/2012/main" userId="S-1-5-21-1997283580-3459341067-486214353-1210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008C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7" autoAdjust="0"/>
    <p:restoredTop sz="85305" autoAdjust="0"/>
  </p:normalViewPr>
  <p:slideViewPr>
    <p:cSldViewPr snapToGrid="0">
      <p:cViewPr varScale="1">
        <p:scale>
          <a:sx n="63" d="100"/>
          <a:sy n="63" d="100"/>
        </p:scale>
        <p:origin x="1710" y="66"/>
      </p:cViewPr>
      <p:guideLst>
        <p:guide orient="horz" pos="2255"/>
        <p:guide pos="5608"/>
        <p:guide pos="458"/>
      </p:guideLst>
    </p:cSldViewPr>
  </p:slideViewPr>
  <p:outlineViewPr>
    <p:cViewPr>
      <p:scale>
        <a:sx n="33" d="100"/>
        <a:sy n="33" d="100"/>
      </p:scale>
      <p:origin x="204" y="0"/>
    </p:cViewPr>
  </p:outlineViewPr>
  <p:notesTextViewPr>
    <p:cViewPr>
      <p:scale>
        <a:sx n="100" d="100"/>
        <a:sy n="100" d="100"/>
      </p:scale>
      <p:origin x="0" y="0"/>
    </p:cViewPr>
  </p:notesTextViewPr>
  <p:notesViewPr>
    <p:cSldViewPr snapToGrid="0">
      <p:cViewPr varScale="1">
        <p:scale>
          <a:sx n="100" d="100"/>
          <a:sy n="100" d="100"/>
        </p:scale>
        <p:origin x="355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B2CD45-94F7-47C3-B510-9353D53DB19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1610E206-5322-433F-9984-9E34DB3EBC3F}"/>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0F20C3A-94BB-4D3D-BAE4-D683D012131A}" type="datetimeFigureOut">
              <a:rPr lang="en-US"/>
              <a:pPr>
                <a:defRPr/>
              </a:pPr>
              <a:t>9/13/2018</a:t>
            </a:fld>
            <a:endParaRPr lang="en-US"/>
          </a:p>
        </p:txBody>
      </p:sp>
      <p:sp>
        <p:nvSpPr>
          <p:cNvPr id="4" name="Footer Placeholder 3">
            <a:extLst>
              <a:ext uri="{FF2B5EF4-FFF2-40B4-BE49-F238E27FC236}">
                <a16:creationId xmlns:a16="http://schemas.microsoft.com/office/drawing/2014/main" id="{C510B028-3419-4A71-ADB0-2B8CEE116DD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4CE2349C-747E-472D-B39D-B1A44CDE60B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393A250-9749-4658-9BB1-7B9464EBC4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24348-491A-4631-A393-8D0379FBA5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44FD6454-87D9-4F90-B77C-123C13026A2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58E7851-7AC7-4D77-9736-C902E00A7F21}" type="datetimeFigureOut">
              <a:rPr lang="en-US"/>
              <a:pPr>
                <a:defRPr/>
              </a:pPr>
              <a:t>9/13/2018</a:t>
            </a:fld>
            <a:endParaRPr lang="en-US"/>
          </a:p>
        </p:txBody>
      </p:sp>
      <p:sp>
        <p:nvSpPr>
          <p:cNvPr id="4" name="Slide Image Placeholder 3">
            <a:extLst>
              <a:ext uri="{FF2B5EF4-FFF2-40B4-BE49-F238E27FC236}">
                <a16:creationId xmlns:a16="http://schemas.microsoft.com/office/drawing/2014/main" id="{910D8502-33D9-46DE-83BC-59740E9FCC1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0397367-77C6-4B35-8BFA-343E864D8C5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6734D4B-8C63-42B6-9F21-3E9DD6382D1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1C097014-2146-49B5-99F5-C425A578775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D6FB53B-695D-44DF-AFF1-76D0D1EC04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D57371D-41A3-4319-BD7D-1CCBA3919E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804A49AF-2D87-493D-9013-30AF122C9A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Transitions</a:t>
            </a:r>
            <a:r>
              <a:rPr lang="en-US" altLang="en-US" baseline="30000"/>
              <a:t>®</a:t>
            </a:r>
            <a:r>
              <a:rPr lang="en-US" altLang="en-US"/>
              <a:t> Innovation Awards program recognizes and celebrates loyal partners and individual optical industry professionals from Canada and the U.S. who have shown the highest level of commitment to growing its business with Transitions Optical’s family of products and programs over the past year.</a:t>
            </a:r>
          </a:p>
        </p:txBody>
      </p:sp>
      <p:sp>
        <p:nvSpPr>
          <p:cNvPr id="9220" name="Slide Number Placeholder 3">
            <a:extLst>
              <a:ext uri="{FF2B5EF4-FFF2-40B4-BE49-F238E27FC236}">
                <a16:creationId xmlns:a16="http://schemas.microsoft.com/office/drawing/2014/main" id="{2C4C34F4-13E6-4E37-83A5-83C7BBB26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BCD479-353D-4A5C-BF4B-B7B5D1A20BE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BD81695-541C-4401-993E-C1850E07F4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1196820-E1BF-4B12-B463-858D9FE444A1}"/>
              </a:ext>
            </a:extLst>
          </p:cNvPr>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sz="1800" dirty="0">
                <a:solidFill>
                  <a:prstClr val="black"/>
                </a:solidFill>
                <a:latin typeface="Century Gothic"/>
              </a:rPr>
              <a:t>Greiche &amp; </a:t>
            </a:r>
            <a:r>
              <a:rPr lang="en-US" sz="1800" dirty="0" err="1">
                <a:solidFill>
                  <a:prstClr val="black"/>
                </a:solidFill>
                <a:latin typeface="Century Gothic"/>
              </a:rPr>
              <a:t>Scaff</a:t>
            </a:r>
            <a:r>
              <a:rPr lang="en-US" sz="1800" dirty="0">
                <a:solidFill>
                  <a:prstClr val="black"/>
                </a:solidFill>
                <a:latin typeface="Century Gothic"/>
              </a:rPr>
              <a:t> is an optical retailer with over 75 locations across the province of Quebec. </a:t>
            </a:r>
          </a:p>
          <a:p>
            <a:pPr defTabSz="914400">
              <a:lnSpc>
                <a:spcPct val="90000"/>
              </a:lnSpc>
              <a:spcBef>
                <a:spcPct val="0"/>
              </a:spcBef>
              <a:spcAft>
                <a:spcPts val="1200"/>
              </a:spcAft>
              <a:buClr>
                <a:srgbClr val="00B5E2"/>
              </a:buClr>
              <a:buFont typeface="Arial" charset="0"/>
              <a:buNone/>
              <a:defRPr/>
            </a:pPr>
            <a:endParaRPr 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r>
              <a:rPr lang="en-US" sz="1800" dirty="0">
                <a:solidFill>
                  <a:prstClr val="black"/>
                </a:solidFill>
                <a:latin typeface="Century Gothic"/>
              </a:rPr>
              <a:t>To help their staff recommend Transitions lenses, Greiche &amp; </a:t>
            </a:r>
            <a:r>
              <a:rPr lang="en-US" sz="1800" dirty="0" err="1">
                <a:solidFill>
                  <a:prstClr val="black"/>
                </a:solidFill>
                <a:latin typeface="Century Gothic"/>
              </a:rPr>
              <a:t>Scaff</a:t>
            </a:r>
            <a:r>
              <a:rPr lang="en-US" sz="1800" dirty="0">
                <a:solidFill>
                  <a:prstClr val="black"/>
                </a:solidFill>
                <a:latin typeface="Century Gothic"/>
              </a:rPr>
              <a:t> ran a secret shopper program in 2017 to evaluate how they were bringing up Transitions</a:t>
            </a:r>
            <a:r>
              <a:rPr lang="en-US" altLang="en-US" sz="1800" baseline="30000" dirty="0"/>
              <a:t>®</a:t>
            </a:r>
            <a:r>
              <a:rPr lang="en-US" sz="1800" dirty="0">
                <a:solidFill>
                  <a:prstClr val="black"/>
                </a:solidFill>
                <a:latin typeface="Century Gothic"/>
              </a:rPr>
              <a:t> lenses to patients. Their findings influenced their training and furthered their mission, which is helping patients get the best vision and best quality products possible.</a:t>
            </a:r>
          </a:p>
          <a:p>
            <a:pPr defTabSz="914400">
              <a:lnSpc>
                <a:spcPct val="90000"/>
              </a:lnSpc>
              <a:spcBef>
                <a:spcPct val="0"/>
              </a:spcBef>
              <a:spcAft>
                <a:spcPts val="1200"/>
              </a:spcAft>
              <a:buClr>
                <a:srgbClr val="00B5E2"/>
              </a:buClr>
              <a:buFont typeface="Arial" charset="0"/>
              <a:buNone/>
              <a:defRPr/>
            </a:pPr>
            <a:endParaRPr 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r>
              <a:rPr lang="en-US" sz="1800" dirty="0">
                <a:solidFill>
                  <a:prstClr val="black"/>
                </a:solidFill>
                <a:latin typeface="Century Gothic"/>
              </a:rPr>
              <a:t>When talking with their patients, Greiche &amp; </a:t>
            </a:r>
            <a:r>
              <a:rPr lang="en-US" sz="1800" dirty="0" err="1">
                <a:solidFill>
                  <a:prstClr val="black"/>
                </a:solidFill>
                <a:latin typeface="Century Gothic"/>
              </a:rPr>
              <a:t>Scaff</a:t>
            </a:r>
            <a:r>
              <a:rPr lang="en-US" sz="1800" dirty="0">
                <a:solidFill>
                  <a:prstClr val="black"/>
                </a:solidFill>
                <a:latin typeface="Century Gothic"/>
              </a:rPr>
              <a:t> describe </a:t>
            </a:r>
            <a:r>
              <a:rPr lang="en-US" sz="1800" i="1" dirty="0">
                <a:solidFill>
                  <a:prstClr val="black"/>
                </a:solidFill>
                <a:latin typeface="Century Gothic"/>
              </a:rPr>
              <a:t>Transitions</a:t>
            </a:r>
            <a:r>
              <a:rPr lang="en-US" sz="1800" dirty="0">
                <a:solidFill>
                  <a:prstClr val="black"/>
                </a:solidFill>
                <a:latin typeface="Century Gothic"/>
              </a:rPr>
              <a:t> lenses as built-in smart lenses that adjust to light intensity, to give perfect protection in any light condition. </a:t>
            </a:r>
          </a:p>
          <a:p>
            <a:pPr defTabSz="914400">
              <a:lnSpc>
                <a:spcPct val="90000"/>
              </a:lnSpc>
              <a:spcBef>
                <a:spcPct val="0"/>
              </a:spcBef>
              <a:spcAft>
                <a:spcPts val="1200"/>
              </a:spcAft>
              <a:buClr>
                <a:srgbClr val="00B5E2"/>
              </a:buClr>
              <a:buFont typeface="Arial" charset="0"/>
              <a:buNone/>
              <a:defRPr/>
            </a:pPr>
            <a:endParaRPr lang="en-US" sz="1800" dirty="0">
              <a:solidFill>
                <a:prstClr val="black"/>
              </a:solidFill>
              <a:latin typeface="Century Gothic"/>
            </a:endParaRPr>
          </a:p>
          <a:p>
            <a:pPr marL="342900" indent="-342900" defTabSz="914400">
              <a:lnSpc>
                <a:spcPct val="90000"/>
              </a:lnSpc>
              <a:spcBef>
                <a:spcPct val="0"/>
              </a:spcBef>
              <a:spcAft>
                <a:spcPts val="1200"/>
              </a:spcAft>
              <a:buClr>
                <a:srgbClr val="00B5E2"/>
              </a:buClr>
              <a:buFont typeface="Arial" charset="0"/>
              <a:buChar char="•"/>
              <a:defRPr/>
            </a:pPr>
            <a:r>
              <a:rPr lang="en-US" altLang="en-US" sz="1800" b="1" i="1" dirty="0">
                <a:solidFill>
                  <a:srgbClr val="00B5E2"/>
                </a:solidFill>
                <a:latin typeface="Century Gothic"/>
              </a:rPr>
              <a:t>Comments from the judges: </a:t>
            </a:r>
            <a:r>
              <a:rPr lang="en-US" sz="1800" i="1" dirty="0">
                <a:solidFill>
                  <a:prstClr val="black"/>
                </a:solidFill>
                <a:latin typeface="Century Gothic"/>
              </a:rPr>
              <a:t>From secret shopper programs to specialized training, Greiche &amp; </a:t>
            </a:r>
            <a:r>
              <a:rPr lang="en-US" sz="1800" i="1" dirty="0" err="1">
                <a:solidFill>
                  <a:prstClr val="black"/>
                </a:solidFill>
                <a:latin typeface="Century Gothic"/>
              </a:rPr>
              <a:t>Scaff</a:t>
            </a:r>
            <a:r>
              <a:rPr lang="en-US" sz="1800" i="1" dirty="0">
                <a:solidFill>
                  <a:prstClr val="black"/>
                </a:solidFill>
                <a:latin typeface="Century Gothic"/>
              </a:rPr>
              <a:t> pushed themselves to think innovatively. </a:t>
            </a:r>
            <a:r>
              <a:rPr lang="en-US" altLang="en-US" i="1" dirty="0">
                <a:solidFill>
                  <a:srgbClr val="000000"/>
                </a:solidFill>
              </a:rPr>
              <a:t>Greiche &amp; </a:t>
            </a:r>
            <a:r>
              <a:rPr lang="en-US" altLang="en-US" i="1" dirty="0" err="1">
                <a:solidFill>
                  <a:srgbClr val="000000"/>
                </a:solidFill>
              </a:rPr>
              <a:t>Scaff</a:t>
            </a:r>
            <a:r>
              <a:rPr lang="en-US" altLang="en-US" i="1" dirty="0">
                <a:solidFill>
                  <a:srgbClr val="000000"/>
                </a:solidFill>
              </a:rPr>
              <a:t> identified that they had an opportunity to grow their Transitions business among single vision wearers and they took many steps to achieve this goal.</a:t>
            </a:r>
          </a:p>
          <a:p>
            <a:pPr defTabSz="914400">
              <a:lnSpc>
                <a:spcPct val="90000"/>
              </a:lnSpc>
              <a:spcBef>
                <a:spcPct val="0"/>
              </a:spcBef>
              <a:spcAft>
                <a:spcPts val="1200"/>
              </a:spcAft>
              <a:buClr>
                <a:srgbClr val="00B5E2"/>
              </a:buClr>
              <a:buFont typeface="Arial" charset="0"/>
              <a:buNone/>
              <a:defRPr/>
            </a:pPr>
            <a:endParaRPr lang="en-US" dirty="0"/>
          </a:p>
        </p:txBody>
      </p:sp>
      <p:sp>
        <p:nvSpPr>
          <p:cNvPr id="32772" name="Slide Number Placeholder 3">
            <a:extLst>
              <a:ext uri="{FF2B5EF4-FFF2-40B4-BE49-F238E27FC236}">
                <a16:creationId xmlns:a16="http://schemas.microsoft.com/office/drawing/2014/main" id="{26AB4041-1FF1-4FD6-8400-C802C14353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3311FB-0EEC-4A5C-AF88-53D60292CC2F}" type="slidenum">
              <a:rPr lang="en-US" altLang="en-US" smtClean="0"/>
              <a:pPr>
                <a:spcBef>
                  <a:spcPct val="0"/>
                </a:spcBef>
              </a:pPr>
              <a:t>15</a:t>
            </a:fld>
            <a:endParaRPr lang="en-US" altLang="en-US"/>
          </a:p>
        </p:txBody>
      </p:sp>
    </p:spTree>
    <p:extLst>
      <p:ext uri="{BB962C8B-B14F-4D97-AF65-F5344CB8AC3E}">
        <p14:creationId xmlns:p14="http://schemas.microsoft.com/office/powerpoint/2010/main" val="2373203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75A7858C-ABF0-4162-829F-B24F652F95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9DEB983-ECE5-4A25-A7CB-14483CC8BC0B}"/>
              </a:ext>
            </a:extLst>
          </p:cNvPr>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800" dirty="0">
                <a:solidFill>
                  <a:prstClr val="black"/>
                </a:solidFill>
                <a:latin typeface="Century Gothic"/>
              </a:rPr>
              <a:t>Costco Optical is an eye care center inside 512 warehouse locations in 44 states.</a:t>
            </a: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800" dirty="0">
                <a:solidFill>
                  <a:prstClr val="black"/>
                </a:solidFill>
                <a:latin typeface="Century Gothic"/>
              </a:rPr>
              <a:t>In 2017, Costco developed a new approach to recommending Transitions</a:t>
            </a:r>
            <a:r>
              <a:rPr lang="en-US" altLang="en-US" sz="1800" baseline="30000" dirty="0"/>
              <a:t>®</a:t>
            </a:r>
            <a:r>
              <a:rPr lang="en-US" altLang="en-US" sz="1800" dirty="0">
                <a:solidFill>
                  <a:prstClr val="black"/>
                </a:solidFill>
                <a:latin typeface="Century Gothic"/>
              </a:rPr>
              <a:t> lenses called “The Perfect Pair,” where opticians recommend Transitions</a:t>
            </a:r>
            <a:r>
              <a:rPr lang="en-US" altLang="en-US" sz="1800" baseline="30000" dirty="0"/>
              <a:t>®</a:t>
            </a:r>
            <a:r>
              <a:rPr lang="en-US" altLang="en-US" sz="1800" dirty="0">
                <a:solidFill>
                  <a:prstClr val="black"/>
                </a:solidFill>
                <a:latin typeface="Century Gothic"/>
              </a:rPr>
              <a:t> Signature</a:t>
            </a:r>
            <a:r>
              <a:rPr lang="en-US" altLang="en-US" sz="1800" baseline="30000" dirty="0"/>
              <a:t>®</a:t>
            </a:r>
            <a:r>
              <a:rPr lang="en-US" altLang="en-US" sz="1800" dirty="0">
                <a:solidFill>
                  <a:prstClr val="black"/>
                </a:solidFill>
                <a:latin typeface="Century Gothic"/>
              </a:rPr>
              <a:t> VII as a member’s primary indoor pair and Transitions</a:t>
            </a:r>
            <a:r>
              <a:rPr lang="en-US" altLang="en-US" sz="1800" baseline="30000" dirty="0"/>
              <a:t>®</a:t>
            </a:r>
            <a:r>
              <a:rPr lang="en-US" altLang="en-US" sz="1800" dirty="0">
                <a:solidFill>
                  <a:prstClr val="black"/>
                </a:solidFill>
                <a:latin typeface="Century Gothic"/>
              </a:rPr>
              <a:t> </a:t>
            </a:r>
            <a:r>
              <a:rPr lang="en-US" altLang="en-US" sz="1800" dirty="0" err="1">
                <a:solidFill>
                  <a:prstClr val="black"/>
                </a:solidFill>
                <a:latin typeface="Century Gothic"/>
              </a:rPr>
              <a:t>Drivewear</a:t>
            </a:r>
            <a:r>
              <a:rPr lang="en-US" altLang="en-US" sz="1800" baseline="30000" dirty="0"/>
              <a:t>®</a:t>
            </a:r>
            <a:r>
              <a:rPr lang="en-US" altLang="en-US" sz="1800" dirty="0">
                <a:solidFill>
                  <a:prstClr val="black"/>
                </a:solidFill>
                <a:latin typeface="Century Gothic"/>
              </a:rPr>
              <a:t> as a member’s primary outdoor pair. </a:t>
            </a: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800" dirty="0">
                <a:solidFill>
                  <a:prstClr val="black"/>
                </a:solidFill>
                <a:latin typeface="Century Gothic"/>
              </a:rPr>
              <a:t>Costco also saw success with their new in-frame </a:t>
            </a:r>
            <a:r>
              <a:rPr lang="en-US" altLang="en-US" sz="1800" i="1" dirty="0">
                <a:solidFill>
                  <a:prstClr val="black"/>
                </a:solidFill>
                <a:latin typeface="Century Gothic"/>
              </a:rPr>
              <a:t>Transitions </a:t>
            </a:r>
            <a:r>
              <a:rPr lang="en-US" altLang="en-US" sz="1800" i="1" dirty="0" err="1">
                <a:solidFill>
                  <a:prstClr val="black"/>
                </a:solidFill>
                <a:latin typeface="Century Gothic"/>
              </a:rPr>
              <a:t>Drivewear</a:t>
            </a:r>
            <a:r>
              <a:rPr lang="en-US" altLang="en-US" sz="1800" i="1" dirty="0">
                <a:solidFill>
                  <a:prstClr val="black"/>
                </a:solidFill>
                <a:latin typeface="Century Gothic"/>
              </a:rPr>
              <a:t> </a:t>
            </a:r>
            <a:r>
              <a:rPr lang="en-US" altLang="en-US" sz="1800" dirty="0">
                <a:solidFill>
                  <a:prstClr val="black"/>
                </a:solidFill>
                <a:latin typeface="Century Gothic"/>
              </a:rPr>
              <a:t>demo, which allowed members to experience the lens featuring a stylish flash mirror coating.</a:t>
            </a: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marL="342900" indent="-342900" defTabSz="914400">
              <a:lnSpc>
                <a:spcPct val="90000"/>
              </a:lnSpc>
              <a:spcBef>
                <a:spcPct val="0"/>
              </a:spcBef>
              <a:spcAft>
                <a:spcPts val="1200"/>
              </a:spcAft>
              <a:buClr>
                <a:srgbClr val="00B5E2"/>
              </a:buClr>
              <a:buFont typeface="Arial" charset="0"/>
              <a:buChar char="•"/>
              <a:defRPr/>
            </a:pPr>
            <a:r>
              <a:rPr lang="en-US" altLang="en-US" sz="1800" b="1" i="1" dirty="0">
                <a:solidFill>
                  <a:srgbClr val="00B5E2"/>
                </a:solidFill>
                <a:latin typeface="Century Gothic"/>
              </a:rPr>
              <a:t>Comments from the judges: </a:t>
            </a:r>
            <a:r>
              <a:rPr lang="en-US" altLang="en-US" sz="1800" i="1" dirty="0">
                <a:solidFill>
                  <a:srgbClr val="000000"/>
                </a:solidFill>
              </a:rPr>
              <a:t>Costco Optical certainly put their best foot forward this year in terms of training employees and identifying opportunities for growth. By utilizing all the tools at their disposal, including education on Transitions</a:t>
            </a:r>
            <a:r>
              <a:rPr lang="en-US" altLang="en-US" sz="1800" i="1" baseline="30000" dirty="0">
                <a:solidFill>
                  <a:srgbClr val="000000"/>
                </a:solidFill>
              </a:rPr>
              <a:t>®</a:t>
            </a:r>
            <a:r>
              <a:rPr lang="en-US" altLang="en-US" sz="1800" i="1" dirty="0">
                <a:solidFill>
                  <a:srgbClr val="000000"/>
                </a:solidFill>
              </a:rPr>
              <a:t> lenses and harmful blue light protection, lens demonstrators and training programs, they are creating excitement and interest in the Transitions</a:t>
            </a:r>
            <a:r>
              <a:rPr lang="en-US" altLang="en-US" sz="1800" i="1" baseline="30000" dirty="0">
                <a:solidFill>
                  <a:srgbClr val="000000"/>
                </a:solidFill>
              </a:rPr>
              <a:t>®</a:t>
            </a:r>
            <a:r>
              <a:rPr lang="en-US" altLang="en-US" sz="1800" i="1" dirty="0">
                <a:solidFill>
                  <a:srgbClr val="000000"/>
                </a:solidFill>
              </a:rPr>
              <a:t> brand within their stores and communities.</a:t>
            </a:r>
            <a:endParaRPr lang="en-US" dirty="0"/>
          </a:p>
        </p:txBody>
      </p:sp>
      <p:sp>
        <p:nvSpPr>
          <p:cNvPr id="34820" name="Slide Number Placeholder 3">
            <a:extLst>
              <a:ext uri="{FF2B5EF4-FFF2-40B4-BE49-F238E27FC236}">
                <a16:creationId xmlns:a16="http://schemas.microsoft.com/office/drawing/2014/main" id="{D6D87A0C-CE1B-4F50-844A-143DE1CB9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4B93EE-AD26-434C-8864-0E90081650F7}" type="slidenum">
              <a:rPr lang="en-US" altLang="en-US" smtClean="0"/>
              <a:pPr>
                <a:spcBef>
                  <a:spcPct val="0"/>
                </a:spcBef>
              </a:pPr>
              <a:t>16</a:t>
            </a:fld>
            <a:endParaRPr lang="en-US" altLang="en-US"/>
          </a:p>
        </p:txBody>
      </p:sp>
    </p:spTree>
    <p:extLst>
      <p:ext uri="{BB962C8B-B14F-4D97-AF65-F5344CB8AC3E}">
        <p14:creationId xmlns:p14="http://schemas.microsoft.com/office/powerpoint/2010/main" val="420521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91A4791-3B46-4931-A8C5-2D6ACBCCE2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7E749DB-9E87-4FF6-A07A-F4236CE12DC7}"/>
              </a:ext>
            </a:extLst>
          </p:cNvPr>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800" dirty="0">
                <a:solidFill>
                  <a:prstClr val="black"/>
                </a:solidFill>
                <a:latin typeface="Century Gothic"/>
              </a:rPr>
              <a:t>Pacific Eye Care is an independent practice located in Port Orchard, Washington.</a:t>
            </a: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800" dirty="0">
                <a:solidFill>
                  <a:prstClr val="black"/>
                </a:solidFill>
                <a:latin typeface="Century Gothic"/>
              </a:rPr>
              <a:t>In 2017, Pacific Eye Care made it their mission to continue to raise awareness on healthy sight, to reach a younger crowd, and to grow with Transitions</a:t>
            </a:r>
            <a:r>
              <a:rPr lang="en-US" altLang="en-US" sz="1800" baseline="30000" dirty="0">
                <a:solidFill>
                  <a:prstClr val="black"/>
                </a:solidFill>
                <a:latin typeface="Century Gothic"/>
              </a:rPr>
              <a:t>®</a:t>
            </a:r>
            <a:r>
              <a:rPr lang="en-US" altLang="en-US" sz="1800" dirty="0">
                <a:solidFill>
                  <a:prstClr val="black"/>
                </a:solidFill>
                <a:latin typeface="Century Gothic"/>
              </a:rPr>
              <a:t> lenses. They achieved this by getting involved with their community through events like their “Back to School Celebration” and “Cares Fair.” </a:t>
            </a: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800" dirty="0">
                <a:solidFill>
                  <a:prstClr val="black"/>
                </a:solidFill>
                <a:latin typeface="Century Gothic"/>
              </a:rPr>
              <a:t>After attending Academy 2017, Pacific Eye Care created an “inspiration board” that included quotes, phrases, and ideas gathered from Academy and discussed them during staff meetings. </a:t>
            </a: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endParaRPr lang="en-US" altLang="en-US" sz="1800" dirty="0">
              <a:solidFill>
                <a:prstClr val="black"/>
              </a:solidFill>
              <a:latin typeface="Century Gothic"/>
            </a:endParaRPr>
          </a:p>
          <a:p>
            <a:pPr marL="342900" indent="-342900" defTabSz="914400">
              <a:lnSpc>
                <a:spcPct val="90000"/>
              </a:lnSpc>
              <a:spcBef>
                <a:spcPct val="0"/>
              </a:spcBef>
              <a:spcAft>
                <a:spcPts val="1200"/>
              </a:spcAft>
              <a:buClr>
                <a:srgbClr val="00B5E2"/>
              </a:buClr>
              <a:buFont typeface="Arial" charset="0"/>
              <a:buChar char="•"/>
              <a:defRPr/>
            </a:pPr>
            <a:r>
              <a:rPr lang="en-US" altLang="en-US" sz="1800" b="1" i="1" dirty="0">
                <a:solidFill>
                  <a:srgbClr val="00B5E2"/>
                </a:solidFill>
                <a:latin typeface="Century Gothic"/>
              </a:rPr>
              <a:t>Comments from the judges: </a:t>
            </a:r>
            <a:r>
              <a:rPr lang="en-US" sz="1800" i="1" dirty="0">
                <a:solidFill>
                  <a:prstClr val="black"/>
                </a:solidFill>
                <a:latin typeface="Century Gothic"/>
              </a:rPr>
              <a:t>Approaching the year with fresh eyes and vowing to never settle for ‘good enough’ helped the Pacific Eye Care team achieve success with the Transitions® brand this past year. Their inspiration board was a great way to motivate and constantly improve every day in order to achieve their patient care, community outreach and business growth goals.</a:t>
            </a:r>
          </a:p>
          <a:p>
            <a:pPr>
              <a:defRPr/>
            </a:pPr>
            <a:endParaRPr lang="en-US" dirty="0"/>
          </a:p>
        </p:txBody>
      </p:sp>
      <p:sp>
        <p:nvSpPr>
          <p:cNvPr id="36868" name="Slide Number Placeholder 3">
            <a:extLst>
              <a:ext uri="{FF2B5EF4-FFF2-40B4-BE49-F238E27FC236}">
                <a16:creationId xmlns:a16="http://schemas.microsoft.com/office/drawing/2014/main" id="{4B813BB0-E754-4314-A8C7-87917CEA20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6BE3C7-64EC-4517-89CF-2777D285AE99}" type="slidenum">
              <a:rPr lang="en-US" altLang="en-US" smtClean="0"/>
              <a:pPr>
                <a:spcBef>
                  <a:spcPct val="0"/>
                </a:spcBef>
              </a:pPr>
              <a:t>17</a:t>
            </a:fld>
            <a:endParaRPr lang="en-US" altLang="en-US"/>
          </a:p>
        </p:txBody>
      </p:sp>
    </p:spTree>
    <p:extLst>
      <p:ext uri="{BB962C8B-B14F-4D97-AF65-F5344CB8AC3E}">
        <p14:creationId xmlns:p14="http://schemas.microsoft.com/office/powerpoint/2010/main" val="24423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60D2EF7-75DB-4724-BD4A-9F56E60249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B11B11DC-DB33-4E2F-85A6-4FDC001F9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00B5E2"/>
              </a:buClr>
            </a:pPr>
            <a:r>
              <a:rPr lang="en-US" altLang="en-US" dirty="0">
                <a:solidFill>
                  <a:srgbClr val="000000"/>
                </a:solidFill>
              </a:rPr>
              <a:t>Dr. Jennifer Lyerly is an O.D. at Triangle Visions Optometry and a Transitions Change Agent. She is also the founder of </a:t>
            </a:r>
            <a:r>
              <a:rPr lang="en-US" altLang="en-US" dirty="0" err="1">
                <a:solidFill>
                  <a:srgbClr val="000000"/>
                </a:solidFill>
              </a:rPr>
              <a:t>Eyedolatry</a:t>
            </a:r>
            <a:r>
              <a:rPr lang="en-US" altLang="en-US" dirty="0">
                <a:solidFill>
                  <a:srgbClr val="000000"/>
                </a:solidFill>
              </a:rPr>
              <a:t> Blog and the co-founder of Defocus Media. </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In 2017, she challenged herself to help change the mindset of younger doctors about Transitions</a:t>
            </a:r>
            <a:r>
              <a:rPr lang="en-US" altLang="en-US" baseline="30000" dirty="0">
                <a:solidFill>
                  <a:srgbClr val="000000"/>
                </a:solidFill>
              </a:rPr>
              <a:t>®</a:t>
            </a:r>
            <a:r>
              <a:rPr lang="en-US" altLang="en-US" dirty="0">
                <a:solidFill>
                  <a:srgbClr val="000000"/>
                </a:solidFill>
              </a:rPr>
              <a:t> lenses and used her personal optometric outreach to achieve this goal and connect with her target.</a:t>
            </a:r>
          </a:p>
          <a:p>
            <a:pPr>
              <a:buClr>
                <a:srgbClr val="00B5E2"/>
              </a:buClr>
            </a:pPr>
            <a:endParaRPr lang="en-US" altLang="en-US" dirty="0">
              <a:solidFill>
                <a:srgbClr val="000000"/>
              </a:solidFill>
            </a:endParaRPr>
          </a:p>
          <a:p>
            <a:pPr>
              <a:buClr>
                <a:srgbClr val="00B5E2"/>
              </a:buClr>
            </a:pPr>
            <a:r>
              <a:rPr lang="en-US" altLang="en-US" dirty="0">
                <a:solidFill>
                  <a:srgbClr val="000000"/>
                </a:solidFill>
              </a:rPr>
              <a:t>In order to achieve her goals, Dr. Lyerly employed many tactics. These included writing for her blog and optical publications about millennials and the importance of prescribing lens solutions, creating Instagram content through </a:t>
            </a:r>
            <a:r>
              <a:rPr lang="en-US" altLang="en-US" dirty="0" err="1">
                <a:solidFill>
                  <a:srgbClr val="000000"/>
                </a:solidFill>
              </a:rPr>
              <a:t>Eyedolatry</a:t>
            </a:r>
            <a:r>
              <a:rPr lang="en-US" altLang="en-US" dirty="0">
                <a:solidFill>
                  <a:srgbClr val="000000"/>
                </a:solidFill>
              </a:rPr>
              <a:t>, encouraging young eye care professionals to use social media for their profession, lecturing through Defocus Media, and hosting local presentations to doctors and opticians through Triangle Visions Optometry.</a:t>
            </a:r>
          </a:p>
          <a:p>
            <a:pPr>
              <a:buClr>
                <a:srgbClr val="00B5E2"/>
              </a:buClr>
            </a:pPr>
            <a:endParaRPr lang="en-US" altLang="en-US" dirty="0">
              <a:solidFill>
                <a:srgbClr val="000000"/>
              </a:solidFill>
            </a:endParaRPr>
          </a:p>
          <a:p>
            <a:r>
              <a:rPr lang="en-US" altLang="en-US" b="1" i="1" dirty="0">
                <a:solidFill>
                  <a:schemeClr val="tx2"/>
                </a:solidFill>
              </a:rPr>
              <a:t>Comments from the judges: </a:t>
            </a:r>
            <a:r>
              <a:rPr lang="en-US" altLang="en-US" i="1" dirty="0"/>
              <a:t>As a Transitions Change Agent in her second year and an optometrist wholly committed to the best for her patients, Dr. Lyerly embodies the spirit of a Transitions Brand Ambassador. She not only takes great care to communicate the benefits of Transitions lenses to her patients, but also inspires other young ODs and students through her vibrant social media presence filled with creative content</a:t>
            </a:r>
            <a:endParaRPr lang="en-US" altLang="en-US" dirty="0"/>
          </a:p>
        </p:txBody>
      </p:sp>
      <p:sp>
        <p:nvSpPr>
          <p:cNvPr id="38916" name="Slide Number Placeholder 3">
            <a:extLst>
              <a:ext uri="{FF2B5EF4-FFF2-40B4-BE49-F238E27FC236}">
                <a16:creationId xmlns:a16="http://schemas.microsoft.com/office/drawing/2014/main" id="{1F91D0F9-24D3-4EFD-A722-87646DB612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D33284-114E-4C5C-91C2-C26D6EAEFC02}" type="slidenum">
              <a:rPr lang="en-US" altLang="en-US" smtClean="0"/>
              <a:pPr>
                <a:spcBef>
                  <a:spcPct val="0"/>
                </a:spcBef>
              </a:pPr>
              <a:t>18</a:t>
            </a:fld>
            <a:endParaRPr lang="en-US" altLang="en-US"/>
          </a:p>
        </p:txBody>
      </p:sp>
    </p:spTree>
    <p:extLst>
      <p:ext uri="{BB962C8B-B14F-4D97-AF65-F5344CB8AC3E}">
        <p14:creationId xmlns:p14="http://schemas.microsoft.com/office/powerpoint/2010/main" val="302411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D102B2F-A8AF-47B6-A6AF-D2A0BC921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6623923A-A038-4D8F-BDB5-5B4D3B2670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EB9668EF-CD75-4A34-8F22-BF17AEB891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F30CD9-7FC0-4FAE-912E-D5ECEF32C080}" type="slidenum">
              <a:rPr lang="en-US" altLang="en-US" smtClean="0">
                <a:solidFill>
                  <a:srgbClr val="000000"/>
                </a:solidFill>
              </a:rPr>
              <a:pPr>
                <a:spcBef>
                  <a:spcPct val="0"/>
                </a:spcBef>
              </a:pPr>
              <a:t>20</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9D9DCB9-8E4C-4CDF-AB17-20D3ABD54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78A83EF-C539-438F-AAF8-80FBE31ABB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Determine your S.M.A.R.T. (specific, measurable, attainable, relevant, time-bound) goal(s)</a:t>
            </a:r>
          </a:p>
        </p:txBody>
      </p:sp>
      <p:sp>
        <p:nvSpPr>
          <p:cNvPr id="44036" name="Slide Number Placeholder 3">
            <a:extLst>
              <a:ext uri="{FF2B5EF4-FFF2-40B4-BE49-F238E27FC236}">
                <a16:creationId xmlns:a16="http://schemas.microsoft.com/office/drawing/2014/main" id="{DD327833-8CEA-4618-8A1E-FB130299C6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37FAC8-B4A1-40E8-B7FF-68FA8DC51E46}" type="slidenum">
              <a:rPr lang="en-US" altLang="en-US" smtClean="0"/>
              <a:pPr>
                <a:spcBef>
                  <a:spcPct val="0"/>
                </a:spcBef>
              </a:pPr>
              <a:t>21</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9D1093E-C2D0-44AE-907E-2FD43FAD4E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FEC7F082-AD45-4F68-B01D-EE24F8B97C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relevant, be sure to include your photochromic lens sales (including pair growth and share of overall mix).</a:t>
            </a:r>
          </a:p>
          <a:p>
            <a:endParaRPr lang="en-US" altLang="en-US"/>
          </a:p>
        </p:txBody>
      </p:sp>
      <p:sp>
        <p:nvSpPr>
          <p:cNvPr id="48132" name="Slide Number Placeholder 3">
            <a:extLst>
              <a:ext uri="{FF2B5EF4-FFF2-40B4-BE49-F238E27FC236}">
                <a16:creationId xmlns:a16="http://schemas.microsoft.com/office/drawing/2014/main" id="{A9923CCC-537B-4016-9CC7-13730EFE70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8D29AE-FA70-4C61-BD18-2007548729EB}" type="slidenum">
              <a:rPr lang="en-US" altLang="en-US" smtClean="0"/>
              <a:pPr>
                <a:spcBef>
                  <a:spcPct val="0"/>
                </a:spcBef>
              </a:pPr>
              <a:t>24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24011C0-56CE-43AB-987F-944FEF08CB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D4FC600-4286-49B0-B412-FBF006106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Transitions Brand Ambassador: </a:t>
            </a:r>
            <a:r>
              <a:rPr lang="en-US" altLang="en-US" dirty="0"/>
              <a:t>This award goes to the </a:t>
            </a:r>
            <a:r>
              <a:rPr lang="en-US" altLang="en-US" b="1" u="sng" dirty="0"/>
              <a:t>individual </a:t>
            </a:r>
            <a:r>
              <a:rPr lang="en-US" altLang="en-US" dirty="0"/>
              <a:t>who best showcases their dedication to being an influential advocate of the Transitions</a:t>
            </a:r>
            <a:r>
              <a:rPr lang="en-US" altLang="en-US" baseline="30000" dirty="0"/>
              <a:t>®</a:t>
            </a:r>
            <a:r>
              <a:rPr lang="en-US" altLang="en-US" dirty="0"/>
              <a:t> brand, whether amplifying peer-to-peer conversations, social media or having an unparalleled commitment to incorporating Transitions</a:t>
            </a:r>
            <a:r>
              <a:rPr lang="en-US" altLang="en-US" i="1" baseline="30000" dirty="0"/>
              <a:t>®</a:t>
            </a:r>
            <a:r>
              <a:rPr lang="en-US" altLang="en-US" dirty="0"/>
              <a:t> lens products into their business goals, patient interactions, training efforts or promotion of healthy vision in their community. </a:t>
            </a:r>
          </a:p>
          <a:p>
            <a:endParaRPr lang="en-US" altLang="en-US" dirty="0"/>
          </a:p>
          <a:p>
            <a:pPr>
              <a:lnSpc>
                <a:spcPct val="90000"/>
              </a:lnSpc>
              <a:spcBef>
                <a:spcPct val="0"/>
              </a:spcBef>
              <a:spcAft>
                <a:spcPts val="1200"/>
              </a:spcAft>
              <a:buClr>
                <a:srgbClr val="00B5E2"/>
              </a:buClr>
            </a:pPr>
            <a:r>
              <a:rPr lang="en-US" altLang="en-US" b="1" dirty="0"/>
              <a:t>Retailer of the Year U.S., Retailer of the Year Canada: </a:t>
            </a:r>
            <a:r>
              <a:rPr lang="en-US" altLang="en-US" sz="1800" dirty="0">
                <a:solidFill>
                  <a:srgbClr val="000000"/>
                </a:solidFill>
                <a:latin typeface="Century Gothic" panose="020B0502020202020204" pitchFamily="34" charset="0"/>
              </a:rPr>
              <a:t>Awarded to a </a:t>
            </a:r>
            <a:r>
              <a:rPr lang="en-US" altLang="en-US" sz="1800" b="1" u="sng" dirty="0">
                <a:solidFill>
                  <a:srgbClr val="000000"/>
                </a:solidFill>
                <a:latin typeface="Century Gothic" panose="020B0502020202020204" pitchFamily="34" charset="0"/>
              </a:rPr>
              <a:t>retailer</a:t>
            </a:r>
            <a:r>
              <a:rPr lang="en-US" altLang="en-US" sz="1800" dirty="0">
                <a:solidFill>
                  <a:srgbClr val="000000"/>
                </a:solidFill>
                <a:latin typeface="Century Gothic" panose="020B0502020202020204" pitchFamily="34" charset="0"/>
              </a:rPr>
              <a:t> for actively supporting the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brand and demonstrating a commitment to enhancing the vision of their customers and communities.  U.S. and Canadian retailers with 20 or more locations are eligible for this award. The award will be presented to one retailer from the US and one retailer from Canada. Nominees are judged on several factors, including overall photochromic growth; efforts to support the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brand through marketing programs and promotions; quality of education provided to optical employees; efforts to promote healthy sight in their local community and support and involvement with public service programs; and an overall commitment to educating customers about the importance of healthy sight and benefits of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lenses.</a:t>
            </a:r>
          </a:p>
          <a:p>
            <a:endParaRPr lang="en-US" altLang="en-US" b="1" dirty="0"/>
          </a:p>
          <a:p>
            <a:pPr>
              <a:lnSpc>
                <a:spcPct val="90000"/>
              </a:lnSpc>
              <a:spcBef>
                <a:spcPct val="0"/>
              </a:spcBef>
              <a:spcAft>
                <a:spcPts val="1200"/>
              </a:spcAft>
              <a:buClr>
                <a:srgbClr val="00B5E2"/>
              </a:buClr>
            </a:pPr>
            <a:r>
              <a:rPr lang="en-US" altLang="en-US" b="1" dirty="0"/>
              <a:t>Eyecare Practice of the Year: </a:t>
            </a:r>
            <a:r>
              <a:rPr lang="en-US" altLang="en-US" sz="1800" dirty="0">
                <a:solidFill>
                  <a:srgbClr val="000000"/>
                </a:solidFill>
                <a:latin typeface="Century Gothic" panose="020B0502020202020204" pitchFamily="34" charset="0"/>
              </a:rPr>
              <a:t>The Eyecare Practice of the Year Award recognizes </a:t>
            </a:r>
            <a:r>
              <a:rPr lang="en-US" altLang="en-US" sz="1800" b="1" u="sng" dirty="0">
                <a:solidFill>
                  <a:srgbClr val="000000"/>
                </a:solidFill>
                <a:latin typeface="Century Gothic" panose="020B0502020202020204" pitchFamily="34" charset="0"/>
              </a:rPr>
              <a:t>independent eyecare practices</a:t>
            </a:r>
            <a:r>
              <a:rPr lang="en-US" altLang="en-US" sz="1800" dirty="0">
                <a:solidFill>
                  <a:srgbClr val="000000"/>
                </a:solidFill>
                <a:latin typeface="Century Gothic" panose="020B0502020202020204" pitchFamily="34" charset="0"/>
              </a:rPr>
              <a:t> and </a:t>
            </a:r>
            <a:r>
              <a:rPr lang="en-US" altLang="en-US" b="1" u="sng" dirty="0"/>
              <a:t>retailers with less than 20 locations</a:t>
            </a:r>
            <a:r>
              <a:rPr lang="en-US" altLang="en-US" dirty="0"/>
              <a:t> </a:t>
            </a:r>
            <a:r>
              <a:rPr lang="en-US" altLang="en-US" sz="1800" dirty="0">
                <a:solidFill>
                  <a:srgbClr val="000000"/>
                </a:solidFill>
                <a:latin typeface="Century Gothic" panose="020B0502020202020204" pitchFamily="34" charset="0"/>
              </a:rPr>
              <a:t>that are actively promoting healthy sight to their patients and within their local communities, and who have demonstrated excellence in supporting the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brand. All nominees are evaluated on their performance in several factors, including commitment to photochromic growth; alignment to Transitions Optical and participation in programs and promotions; marketing initiatives; education and training efforts; and community involvement.</a:t>
            </a:r>
          </a:p>
          <a:p>
            <a:endParaRPr lang="en-US" altLang="en-US" b="1" dirty="0"/>
          </a:p>
          <a:p>
            <a:pPr>
              <a:lnSpc>
                <a:spcPct val="90000"/>
              </a:lnSpc>
              <a:spcBef>
                <a:spcPct val="0"/>
              </a:spcBef>
              <a:spcAft>
                <a:spcPts val="1200"/>
              </a:spcAft>
              <a:buClr>
                <a:srgbClr val="00B5E2"/>
              </a:buClr>
            </a:pPr>
            <a:r>
              <a:rPr lang="en-US" altLang="en-US" b="1" dirty="0"/>
              <a:t>Best in Training: </a:t>
            </a:r>
            <a:r>
              <a:rPr lang="en-US" altLang="en-US" sz="1800" dirty="0">
                <a:solidFill>
                  <a:srgbClr val="000000"/>
                </a:solidFill>
                <a:latin typeface="Century Gothic" panose="020B0502020202020204" pitchFamily="34" charset="0"/>
              </a:rPr>
              <a:t>Presented to an </a:t>
            </a:r>
            <a:r>
              <a:rPr lang="en-US" altLang="en-US" sz="1800" b="1" u="sng" dirty="0">
                <a:solidFill>
                  <a:srgbClr val="000000"/>
                </a:solidFill>
                <a:latin typeface="Century Gothic" panose="020B0502020202020204" pitchFamily="34" charset="0"/>
              </a:rPr>
              <a:t>individual, company or educator </a:t>
            </a:r>
            <a:r>
              <a:rPr lang="en-US" altLang="en-US" sz="1800" dirty="0">
                <a:solidFill>
                  <a:srgbClr val="000000"/>
                </a:solidFill>
                <a:latin typeface="Century Gothic" panose="020B0502020202020204" pitchFamily="34" charset="0"/>
              </a:rPr>
              <a:t>that has shown creativity in developing or offering training and education opportunities that include dispensing </a:t>
            </a:r>
            <a:r>
              <a:rPr lang="en-US" altLang="en-US" sz="1800" dirty="0" err="1">
                <a:solidFill>
                  <a:srgbClr val="000000"/>
                </a:solidFill>
                <a:latin typeface="Century Gothic" panose="020B0502020202020204" pitchFamily="34" charset="0"/>
              </a:rPr>
              <a:t>photochromics</a:t>
            </a:r>
            <a:r>
              <a:rPr lang="en-US" altLang="en-US" sz="1800" dirty="0">
                <a:solidFill>
                  <a:srgbClr val="000000"/>
                </a:solidFill>
                <a:latin typeface="Century Gothic" panose="020B0502020202020204" pitchFamily="34" charset="0"/>
              </a:rPr>
              <a:t>, the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brand or family of products. This could include integrating Transitions </a:t>
            </a:r>
            <a:r>
              <a:rPr lang="en-US" altLang="en-US" sz="1800" dirty="0" err="1">
                <a:solidFill>
                  <a:srgbClr val="000000"/>
                </a:solidFill>
                <a:latin typeface="Century Gothic" panose="020B0502020202020204" pitchFamily="34" charset="0"/>
              </a:rPr>
              <a:t>Optical’s</a:t>
            </a:r>
            <a:r>
              <a:rPr lang="en-US" altLang="en-US" sz="1800" dirty="0">
                <a:solidFill>
                  <a:srgbClr val="000000"/>
                </a:solidFill>
                <a:latin typeface="Century Gothic" panose="020B0502020202020204" pitchFamily="34" charset="0"/>
              </a:rPr>
              <a:t> messaging or education resources into staff or industry training efforts, or helping to increase participation in training events that include Transitions Optical (such as CE training seminars, education and other training offered through lab and/or lens manufacturer partners).</a:t>
            </a:r>
          </a:p>
          <a:p>
            <a:endParaRPr lang="en-US" altLang="en-US" dirty="0"/>
          </a:p>
          <a:p>
            <a:pPr>
              <a:lnSpc>
                <a:spcPct val="90000"/>
              </a:lnSpc>
              <a:spcBef>
                <a:spcPct val="0"/>
              </a:spcBef>
              <a:spcAft>
                <a:spcPts val="1200"/>
              </a:spcAft>
              <a:buClr>
                <a:srgbClr val="00B5E2"/>
              </a:buClr>
            </a:pPr>
            <a:r>
              <a:rPr lang="en-US" altLang="en-US" b="1" dirty="0"/>
              <a:t>Best in Marketing: </a:t>
            </a:r>
            <a:r>
              <a:rPr lang="en-US" altLang="en-US" sz="1800" dirty="0">
                <a:solidFill>
                  <a:srgbClr val="000000"/>
                </a:solidFill>
                <a:latin typeface="Century Gothic" panose="020B0502020202020204" pitchFamily="34" charset="0"/>
              </a:rPr>
              <a:t>Awarded to an</a:t>
            </a:r>
            <a:r>
              <a:rPr lang="en-US" altLang="en-US" sz="1800" b="1" dirty="0">
                <a:solidFill>
                  <a:srgbClr val="000000"/>
                </a:solidFill>
                <a:latin typeface="Century Gothic" panose="020B0502020202020204" pitchFamily="34" charset="0"/>
              </a:rPr>
              <a:t> </a:t>
            </a:r>
            <a:r>
              <a:rPr lang="en-US" altLang="en-US" sz="1800" b="1" u="sng" dirty="0">
                <a:solidFill>
                  <a:srgbClr val="000000"/>
                </a:solidFill>
                <a:latin typeface="Century Gothic" panose="020B0502020202020204" pitchFamily="34" charset="0"/>
              </a:rPr>
              <a:t>individual or company</a:t>
            </a:r>
            <a:r>
              <a:rPr lang="en-US" altLang="en-US" sz="1800" dirty="0">
                <a:solidFill>
                  <a:srgbClr val="000000"/>
                </a:solidFill>
                <a:latin typeface="Century Gothic" panose="020B0502020202020204" pitchFamily="34" charset="0"/>
              </a:rPr>
              <a:t> for employing creative and strategic marketing tactics to effectively promote the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brand or family of products among customers or within their communities. Marketing initiatives could include incorporating the </a:t>
            </a:r>
            <a:r>
              <a:rPr lang="en-US" altLang="en-US" sz="1800" i="1" dirty="0">
                <a:solidFill>
                  <a:srgbClr val="000000"/>
                </a:solidFill>
                <a:latin typeface="Century Gothic" panose="020B0502020202020204" pitchFamily="34" charset="0"/>
              </a:rPr>
              <a:t>Transitions</a:t>
            </a:r>
            <a:r>
              <a:rPr lang="en-US" altLang="en-US" sz="1800" dirty="0">
                <a:solidFill>
                  <a:srgbClr val="000000"/>
                </a:solidFill>
                <a:latin typeface="Century Gothic" panose="020B0502020202020204" pitchFamily="34" charset="0"/>
              </a:rPr>
              <a:t> brand within marketing and advertising campaigns, sales/staff promotions, point-of-sale, in-office materials, or digital communications (email, website, social media, </a:t>
            </a:r>
            <a:r>
              <a:rPr lang="en-US" altLang="en-US" sz="1800" dirty="0" err="1">
                <a:solidFill>
                  <a:srgbClr val="000000"/>
                </a:solidFill>
                <a:latin typeface="Century Gothic" panose="020B0502020202020204" pitchFamily="34" charset="0"/>
              </a:rPr>
              <a:t>etc</a:t>
            </a:r>
            <a:r>
              <a:rPr lang="en-US" altLang="en-US" sz="1800" dirty="0">
                <a:solidFill>
                  <a:srgbClr val="000000"/>
                </a:solidFill>
                <a:latin typeface="Century Gothic" panose="020B0502020202020204" pitchFamily="34" charset="0"/>
              </a:rPr>
              <a:t>). Nominees should also demonstrate how the execution of the marketing tactics helped to “break through the clutter” and add value to their business objectives. </a:t>
            </a:r>
          </a:p>
        </p:txBody>
      </p:sp>
      <p:sp>
        <p:nvSpPr>
          <p:cNvPr id="12292" name="Slide Number Placeholder 3">
            <a:extLst>
              <a:ext uri="{FF2B5EF4-FFF2-40B4-BE49-F238E27FC236}">
                <a16:creationId xmlns:a16="http://schemas.microsoft.com/office/drawing/2014/main" id="{23DD1EE3-CB60-49D3-836A-3CC3F9F3E6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9250BB-F106-46CD-91A3-2C394334A16E}" type="slidenum">
              <a:rPr lang="en-US" altLang="en-US" smtClean="0"/>
              <a:pPr>
                <a:spcBef>
                  <a:spcPct val="0"/>
                </a:spcBef>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ADC9901-B2F3-486A-81F7-8070095AC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799351D-6FFF-431A-AB27-4F201C6D14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BC96270B-EA47-484B-A0D4-15293122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05F3C2-D222-4A46-9A8D-85AEA9A12656}" type="slidenum">
              <a:rPr lang="en-US" altLang="en-US" smtClean="0"/>
              <a:pPr>
                <a:spcBef>
                  <a:spcPct val="0"/>
                </a:spcBef>
              </a:pPr>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42F3652-F8F8-4DFE-BEF7-81111A8ED5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003CD33-12F5-47DF-89C1-D4FC6346E9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Nominations will be accepted online at Transitions.com/Awards from October 1 - 31, 2018.</a:t>
            </a:r>
          </a:p>
          <a:p>
            <a:endParaRPr lang="en-US" altLang="en-US" dirty="0"/>
          </a:p>
          <a:p>
            <a:r>
              <a:rPr lang="en-US" altLang="en-US" dirty="0"/>
              <a:t>To enter, candidates must complete a nomination form and detail their 2018 efforts in the following evaluation areas: commitment and inspiration, goals, plan and creativity, and impact and results. </a:t>
            </a:r>
          </a:p>
          <a:p>
            <a:endParaRPr lang="en-US" altLang="en-US" dirty="0"/>
          </a:p>
          <a:p>
            <a:r>
              <a:rPr lang="en-US" altLang="en-US" dirty="0"/>
              <a:t>Nominees are welcome to enter more than one category and can self-enter, or can be nominated by a lab, lens manufacturer, industry colleague or other industry organization representative. </a:t>
            </a:r>
          </a:p>
          <a:p>
            <a:endParaRPr lang="en-US" altLang="en-US" dirty="0"/>
          </a:p>
        </p:txBody>
      </p:sp>
      <p:sp>
        <p:nvSpPr>
          <p:cNvPr id="18436" name="Slide Number Placeholder 3">
            <a:extLst>
              <a:ext uri="{FF2B5EF4-FFF2-40B4-BE49-F238E27FC236}">
                <a16:creationId xmlns:a16="http://schemas.microsoft.com/office/drawing/2014/main" id="{7D6A8343-9DB0-437F-8DD2-11250E2936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D7DF2C-8754-48CF-8E0C-00E77DD27E7A}" type="slidenum">
              <a:rPr lang="en-US" altLang="en-US" smtClean="0"/>
              <a:pPr>
                <a:spcBef>
                  <a:spcPct val="0"/>
                </a:spcBef>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437A5C6-4D53-4A25-99FE-1A954AE7DC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9A18BBEB-2D5F-4DFC-8879-94D731405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Download videos from:</a:t>
            </a:r>
          </a:p>
        </p:txBody>
      </p:sp>
      <p:sp>
        <p:nvSpPr>
          <p:cNvPr id="20484" name="Slide Number Placeholder 3">
            <a:extLst>
              <a:ext uri="{FF2B5EF4-FFF2-40B4-BE49-F238E27FC236}">
                <a16:creationId xmlns:a16="http://schemas.microsoft.com/office/drawing/2014/main" id="{6F53F15C-F46A-42DB-817B-B691BEA83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5AD7CA-0856-43FC-B29B-D6DDDFF02FEB}" type="slidenum">
              <a:rPr lang="en-US" altLang="en-US" smtClean="0"/>
              <a:pPr>
                <a:spcBef>
                  <a:spcPct val="0"/>
                </a:spcBef>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3403A20-FC3F-4563-BC84-884B29289D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89DE986-F7EA-4C6A-8564-5B23BE69152C}"/>
              </a:ext>
            </a:extLst>
          </p:cNvPr>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2000" dirty="0">
                <a:solidFill>
                  <a:srgbClr val="00B5E2"/>
                </a:solidFill>
                <a:latin typeface="Century Gothic"/>
              </a:rPr>
              <a:t>Start by deciding which specific award(s) you want to win and review the evaluation areas</a:t>
            </a:r>
          </a:p>
          <a:p>
            <a:pPr defTabSz="914400">
              <a:lnSpc>
                <a:spcPct val="90000"/>
              </a:lnSpc>
              <a:spcBef>
                <a:spcPct val="0"/>
              </a:spcBef>
              <a:spcAft>
                <a:spcPts val="1200"/>
              </a:spcAft>
              <a:buClr>
                <a:srgbClr val="00B5E2"/>
              </a:buClr>
              <a:buFont typeface="Arial" charset="0"/>
              <a:buNone/>
              <a:defRPr/>
            </a:pPr>
            <a:endParaRPr lang="en-US" altLang="en-US" sz="2000" b="1" dirty="0">
              <a:solidFill>
                <a:srgbClr val="00B5E2"/>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2000" b="1" dirty="0">
                <a:solidFill>
                  <a:srgbClr val="00B5E2"/>
                </a:solidFill>
                <a:latin typeface="Century Gothic"/>
              </a:rPr>
              <a:t>Set your goal </a:t>
            </a:r>
            <a:r>
              <a:rPr lang="en-US" altLang="en-US" sz="2000" dirty="0">
                <a:solidFill>
                  <a:prstClr val="black"/>
                </a:solidFill>
                <a:latin typeface="Century Gothic"/>
              </a:rPr>
              <a:t>for 2018 and benchmark where you are to measure your success</a:t>
            </a:r>
          </a:p>
          <a:p>
            <a:pPr marL="742950" lvl="1" indent="-285750" defTabSz="914400">
              <a:lnSpc>
                <a:spcPct val="90000"/>
              </a:lnSpc>
              <a:spcBef>
                <a:spcPct val="0"/>
              </a:spcBef>
              <a:spcAft>
                <a:spcPts val="1200"/>
              </a:spcAft>
              <a:buClr>
                <a:srgbClr val="00B5E2"/>
              </a:buClr>
              <a:buFont typeface="Arial" charset="0"/>
              <a:buChar char="–"/>
              <a:defRPr/>
            </a:pPr>
            <a:r>
              <a:rPr lang="en-US" altLang="en-US" sz="1700" dirty="0">
                <a:solidFill>
                  <a:prstClr val="black"/>
                </a:solidFill>
                <a:latin typeface="Century Gothic"/>
              </a:rPr>
              <a:t>TIP: Align your goal(s) with the award you want to enter. For example, if you are seeking the Best in Training award your goal might be to increase staff knowledge and recommendations. Benchmark where you are by testing their product knowledge now and at the end of the year to show your progress</a:t>
            </a:r>
          </a:p>
          <a:p>
            <a:pPr marL="742950" lvl="1" indent="-285750" defTabSz="914400">
              <a:lnSpc>
                <a:spcPct val="90000"/>
              </a:lnSpc>
              <a:spcBef>
                <a:spcPct val="0"/>
              </a:spcBef>
              <a:spcAft>
                <a:spcPts val="1200"/>
              </a:spcAft>
              <a:buClr>
                <a:srgbClr val="00B5E2"/>
              </a:buClr>
              <a:buFont typeface="Arial" charset="0"/>
              <a:buChar char="–"/>
              <a:defRPr/>
            </a:pPr>
            <a:endParaRPr lang="en-US" altLang="en-US" sz="1700" dirty="0">
              <a:solidFill>
                <a:prstClr val="black"/>
              </a:solidFill>
              <a:latin typeface="Century Gothic"/>
            </a:endParaRPr>
          </a:p>
          <a:p>
            <a:pPr>
              <a:buFont typeface="Arial" charset="0"/>
              <a:buNone/>
              <a:defRPr/>
            </a:pPr>
            <a:r>
              <a:rPr lang="en-US" altLang="en-US" b="1" dirty="0">
                <a:solidFill>
                  <a:srgbClr val="00B5E2"/>
                </a:solidFill>
              </a:rPr>
              <a:t>Put a plan in place</a:t>
            </a:r>
            <a:r>
              <a:rPr lang="en-US" altLang="en-US" dirty="0"/>
              <a:t> to help achieve that goal. </a:t>
            </a:r>
          </a:p>
          <a:p>
            <a:pPr lvl="1">
              <a:buFont typeface="Arial" charset="0"/>
              <a:buChar char="–"/>
              <a:defRPr/>
            </a:pPr>
            <a:r>
              <a:rPr lang="en-US" altLang="en-US" dirty="0"/>
              <a:t>Whatever your goal is, make sure you are taking action now and throughout the year to help achieve it.</a:t>
            </a:r>
          </a:p>
          <a:p>
            <a:pPr lvl="1">
              <a:buFont typeface="Arial" charset="0"/>
              <a:buChar char="–"/>
              <a:defRPr/>
            </a:pPr>
            <a:endParaRPr lang="en-US" altLang="en-US" dirty="0"/>
          </a:p>
          <a:p>
            <a:pPr>
              <a:buFont typeface="Arial" charset="0"/>
              <a:buNone/>
              <a:defRPr/>
            </a:pPr>
            <a:r>
              <a:rPr lang="en-US" altLang="en-US" b="1" dirty="0">
                <a:solidFill>
                  <a:schemeClr val="tx2"/>
                </a:solidFill>
              </a:rPr>
              <a:t>Start tracking now!</a:t>
            </a:r>
          </a:p>
          <a:p>
            <a:pPr lvl="1">
              <a:buFont typeface="Arial" charset="0"/>
              <a:buChar char="–"/>
              <a:defRPr/>
            </a:pPr>
            <a:r>
              <a:rPr lang="en-US" altLang="en-US" dirty="0"/>
              <a:t>You’ve established your goal and your plans for achieving it. Now you need to keep track of the actions you are taking and your progress towards your goal along the way.</a:t>
            </a:r>
          </a:p>
          <a:p>
            <a:pPr lvl="1">
              <a:buFont typeface="Arial" charset="0"/>
              <a:buChar char="–"/>
              <a:defRPr/>
            </a:pPr>
            <a:r>
              <a:rPr lang="en-US" altLang="en-US" dirty="0"/>
              <a:t>It can be difficult to remember all that you did at the end of the year, so we’ve included slides in this guide for you to document your journey along the way.</a:t>
            </a:r>
          </a:p>
          <a:p>
            <a:pPr defTabSz="914400">
              <a:lnSpc>
                <a:spcPct val="90000"/>
              </a:lnSpc>
              <a:spcBef>
                <a:spcPct val="0"/>
              </a:spcBef>
              <a:spcAft>
                <a:spcPts val="1200"/>
              </a:spcAft>
              <a:buClr>
                <a:srgbClr val="00B5E2"/>
              </a:buClr>
              <a:buFont typeface="Arial" charset="0"/>
              <a:buNone/>
              <a:defRPr/>
            </a:pPr>
            <a:endParaRPr lang="en-US" altLang="en-US" sz="1700" dirty="0">
              <a:solidFill>
                <a:prstClr val="black"/>
              </a:solidFill>
              <a:latin typeface="Century Gothic"/>
            </a:endParaRPr>
          </a:p>
          <a:p>
            <a:pPr marL="742950" lvl="1" indent="-285750" defTabSz="914400">
              <a:lnSpc>
                <a:spcPct val="90000"/>
              </a:lnSpc>
              <a:spcBef>
                <a:spcPct val="0"/>
              </a:spcBef>
              <a:spcAft>
                <a:spcPts val="1200"/>
              </a:spcAft>
              <a:buClr>
                <a:srgbClr val="00B5E2"/>
              </a:buClr>
              <a:buFont typeface="Arial" charset="0"/>
              <a:buChar char="–"/>
              <a:defRPr/>
            </a:pPr>
            <a:endParaRPr lang="en-US" altLang="en-US" sz="1700" dirty="0">
              <a:solidFill>
                <a:prstClr val="black"/>
              </a:solidFill>
              <a:latin typeface="Century Gothic"/>
            </a:endParaRPr>
          </a:p>
          <a:p>
            <a:pPr defTabSz="914400">
              <a:lnSpc>
                <a:spcPct val="90000"/>
              </a:lnSpc>
              <a:spcBef>
                <a:spcPct val="0"/>
              </a:spcBef>
              <a:spcAft>
                <a:spcPts val="1200"/>
              </a:spcAft>
              <a:buClr>
                <a:srgbClr val="00B5E2"/>
              </a:buClr>
              <a:buFont typeface="Arial" charset="0"/>
              <a:buNone/>
              <a:defRPr/>
            </a:pPr>
            <a:endParaRPr lang="en-US" altLang="en-US" sz="1700" dirty="0">
              <a:solidFill>
                <a:prstClr val="black"/>
              </a:solidFill>
              <a:latin typeface="Century Gothic"/>
            </a:endParaRPr>
          </a:p>
        </p:txBody>
      </p:sp>
      <p:sp>
        <p:nvSpPr>
          <p:cNvPr id="23556" name="Slide Number Placeholder 3">
            <a:extLst>
              <a:ext uri="{FF2B5EF4-FFF2-40B4-BE49-F238E27FC236}">
                <a16:creationId xmlns:a16="http://schemas.microsoft.com/office/drawing/2014/main" id="{A2606892-91FD-42B9-BEDC-8AF46F64D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E88177-4561-4B90-A9F5-4A10FD8468B0}" type="slidenum">
              <a:rPr lang="en-US" altLang="en-US" smtClean="0"/>
              <a:pPr>
                <a:spcBef>
                  <a:spcPct val="0"/>
                </a:spcBef>
              </a:pPr>
              <a:t>10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5824D5B-3D80-4603-A6CD-9024615770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C1205471-187D-4EBA-A3C2-BCD85D56E4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90000"/>
              </a:lnSpc>
              <a:spcBef>
                <a:spcPct val="0"/>
              </a:spcBef>
              <a:spcAft>
                <a:spcPts val="1200"/>
              </a:spcAft>
              <a:buClr>
                <a:srgbClr val="00B5E2"/>
              </a:buClr>
              <a:buFont typeface="Arial" charset="0"/>
              <a:buNone/>
              <a:defRPr/>
            </a:pPr>
            <a:r>
              <a:rPr lang="en-US" altLang="en-US" sz="2400" dirty="0">
                <a:solidFill>
                  <a:prstClr val="black"/>
                </a:solidFill>
                <a:latin typeface="Century Gothic"/>
              </a:rPr>
              <a:t>Tips from the Judges:</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Don’t submit one PowerPoint presentation for multiple categories. Customize each submission to the category you are applying for.</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Establish clear measurable goals right now. Show how your results align with your goal. Even if you don’t achieve your goal, show how you made progress towards it.</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Report your metrics (results, YOY data) graphically.</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Take pictures, videos and show visuals of what you did to achieve your goals. Snapshots taken on a smart phone are perfectly acceptable.</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Highlight areas, through changed text/colors, that you want the judges to pay particular attention to.</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Correctly use branded product names, logos and images.</a:t>
            </a:r>
          </a:p>
          <a:p>
            <a:pPr marL="342900" indent="-342900" defTabSz="914400">
              <a:lnSpc>
                <a:spcPct val="90000"/>
              </a:lnSpc>
              <a:spcBef>
                <a:spcPct val="0"/>
              </a:spcBef>
              <a:spcAft>
                <a:spcPts val="1200"/>
              </a:spcAft>
              <a:buClr>
                <a:srgbClr val="00B5E2"/>
              </a:buClr>
              <a:buFont typeface="Arial" charset="0"/>
              <a:buChar char="•"/>
              <a:defRPr/>
            </a:pPr>
            <a:r>
              <a:rPr lang="en-US" altLang="en-US" sz="2400" dirty="0">
                <a:solidFill>
                  <a:prstClr val="black"/>
                </a:solidFill>
                <a:latin typeface="Century Gothic"/>
              </a:rPr>
              <a:t>Try to keep submission to 10 slides. Think critically about what information is needed and then only go over the limit if more slides are needed to communicate the information that is asked for.</a:t>
            </a:r>
          </a:p>
        </p:txBody>
      </p:sp>
      <p:sp>
        <p:nvSpPr>
          <p:cNvPr id="25604" name="Slide Number Placeholder 3">
            <a:extLst>
              <a:ext uri="{FF2B5EF4-FFF2-40B4-BE49-F238E27FC236}">
                <a16:creationId xmlns:a16="http://schemas.microsoft.com/office/drawing/2014/main" id="{875C7163-6B90-41BF-8476-CC487762EB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8A0A25-7802-467E-ABA8-B925CC14D4EF}" type="slidenum">
              <a:rPr lang="en-US" altLang="en-US" smtClean="0"/>
              <a:pPr>
                <a:spcBef>
                  <a:spcPct val="0"/>
                </a:spcBef>
              </a:pPr>
              <a:t>11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EB8691B-2B28-4730-90DC-D35F9657C5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C73BF7F-ECE4-43FB-BC17-46F6151196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20/20 Visions is an independent eye care practice in Plymouth, Wisconsin.</a:t>
            </a:r>
          </a:p>
          <a:p>
            <a:endParaRPr lang="en-US" altLang="en-US" dirty="0"/>
          </a:p>
          <a:p>
            <a:r>
              <a:rPr lang="en-US" altLang="en-US" dirty="0"/>
              <a:t>They made their goal for 2017 to ensure all patients were educated on the benefits of selecting Transitions</a:t>
            </a:r>
            <a:r>
              <a:rPr lang="en-US" altLang="en-US" baseline="30000" dirty="0"/>
              <a:t>®</a:t>
            </a:r>
            <a:r>
              <a:rPr lang="en-US" altLang="en-US" dirty="0"/>
              <a:t> lenses, and they trained their staff through weekly sessions and mini games. </a:t>
            </a:r>
          </a:p>
          <a:p>
            <a:endParaRPr lang="en-US" altLang="en-US" dirty="0"/>
          </a:p>
          <a:p>
            <a:r>
              <a:rPr lang="en-US" altLang="en-US" dirty="0"/>
              <a:t>20/20 Visions also wanted to differentiate themselves by becoming a blue light office. They developed what they called a BLT -- or Blue Light Technology -- speech, as an easy way to talk to every patient about Transitions.</a:t>
            </a:r>
          </a:p>
          <a:p>
            <a:endParaRPr lang="en-US" altLang="en-US" dirty="0"/>
          </a:p>
          <a:p>
            <a:r>
              <a:rPr lang="en-US" altLang="en-US" b="1" i="1" dirty="0">
                <a:solidFill>
                  <a:schemeClr val="tx2"/>
                </a:solidFill>
              </a:rPr>
              <a:t>Comments from the judges: </a:t>
            </a:r>
            <a:r>
              <a:rPr lang="en-US" altLang="en-US" i="1" dirty="0"/>
              <a:t>By challenging their opticians to take ownership of their individual Transitions lens sales, 20/20 Visions was able to motivate the entire team to learn as much as they could about the Transitions® family of products and offer them to every patient!</a:t>
            </a:r>
          </a:p>
        </p:txBody>
      </p:sp>
      <p:sp>
        <p:nvSpPr>
          <p:cNvPr id="28676" name="Slide Number Placeholder 3">
            <a:extLst>
              <a:ext uri="{FF2B5EF4-FFF2-40B4-BE49-F238E27FC236}">
                <a16:creationId xmlns:a16="http://schemas.microsoft.com/office/drawing/2014/main" id="{F2B3680A-05BA-4C64-ABE6-9F5942B2D1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03037D-62D8-452A-8C65-B5815F79F2F9}" type="slidenum">
              <a:rPr lang="en-US" altLang="en-US" smtClean="0"/>
              <a:pPr>
                <a:spcBef>
                  <a:spcPct val="0"/>
                </a:spcBef>
              </a:pPr>
              <a:t>13</a:t>
            </a:fld>
            <a:endParaRPr lang="en-US" altLang="en-US"/>
          </a:p>
        </p:txBody>
      </p:sp>
    </p:spTree>
    <p:extLst>
      <p:ext uri="{BB962C8B-B14F-4D97-AF65-F5344CB8AC3E}">
        <p14:creationId xmlns:p14="http://schemas.microsoft.com/office/powerpoint/2010/main" val="40832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05B29AC-4F3E-408F-BAE6-7C33605A59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2E611B0-296D-4271-947F-74BB72C903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00B5E2"/>
              </a:buClr>
            </a:pPr>
            <a:r>
              <a:rPr lang="en-US" altLang="en-US">
                <a:solidFill>
                  <a:srgbClr val="000000"/>
                </a:solidFill>
              </a:rPr>
              <a:t>Opto-Réseau is a Canadian optical network with more than 80 clinics.</a:t>
            </a:r>
          </a:p>
          <a:p>
            <a:pPr>
              <a:buClr>
                <a:srgbClr val="00B5E2"/>
              </a:buClr>
            </a:pPr>
            <a:endParaRPr lang="en-US" altLang="en-US">
              <a:solidFill>
                <a:srgbClr val="000000"/>
              </a:solidFill>
            </a:endParaRPr>
          </a:p>
          <a:p>
            <a:pPr>
              <a:buClr>
                <a:srgbClr val="00B5E2"/>
              </a:buClr>
            </a:pPr>
            <a:r>
              <a:rPr lang="en-US" altLang="en-US">
                <a:solidFill>
                  <a:srgbClr val="000000"/>
                </a:solidFill>
              </a:rPr>
              <a:t>Opto-Réseau focused their 2017 marketing efforts around promoting Transitions to their younger patient base. One way they reached their younger target was through social media. They created a new campaign focused on Transitions</a:t>
            </a:r>
            <a:r>
              <a:rPr lang="en-US" altLang="en-US" baseline="30000">
                <a:solidFill>
                  <a:srgbClr val="000000"/>
                </a:solidFill>
              </a:rPr>
              <a:t>®</a:t>
            </a:r>
            <a:r>
              <a:rPr lang="en-US" altLang="en-US">
                <a:solidFill>
                  <a:srgbClr val="000000"/>
                </a:solidFill>
              </a:rPr>
              <a:t> lenses and promoted it on Instagram and Facebook to reach over 538,000 followers on Facebook alone.</a:t>
            </a:r>
          </a:p>
          <a:p>
            <a:pPr>
              <a:buClr>
                <a:srgbClr val="00B5E2"/>
              </a:buClr>
            </a:pPr>
            <a:endParaRPr lang="en-US" altLang="en-US">
              <a:solidFill>
                <a:srgbClr val="000000"/>
              </a:solidFill>
            </a:endParaRPr>
          </a:p>
          <a:p>
            <a:pPr>
              <a:buClr>
                <a:srgbClr val="00B5E2"/>
              </a:buClr>
            </a:pPr>
            <a:r>
              <a:rPr lang="en-US" altLang="en-US">
                <a:solidFill>
                  <a:srgbClr val="000000"/>
                </a:solidFill>
              </a:rPr>
              <a:t>Transitions products and promotions were also featured on their homepage for more than half of 2017. </a:t>
            </a:r>
          </a:p>
          <a:p>
            <a:pPr>
              <a:buClr>
                <a:srgbClr val="00B5E2"/>
              </a:buClr>
            </a:pPr>
            <a:endParaRPr lang="en-US" altLang="en-US" b="1" i="1">
              <a:solidFill>
                <a:schemeClr val="tx2"/>
              </a:solidFill>
            </a:endParaRPr>
          </a:p>
          <a:p>
            <a:pPr>
              <a:buClr>
                <a:srgbClr val="00B5E2"/>
              </a:buClr>
            </a:pPr>
            <a:r>
              <a:rPr lang="en-US" altLang="en-US" b="1" i="1">
                <a:solidFill>
                  <a:schemeClr val="tx2"/>
                </a:solidFill>
              </a:rPr>
              <a:t>Comments from the judges: </a:t>
            </a:r>
            <a:r>
              <a:rPr lang="en-US" altLang="en-US" i="1"/>
              <a:t>From social media and mail-in rebates to creating localized advertising for individual practices, Opto-Réseau   successfully engaged a new demographic of Transitions lens wearers. We commend them for following their philosophy of trying new things and working hard to implement new strategies.</a:t>
            </a:r>
          </a:p>
        </p:txBody>
      </p:sp>
      <p:sp>
        <p:nvSpPr>
          <p:cNvPr id="30724" name="Slide Number Placeholder 3">
            <a:extLst>
              <a:ext uri="{FF2B5EF4-FFF2-40B4-BE49-F238E27FC236}">
                <a16:creationId xmlns:a16="http://schemas.microsoft.com/office/drawing/2014/main" id="{45BC28ED-9320-45D3-A301-D8DAA0A5D9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DDB64E-6470-483D-AC6A-5E2AB0014627}" type="slidenum">
              <a:rPr lang="en-US" altLang="en-US" smtClean="0"/>
              <a:pPr>
                <a:spcBef>
                  <a:spcPct val="0"/>
                </a:spcBef>
              </a:pPr>
              <a:t>14</a:t>
            </a:fld>
            <a:endParaRPr lang="en-US" altLang="en-US"/>
          </a:p>
        </p:txBody>
      </p:sp>
    </p:spTree>
    <p:extLst>
      <p:ext uri="{BB962C8B-B14F-4D97-AF65-F5344CB8AC3E}">
        <p14:creationId xmlns:p14="http://schemas.microsoft.com/office/powerpoint/2010/main" val="366614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u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228600" y="1013432"/>
            <a:ext cx="8585200" cy="532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p:nvPr>
        </p:nvSpPr>
        <p:spPr>
          <a:xfrm>
            <a:off x="973667" y="6349471"/>
            <a:ext cx="7137400" cy="322262"/>
          </a:xfrm>
        </p:spPr>
        <p:txBody>
          <a:bodyPr anchor="ctr">
            <a:noAutofit/>
          </a:bodyPr>
          <a:lstStyle>
            <a:lvl1pPr marL="0" indent="0">
              <a:buNone/>
              <a:defRPr sz="1000">
                <a:solidFill>
                  <a:schemeClr val="bg2"/>
                </a:solidFill>
              </a:defRPr>
            </a:lvl1pPr>
            <a:lvl2pPr>
              <a:defRPr sz="1600"/>
            </a:lvl2pPr>
            <a:lvl3pPr>
              <a:defRPr sz="1400"/>
            </a:lvl3pPr>
            <a:lvl4pPr>
              <a:defRPr sz="1200"/>
            </a:lvl4pPr>
            <a:lvl5pPr>
              <a:defRPr sz="1200"/>
            </a:lvl5pPr>
          </a:lstStyle>
          <a:p>
            <a:pPr lvl="0"/>
            <a:r>
              <a:rPr lang="en-US" dirty="0"/>
              <a:t>Click to edit Master text styles</a:t>
            </a:r>
          </a:p>
        </p:txBody>
      </p:sp>
      <p:sp>
        <p:nvSpPr>
          <p:cNvPr id="6" name="Slide Number Placeholder 2">
            <a:extLst>
              <a:ext uri="{FF2B5EF4-FFF2-40B4-BE49-F238E27FC236}">
                <a16:creationId xmlns:a16="http://schemas.microsoft.com/office/drawing/2014/main" id="{9E0E87FD-852C-4D32-9EB5-9EBF7C68CBF0}"/>
              </a:ext>
            </a:extLst>
          </p:cNvPr>
          <p:cNvSpPr>
            <a:spLocks noGrp="1"/>
          </p:cNvSpPr>
          <p:nvPr>
            <p:ph type="sldNum" sz="quarter" idx="13"/>
          </p:nvPr>
        </p:nvSpPr>
        <p:spPr/>
        <p:txBody>
          <a:bodyPr/>
          <a:lstStyle>
            <a:lvl1pPr>
              <a:defRPr>
                <a:latin typeface="Arial" panose="020B0604020202020204" pitchFamily="34" charset="0"/>
              </a:defRPr>
            </a:lvl1pPr>
          </a:lstStyle>
          <a:p>
            <a:pPr>
              <a:defRPr/>
            </a:pPr>
            <a:fld id="{0A0981CD-34AC-4910-A093-6E38F13A6168}" type="slidenum">
              <a:rPr lang="en-US" altLang="en-US"/>
              <a:pPr>
                <a:defRPr/>
              </a:pPr>
              <a:t>‹#›</a:t>
            </a:fld>
            <a:endParaRPr lang="en-US" altLang="en-US"/>
          </a:p>
        </p:txBody>
      </p:sp>
    </p:spTree>
    <p:extLst>
      <p:ext uri="{BB962C8B-B14F-4D97-AF65-F5344CB8AC3E}">
        <p14:creationId xmlns:p14="http://schemas.microsoft.com/office/powerpoint/2010/main" val="3016709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228600" y="871538"/>
            <a:ext cx="4191000" cy="532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2"/>
          </p:nvPr>
        </p:nvSpPr>
        <p:spPr>
          <a:xfrm>
            <a:off x="973667" y="6349471"/>
            <a:ext cx="7137400" cy="322262"/>
          </a:xfrm>
        </p:spPr>
        <p:txBody>
          <a:bodyPr anchor="ctr">
            <a:noAutofit/>
          </a:bodyPr>
          <a:lstStyle>
            <a:lvl1pPr marL="0" indent="0">
              <a:buNone/>
              <a:defRPr sz="1000">
                <a:solidFill>
                  <a:schemeClr val="bg2"/>
                </a:solidFill>
              </a:defRPr>
            </a:lvl1pPr>
            <a:lvl2pPr>
              <a:defRPr sz="1600"/>
            </a:lvl2pPr>
            <a:lvl3pPr>
              <a:defRPr sz="1400"/>
            </a:lvl3pPr>
            <a:lvl4pPr>
              <a:defRPr sz="1200"/>
            </a:lvl4pPr>
            <a:lvl5pPr>
              <a:defRPr sz="1200"/>
            </a:lvl5pPr>
          </a:lstStyle>
          <a:p>
            <a:pPr lvl="0"/>
            <a:r>
              <a:rPr lang="en-US" dirty="0"/>
              <a:t>Click to edit Master text styles</a:t>
            </a:r>
          </a:p>
        </p:txBody>
      </p:sp>
      <p:sp>
        <p:nvSpPr>
          <p:cNvPr id="6" name="Content Placeholder 4"/>
          <p:cNvSpPr>
            <a:spLocks noGrp="1"/>
          </p:cNvSpPr>
          <p:nvPr>
            <p:ph sz="quarter" idx="13"/>
          </p:nvPr>
        </p:nvSpPr>
        <p:spPr>
          <a:xfrm>
            <a:off x="4580467" y="871538"/>
            <a:ext cx="4191000" cy="532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70E4BEB2-E325-40A1-AB05-2CE45D9DE412}"/>
              </a:ext>
            </a:extLst>
          </p:cNvPr>
          <p:cNvSpPr>
            <a:spLocks noGrp="1"/>
          </p:cNvSpPr>
          <p:nvPr>
            <p:ph type="sldNum" sz="quarter" idx="14"/>
          </p:nvPr>
        </p:nvSpPr>
        <p:spPr/>
        <p:txBody>
          <a:bodyPr/>
          <a:lstStyle>
            <a:lvl1pPr>
              <a:defRPr>
                <a:latin typeface="Arial" panose="020B0604020202020204" pitchFamily="34" charset="0"/>
              </a:defRPr>
            </a:lvl1pPr>
          </a:lstStyle>
          <a:p>
            <a:pPr>
              <a:defRPr/>
            </a:pPr>
            <a:fld id="{F53E08E9-28D2-43D7-9E34-CAB7626E0CFE}" type="slidenum">
              <a:rPr lang="en-US" altLang="en-US"/>
              <a:pPr>
                <a:defRPr/>
              </a:pPr>
              <a:t>‹#›</a:t>
            </a:fld>
            <a:endParaRPr lang="en-US" altLang="en-US"/>
          </a:p>
        </p:txBody>
      </p:sp>
    </p:spTree>
    <p:extLst>
      <p:ext uri="{BB962C8B-B14F-4D97-AF65-F5344CB8AC3E}">
        <p14:creationId xmlns:p14="http://schemas.microsoft.com/office/powerpoint/2010/main" val="72564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228600" y="871538"/>
            <a:ext cx="2768600" cy="532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p:nvPr>
        </p:nvSpPr>
        <p:spPr>
          <a:xfrm>
            <a:off x="973667" y="6349471"/>
            <a:ext cx="7137400" cy="322262"/>
          </a:xfrm>
        </p:spPr>
        <p:txBody>
          <a:bodyPr anchor="ctr">
            <a:noAutofit/>
          </a:bodyPr>
          <a:lstStyle>
            <a:lvl1pPr marL="0" indent="0">
              <a:buNone/>
              <a:defRPr sz="1000">
                <a:solidFill>
                  <a:schemeClr val="bg2"/>
                </a:solidFill>
              </a:defRPr>
            </a:lvl1pPr>
            <a:lvl2pPr>
              <a:defRPr sz="1600"/>
            </a:lvl2pPr>
            <a:lvl3pPr>
              <a:defRPr sz="1400"/>
            </a:lvl3pPr>
            <a:lvl4pPr>
              <a:defRPr sz="1200"/>
            </a:lvl4pPr>
            <a:lvl5pPr>
              <a:defRPr sz="1200"/>
            </a:lvl5pPr>
          </a:lstStyle>
          <a:p>
            <a:pPr lvl="0"/>
            <a:r>
              <a:rPr lang="en-US" dirty="0"/>
              <a:t>Click to edit Master text styles</a:t>
            </a:r>
          </a:p>
        </p:txBody>
      </p:sp>
      <p:sp>
        <p:nvSpPr>
          <p:cNvPr id="8" name="Content Placeholder 4"/>
          <p:cNvSpPr>
            <a:spLocks noGrp="1"/>
          </p:cNvSpPr>
          <p:nvPr>
            <p:ph sz="quarter" idx="13"/>
          </p:nvPr>
        </p:nvSpPr>
        <p:spPr>
          <a:xfrm>
            <a:off x="3132667" y="871538"/>
            <a:ext cx="2768600" cy="532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quarter" idx="14"/>
          </p:nvPr>
        </p:nvSpPr>
        <p:spPr>
          <a:xfrm>
            <a:off x="6045200" y="871538"/>
            <a:ext cx="2768600" cy="5326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2">
            <a:extLst>
              <a:ext uri="{FF2B5EF4-FFF2-40B4-BE49-F238E27FC236}">
                <a16:creationId xmlns:a16="http://schemas.microsoft.com/office/drawing/2014/main" id="{57A9E4D1-21E6-42F1-9F91-82699F0AF510}"/>
              </a:ext>
            </a:extLst>
          </p:cNvPr>
          <p:cNvSpPr>
            <a:spLocks noGrp="1"/>
          </p:cNvSpPr>
          <p:nvPr>
            <p:ph type="sldNum" sz="quarter" idx="15"/>
          </p:nvPr>
        </p:nvSpPr>
        <p:spPr/>
        <p:txBody>
          <a:bodyPr/>
          <a:lstStyle>
            <a:lvl1pPr>
              <a:defRPr>
                <a:latin typeface="Arial" panose="020B0604020202020204" pitchFamily="34" charset="0"/>
              </a:defRPr>
            </a:lvl1pPr>
          </a:lstStyle>
          <a:p>
            <a:pPr>
              <a:defRPr/>
            </a:pPr>
            <a:fld id="{FAA2A3CB-3347-4225-8D8D-E0306DE1271E}" type="slidenum">
              <a:rPr lang="en-US" altLang="en-US"/>
              <a:pPr>
                <a:defRPr/>
              </a:pPr>
              <a:t>‹#›</a:t>
            </a:fld>
            <a:endParaRPr lang="en-US" altLang="en-US"/>
          </a:p>
        </p:txBody>
      </p:sp>
    </p:spTree>
    <p:extLst>
      <p:ext uri="{BB962C8B-B14F-4D97-AF65-F5344CB8AC3E}">
        <p14:creationId xmlns:p14="http://schemas.microsoft.com/office/powerpoint/2010/main" val="333981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ifestyle Open Blue">
    <p:spTree>
      <p:nvGrpSpPr>
        <p:cNvPr id="1" name=""/>
        <p:cNvGrpSpPr/>
        <p:nvPr/>
      </p:nvGrpSpPr>
      <p:grpSpPr>
        <a:xfrm>
          <a:off x="0" y="0"/>
          <a:ext cx="0" cy="0"/>
          <a:chOff x="0" y="0"/>
          <a:chExt cx="0" cy="0"/>
        </a:xfrm>
      </p:grpSpPr>
      <p:pic>
        <p:nvPicPr>
          <p:cNvPr id="5" name="Picture 3" descr="Z:\Havas-PR\Pittsburgh Share\SHARE\CLIENTS\Transitions Optical\Academy\Academy 2016\Innovation Awards\Trophy Images\Trophy Image_Innovation Awards.jpg">
            <a:extLst>
              <a:ext uri="{FF2B5EF4-FFF2-40B4-BE49-F238E27FC236}">
                <a16:creationId xmlns:a16="http://schemas.microsoft.com/office/drawing/2014/main" id="{381303BE-CA31-4B70-A93E-4B00B95189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77F75DE-1D65-4668-AB89-473C85CD3650}"/>
              </a:ext>
            </a:extLst>
          </p:cNvPr>
          <p:cNvSpPr/>
          <p:nvPr userDrawn="1"/>
        </p:nvSpPr>
        <p:spPr>
          <a:xfrm>
            <a:off x="0" y="26500"/>
            <a:ext cx="9144001" cy="6857999"/>
          </a:xfrm>
          <a:prstGeom prst="rect">
            <a:avLst/>
          </a:prstGeom>
          <a:gradFill flip="none" rotWithShape="1">
            <a:gsLst>
              <a:gs pos="44000">
                <a:schemeClr val="bg1">
                  <a:alpha val="0"/>
                </a:schemeClr>
              </a:gs>
              <a:gs pos="62000">
                <a:schemeClr val="tx1">
                  <a:lumMod val="100000"/>
                  <a:alpha val="20000"/>
                </a:schemeClr>
              </a:gs>
              <a:gs pos="9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9">
            <a:extLst>
              <a:ext uri="{FF2B5EF4-FFF2-40B4-BE49-F238E27FC236}">
                <a16:creationId xmlns:a16="http://schemas.microsoft.com/office/drawing/2014/main" id="{9F483497-E93C-4700-BA59-D83BD9121B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2288" y="265113"/>
            <a:ext cx="332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00320" y="1761067"/>
            <a:ext cx="3881121" cy="2239433"/>
          </a:xfrm>
        </p:spPr>
        <p:txBody>
          <a:bodyPr anchor="b">
            <a:noAutofit/>
          </a:bodyPr>
          <a:lstStyle>
            <a:lvl1pPr algn="r">
              <a:defRPr sz="4000">
                <a:solidFill>
                  <a:schemeClr val="bg1"/>
                </a:solidFill>
              </a:defRPr>
            </a:lvl1pPr>
          </a:lstStyle>
          <a:p>
            <a:r>
              <a:rPr lang="en-US" dirty="0"/>
              <a:t>Click to edit Master title style</a:t>
            </a:r>
          </a:p>
        </p:txBody>
      </p:sp>
      <p:sp>
        <p:nvSpPr>
          <p:cNvPr id="8" name="Text Placeholder 7"/>
          <p:cNvSpPr>
            <a:spLocks noGrp="1"/>
          </p:cNvSpPr>
          <p:nvPr>
            <p:ph type="body" sz="quarter" idx="10"/>
          </p:nvPr>
        </p:nvSpPr>
        <p:spPr>
          <a:xfrm>
            <a:off x="5100321" y="4086225"/>
            <a:ext cx="3870959" cy="1078442"/>
          </a:xfrm>
        </p:spPr>
        <p:txBody>
          <a:bodyPr/>
          <a:lstStyle>
            <a:lvl1pPr marL="0" indent="0" algn="r">
              <a:buNone/>
              <a:defRPr sz="2400">
                <a:solidFill>
                  <a:schemeClr val="tx2"/>
                </a:solidFill>
              </a:defRPr>
            </a:lvl1pPr>
          </a:lstStyle>
          <a:p>
            <a:pPr lvl="0"/>
            <a:r>
              <a:rPr lang="en-US" dirty="0"/>
              <a:t>Click to edit Master text styles</a:t>
            </a:r>
          </a:p>
        </p:txBody>
      </p:sp>
      <p:sp>
        <p:nvSpPr>
          <p:cNvPr id="10" name="Text Placeholder 9"/>
          <p:cNvSpPr>
            <a:spLocks noGrp="1"/>
          </p:cNvSpPr>
          <p:nvPr>
            <p:ph type="body" sz="quarter" idx="11"/>
          </p:nvPr>
        </p:nvSpPr>
        <p:spPr>
          <a:xfrm>
            <a:off x="5069841" y="6400799"/>
            <a:ext cx="3911599" cy="320675"/>
          </a:xfrm>
        </p:spPr>
        <p:txBody>
          <a:bodyPr>
            <a:noAutofit/>
          </a:bodyPr>
          <a:lstStyle>
            <a:lvl1pPr marL="0" indent="0" algn="r">
              <a:buNone/>
              <a:defRPr sz="1200">
                <a:solidFill>
                  <a:schemeClr val="bg1"/>
                </a:solidFill>
                <a:latin typeface="Century Gothic" panose="020B0502020202020204" pitchFamily="34" charset="0"/>
              </a:defRPr>
            </a:lvl1pPr>
            <a:lvl2pPr>
              <a:defRPr sz="1100">
                <a:solidFill>
                  <a:schemeClr val="bg1">
                    <a:lumMod val="65000"/>
                  </a:schemeClr>
                </a:solidFill>
                <a:latin typeface="Century Gothic" panose="020B0502020202020204" pitchFamily="34" charset="0"/>
              </a:defRPr>
            </a:lvl2pPr>
            <a:lvl3pPr>
              <a:defRPr sz="1100">
                <a:solidFill>
                  <a:schemeClr val="bg1">
                    <a:lumMod val="65000"/>
                  </a:schemeClr>
                </a:solidFill>
                <a:latin typeface="Century Gothic" panose="020B0502020202020204" pitchFamily="34" charset="0"/>
              </a:defRPr>
            </a:lvl3pPr>
            <a:lvl4pPr>
              <a:defRPr sz="1100">
                <a:solidFill>
                  <a:schemeClr val="bg1">
                    <a:lumMod val="65000"/>
                  </a:schemeClr>
                </a:solidFill>
                <a:latin typeface="Century Gothic" panose="020B0502020202020204" pitchFamily="34" charset="0"/>
              </a:defRPr>
            </a:lvl4pPr>
            <a:lvl5pPr>
              <a:defRPr sz="1100">
                <a:solidFill>
                  <a:schemeClr val="bg1">
                    <a:lumMod val="65000"/>
                  </a:schemeClr>
                </a:solidFill>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6435377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847BAA-1775-49EA-9DF5-841BA120EF0F}"/>
              </a:ext>
            </a:extLst>
          </p:cNvPr>
          <p:cNvSpPr>
            <a:spLocks noGrp="1"/>
          </p:cNvSpPr>
          <p:nvPr>
            <p:ph type="title"/>
          </p:nvPr>
        </p:nvSpPr>
        <p:spPr bwMode="auto">
          <a:xfrm>
            <a:off x="204788" y="42863"/>
            <a:ext cx="85979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ACF7CB9-4D32-4304-9606-9667858690A5}"/>
              </a:ext>
            </a:extLst>
          </p:cNvPr>
          <p:cNvSpPr>
            <a:spLocks noGrp="1"/>
          </p:cNvSpPr>
          <p:nvPr>
            <p:ph type="body" idx="1"/>
          </p:nvPr>
        </p:nvSpPr>
        <p:spPr bwMode="auto">
          <a:xfrm>
            <a:off x="217488" y="1049338"/>
            <a:ext cx="85852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FBB19FFF-FF33-45A4-B8FA-3D5872876798}"/>
              </a:ext>
            </a:extLst>
          </p:cNvPr>
          <p:cNvSpPr>
            <a:spLocks noGrp="1"/>
          </p:cNvSpPr>
          <p:nvPr>
            <p:ph type="sldNum" sz="quarter" idx="4"/>
          </p:nvPr>
        </p:nvSpPr>
        <p:spPr>
          <a:xfrm>
            <a:off x="8389938" y="6346825"/>
            <a:ext cx="412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898989"/>
                </a:solidFill>
                <a:latin typeface="Century Gothic" panose="020B0502020202020204" pitchFamily="34" charset="0"/>
              </a:defRPr>
            </a:lvl1pPr>
          </a:lstStyle>
          <a:p>
            <a:pPr>
              <a:defRPr/>
            </a:pPr>
            <a:fld id="{0F09F9A4-2490-4027-809E-712BF108E709}" type="slidenum">
              <a:rPr lang="en-US" altLang="en-US"/>
              <a:pPr>
                <a:defRPr/>
              </a:pPr>
              <a:t>‹#›</a:t>
            </a:fld>
            <a:endParaRPr lang="en-US" altLang="en-US"/>
          </a:p>
        </p:txBody>
      </p:sp>
      <p:cxnSp>
        <p:nvCxnSpPr>
          <p:cNvPr id="7" name="Straight Connector 6">
            <a:extLst>
              <a:ext uri="{FF2B5EF4-FFF2-40B4-BE49-F238E27FC236}">
                <a16:creationId xmlns:a16="http://schemas.microsoft.com/office/drawing/2014/main" id="{E1B4C9FC-C31E-4306-B596-41B06804C697}"/>
              </a:ext>
            </a:extLst>
          </p:cNvPr>
          <p:cNvCxnSpPr/>
          <p:nvPr/>
        </p:nvCxnSpPr>
        <p:spPr>
          <a:xfrm>
            <a:off x="347663" y="906463"/>
            <a:ext cx="8455025" cy="0"/>
          </a:xfrm>
          <a:prstGeom prst="line">
            <a:avLst/>
          </a:prstGeom>
          <a:ln w="22225" cap="rnd">
            <a:solidFill>
              <a:schemeClr val="accent6"/>
            </a:solidFill>
            <a:prstDash val="sysDot"/>
          </a:ln>
          <a:effectLst/>
        </p:spPr>
        <p:style>
          <a:lnRef idx="2">
            <a:schemeClr val="accent6"/>
          </a:lnRef>
          <a:fillRef idx="0">
            <a:schemeClr val="accent6"/>
          </a:fillRef>
          <a:effectRef idx="1">
            <a:schemeClr val="accent6"/>
          </a:effectRef>
          <a:fontRef idx="minor">
            <a:schemeClr val="tx1"/>
          </a:fontRef>
        </p:style>
      </p:cxnSp>
      <p:sp>
        <p:nvSpPr>
          <p:cNvPr id="4" name="Footer Placeholder 3">
            <a:extLst>
              <a:ext uri="{FF2B5EF4-FFF2-40B4-BE49-F238E27FC236}">
                <a16:creationId xmlns:a16="http://schemas.microsoft.com/office/drawing/2014/main" id="{1E0EE1F1-4BDD-4DBA-A8B5-FA83781C3B21}"/>
              </a:ext>
            </a:extLst>
          </p:cNvPr>
          <p:cNvSpPr>
            <a:spLocks noGrp="1"/>
          </p:cNvSpPr>
          <p:nvPr>
            <p:ph type="ftr" sz="quarter" idx="3"/>
          </p:nvPr>
        </p:nvSpPr>
        <p:spPr>
          <a:xfrm>
            <a:off x="909638" y="6330950"/>
            <a:ext cx="7305675"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prstClr val="black">
                    <a:tint val="75000"/>
                  </a:prstClr>
                </a:solidFill>
                <a:latin typeface="Century Gothic"/>
                <a:cs typeface="+mn-cs"/>
              </a:defRPr>
            </a:lvl1pPr>
          </a:lstStyle>
          <a:p>
            <a:pPr>
              <a:defRPr/>
            </a:pPr>
            <a:endParaRPr lang="en-US"/>
          </a:p>
        </p:txBody>
      </p:sp>
      <p:pic>
        <p:nvPicPr>
          <p:cNvPr id="1031" name="Picture 2">
            <a:extLst>
              <a:ext uri="{FF2B5EF4-FFF2-40B4-BE49-F238E27FC236}">
                <a16:creationId xmlns:a16="http://schemas.microsoft.com/office/drawing/2014/main" id="{813837A3-A3BE-43DC-8E7D-69D19C830B6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42913" y="6218238"/>
            <a:ext cx="3794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Lst>
  <p:hf hdr="0" ftr="0" dt="0"/>
  <p:txStyles>
    <p:titleStyle>
      <a:lvl1pPr algn="l" rtl="0" eaLnBrk="0" fontAlgn="base" hangingPunct="0">
        <a:lnSpc>
          <a:spcPct val="90000"/>
        </a:lnSpc>
        <a:spcBef>
          <a:spcPct val="0"/>
        </a:spcBef>
        <a:spcAft>
          <a:spcPct val="0"/>
        </a:spcAft>
        <a:defRPr lang="en-US" sz="3200" kern="1200" dirty="0">
          <a:solidFill>
            <a:schemeClr val="tx2"/>
          </a:solidFill>
          <a:latin typeface="+mj-lt"/>
          <a:ea typeface="+mj-ea"/>
          <a:cs typeface="+mj-cs"/>
        </a:defRPr>
      </a:lvl1pPr>
      <a:lvl2pPr algn="l" rtl="0" eaLnBrk="0" fontAlgn="base" hangingPunct="0">
        <a:lnSpc>
          <a:spcPct val="90000"/>
        </a:lnSpc>
        <a:spcBef>
          <a:spcPct val="0"/>
        </a:spcBef>
        <a:spcAft>
          <a:spcPct val="0"/>
        </a:spcAft>
        <a:defRPr sz="3200">
          <a:solidFill>
            <a:schemeClr val="tx2"/>
          </a:solidFill>
          <a:latin typeface="Century Gothic" pitchFamily="34" charset="0"/>
        </a:defRPr>
      </a:lvl2pPr>
      <a:lvl3pPr algn="l" rtl="0" eaLnBrk="0" fontAlgn="base" hangingPunct="0">
        <a:lnSpc>
          <a:spcPct val="90000"/>
        </a:lnSpc>
        <a:spcBef>
          <a:spcPct val="0"/>
        </a:spcBef>
        <a:spcAft>
          <a:spcPct val="0"/>
        </a:spcAft>
        <a:defRPr sz="3200">
          <a:solidFill>
            <a:schemeClr val="tx2"/>
          </a:solidFill>
          <a:latin typeface="Century Gothic" pitchFamily="34" charset="0"/>
        </a:defRPr>
      </a:lvl3pPr>
      <a:lvl4pPr algn="l" rtl="0" eaLnBrk="0" fontAlgn="base" hangingPunct="0">
        <a:lnSpc>
          <a:spcPct val="90000"/>
        </a:lnSpc>
        <a:spcBef>
          <a:spcPct val="0"/>
        </a:spcBef>
        <a:spcAft>
          <a:spcPct val="0"/>
        </a:spcAft>
        <a:defRPr sz="3200">
          <a:solidFill>
            <a:schemeClr val="tx2"/>
          </a:solidFill>
          <a:latin typeface="Century Gothic" pitchFamily="34" charset="0"/>
        </a:defRPr>
      </a:lvl4pPr>
      <a:lvl5pPr algn="l" rtl="0" eaLnBrk="0" fontAlgn="base" hangingPunct="0">
        <a:lnSpc>
          <a:spcPct val="90000"/>
        </a:lnSpc>
        <a:spcBef>
          <a:spcPct val="0"/>
        </a:spcBef>
        <a:spcAft>
          <a:spcPct val="0"/>
        </a:spcAft>
        <a:defRPr sz="3200">
          <a:solidFill>
            <a:schemeClr val="tx2"/>
          </a:solidFill>
          <a:latin typeface="Century Gothic" pitchFamily="34" charset="0"/>
        </a:defRPr>
      </a:lvl5pPr>
      <a:lvl6pPr marL="457200" algn="l" rtl="0" fontAlgn="base">
        <a:lnSpc>
          <a:spcPct val="90000"/>
        </a:lnSpc>
        <a:spcBef>
          <a:spcPct val="0"/>
        </a:spcBef>
        <a:spcAft>
          <a:spcPct val="0"/>
        </a:spcAft>
        <a:defRPr sz="3200">
          <a:solidFill>
            <a:schemeClr val="tx2"/>
          </a:solidFill>
          <a:latin typeface="Century Gothic" pitchFamily="34" charset="0"/>
        </a:defRPr>
      </a:lvl6pPr>
      <a:lvl7pPr marL="914400" algn="l" rtl="0" fontAlgn="base">
        <a:lnSpc>
          <a:spcPct val="90000"/>
        </a:lnSpc>
        <a:spcBef>
          <a:spcPct val="0"/>
        </a:spcBef>
        <a:spcAft>
          <a:spcPct val="0"/>
        </a:spcAft>
        <a:defRPr sz="3200">
          <a:solidFill>
            <a:schemeClr val="tx2"/>
          </a:solidFill>
          <a:latin typeface="Century Gothic" pitchFamily="34" charset="0"/>
        </a:defRPr>
      </a:lvl7pPr>
      <a:lvl8pPr marL="1371600" algn="l" rtl="0" fontAlgn="base">
        <a:lnSpc>
          <a:spcPct val="90000"/>
        </a:lnSpc>
        <a:spcBef>
          <a:spcPct val="0"/>
        </a:spcBef>
        <a:spcAft>
          <a:spcPct val="0"/>
        </a:spcAft>
        <a:defRPr sz="3200">
          <a:solidFill>
            <a:schemeClr val="tx2"/>
          </a:solidFill>
          <a:latin typeface="Century Gothic" pitchFamily="34" charset="0"/>
        </a:defRPr>
      </a:lvl8pPr>
      <a:lvl9pPr marL="1828800" algn="l" rtl="0" fontAlgn="base">
        <a:lnSpc>
          <a:spcPct val="90000"/>
        </a:lnSpc>
        <a:spcBef>
          <a:spcPct val="0"/>
        </a:spcBef>
        <a:spcAft>
          <a:spcPct val="0"/>
        </a:spcAft>
        <a:defRPr sz="3200">
          <a:solidFill>
            <a:schemeClr val="tx2"/>
          </a:solidFill>
          <a:latin typeface="Century Gothic" pitchFamily="34" charset="0"/>
        </a:defRPr>
      </a:lvl9pPr>
    </p:titleStyle>
    <p:bodyStyle>
      <a:lvl1pPr marL="342900" indent="-342900" algn="l" rtl="0" eaLnBrk="0" fontAlgn="base" hangingPunct="0">
        <a:lnSpc>
          <a:spcPct val="90000"/>
        </a:lnSpc>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lnSpc>
          <a:spcPct val="90000"/>
        </a:lnSpc>
        <a:spcBef>
          <a:spcPct val="0"/>
        </a:spcBef>
        <a:spcAft>
          <a:spcPts val="12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ct val="0"/>
        </a:spcBef>
        <a:spcAft>
          <a:spcPts val="120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ct val="0"/>
        </a:spcBef>
        <a:spcAft>
          <a:spcPts val="12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ct val="0"/>
        </a:spcBef>
        <a:spcAft>
          <a:spcPts val="12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transitions.com/Award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file:///\\hq.hview.com\hwh-shares\hwh\Havas-PR\Pittsburgh%20Share\SHARE\CLIENTS\Transitions%20Optical\Academy\Academy%202018\2017%20Innovation%20Awards\Videos\MARKETING_AWARD_TRANSITIONS_2018_SHOW.mp4"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31B02DB-C8F3-43F5-8FBD-1DAD96361BCE}"/>
              </a:ext>
            </a:extLst>
          </p:cNvPr>
          <p:cNvSpPr>
            <a:spLocks noGrp="1"/>
          </p:cNvSpPr>
          <p:nvPr>
            <p:ph type="title"/>
          </p:nvPr>
        </p:nvSpPr>
        <p:spPr>
          <a:xfrm>
            <a:off x="5100638" y="1760538"/>
            <a:ext cx="3881437" cy="2239962"/>
          </a:xfrm>
        </p:spPr>
        <p:txBody>
          <a:bodyPr/>
          <a:lstStyle/>
          <a:p>
            <a:r>
              <a:rPr altLang="en-US"/>
              <a:t>Overview and Entry Guide</a:t>
            </a:r>
          </a:p>
        </p:txBody>
      </p:sp>
      <p:sp>
        <p:nvSpPr>
          <p:cNvPr id="8195" name="Text Placeholder 2">
            <a:extLst>
              <a:ext uri="{FF2B5EF4-FFF2-40B4-BE49-F238E27FC236}">
                <a16:creationId xmlns:a16="http://schemas.microsoft.com/office/drawing/2014/main" id="{79276FF7-D55C-4979-99C0-68D4A57787D2}"/>
              </a:ext>
            </a:extLst>
          </p:cNvPr>
          <p:cNvSpPr>
            <a:spLocks noGrp="1"/>
          </p:cNvSpPr>
          <p:nvPr>
            <p:ph type="body" sz="quarter" idx="10"/>
          </p:nvPr>
        </p:nvSpPr>
        <p:spPr>
          <a:xfrm>
            <a:off x="4651375" y="4086225"/>
            <a:ext cx="4319588" cy="1077913"/>
          </a:xfrm>
        </p:spPr>
        <p:txBody>
          <a:bodyPr/>
          <a:lstStyle/>
          <a:p>
            <a:r>
              <a:rPr lang="en-US" altLang="en-US" dirty="0"/>
              <a:t>Visit Transitions.com/Awards </a:t>
            </a:r>
          </a:p>
          <a:p>
            <a:endParaRPr lang="en-US" altLang="en-US" dirty="0"/>
          </a:p>
        </p:txBody>
      </p:sp>
      <p:sp>
        <p:nvSpPr>
          <p:cNvPr id="8196" name="Text Placeholder 3">
            <a:extLst>
              <a:ext uri="{FF2B5EF4-FFF2-40B4-BE49-F238E27FC236}">
                <a16:creationId xmlns:a16="http://schemas.microsoft.com/office/drawing/2014/main" id="{19AE79C3-0D11-4A11-A0BF-EFD570E7ABE4}"/>
              </a:ext>
            </a:extLst>
          </p:cNvPr>
          <p:cNvSpPr>
            <a:spLocks noGrp="1"/>
          </p:cNvSpPr>
          <p:nvPr>
            <p:ph type="body" sz="quarter" idx="11"/>
          </p:nvPr>
        </p:nvSpPr>
        <p:spPr>
          <a:xfrm>
            <a:off x="5070475" y="6400800"/>
            <a:ext cx="3911600" cy="320675"/>
          </a:xfrm>
        </p:spPr>
        <p:txBody>
          <a:bodyPr/>
          <a:lstStyle/>
          <a:p>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224E21-A6C8-4359-8AA5-74DECDC368C5}"/>
              </a:ext>
            </a:extLst>
          </p:cNvPr>
          <p:cNvSpPr>
            <a:spLocks noGrp="1"/>
          </p:cNvSpPr>
          <p:nvPr>
            <p:ph type="title"/>
          </p:nvPr>
        </p:nvSpPr>
        <p:spPr/>
        <p:txBody>
          <a:bodyPr/>
          <a:lstStyle/>
          <a:p>
            <a:r>
              <a:rPr altLang="en-US"/>
              <a:t>Start planning now!</a:t>
            </a:r>
          </a:p>
        </p:txBody>
      </p:sp>
      <p:sp>
        <p:nvSpPr>
          <p:cNvPr id="13315" name="Content Placeholder 2">
            <a:extLst>
              <a:ext uri="{FF2B5EF4-FFF2-40B4-BE49-F238E27FC236}">
                <a16:creationId xmlns:a16="http://schemas.microsoft.com/office/drawing/2014/main" id="{B5141C2F-23C3-4460-80C9-9693F557F271}"/>
              </a:ext>
            </a:extLst>
          </p:cNvPr>
          <p:cNvSpPr>
            <a:spLocks noGrp="1"/>
          </p:cNvSpPr>
          <p:nvPr>
            <p:ph sz="quarter" idx="11"/>
          </p:nvPr>
        </p:nvSpPr>
        <p:spPr>
          <a:xfrm>
            <a:off x="228600" y="1012825"/>
            <a:ext cx="6724650" cy="5375275"/>
          </a:xfrm>
        </p:spPr>
        <p:txBody>
          <a:bodyPr>
            <a:normAutofit/>
          </a:bodyPr>
          <a:lstStyle/>
          <a:p>
            <a:pPr marL="0" indent="0">
              <a:buFont typeface="Arial" charset="0"/>
              <a:buNone/>
              <a:defRPr/>
            </a:pPr>
            <a:r>
              <a:rPr lang="en-US" altLang="en-US" dirty="0"/>
              <a:t>Start by deciding which specific award(s) you want to win and review the evaluation areas.</a:t>
            </a:r>
          </a:p>
          <a:p>
            <a:pPr marL="0" indent="0">
              <a:buFont typeface="Arial" charset="0"/>
              <a:buNone/>
              <a:defRPr/>
            </a:pPr>
            <a:endParaRPr lang="en-US" altLang="en-US" dirty="0"/>
          </a:p>
          <a:p>
            <a:pPr>
              <a:buFont typeface="Arial" charset="0"/>
              <a:buChar char="•"/>
              <a:defRPr/>
            </a:pPr>
            <a:r>
              <a:rPr lang="en-US" altLang="en-US" b="1" dirty="0">
                <a:solidFill>
                  <a:srgbClr val="00B5E2"/>
                </a:solidFill>
              </a:rPr>
              <a:t>Set your goal </a:t>
            </a:r>
            <a:r>
              <a:rPr lang="en-US" altLang="en-US" dirty="0"/>
              <a:t>for 2018 and benchmark where you are to measure your success.</a:t>
            </a:r>
          </a:p>
          <a:p>
            <a:pPr>
              <a:buFont typeface="Arial" charset="0"/>
              <a:buChar char="•"/>
              <a:defRPr/>
            </a:pPr>
            <a:r>
              <a:rPr lang="en-US" altLang="en-US" b="1" dirty="0">
                <a:solidFill>
                  <a:srgbClr val="00B5E2"/>
                </a:solidFill>
              </a:rPr>
              <a:t>Put a plan in place</a:t>
            </a:r>
            <a:r>
              <a:rPr lang="en-US" altLang="en-US" dirty="0"/>
              <a:t> to help achieve that goal. </a:t>
            </a:r>
          </a:p>
          <a:p>
            <a:pPr>
              <a:buFont typeface="Arial" charset="0"/>
              <a:buChar char="•"/>
              <a:defRPr/>
            </a:pPr>
            <a:r>
              <a:rPr lang="en-US" altLang="en-US" b="1" dirty="0">
                <a:solidFill>
                  <a:schemeClr val="tx2"/>
                </a:solidFill>
              </a:rPr>
              <a:t>Start tracking now!</a:t>
            </a:r>
          </a:p>
          <a:p>
            <a:pPr>
              <a:buFont typeface="Arial" charset="0"/>
              <a:buChar char="•"/>
              <a:defRPr/>
            </a:pPr>
            <a:endParaRPr lang="en-US" altLang="en-US" b="1" dirty="0">
              <a:solidFill>
                <a:schemeClr val="tx2"/>
              </a:solidFill>
            </a:endParaRPr>
          </a:p>
          <a:p>
            <a:pPr marL="0" indent="0">
              <a:buFont typeface="Arial" charset="0"/>
              <a:buNone/>
              <a:defRPr/>
            </a:pPr>
            <a:r>
              <a:rPr lang="en-US" altLang="en-US" b="1" dirty="0">
                <a:solidFill>
                  <a:schemeClr val="tx2"/>
                </a:solidFill>
              </a:rPr>
              <a:t>Use the Entry Guide and Workbook to Help!</a:t>
            </a:r>
          </a:p>
        </p:txBody>
      </p:sp>
      <p:sp>
        <p:nvSpPr>
          <p:cNvPr id="22532" name="Slide Number Placeholder 4">
            <a:extLst>
              <a:ext uri="{FF2B5EF4-FFF2-40B4-BE49-F238E27FC236}">
                <a16:creationId xmlns:a16="http://schemas.microsoft.com/office/drawing/2014/main" id="{E73C1EFD-CC24-493F-9C5F-CEA7F822E0FC}"/>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BED805A6-3B8E-4045-9A65-96A70D5264EB}" type="slidenum">
              <a:rPr lang="en-US" altLang="en-US" sz="1100" smtClean="0">
                <a:solidFill>
                  <a:srgbClr val="898989"/>
                </a:solidFill>
                <a:latin typeface="Arial" panose="020B0604020202020204" pitchFamily="34" charset="0"/>
              </a:rPr>
              <a:pPr>
                <a:lnSpc>
                  <a:spcPct val="100000"/>
                </a:lnSpc>
                <a:spcAft>
                  <a:spcPct val="0"/>
                </a:spcAft>
                <a:buClrTx/>
                <a:buFontTx/>
                <a:buNone/>
              </a:pPr>
              <a:t>10</a:t>
            </a:fld>
            <a:endParaRPr lang="en-US" altLang="en-US" sz="1100">
              <a:solidFill>
                <a:srgbClr val="898989"/>
              </a:solidFill>
              <a:latin typeface="Arial" panose="020B0604020202020204" pitchFamily="34" charset="0"/>
            </a:endParaRPr>
          </a:p>
        </p:txBody>
      </p:sp>
      <p:pic>
        <p:nvPicPr>
          <p:cNvPr id="22533" name="Picture 6" descr="C:\Users\Michael.Battisti\Downloads\noun_875439_cc.png">
            <a:extLst>
              <a:ext uri="{FF2B5EF4-FFF2-40B4-BE49-F238E27FC236}">
                <a16:creationId xmlns:a16="http://schemas.microsoft.com/office/drawing/2014/main" id="{B36DEBD4-2ADF-4DFD-BB92-07575D021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2384425"/>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9">
            <a:extLst>
              <a:ext uri="{FF2B5EF4-FFF2-40B4-BE49-F238E27FC236}">
                <a16:creationId xmlns:a16="http://schemas.microsoft.com/office/drawing/2014/main" id="{DC3C9229-9FF9-4B57-81F4-A23E84FA6A8B}"/>
              </a:ext>
            </a:extLst>
          </p:cNvPr>
          <p:cNvSpPr>
            <a:spLocks noGrp="1"/>
          </p:cNvSpPr>
          <p:nvPr>
            <p:ph type="title"/>
          </p:nvPr>
        </p:nvSpPr>
        <p:spPr/>
        <p:txBody>
          <a:bodyPr/>
          <a:lstStyle/>
          <a:p>
            <a:r>
              <a:rPr altLang="en-US"/>
              <a:t>Tips From The Judges</a:t>
            </a:r>
          </a:p>
        </p:txBody>
      </p:sp>
      <p:sp>
        <p:nvSpPr>
          <p:cNvPr id="24579" name="Content Placeholder 14">
            <a:extLst>
              <a:ext uri="{FF2B5EF4-FFF2-40B4-BE49-F238E27FC236}">
                <a16:creationId xmlns:a16="http://schemas.microsoft.com/office/drawing/2014/main" id="{F830F39A-0935-4BA5-BCE9-31706CAD73B6}"/>
              </a:ext>
            </a:extLst>
          </p:cNvPr>
          <p:cNvSpPr>
            <a:spLocks noGrp="1"/>
          </p:cNvSpPr>
          <p:nvPr>
            <p:ph sz="quarter" idx="11"/>
          </p:nvPr>
        </p:nvSpPr>
        <p:spPr>
          <a:xfrm>
            <a:off x="228600" y="1012825"/>
            <a:ext cx="8585200" cy="5326063"/>
          </a:xfrm>
        </p:spPr>
        <p:txBody>
          <a:bodyPr/>
          <a:lstStyle/>
          <a:p>
            <a:r>
              <a:rPr lang="en-US" altLang="en-US"/>
              <a:t>Don’t submit one presentation for multiple categories. </a:t>
            </a:r>
          </a:p>
          <a:p>
            <a:r>
              <a:rPr lang="en-US" altLang="en-US"/>
              <a:t>Establish clear, measurable goals and show how your results align (even if you don’t achieve your goal).</a:t>
            </a:r>
          </a:p>
          <a:p>
            <a:r>
              <a:rPr lang="en-US" altLang="en-US"/>
              <a:t>Report your metrics (results, YOY data) graphically.</a:t>
            </a:r>
          </a:p>
          <a:p>
            <a:r>
              <a:rPr lang="en-US" altLang="en-US"/>
              <a:t>Show visuals of what you did to achieve your goals. </a:t>
            </a:r>
          </a:p>
          <a:p>
            <a:pPr>
              <a:buClr>
                <a:srgbClr val="00B5E2"/>
              </a:buClr>
            </a:pPr>
            <a:r>
              <a:rPr lang="en-US" altLang="en-US">
                <a:solidFill>
                  <a:srgbClr val="000000"/>
                </a:solidFill>
              </a:rPr>
              <a:t>Highlight areas that you want the judges to pay particular attention to.</a:t>
            </a:r>
          </a:p>
          <a:p>
            <a:pPr>
              <a:buClr>
                <a:srgbClr val="00B5E2"/>
              </a:buClr>
            </a:pPr>
            <a:r>
              <a:rPr lang="en-US" altLang="en-US">
                <a:solidFill>
                  <a:srgbClr val="000000"/>
                </a:solidFill>
              </a:rPr>
              <a:t>Correctly use branded product names, logos and images.</a:t>
            </a:r>
          </a:p>
          <a:p>
            <a:pPr>
              <a:buClr>
                <a:srgbClr val="00B5E2"/>
              </a:buClr>
            </a:pPr>
            <a:r>
              <a:rPr lang="en-US" altLang="en-US">
                <a:solidFill>
                  <a:srgbClr val="000000"/>
                </a:solidFill>
              </a:rPr>
              <a:t>Try to keep submission to 10 slides.</a:t>
            </a:r>
          </a:p>
          <a:p>
            <a:endParaRPr lang="en-US" altLang="en-US"/>
          </a:p>
        </p:txBody>
      </p:sp>
      <p:sp>
        <p:nvSpPr>
          <p:cNvPr id="24580" name="Content Placeholder 3">
            <a:extLst>
              <a:ext uri="{FF2B5EF4-FFF2-40B4-BE49-F238E27FC236}">
                <a16:creationId xmlns:a16="http://schemas.microsoft.com/office/drawing/2014/main" id="{9803E85F-28D9-4036-8C8B-BBF88CF0F741}"/>
              </a:ext>
            </a:extLst>
          </p:cNvPr>
          <p:cNvSpPr>
            <a:spLocks noGrp="1"/>
          </p:cNvSpPr>
          <p:nvPr>
            <p:ph sz="quarter" idx="12"/>
          </p:nvPr>
        </p:nvSpPr>
        <p:spPr>
          <a:xfrm>
            <a:off x="973138" y="6350000"/>
            <a:ext cx="7137400" cy="322263"/>
          </a:xfrm>
        </p:spPr>
        <p:txBody>
          <a:bodyPr/>
          <a:lstStyle/>
          <a:p>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
            <a:extLst>
              <a:ext uri="{FF2B5EF4-FFF2-40B4-BE49-F238E27FC236}">
                <a16:creationId xmlns:a16="http://schemas.microsoft.com/office/drawing/2014/main" id="{68684EC9-5F2A-4BA2-8B88-EA71756DFDE6}"/>
              </a:ext>
            </a:extLst>
          </p:cNvPr>
          <p:cNvSpPr>
            <a:spLocks noGrp="1"/>
          </p:cNvSpPr>
          <p:nvPr>
            <p:ph type="title"/>
          </p:nvPr>
        </p:nvSpPr>
        <p:spPr>
          <a:xfrm>
            <a:off x="5100638" y="1760538"/>
            <a:ext cx="3881437" cy="2239962"/>
          </a:xfrm>
        </p:spPr>
        <p:txBody>
          <a:bodyPr/>
          <a:lstStyle/>
          <a:p>
            <a:r>
              <a:rPr altLang="en-US"/>
              <a:t>Past Winner Profiles</a:t>
            </a:r>
          </a:p>
        </p:txBody>
      </p:sp>
      <p:sp>
        <p:nvSpPr>
          <p:cNvPr id="26627" name="Text Placeholder 7">
            <a:extLst>
              <a:ext uri="{FF2B5EF4-FFF2-40B4-BE49-F238E27FC236}">
                <a16:creationId xmlns:a16="http://schemas.microsoft.com/office/drawing/2014/main" id="{0ED8F154-34E6-4491-839F-7893E6461193}"/>
              </a:ext>
            </a:extLst>
          </p:cNvPr>
          <p:cNvSpPr>
            <a:spLocks noGrp="1"/>
          </p:cNvSpPr>
          <p:nvPr>
            <p:ph type="body" sz="quarter" idx="10"/>
          </p:nvPr>
        </p:nvSpPr>
        <p:spPr>
          <a:xfrm>
            <a:off x="5100638" y="4086225"/>
            <a:ext cx="3870325" cy="1077913"/>
          </a:xfrm>
        </p:spPr>
        <p:txBody>
          <a:bodyPr/>
          <a:lstStyle/>
          <a:p>
            <a:endParaRPr lang="en-US" altLang="en-US"/>
          </a:p>
        </p:txBody>
      </p:sp>
      <p:sp>
        <p:nvSpPr>
          <p:cNvPr id="26628" name="Text Placeholder 8">
            <a:extLst>
              <a:ext uri="{FF2B5EF4-FFF2-40B4-BE49-F238E27FC236}">
                <a16:creationId xmlns:a16="http://schemas.microsoft.com/office/drawing/2014/main" id="{8968EA26-EAAA-4A2F-B8BE-206A9E0B8694}"/>
              </a:ext>
            </a:extLst>
          </p:cNvPr>
          <p:cNvSpPr>
            <a:spLocks noGrp="1"/>
          </p:cNvSpPr>
          <p:nvPr>
            <p:ph type="body" sz="quarter" idx="11"/>
          </p:nvPr>
        </p:nvSpPr>
        <p:spPr>
          <a:xfrm>
            <a:off x="5070475" y="6400800"/>
            <a:ext cx="3911600" cy="320675"/>
          </a:xfrm>
        </p:spPr>
        <p:txBody>
          <a:bodyPr/>
          <a:lstStyle/>
          <a:p>
            <a:endParaRPr lang="en-US" altLang="en-US"/>
          </a:p>
        </p:txBody>
      </p:sp>
      <p:sp>
        <p:nvSpPr>
          <p:cNvPr id="26629" name="Slide Number Placeholder 5">
            <a:extLst>
              <a:ext uri="{FF2B5EF4-FFF2-40B4-BE49-F238E27FC236}">
                <a16:creationId xmlns:a16="http://schemas.microsoft.com/office/drawing/2014/main" id="{A251ECEF-AC7A-46A4-A87C-DAF1D27A5427}"/>
              </a:ext>
            </a:extLst>
          </p:cNvPr>
          <p:cNvSpPr>
            <a:spLocks noGrp="1"/>
          </p:cNvSpPr>
          <p:nvPr>
            <p:ph type="sldNum" sz="quarter" idx="4"/>
          </p:nvPr>
        </p:nvSpPr>
        <p:spPr bwMode="auto">
          <a:xfrm>
            <a:off x="8731250" y="6346825"/>
            <a:ext cx="4127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gn="l" eaLnBrk="0" hangingPunct="0">
              <a:lnSpc>
                <a:spcPct val="100000"/>
              </a:lnSpc>
              <a:spcAft>
                <a:spcPct val="0"/>
              </a:spcAft>
              <a:buClrTx/>
              <a:buFontTx/>
              <a:buNone/>
            </a:pPr>
            <a:fld id="{FBAB5A3D-DF67-4969-A405-CB745DE80865}" type="slidenum">
              <a:rPr lang="en-US" altLang="en-US" sz="1100" smtClean="0">
                <a:solidFill>
                  <a:srgbClr val="898989"/>
                </a:solidFill>
              </a:rPr>
              <a:pPr algn="l" eaLnBrk="0" hangingPunct="0">
                <a:lnSpc>
                  <a:spcPct val="100000"/>
                </a:lnSpc>
                <a:spcAft>
                  <a:spcPct val="0"/>
                </a:spcAft>
                <a:buClrTx/>
                <a:buFontTx/>
                <a:buNone/>
              </a:pPr>
              <a:t>12</a:t>
            </a:fld>
            <a:endParaRPr lang="en-US" altLang="en-US" sz="1100">
              <a:solidFill>
                <a:srgbClr val="89898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DA22EA4-CA33-41C3-A50C-E13C11AAA268}"/>
              </a:ext>
            </a:extLst>
          </p:cNvPr>
          <p:cNvSpPr>
            <a:spLocks noGrp="1"/>
          </p:cNvSpPr>
          <p:nvPr>
            <p:ph type="title"/>
          </p:nvPr>
        </p:nvSpPr>
        <p:spPr/>
        <p:txBody>
          <a:bodyPr/>
          <a:lstStyle/>
          <a:p>
            <a:r>
              <a:rPr altLang="en-US"/>
              <a:t>20/20 Visions – Best in Training</a:t>
            </a:r>
          </a:p>
        </p:txBody>
      </p:sp>
      <p:sp>
        <p:nvSpPr>
          <p:cNvPr id="27651" name="Content Placeholder 5">
            <a:extLst>
              <a:ext uri="{FF2B5EF4-FFF2-40B4-BE49-F238E27FC236}">
                <a16:creationId xmlns:a16="http://schemas.microsoft.com/office/drawing/2014/main" id="{C0BA8BAF-29A9-435F-9EC9-B108ADFE9013}"/>
              </a:ext>
            </a:extLst>
          </p:cNvPr>
          <p:cNvSpPr>
            <a:spLocks noGrp="1"/>
          </p:cNvSpPr>
          <p:nvPr>
            <p:ph sz="quarter" idx="11"/>
          </p:nvPr>
        </p:nvSpPr>
        <p:spPr>
          <a:xfrm>
            <a:off x="228600" y="1012825"/>
            <a:ext cx="8585200" cy="2935288"/>
          </a:xfrm>
        </p:spPr>
        <p:txBody>
          <a:bodyPr/>
          <a:lstStyle/>
          <a:p>
            <a:r>
              <a:rPr lang="en-US" altLang="en-US" sz="2000"/>
              <a:t>Independent eye care practice in Plymouth, Wisconsin</a:t>
            </a:r>
          </a:p>
          <a:p>
            <a:r>
              <a:rPr lang="en-US" altLang="en-US" sz="2000"/>
              <a:t>2017 goal was to ensure all patients were educated on the benefits of selecting Transitions</a:t>
            </a:r>
            <a:r>
              <a:rPr lang="en-US" altLang="en-US" sz="2000" baseline="30000"/>
              <a:t>®</a:t>
            </a:r>
            <a:r>
              <a:rPr lang="en-US" altLang="en-US" sz="2000"/>
              <a:t> lenses.</a:t>
            </a:r>
          </a:p>
          <a:p>
            <a:r>
              <a:rPr lang="en-US" altLang="en-US" sz="2000"/>
              <a:t>Wanted to differentiate themselves by becoming a blue light office</a:t>
            </a:r>
          </a:p>
          <a:p>
            <a:r>
              <a:rPr lang="en-US" altLang="en-US" sz="2000"/>
              <a:t>Developed what they called a BLT -- or Blue Light Technology -- speech, as an easy way to talk to every patient about Transitions.</a:t>
            </a:r>
          </a:p>
        </p:txBody>
      </p:sp>
      <p:sp>
        <p:nvSpPr>
          <p:cNvPr id="27652" name="Slide Number Placeholder 4">
            <a:extLst>
              <a:ext uri="{FF2B5EF4-FFF2-40B4-BE49-F238E27FC236}">
                <a16:creationId xmlns:a16="http://schemas.microsoft.com/office/drawing/2014/main" id="{B8AA0082-FF64-4FE2-AED5-9B9B59FA19FB}"/>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9C5A71FE-EC6D-42C2-B544-FA27F7ADC551}" type="slidenum">
              <a:rPr lang="en-US" altLang="en-US" sz="1100" smtClean="0">
                <a:solidFill>
                  <a:srgbClr val="898989"/>
                </a:solidFill>
                <a:latin typeface="Arial" panose="020B0604020202020204" pitchFamily="34" charset="0"/>
              </a:rPr>
              <a:pPr>
                <a:lnSpc>
                  <a:spcPct val="100000"/>
                </a:lnSpc>
                <a:spcAft>
                  <a:spcPct val="0"/>
                </a:spcAft>
                <a:buClrTx/>
                <a:buFontTx/>
                <a:buNone/>
              </a:pPr>
              <a:t>13</a:t>
            </a:fld>
            <a:endParaRPr lang="en-US" altLang="en-US" sz="11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D2A1FEDE-EB20-448C-817D-665076FAF97F}"/>
              </a:ext>
            </a:extLst>
          </p:cNvPr>
          <p:cNvSpPr/>
          <p:nvPr/>
        </p:nvSpPr>
        <p:spPr>
          <a:xfrm>
            <a:off x="604838" y="3948113"/>
            <a:ext cx="4283075" cy="2062162"/>
          </a:xfrm>
          <a:prstGeom prst="rect">
            <a:avLst/>
          </a:prstGeom>
        </p:spPr>
        <p:txBody>
          <a:bodyPr>
            <a:spAutoFit/>
          </a:bodyPr>
          <a:lstStyle/>
          <a:p>
            <a:pPr eaLnBrk="1" hangingPunct="1">
              <a:defRPr/>
            </a:pPr>
            <a:r>
              <a:rPr lang="en-US" altLang="en-US" sz="1600" b="1" i="1" dirty="0">
                <a:solidFill>
                  <a:schemeClr val="tx2"/>
                </a:solidFill>
                <a:latin typeface="+mj-lt"/>
                <a:cs typeface="Arial" charset="0"/>
              </a:rPr>
              <a:t>Comments from the judges: </a:t>
            </a:r>
            <a:r>
              <a:rPr lang="en-US" altLang="en-US" sz="1600" dirty="0">
                <a:latin typeface="+mj-lt"/>
                <a:cs typeface="Arial" charset="0"/>
              </a:rPr>
              <a:t>By challenging their opticians to take ownership of their individual </a:t>
            </a:r>
            <a:r>
              <a:rPr lang="en-US" altLang="en-US" sz="1600" i="1" dirty="0">
                <a:latin typeface="+mj-lt"/>
                <a:cs typeface="Arial" charset="0"/>
              </a:rPr>
              <a:t>Transitions</a:t>
            </a:r>
            <a:r>
              <a:rPr lang="en-US" altLang="en-US" sz="1600" dirty="0">
                <a:latin typeface="+mj-lt"/>
                <a:cs typeface="Arial" charset="0"/>
              </a:rPr>
              <a:t> lens sales, 20/20 Visions was able to motivate the entire team to learn as much as they could about the Transitions</a:t>
            </a:r>
            <a:r>
              <a:rPr lang="en-US" altLang="en-US" sz="1600" baseline="30000" dirty="0">
                <a:latin typeface="+mj-lt"/>
                <a:cs typeface="Arial" charset="0"/>
              </a:rPr>
              <a:t>®</a:t>
            </a:r>
            <a:r>
              <a:rPr lang="en-US" altLang="en-US" sz="1600" dirty="0">
                <a:latin typeface="+mj-lt"/>
                <a:cs typeface="Arial" charset="0"/>
              </a:rPr>
              <a:t> family of products and offer them to every patient!</a:t>
            </a:r>
          </a:p>
        </p:txBody>
      </p:sp>
      <p:pic>
        <p:nvPicPr>
          <p:cNvPr id="27654" name="Picture 2">
            <a:extLst>
              <a:ext uri="{FF2B5EF4-FFF2-40B4-BE49-F238E27FC236}">
                <a16:creationId xmlns:a16="http://schemas.microsoft.com/office/drawing/2014/main" id="{E9F64877-5239-45BD-B165-E8A21025C2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3948113"/>
            <a:ext cx="3582987"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25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22A3FF2-DF8E-4C0C-BEB9-A01A1EBACB00}"/>
              </a:ext>
            </a:extLst>
          </p:cNvPr>
          <p:cNvSpPr>
            <a:spLocks noGrp="1"/>
          </p:cNvSpPr>
          <p:nvPr>
            <p:ph type="title"/>
          </p:nvPr>
        </p:nvSpPr>
        <p:spPr/>
        <p:txBody>
          <a:bodyPr/>
          <a:lstStyle/>
          <a:p>
            <a:r>
              <a:rPr altLang="en-US"/>
              <a:t>Opto-Réseau – Best in Marketing </a:t>
            </a:r>
          </a:p>
        </p:txBody>
      </p:sp>
      <p:sp>
        <p:nvSpPr>
          <p:cNvPr id="29699" name="Content Placeholder 5">
            <a:extLst>
              <a:ext uri="{FF2B5EF4-FFF2-40B4-BE49-F238E27FC236}">
                <a16:creationId xmlns:a16="http://schemas.microsoft.com/office/drawing/2014/main" id="{3B67C01D-E44F-4114-B154-C33775B5F6A0}"/>
              </a:ext>
            </a:extLst>
          </p:cNvPr>
          <p:cNvSpPr>
            <a:spLocks noGrp="1"/>
          </p:cNvSpPr>
          <p:nvPr>
            <p:ph sz="quarter" idx="11"/>
          </p:nvPr>
        </p:nvSpPr>
        <p:spPr>
          <a:xfrm>
            <a:off x="228600" y="1012825"/>
            <a:ext cx="8585200" cy="2362200"/>
          </a:xfrm>
        </p:spPr>
        <p:txBody>
          <a:bodyPr/>
          <a:lstStyle/>
          <a:p>
            <a:pPr>
              <a:buClr>
                <a:srgbClr val="00B5E2"/>
              </a:buClr>
            </a:pPr>
            <a:r>
              <a:rPr lang="en-US" altLang="en-US" sz="2000">
                <a:solidFill>
                  <a:srgbClr val="000000"/>
                </a:solidFill>
              </a:rPr>
              <a:t>Canadian optical network with more than 80 clinics</a:t>
            </a:r>
          </a:p>
          <a:p>
            <a:pPr>
              <a:buClr>
                <a:srgbClr val="00B5E2"/>
              </a:buClr>
            </a:pPr>
            <a:r>
              <a:rPr lang="en-US" altLang="en-US" sz="2000">
                <a:solidFill>
                  <a:srgbClr val="000000"/>
                </a:solidFill>
              </a:rPr>
              <a:t>Focused their 2017 marketing efforts around promoting Transitions to their younger patient base</a:t>
            </a:r>
          </a:p>
          <a:p>
            <a:pPr>
              <a:buClr>
                <a:srgbClr val="00B5E2"/>
              </a:buClr>
            </a:pPr>
            <a:r>
              <a:rPr lang="en-US" altLang="en-US" sz="2000">
                <a:solidFill>
                  <a:srgbClr val="000000"/>
                </a:solidFill>
              </a:rPr>
              <a:t>Created a new campaign focused on Transitions</a:t>
            </a:r>
            <a:r>
              <a:rPr lang="en-US" altLang="en-US" sz="2000" baseline="30000">
                <a:solidFill>
                  <a:srgbClr val="000000"/>
                </a:solidFill>
              </a:rPr>
              <a:t>®</a:t>
            </a:r>
            <a:r>
              <a:rPr lang="en-US" altLang="en-US" sz="2000">
                <a:solidFill>
                  <a:srgbClr val="000000"/>
                </a:solidFill>
              </a:rPr>
              <a:t> lenses and promoted it on Instagram and Facebook .</a:t>
            </a:r>
          </a:p>
        </p:txBody>
      </p:sp>
      <p:sp>
        <p:nvSpPr>
          <p:cNvPr id="29700" name="Slide Number Placeholder 4">
            <a:extLst>
              <a:ext uri="{FF2B5EF4-FFF2-40B4-BE49-F238E27FC236}">
                <a16:creationId xmlns:a16="http://schemas.microsoft.com/office/drawing/2014/main" id="{2B60137C-DE2C-4464-878A-C3848E7B37F3}"/>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21A0A097-C547-4E6A-BDAE-F71852C81CA9}" type="slidenum">
              <a:rPr lang="en-US" altLang="en-US" sz="1100" smtClean="0">
                <a:solidFill>
                  <a:srgbClr val="898989"/>
                </a:solidFill>
                <a:latin typeface="Arial" panose="020B0604020202020204" pitchFamily="34" charset="0"/>
              </a:rPr>
              <a:pPr>
                <a:lnSpc>
                  <a:spcPct val="100000"/>
                </a:lnSpc>
                <a:spcAft>
                  <a:spcPct val="0"/>
                </a:spcAft>
                <a:buClrTx/>
                <a:buFontTx/>
                <a:buNone/>
              </a:pPr>
              <a:t>14</a:t>
            </a:fld>
            <a:endParaRPr lang="en-US" altLang="en-US" sz="11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870D9E9A-5195-4687-9F23-DEE8F69241D0}"/>
              </a:ext>
            </a:extLst>
          </p:cNvPr>
          <p:cNvSpPr/>
          <p:nvPr/>
        </p:nvSpPr>
        <p:spPr>
          <a:xfrm>
            <a:off x="4933950" y="3375025"/>
            <a:ext cx="3829050" cy="2555875"/>
          </a:xfrm>
          <a:prstGeom prst="rect">
            <a:avLst/>
          </a:prstGeom>
        </p:spPr>
        <p:txBody>
          <a:bodyPr>
            <a:spAutoFit/>
          </a:bodyPr>
          <a:lstStyle/>
          <a:p>
            <a:pPr eaLnBrk="1" hangingPunct="1">
              <a:buClr>
                <a:srgbClr val="00B5E2"/>
              </a:buClr>
              <a:defRPr/>
            </a:pPr>
            <a:r>
              <a:rPr lang="en-US" altLang="en-US" sz="1600" b="1" i="1" dirty="0">
                <a:solidFill>
                  <a:schemeClr val="tx2"/>
                </a:solidFill>
                <a:latin typeface="+mn-lt"/>
                <a:cs typeface="Arial" charset="0"/>
              </a:rPr>
              <a:t>Comments from the judges: </a:t>
            </a:r>
            <a:r>
              <a:rPr lang="en-US" altLang="en-US" sz="1600" dirty="0">
                <a:latin typeface="+mn-lt"/>
                <a:cs typeface="Arial" charset="0"/>
              </a:rPr>
              <a:t>From social media and mail-in rebates to creating localized advertising for individual practices, Opto-Réseau   successfully engaged a new demographic of </a:t>
            </a:r>
            <a:r>
              <a:rPr lang="en-US" altLang="en-US" sz="1600" i="1" dirty="0">
                <a:latin typeface="+mn-lt"/>
                <a:cs typeface="Arial" charset="0"/>
              </a:rPr>
              <a:t>Transitions</a:t>
            </a:r>
            <a:r>
              <a:rPr lang="en-US" altLang="en-US" sz="1600" dirty="0">
                <a:latin typeface="+mn-lt"/>
                <a:cs typeface="Arial" charset="0"/>
              </a:rPr>
              <a:t> lens wearers. We commend them for following their philosophy of trying new things and working hard to implement new strategies.</a:t>
            </a:r>
            <a:endParaRPr lang="en-US" altLang="en-US" sz="1600" dirty="0">
              <a:solidFill>
                <a:srgbClr val="000000"/>
              </a:solidFill>
              <a:latin typeface="+mn-lt"/>
              <a:cs typeface="Arial" charset="0"/>
            </a:endParaRPr>
          </a:p>
        </p:txBody>
      </p:sp>
      <p:pic>
        <p:nvPicPr>
          <p:cNvPr id="29702" name="Picture 2">
            <a:extLst>
              <a:ext uri="{FF2B5EF4-FFF2-40B4-BE49-F238E27FC236}">
                <a16:creationId xmlns:a16="http://schemas.microsoft.com/office/drawing/2014/main" id="{A6EE24B6-4E13-4F2B-B7E9-A897E32BC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8" y="3471863"/>
            <a:ext cx="41941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423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8FDF5E3-B641-4BBD-9D9B-AA31E54732C7}"/>
              </a:ext>
            </a:extLst>
          </p:cNvPr>
          <p:cNvSpPr>
            <a:spLocks noGrp="1"/>
          </p:cNvSpPr>
          <p:nvPr>
            <p:ph type="title"/>
          </p:nvPr>
        </p:nvSpPr>
        <p:spPr/>
        <p:txBody>
          <a:bodyPr/>
          <a:lstStyle/>
          <a:p>
            <a:r>
              <a:rPr altLang="en-US" sz="2900"/>
              <a:t>Greiche &amp; Scaff – Canada Retailer of the Year</a:t>
            </a:r>
          </a:p>
        </p:txBody>
      </p:sp>
      <p:sp>
        <p:nvSpPr>
          <p:cNvPr id="31747" name="Content Placeholder 5">
            <a:extLst>
              <a:ext uri="{FF2B5EF4-FFF2-40B4-BE49-F238E27FC236}">
                <a16:creationId xmlns:a16="http://schemas.microsoft.com/office/drawing/2014/main" id="{B73C1FD2-89E1-467C-8278-B66610AC0808}"/>
              </a:ext>
            </a:extLst>
          </p:cNvPr>
          <p:cNvSpPr>
            <a:spLocks noGrp="1"/>
          </p:cNvSpPr>
          <p:nvPr>
            <p:ph sz="quarter" idx="11"/>
          </p:nvPr>
        </p:nvSpPr>
        <p:spPr>
          <a:xfrm>
            <a:off x="228600" y="1012825"/>
            <a:ext cx="8574088" cy="2693988"/>
          </a:xfrm>
        </p:spPr>
        <p:txBody>
          <a:bodyPr/>
          <a:lstStyle/>
          <a:p>
            <a:r>
              <a:rPr lang="en-US" altLang="en-US" sz="2000"/>
              <a:t>Optical retailer with over 75 locations across the province of Quebec</a:t>
            </a:r>
          </a:p>
          <a:p>
            <a:r>
              <a:rPr lang="en-US" altLang="en-US" sz="2000"/>
              <a:t>Ran a secret shopper program in 2017 to evaluate how they were bringing up Transitions</a:t>
            </a:r>
            <a:r>
              <a:rPr lang="en-US" altLang="en-US" sz="2000" baseline="30000"/>
              <a:t>®</a:t>
            </a:r>
            <a:r>
              <a:rPr lang="en-US" altLang="en-US" sz="2000"/>
              <a:t> lenses to patients</a:t>
            </a:r>
          </a:p>
          <a:p>
            <a:r>
              <a:rPr lang="en-US" altLang="en-US" sz="2000"/>
              <a:t>Describe </a:t>
            </a:r>
            <a:r>
              <a:rPr lang="en-US" altLang="en-US" sz="2000" i="1"/>
              <a:t>Transitions</a:t>
            </a:r>
            <a:r>
              <a:rPr lang="en-US" altLang="en-US" sz="2000"/>
              <a:t> lenses as built-in smart lenses that adjust to light intensity, to give perfect protection in any light condition</a:t>
            </a:r>
          </a:p>
        </p:txBody>
      </p:sp>
      <p:sp>
        <p:nvSpPr>
          <p:cNvPr id="31748" name="Slide Number Placeholder 4">
            <a:extLst>
              <a:ext uri="{FF2B5EF4-FFF2-40B4-BE49-F238E27FC236}">
                <a16:creationId xmlns:a16="http://schemas.microsoft.com/office/drawing/2014/main" id="{3BABB0CE-EBB0-49E3-9209-7B51BBBFD18C}"/>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8BE3A9C1-4BA3-49CD-A9DD-4C36F225820F}" type="slidenum">
              <a:rPr lang="en-US" altLang="en-US" sz="1100" smtClean="0">
                <a:solidFill>
                  <a:srgbClr val="898989"/>
                </a:solidFill>
                <a:latin typeface="Arial" panose="020B0604020202020204" pitchFamily="34" charset="0"/>
              </a:rPr>
              <a:pPr>
                <a:lnSpc>
                  <a:spcPct val="100000"/>
                </a:lnSpc>
                <a:spcAft>
                  <a:spcPct val="0"/>
                </a:spcAft>
                <a:buClrTx/>
                <a:buFontTx/>
                <a:buNone/>
              </a:pPr>
              <a:t>15</a:t>
            </a:fld>
            <a:endParaRPr lang="en-US" altLang="en-US" sz="1100">
              <a:solidFill>
                <a:srgbClr val="898989"/>
              </a:solidFill>
              <a:latin typeface="Arial" panose="020B0604020202020204" pitchFamily="34" charset="0"/>
            </a:endParaRPr>
          </a:p>
        </p:txBody>
      </p:sp>
      <p:sp>
        <p:nvSpPr>
          <p:cNvPr id="31749" name="Rectangle 1">
            <a:extLst>
              <a:ext uri="{FF2B5EF4-FFF2-40B4-BE49-F238E27FC236}">
                <a16:creationId xmlns:a16="http://schemas.microsoft.com/office/drawing/2014/main" id="{FBC65252-C672-48A6-A192-C0E6C80B2F9E}"/>
              </a:ext>
            </a:extLst>
          </p:cNvPr>
          <p:cNvSpPr>
            <a:spLocks noChangeArrowheads="1"/>
          </p:cNvSpPr>
          <p:nvPr/>
        </p:nvSpPr>
        <p:spPr bwMode="auto">
          <a:xfrm>
            <a:off x="681038" y="3706813"/>
            <a:ext cx="409416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defTabSz="914400" eaLnBrk="1" hangingPunct="1">
              <a:buClr>
                <a:srgbClr val="00B5E2"/>
              </a:buClr>
              <a:buFont typeface="Arial" panose="020B0604020202020204" pitchFamily="34" charset="0"/>
              <a:buNone/>
            </a:pPr>
            <a:r>
              <a:rPr lang="en-US" altLang="en-US" sz="1600" b="1" i="1">
                <a:solidFill>
                  <a:srgbClr val="00B5E2"/>
                </a:solidFill>
              </a:rPr>
              <a:t>Comments from the judges: </a:t>
            </a:r>
            <a:r>
              <a:rPr lang="en-US" altLang="en-US" sz="1600" i="1">
                <a:solidFill>
                  <a:srgbClr val="000000"/>
                </a:solidFill>
              </a:rPr>
              <a:t>From secret shopper programs to specialized training, Greiche &amp; Scaff pushed themselves to think innovatively. Greiche &amp; Scaff identified that they had an opportunity to grow their Transitions business among single vision wearers and they took many steps to achieve this goal.</a:t>
            </a:r>
          </a:p>
        </p:txBody>
      </p:sp>
      <p:pic>
        <p:nvPicPr>
          <p:cNvPr id="31750" name="Picture 1">
            <a:extLst>
              <a:ext uri="{FF2B5EF4-FFF2-40B4-BE49-F238E27FC236}">
                <a16:creationId xmlns:a16="http://schemas.microsoft.com/office/drawing/2014/main" id="{D1370580-6EAE-4B42-8856-8183EF5A04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9038" y="3706813"/>
            <a:ext cx="38036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77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37A6E1D-DA97-4DDC-AAAD-1AACB62459A2}"/>
              </a:ext>
            </a:extLst>
          </p:cNvPr>
          <p:cNvSpPr>
            <a:spLocks noGrp="1"/>
          </p:cNvSpPr>
          <p:nvPr>
            <p:ph type="title"/>
          </p:nvPr>
        </p:nvSpPr>
        <p:spPr/>
        <p:txBody>
          <a:bodyPr/>
          <a:lstStyle/>
          <a:p>
            <a:r>
              <a:rPr altLang="en-US"/>
              <a:t>Costco Optical – U.S. Retailer of the Year</a:t>
            </a:r>
          </a:p>
        </p:txBody>
      </p:sp>
      <p:sp>
        <p:nvSpPr>
          <p:cNvPr id="33795" name="Content Placeholder 5">
            <a:extLst>
              <a:ext uri="{FF2B5EF4-FFF2-40B4-BE49-F238E27FC236}">
                <a16:creationId xmlns:a16="http://schemas.microsoft.com/office/drawing/2014/main" id="{CBFB0A76-9F5A-417C-A858-EAB1BB3EB95E}"/>
              </a:ext>
            </a:extLst>
          </p:cNvPr>
          <p:cNvSpPr>
            <a:spLocks noGrp="1"/>
          </p:cNvSpPr>
          <p:nvPr>
            <p:ph sz="quarter" idx="11"/>
          </p:nvPr>
        </p:nvSpPr>
        <p:spPr>
          <a:xfrm>
            <a:off x="228600" y="1012825"/>
            <a:ext cx="8585200" cy="5326063"/>
          </a:xfrm>
        </p:spPr>
        <p:txBody>
          <a:bodyPr/>
          <a:lstStyle/>
          <a:p>
            <a:r>
              <a:rPr lang="en-US" altLang="en-US" sz="2000"/>
              <a:t>Eye care center inside 512 warehouse locations in 44 states</a:t>
            </a:r>
          </a:p>
          <a:p>
            <a:r>
              <a:rPr lang="en-US" altLang="en-US" sz="2000"/>
              <a:t>Developed a new approach to recommending Transitions</a:t>
            </a:r>
            <a:r>
              <a:rPr lang="en-US" altLang="en-US" sz="2000" baseline="30000"/>
              <a:t>®</a:t>
            </a:r>
            <a:r>
              <a:rPr lang="en-US" altLang="en-US" sz="2000"/>
              <a:t> lenses called “The Perfect Pair”</a:t>
            </a:r>
          </a:p>
          <a:p>
            <a:r>
              <a:rPr lang="en-US" altLang="en-US" sz="2000"/>
              <a:t>Created a new in-frame Transitions</a:t>
            </a:r>
            <a:r>
              <a:rPr lang="en-US" altLang="en-US" sz="2000" baseline="30000"/>
              <a:t>®</a:t>
            </a:r>
            <a:r>
              <a:rPr lang="en-US" altLang="en-US" sz="2000"/>
              <a:t> Drivewear</a:t>
            </a:r>
            <a:r>
              <a:rPr lang="en-US" altLang="en-US" sz="2000" baseline="30000"/>
              <a:t> ®</a:t>
            </a:r>
            <a:r>
              <a:rPr lang="en-US" altLang="en-US" sz="2000"/>
              <a:t> demo with a stylish flash mirror coating.</a:t>
            </a:r>
          </a:p>
        </p:txBody>
      </p:sp>
      <p:sp>
        <p:nvSpPr>
          <p:cNvPr id="33796" name="Slide Number Placeholder 4">
            <a:extLst>
              <a:ext uri="{FF2B5EF4-FFF2-40B4-BE49-F238E27FC236}">
                <a16:creationId xmlns:a16="http://schemas.microsoft.com/office/drawing/2014/main" id="{8AA178B9-6A71-4BF4-99CE-1D9FB7C6A715}"/>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BC5A5E7B-8D6F-4049-9A8C-30BD59D5E5F5}" type="slidenum">
              <a:rPr lang="en-US" altLang="en-US" sz="1100" smtClean="0">
                <a:solidFill>
                  <a:srgbClr val="898989"/>
                </a:solidFill>
                <a:latin typeface="Arial" panose="020B0604020202020204" pitchFamily="34" charset="0"/>
              </a:rPr>
              <a:pPr>
                <a:lnSpc>
                  <a:spcPct val="100000"/>
                </a:lnSpc>
                <a:spcAft>
                  <a:spcPct val="0"/>
                </a:spcAft>
                <a:buClrTx/>
                <a:buFontTx/>
                <a:buNone/>
              </a:pPr>
              <a:t>16</a:t>
            </a:fld>
            <a:endParaRPr lang="en-US" altLang="en-US" sz="1100">
              <a:solidFill>
                <a:srgbClr val="898989"/>
              </a:solidFill>
              <a:latin typeface="Arial" panose="020B0604020202020204" pitchFamily="34" charset="0"/>
            </a:endParaRPr>
          </a:p>
        </p:txBody>
      </p:sp>
      <p:sp>
        <p:nvSpPr>
          <p:cNvPr id="33797" name="Rectangle 1">
            <a:extLst>
              <a:ext uri="{FF2B5EF4-FFF2-40B4-BE49-F238E27FC236}">
                <a16:creationId xmlns:a16="http://schemas.microsoft.com/office/drawing/2014/main" id="{862EE6B7-33B6-4849-A275-A7BFD5598898}"/>
              </a:ext>
            </a:extLst>
          </p:cNvPr>
          <p:cNvSpPr>
            <a:spLocks noChangeArrowheads="1"/>
          </p:cNvSpPr>
          <p:nvPr/>
        </p:nvSpPr>
        <p:spPr bwMode="auto">
          <a:xfrm>
            <a:off x="4751388" y="3675063"/>
            <a:ext cx="40624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defTabSz="914400" eaLnBrk="1" hangingPunct="1">
              <a:buClr>
                <a:srgbClr val="00B5E2"/>
              </a:buClr>
              <a:buFont typeface="Arial" panose="020B0604020202020204" pitchFamily="34" charset="0"/>
              <a:buNone/>
            </a:pPr>
            <a:r>
              <a:rPr lang="en-US" altLang="en-US" sz="1600" b="1" i="1">
                <a:solidFill>
                  <a:srgbClr val="00B5E2"/>
                </a:solidFill>
              </a:rPr>
              <a:t>Comments from the judges: </a:t>
            </a:r>
            <a:r>
              <a:rPr lang="en-US" altLang="en-US" sz="1600" i="1">
                <a:solidFill>
                  <a:srgbClr val="000000"/>
                </a:solidFill>
              </a:rPr>
              <a:t>Costco Optical certainly put their best foot forward this year in terms of training employees and identifying opportunities for growth. By utilizing all the tools at their disposal, including education on Transitions</a:t>
            </a:r>
            <a:r>
              <a:rPr lang="en-US" altLang="en-US" sz="1600" i="1" baseline="30000">
                <a:solidFill>
                  <a:srgbClr val="000000"/>
                </a:solidFill>
              </a:rPr>
              <a:t>®</a:t>
            </a:r>
            <a:r>
              <a:rPr lang="en-US" altLang="en-US" sz="1600" i="1">
                <a:solidFill>
                  <a:srgbClr val="000000"/>
                </a:solidFill>
              </a:rPr>
              <a:t> lenses and harmful blue light protection, lens demonstrators and training programs, they are creating excitement and interest in the Transitions</a:t>
            </a:r>
            <a:r>
              <a:rPr lang="en-US" altLang="en-US" sz="1600" i="1" baseline="30000">
                <a:solidFill>
                  <a:srgbClr val="000000"/>
                </a:solidFill>
              </a:rPr>
              <a:t>®</a:t>
            </a:r>
            <a:r>
              <a:rPr lang="en-US" altLang="en-US" sz="1600" i="1">
                <a:solidFill>
                  <a:srgbClr val="000000"/>
                </a:solidFill>
              </a:rPr>
              <a:t> brand within their stores and communities.</a:t>
            </a:r>
            <a:endParaRPr lang="en-US" altLang="en-US" sz="1600">
              <a:solidFill>
                <a:srgbClr val="000000"/>
              </a:solidFill>
            </a:endParaRPr>
          </a:p>
        </p:txBody>
      </p:sp>
      <p:pic>
        <p:nvPicPr>
          <p:cNvPr id="33798" name="Picture 1">
            <a:extLst>
              <a:ext uri="{FF2B5EF4-FFF2-40B4-BE49-F238E27FC236}">
                <a16:creationId xmlns:a16="http://schemas.microsoft.com/office/drawing/2014/main" id="{19992F34-4ABC-425B-9C0B-A076CE60E8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313" y="3681413"/>
            <a:ext cx="3925887"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849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B530F0B-27A8-41EA-B7F2-64CE4E5F6BE2}"/>
              </a:ext>
            </a:extLst>
          </p:cNvPr>
          <p:cNvSpPr>
            <a:spLocks noGrp="1"/>
          </p:cNvSpPr>
          <p:nvPr>
            <p:ph type="title"/>
          </p:nvPr>
        </p:nvSpPr>
        <p:spPr/>
        <p:txBody>
          <a:bodyPr/>
          <a:lstStyle/>
          <a:p>
            <a:r>
              <a:rPr altLang="en-US" sz="2800"/>
              <a:t>Pacific Eye Care – Eyecare Practice of the Year</a:t>
            </a:r>
          </a:p>
        </p:txBody>
      </p:sp>
      <p:sp>
        <p:nvSpPr>
          <p:cNvPr id="35843" name="Content Placeholder 5">
            <a:extLst>
              <a:ext uri="{FF2B5EF4-FFF2-40B4-BE49-F238E27FC236}">
                <a16:creationId xmlns:a16="http://schemas.microsoft.com/office/drawing/2014/main" id="{F8514FCD-D105-40D9-951C-77FD565EEF6A}"/>
              </a:ext>
            </a:extLst>
          </p:cNvPr>
          <p:cNvSpPr>
            <a:spLocks noGrp="1"/>
          </p:cNvSpPr>
          <p:nvPr>
            <p:ph sz="quarter" idx="11"/>
          </p:nvPr>
        </p:nvSpPr>
        <p:spPr>
          <a:xfrm>
            <a:off x="228600" y="1012825"/>
            <a:ext cx="8585200" cy="5326063"/>
          </a:xfrm>
        </p:spPr>
        <p:txBody>
          <a:bodyPr/>
          <a:lstStyle/>
          <a:p>
            <a:r>
              <a:rPr lang="en-US" altLang="en-US" sz="2000"/>
              <a:t>Independent practice in Port Orchard, Washington</a:t>
            </a:r>
          </a:p>
          <a:p>
            <a:r>
              <a:rPr lang="en-US" altLang="en-US" sz="2000"/>
              <a:t>Made it their mission to continue to raise awareness on healthy sight, to reach a younger crowd, and to grow with Transitions</a:t>
            </a:r>
            <a:r>
              <a:rPr lang="en-US" altLang="en-US" sz="2000" baseline="30000"/>
              <a:t>®</a:t>
            </a:r>
            <a:r>
              <a:rPr lang="en-US" altLang="en-US" sz="2000"/>
              <a:t> lenses</a:t>
            </a:r>
          </a:p>
          <a:p>
            <a:r>
              <a:rPr lang="en-US" altLang="en-US" sz="2000"/>
              <a:t>Created an “inspiration board” that included quotes, phrases, and ideas gathered from Academy 2017 </a:t>
            </a:r>
          </a:p>
        </p:txBody>
      </p:sp>
      <p:sp>
        <p:nvSpPr>
          <p:cNvPr id="35844" name="Slide Number Placeholder 4">
            <a:extLst>
              <a:ext uri="{FF2B5EF4-FFF2-40B4-BE49-F238E27FC236}">
                <a16:creationId xmlns:a16="http://schemas.microsoft.com/office/drawing/2014/main" id="{7D000773-A207-43AA-B552-87EB290B2937}"/>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C7E93ADF-4A34-4774-984B-E113A7D8B0F4}" type="slidenum">
              <a:rPr lang="en-US" altLang="en-US" sz="1100" smtClean="0">
                <a:solidFill>
                  <a:srgbClr val="898989"/>
                </a:solidFill>
                <a:latin typeface="Arial" panose="020B0604020202020204" pitchFamily="34" charset="0"/>
              </a:rPr>
              <a:pPr>
                <a:lnSpc>
                  <a:spcPct val="100000"/>
                </a:lnSpc>
                <a:spcAft>
                  <a:spcPct val="0"/>
                </a:spcAft>
                <a:buClrTx/>
                <a:buFontTx/>
                <a:buNone/>
              </a:pPr>
              <a:t>17</a:t>
            </a:fld>
            <a:endParaRPr lang="en-US" altLang="en-US" sz="1100">
              <a:solidFill>
                <a:srgbClr val="898989"/>
              </a:solidFill>
              <a:latin typeface="Arial" panose="020B0604020202020204" pitchFamily="34" charset="0"/>
            </a:endParaRPr>
          </a:p>
        </p:txBody>
      </p:sp>
      <p:sp>
        <p:nvSpPr>
          <p:cNvPr id="35845" name="Rectangle 1">
            <a:extLst>
              <a:ext uri="{FF2B5EF4-FFF2-40B4-BE49-F238E27FC236}">
                <a16:creationId xmlns:a16="http://schemas.microsoft.com/office/drawing/2014/main" id="{CB192B02-FA6E-403A-9105-BA979C0907E6}"/>
              </a:ext>
            </a:extLst>
          </p:cNvPr>
          <p:cNvSpPr>
            <a:spLocks noChangeArrowheads="1"/>
          </p:cNvSpPr>
          <p:nvPr/>
        </p:nvSpPr>
        <p:spPr bwMode="auto">
          <a:xfrm>
            <a:off x="546100" y="3675063"/>
            <a:ext cx="40624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defTabSz="914400" eaLnBrk="1" hangingPunct="1">
              <a:buClr>
                <a:srgbClr val="00B5E2"/>
              </a:buClr>
              <a:buFont typeface="Arial" panose="020B0604020202020204" pitchFamily="34" charset="0"/>
              <a:buNone/>
            </a:pPr>
            <a:r>
              <a:rPr lang="en-US" altLang="en-US" sz="1600" b="1" i="1">
                <a:solidFill>
                  <a:srgbClr val="00B5E2"/>
                </a:solidFill>
              </a:rPr>
              <a:t>Comments from the judges: </a:t>
            </a:r>
            <a:r>
              <a:rPr lang="en-US" altLang="en-US" sz="1600" i="1">
                <a:solidFill>
                  <a:srgbClr val="000000"/>
                </a:solidFill>
              </a:rPr>
              <a:t>Approaching the year with fresh eyes and vowing to never settle for ‘good enough’ helped the Pacific Eye Care team achieve success with the Transitions</a:t>
            </a:r>
            <a:r>
              <a:rPr lang="en-US" altLang="en-US" sz="1600" i="1" baseline="30000">
                <a:solidFill>
                  <a:srgbClr val="000000"/>
                </a:solidFill>
              </a:rPr>
              <a:t>®</a:t>
            </a:r>
            <a:r>
              <a:rPr lang="en-US" altLang="en-US" sz="1600" i="1">
                <a:solidFill>
                  <a:srgbClr val="000000"/>
                </a:solidFill>
              </a:rPr>
              <a:t> brand this past year. Their inspiration board was a great way to motivate and constantly improve every day in order to achieve their patient care, community outreach and business growth goals.</a:t>
            </a:r>
            <a:endParaRPr lang="en-US" altLang="en-US" sz="1600">
              <a:solidFill>
                <a:srgbClr val="000000"/>
              </a:solidFill>
            </a:endParaRPr>
          </a:p>
        </p:txBody>
      </p:sp>
      <p:pic>
        <p:nvPicPr>
          <p:cNvPr id="35846" name="Picture 1">
            <a:extLst>
              <a:ext uri="{FF2B5EF4-FFF2-40B4-BE49-F238E27FC236}">
                <a16:creationId xmlns:a16="http://schemas.microsoft.com/office/drawing/2014/main" id="{3B7FE83B-7B89-41CA-A9E2-80F12E8998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3938" y="3675063"/>
            <a:ext cx="39687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639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F19A34F-4937-429F-B452-90D5ED154746}"/>
              </a:ext>
            </a:extLst>
          </p:cNvPr>
          <p:cNvSpPr>
            <a:spLocks noGrp="1"/>
          </p:cNvSpPr>
          <p:nvPr>
            <p:ph type="title"/>
          </p:nvPr>
        </p:nvSpPr>
        <p:spPr>
          <a:xfrm>
            <a:off x="204788" y="42863"/>
            <a:ext cx="8939212" cy="784225"/>
          </a:xfrm>
        </p:spPr>
        <p:txBody>
          <a:bodyPr/>
          <a:lstStyle/>
          <a:p>
            <a:r>
              <a:rPr altLang="en-US" sz="3100"/>
              <a:t>Jennifer Lyerly – Transitions Brand Ambassador</a:t>
            </a:r>
          </a:p>
        </p:txBody>
      </p:sp>
      <p:sp>
        <p:nvSpPr>
          <p:cNvPr id="37891" name="Content Placeholder 5">
            <a:extLst>
              <a:ext uri="{FF2B5EF4-FFF2-40B4-BE49-F238E27FC236}">
                <a16:creationId xmlns:a16="http://schemas.microsoft.com/office/drawing/2014/main" id="{8F1020CA-C6B7-4767-BA6C-9E78D1EE8E59}"/>
              </a:ext>
            </a:extLst>
          </p:cNvPr>
          <p:cNvSpPr>
            <a:spLocks noGrp="1"/>
          </p:cNvSpPr>
          <p:nvPr>
            <p:ph sz="quarter" idx="11"/>
          </p:nvPr>
        </p:nvSpPr>
        <p:spPr>
          <a:xfrm>
            <a:off x="228600" y="1012825"/>
            <a:ext cx="8585200" cy="5326063"/>
          </a:xfrm>
        </p:spPr>
        <p:txBody>
          <a:bodyPr/>
          <a:lstStyle/>
          <a:p>
            <a:pPr>
              <a:buClr>
                <a:srgbClr val="00B5E2"/>
              </a:buClr>
            </a:pPr>
            <a:r>
              <a:rPr lang="en-US" altLang="en-US" sz="2000">
                <a:solidFill>
                  <a:srgbClr val="000000"/>
                </a:solidFill>
              </a:rPr>
              <a:t>O.D. at Triangle Visions Optometry and Transitions Change Agent</a:t>
            </a:r>
            <a:endParaRPr lang="en-US" altLang="en-US" sz="1800">
              <a:solidFill>
                <a:srgbClr val="000000"/>
              </a:solidFill>
            </a:endParaRPr>
          </a:p>
          <a:p>
            <a:pPr>
              <a:buClr>
                <a:srgbClr val="00B5E2"/>
              </a:buClr>
            </a:pPr>
            <a:r>
              <a:rPr lang="en-US" altLang="en-US" sz="2000">
                <a:solidFill>
                  <a:srgbClr val="000000"/>
                </a:solidFill>
              </a:rPr>
              <a:t>Challenged herself to help change the mindset of younger doctors about Transitions</a:t>
            </a:r>
            <a:r>
              <a:rPr lang="en-US" altLang="en-US" sz="2000" baseline="30000">
                <a:solidFill>
                  <a:srgbClr val="000000"/>
                </a:solidFill>
              </a:rPr>
              <a:t>®</a:t>
            </a:r>
            <a:r>
              <a:rPr lang="en-US" altLang="en-US" sz="2000">
                <a:solidFill>
                  <a:srgbClr val="000000"/>
                </a:solidFill>
              </a:rPr>
              <a:t> lenses.</a:t>
            </a:r>
          </a:p>
          <a:p>
            <a:pPr>
              <a:buClr>
                <a:srgbClr val="00B5E2"/>
              </a:buClr>
            </a:pPr>
            <a:r>
              <a:rPr lang="en-US" altLang="en-US" sz="2000">
                <a:solidFill>
                  <a:srgbClr val="000000"/>
                </a:solidFill>
              </a:rPr>
              <a:t>Achieved this by writing for her blog and optical publications, creating Instagram content, encouraging young eye care professionals to use social media, lecturing through Defocus Media, and hosting local presentations to doctors and opticians</a:t>
            </a:r>
          </a:p>
        </p:txBody>
      </p:sp>
      <p:sp>
        <p:nvSpPr>
          <p:cNvPr id="37892" name="Slide Number Placeholder 4">
            <a:extLst>
              <a:ext uri="{FF2B5EF4-FFF2-40B4-BE49-F238E27FC236}">
                <a16:creationId xmlns:a16="http://schemas.microsoft.com/office/drawing/2014/main" id="{BE765B74-4782-40B5-8190-6A1E7185B0C4}"/>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8E223830-17F2-4BC7-88B9-D2565B22BAB8}" type="slidenum">
              <a:rPr lang="en-US" altLang="en-US" sz="1100" smtClean="0">
                <a:solidFill>
                  <a:srgbClr val="898989"/>
                </a:solidFill>
                <a:latin typeface="Arial" panose="020B0604020202020204" pitchFamily="34" charset="0"/>
              </a:rPr>
              <a:pPr>
                <a:lnSpc>
                  <a:spcPct val="100000"/>
                </a:lnSpc>
                <a:spcAft>
                  <a:spcPct val="0"/>
                </a:spcAft>
                <a:buClrTx/>
                <a:buFontTx/>
                <a:buNone/>
              </a:pPr>
              <a:t>18</a:t>
            </a:fld>
            <a:endParaRPr lang="en-US" altLang="en-US" sz="11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FB53D6BD-98A0-4F12-A60D-B36C0E8ABD5E}"/>
              </a:ext>
            </a:extLst>
          </p:cNvPr>
          <p:cNvSpPr/>
          <p:nvPr/>
        </p:nvSpPr>
        <p:spPr>
          <a:xfrm>
            <a:off x="4230688" y="3792538"/>
            <a:ext cx="4572000" cy="2555875"/>
          </a:xfrm>
          <a:prstGeom prst="rect">
            <a:avLst/>
          </a:prstGeom>
        </p:spPr>
        <p:txBody>
          <a:bodyPr>
            <a:spAutoFit/>
          </a:bodyPr>
          <a:lstStyle/>
          <a:p>
            <a:pPr eaLnBrk="1" hangingPunct="1">
              <a:defRPr/>
            </a:pPr>
            <a:r>
              <a:rPr lang="en-US" altLang="en-US" sz="1600" b="1" i="1" dirty="0">
                <a:solidFill>
                  <a:schemeClr val="tx2"/>
                </a:solidFill>
                <a:latin typeface="+mn-lt"/>
                <a:cs typeface="Arial" charset="0"/>
              </a:rPr>
              <a:t>Comments from the judges: </a:t>
            </a:r>
            <a:r>
              <a:rPr lang="en-US" altLang="en-US" sz="1600" i="1" dirty="0">
                <a:latin typeface="+mn-lt"/>
                <a:cs typeface="Arial" charset="0"/>
              </a:rPr>
              <a:t>As a Transitions Change Agent in her second year and an optometrist wholly committed to the best for her patients, Dr. </a:t>
            </a:r>
            <a:r>
              <a:rPr lang="en-US" altLang="en-US" sz="1600" i="1" dirty="0" err="1">
                <a:latin typeface="+mn-lt"/>
                <a:cs typeface="Arial" charset="0"/>
              </a:rPr>
              <a:t>Lyerly</a:t>
            </a:r>
            <a:r>
              <a:rPr lang="en-US" altLang="en-US" sz="1600" i="1" dirty="0">
                <a:latin typeface="+mn-lt"/>
                <a:cs typeface="Arial" charset="0"/>
              </a:rPr>
              <a:t> embodies the spirit of a Transitions Brand Ambassador. She not only takes great care to communicate the benefits of Transitions lenses to her patients, but also inspires other young ODs and students through her vibrant social media presence filled with creative content.</a:t>
            </a:r>
          </a:p>
        </p:txBody>
      </p:sp>
      <p:pic>
        <p:nvPicPr>
          <p:cNvPr id="37894" name="Picture 2">
            <a:extLst>
              <a:ext uri="{FF2B5EF4-FFF2-40B4-BE49-F238E27FC236}">
                <a16:creationId xmlns:a16="http://schemas.microsoft.com/office/drawing/2014/main" id="{7A40E8BB-2EE1-4978-9019-CBE7071AA2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3789363"/>
            <a:ext cx="3509962"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099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6">
            <a:extLst>
              <a:ext uri="{FF2B5EF4-FFF2-40B4-BE49-F238E27FC236}">
                <a16:creationId xmlns:a16="http://schemas.microsoft.com/office/drawing/2014/main" id="{F5265AE7-52F1-4219-92F6-EC2CF6DCBB66}"/>
              </a:ext>
            </a:extLst>
          </p:cNvPr>
          <p:cNvSpPr>
            <a:spLocks noGrp="1"/>
          </p:cNvSpPr>
          <p:nvPr>
            <p:ph type="title"/>
          </p:nvPr>
        </p:nvSpPr>
        <p:spPr>
          <a:xfrm>
            <a:off x="5100638" y="1760538"/>
            <a:ext cx="3881437" cy="2239962"/>
          </a:xfrm>
        </p:spPr>
        <p:txBody>
          <a:bodyPr/>
          <a:lstStyle/>
          <a:p>
            <a:r>
              <a:rPr altLang="en-US"/>
              <a:t>Entry Guide</a:t>
            </a:r>
          </a:p>
        </p:txBody>
      </p:sp>
      <p:sp>
        <p:nvSpPr>
          <p:cNvPr id="39939" name="Text Placeholder 7">
            <a:extLst>
              <a:ext uri="{FF2B5EF4-FFF2-40B4-BE49-F238E27FC236}">
                <a16:creationId xmlns:a16="http://schemas.microsoft.com/office/drawing/2014/main" id="{8313336E-B1C0-47E3-BF6C-32F42DB80CFD}"/>
              </a:ext>
            </a:extLst>
          </p:cNvPr>
          <p:cNvSpPr>
            <a:spLocks noGrp="1"/>
          </p:cNvSpPr>
          <p:nvPr>
            <p:ph type="body" sz="quarter" idx="10"/>
          </p:nvPr>
        </p:nvSpPr>
        <p:spPr>
          <a:xfrm>
            <a:off x="5100638" y="4086225"/>
            <a:ext cx="3870325" cy="1077913"/>
          </a:xfrm>
        </p:spPr>
        <p:txBody>
          <a:bodyPr/>
          <a:lstStyle/>
          <a:p>
            <a:r>
              <a:rPr lang="en-US" altLang="en-US"/>
              <a:t>Use these slides and  the entry guide and workbook to make your plan</a:t>
            </a:r>
          </a:p>
        </p:txBody>
      </p:sp>
      <p:sp>
        <p:nvSpPr>
          <p:cNvPr id="39940" name="Text Placeholder 8">
            <a:extLst>
              <a:ext uri="{FF2B5EF4-FFF2-40B4-BE49-F238E27FC236}">
                <a16:creationId xmlns:a16="http://schemas.microsoft.com/office/drawing/2014/main" id="{961F4837-EE9B-4C1E-B305-BADB02B79941}"/>
              </a:ext>
            </a:extLst>
          </p:cNvPr>
          <p:cNvSpPr>
            <a:spLocks noGrp="1"/>
          </p:cNvSpPr>
          <p:nvPr>
            <p:ph type="body" sz="quarter" idx="11"/>
          </p:nvPr>
        </p:nvSpPr>
        <p:spPr>
          <a:xfrm>
            <a:off x="5070475" y="6400800"/>
            <a:ext cx="3911600" cy="320675"/>
          </a:xfrm>
        </p:spPr>
        <p:txBody>
          <a:bodyPr/>
          <a:lstStyle/>
          <a:p>
            <a:endParaRPr lang="en-US" altLang="en-US"/>
          </a:p>
        </p:txBody>
      </p:sp>
      <p:sp>
        <p:nvSpPr>
          <p:cNvPr id="39941" name="Slide Number Placeholder 5">
            <a:extLst>
              <a:ext uri="{FF2B5EF4-FFF2-40B4-BE49-F238E27FC236}">
                <a16:creationId xmlns:a16="http://schemas.microsoft.com/office/drawing/2014/main" id="{0C2EF88C-32E5-4043-B192-16420176DCB2}"/>
              </a:ext>
            </a:extLst>
          </p:cNvPr>
          <p:cNvSpPr>
            <a:spLocks noGrp="1"/>
          </p:cNvSpPr>
          <p:nvPr>
            <p:ph type="sldNum" sz="quarter" idx="4"/>
          </p:nvPr>
        </p:nvSpPr>
        <p:spPr bwMode="auto">
          <a:xfrm>
            <a:off x="8731250" y="6346825"/>
            <a:ext cx="4127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gn="l" eaLnBrk="0" hangingPunct="0">
              <a:lnSpc>
                <a:spcPct val="100000"/>
              </a:lnSpc>
              <a:spcAft>
                <a:spcPct val="0"/>
              </a:spcAft>
              <a:buClrTx/>
              <a:buFontTx/>
              <a:buNone/>
            </a:pPr>
            <a:fld id="{BD9FF28A-FDE7-4FDF-AC50-960A1744EB31}" type="slidenum">
              <a:rPr lang="en-US" altLang="en-US" sz="1100" smtClean="0">
                <a:solidFill>
                  <a:srgbClr val="898989"/>
                </a:solidFill>
              </a:rPr>
              <a:pPr algn="l" eaLnBrk="0" hangingPunct="0">
                <a:lnSpc>
                  <a:spcPct val="100000"/>
                </a:lnSpc>
                <a:spcAft>
                  <a:spcPct val="0"/>
                </a:spcAft>
                <a:buClrTx/>
                <a:buFontTx/>
                <a:buNone/>
              </a:pPr>
              <a:t>19</a:t>
            </a:fld>
            <a:endParaRPr lang="en-US" altLang="en-US" sz="1100">
              <a:solidFill>
                <a:srgbClr val="898989"/>
              </a:solidFill>
            </a:endParaRPr>
          </a:p>
        </p:txBody>
      </p:sp>
      <p:pic>
        <p:nvPicPr>
          <p:cNvPr id="39943" name="Picture 3">
            <a:extLst>
              <a:ext uri="{FF2B5EF4-FFF2-40B4-BE49-F238E27FC236}">
                <a16:creationId xmlns:a16="http://schemas.microsoft.com/office/drawing/2014/main" id="{6A39CBDD-9298-4211-BF8C-E4860027B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1945">
            <a:off x="627063" y="1114425"/>
            <a:ext cx="6397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B9D8FA2-A105-46AA-B27B-7C9438AA7A96}"/>
              </a:ext>
            </a:extLst>
          </p:cNvPr>
          <p:cNvPicPr>
            <a:picLocks noChangeAspect="1"/>
          </p:cNvPicPr>
          <p:nvPr/>
        </p:nvPicPr>
        <p:blipFill>
          <a:blip r:embed="rId3"/>
          <a:stretch>
            <a:fillRect/>
          </a:stretch>
        </p:blipFill>
        <p:spPr>
          <a:xfrm rot="21026491">
            <a:off x="-93757" y="760334"/>
            <a:ext cx="4607311" cy="5971959"/>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95E5CA5-5049-4A0F-A7EE-13893AF1DCE0}"/>
              </a:ext>
            </a:extLst>
          </p:cNvPr>
          <p:cNvSpPr>
            <a:spLocks noGrp="1"/>
          </p:cNvSpPr>
          <p:nvPr>
            <p:ph type="title"/>
          </p:nvPr>
        </p:nvSpPr>
        <p:spPr/>
        <p:txBody>
          <a:bodyPr/>
          <a:lstStyle/>
          <a:p>
            <a:r>
              <a:rPr altLang="en-US"/>
              <a:t>Who Is Eligible to Apply?</a:t>
            </a:r>
          </a:p>
        </p:txBody>
      </p:sp>
      <p:sp>
        <p:nvSpPr>
          <p:cNvPr id="3" name="Content Placeholder 2">
            <a:extLst>
              <a:ext uri="{FF2B5EF4-FFF2-40B4-BE49-F238E27FC236}">
                <a16:creationId xmlns:a16="http://schemas.microsoft.com/office/drawing/2014/main" id="{7DF0B14D-E2C5-4BD6-9E4C-DB81E05150B2}"/>
              </a:ext>
            </a:extLst>
          </p:cNvPr>
          <p:cNvSpPr>
            <a:spLocks noGrp="1"/>
          </p:cNvSpPr>
          <p:nvPr>
            <p:ph sz="quarter" idx="11"/>
          </p:nvPr>
        </p:nvSpPr>
        <p:spPr>
          <a:xfrm>
            <a:off x="228600" y="1012825"/>
            <a:ext cx="8585200" cy="5326063"/>
          </a:xfrm>
        </p:spPr>
        <p:txBody>
          <a:bodyPr/>
          <a:lstStyle/>
          <a:p>
            <a:pPr>
              <a:buFont typeface="Arial" charset="0"/>
              <a:buChar char="•"/>
              <a:defRPr/>
            </a:pPr>
            <a:r>
              <a:rPr lang="en-US" dirty="0"/>
              <a:t>Independent </a:t>
            </a:r>
            <a:r>
              <a:rPr lang="en-US" dirty="0" err="1"/>
              <a:t>eyecare</a:t>
            </a:r>
            <a:r>
              <a:rPr lang="en-US" dirty="0"/>
              <a:t> professionals and practices</a:t>
            </a:r>
          </a:p>
          <a:p>
            <a:pPr>
              <a:buFont typeface="Arial" charset="0"/>
              <a:buChar char="•"/>
              <a:defRPr/>
            </a:pPr>
            <a:r>
              <a:rPr lang="en-US" dirty="0"/>
              <a:t>Optical industry professionals and educators</a:t>
            </a:r>
          </a:p>
          <a:p>
            <a:pPr>
              <a:buFont typeface="Arial" charset="0"/>
              <a:buChar char="•"/>
              <a:defRPr/>
            </a:pPr>
            <a:r>
              <a:rPr lang="en-US" dirty="0"/>
              <a:t>National and regional retailers </a:t>
            </a:r>
          </a:p>
          <a:p>
            <a:pPr>
              <a:buFont typeface="Arial" charset="0"/>
              <a:buChar char="•"/>
              <a:defRPr/>
            </a:pPr>
            <a:r>
              <a:rPr lang="en-US" dirty="0"/>
              <a:t>Optical  laboratories</a:t>
            </a:r>
          </a:p>
          <a:p>
            <a:pPr>
              <a:buFont typeface="Arial" charset="0"/>
              <a:buChar char="•"/>
              <a:defRPr/>
            </a:pPr>
            <a:r>
              <a:rPr lang="en-US" dirty="0"/>
              <a:t>Managed Vision Care companies</a:t>
            </a:r>
          </a:p>
          <a:p>
            <a:pPr>
              <a:buFont typeface="Arial" charset="0"/>
              <a:buChar char="•"/>
              <a:defRPr/>
            </a:pPr>
            <a:r>
              <a:rPr lang="en-US" dirty="0"/>
              <a:t>Lens manufacturers and buying groups</a:t>
            </a:r>
          </a:p>
          <a:p>
            <a:pPr lvl="1">
              <a:buFont typeface="Arial" charset="0"/>
              <a:buChar char="–"/>
              <a:defRPr/>
            </a:pPr>
            <a:endParaRPr lang="en-US" dirty="0"/>
          </a:p>
          <a:p>
            <a:pPr marL="0" indent="0">
              <a:buFont typeface="Arial" charset="0"/>
              <a:buNone/>
              <a:defRPr/>
            </a:pPr>
            <a:endParaRPr lang="en-US" dirty="0"/>
          </a:p>
        </p:txBody>
      </p:sp>
      <p:sp>
        <p:nvSpPr>
          <p:cNvPr id="10244" name="Content Placeholder 3">
            <a:extLst>
              <a:ext uri="{FF2B5EF4-FFF2-40B4-BE49-F238E27FC236}">
                <a16:creationId xmlns:a16="http://schemas.microsoft.com/office/drawing/2014/main" id="{F2994741-1107-464A-B017-C85563A0CAAE}"/>
              </a:ext>
            </a:extLst>
          </p:cNvPr>
          <p:cNvSpPr>
            <a:spLocks noGrp="1"/>
          </p:cNvSpPr>
          <p:nvPr>
            <p:ph sz="quarter" idx="12"/>
          </p:nvPr>
        </p:nvSpPr>
        <p:spPr>
          <a:xfrm>
            <a:off x="973138" y="6350000"/>
            <a:ext cx="7137400" cy="322263"/>
          </a:xfrm>
        </p:spPr>
        <p:txBody>
          <a:bodyPr/>
          <a:lstStyle/>
          <a:p>
            <a:endParaRPr lang="en-US" altLang="en-US"/>
          </a:p>
        </p:txBody>
      </p:sp>
      <p:sp>
        <p:nvSpPr>
          <p:cNvPr id="10245" name="Slide Number Placeholder 4">
            <a:extLst>
              <a:ext uri="{FF2B5EF4-FFF2-40B4-BE49-F238E27FC236}">
                <a16:creationId xmlns:a16="http://schemas.microsoft.com/office/drawing/2014/main" id="{BBB30D71-2F29-4662-BFC5-B94027735148}"/>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C4962A5B-34F2-41C5-8645-8C8E6DE7133E}" type="slidenum">
              <a:rPr lang="en-US" altLang="en-US" sz="1100" smtClean="0">
                <a:solidFill>
                  <a:srgbClr val="898989"/>
                </a:solidFill>
                <a:latin typeface="Arial" panose="020B0604020202020204" pitchFamily="34" charset="0"/>
              </a:rPr>
              <a:pPr>
                <a:lnSpc>
                  <a:spcPct val="100000"/>
                </a:lnSpc>
                <a:spcAft>
                  <a:spcPct val="0"/>
                </a:spcAft>
                <a:buClrTx/>
                <a:buFontTx/>
                <a:buNone/>
              </a:pPr>
              <a:t>2</a:t>
            </a:fld>
            <a:endParaRPr lang="en-US" altLang="en-US" sz="1100">
              <a:solidFill>
                <a:srgbClr val="898989"/>
              </a:solidFill>
              <a:latin typeface="Arial" panose="020B0604020202020204" pitchFamily="34" charset="0"/>
            </a:endParaRPr>
          </a:p>
        </p:txBody>
      </p:sp>
      <p:pic>
        <p:nvPicPr>
          <p:cNvPr id="4" name="Picture 3">
            <a:extLst>
              <a:ext uri="{FF2B5EF4-FFF2-40B4-BE49-F238E27FC236}">
                <a16:creationId xmlns:a16="http://schemas.microsoft.com/office/drawing/2014/main" id="{C496A1B6-F84A-4A4E-A044-F5C055E24933}"/>
              </a:ext>
            </a:extLst>
          </p:cNvPr>
          <p:cNvPicPr>
            <a:picLocks noChangeAspect="1"/>
          </p:cNvPicPr>
          <p:nvPr/>
        </p:nvPicPr>
        <p:blipFill rotWithShape="1">
          <a:blip r:embed="rId2"/>
          <a:srcRect b="38353"/>
          <a:stretch/>
        </p:blipFill>
        <p:spPr>
          <a:xfrm>
            <a:off x="2608263" y="3976688"/>
            <a:ext cx="3927475" cy="288131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7">
            <a:extLst>
              <a:ext uri="{FF2B5EF4-FFF2-40B4-BE49-F238E27FC236}">
                <a16:creationId xmlns:a16="http://schemas.microsoft.com/office/drawing/2014/main" id="{8DCFE00F-C943-476C-916F-9EFC3BA302FB}"/>
              </a:ext>
            </a:extLst>
          </p:cNvPr>
          <p:cNvSpPr>
            <a:spLocks noGrp="1"/>
          </p:cNvSpPr>
          <p:nvPr>
            <p:ph type="title"/>
          </p:nvPr>
        </p:nvSpPr>
        <p:spPr/>
        <p:txBody>
          <a:bodyPr/>
          <a:lstStyle/>
          <a:p>
            <a:pPr eaLnBrk="1" hangingPunct="1"/>
            <a:r>
              <a:rPr altLang="en-US"/>
              <a:t>Commitment and Inspiration </a:t>
            </a:r>
          </a:p>
        </p:txBody>
      </p:sp>
      <p:sp>
        <p:nvSpPr>
          <p:cNvPr id="40963" name="Content Placeholder 3">
            <a:extLst>
              <a:ext uri="{FF2B5EF4-FFF2-40B4-BE49-F238E27FC236}">
                <a16:creationId xmlns:a16="http://schemas.microsoft.com/office/drawing/2014/main" id="{B549CF9B-8E14-4E2B-A369-A183E92A5EF5}"/>
              </a:ext>
            </a:extLst>
          </p:cNvPr>
          <p:cNvSpPr>
            <a:spLocks noGrp="1"/>
          </p:cNvSpPr>
          <p:nvPr>
            <p:ph sz="quarter" idx="11"/>
          </p:nvPr>
        </p:nvSpPr>
        <p:spPr>
          <a:xfrm>
            <a:off x="228600" y="1012825"/>
            <a:ext cx="8585200" cy="5326063"/>
          </a:xfrm>
        </p:spPr>
        <p:txBody>
          <a:bodyPr/>
          <a:lstStyle/>
          <a:p>
            <a:pPr eaLnBrk="1" hangingPunct="1"/>
            <a:r>
              <a:rPr lang="en-US" altLang="en-US"/>
              <a:t>What prompted your dedication to the </a:t>
            </a:r>
            <a:r>
              <a:rPr lang="en-US" altLang="en-US" i="1"/>
              <a:t>Transitions</a:t>
            </a:r>
            <a:r>
              <a:rPr lang="en-US" altLang="en-US" baseline="30000"/>
              <a:t>®</a:t>
            </a:r>
            <a:r>
              <a:rPr lang="en-US" altLang="en-US"/>
              <a:t> brand this year? What was the inspiration behind your work? Was it in response to an existing problem or was it a new objective? </a:t>
            </a:r>
          </a:p>
          <a:p>
            <a:pPr eaLnBrk="1" hangingPunct="1"/>
            <a:endParaRPr lang="en-US" altLang="en-US"/>
          </a:p>
          <a:p>
            <a:pPr eaLnBrk="1" hangingPunct="1"/>
            <a:r>
              <a:rPr lang="en-US" altLang="en-US" b="1" i="1">
                <a:solidFill>
                  <a:schemeClr val="tx2"/>
                </a:solidFill>
              </a:rPr>
              <a:t>Suggestions from the judges: </a:t>
            </a:r>
            <a:r>
              <a:rPr lang="en-US" altLang="en-US"/>
              <a:t>Consider answering these questions as you set your goals and plan</a:t>
            </a:r>
          </a:p>
          <a:p>
            <a:pPr eaLnBrk="1" hangingPunct="1"/>
            <a:endParaRPr lang="en-US" altLang="en-US"/>
          </a:p>
        </p:txBody>
      </p:sp>
      <p:sp>
        <p:nvSpPr>
          <p:cNvPr id="40964" name="Content Placeholder 1">
            <a:extLst>
              <a:ext uri="{FF2B5EF4-FFF2-40B4-BE49-F238E27FC236}">
                <a16:creationId xmlns:a16="http://schemas.microsoft.com/office/drawing/2014/main" id="{0E0B25E6-40CD-442E-9A7F-DAEE9CF3C796}"/>
              </a:ext>
            </a:extLst>
          </p:cNvPr>
          <p:cNvSpPr>
            <a:spLocks noGrp="1"/>
          </p:cNvSpPr>
          <p:nvPr>
            <p:ph sz="quarter" idx="12"/>
          </p:nvPr>
        </p:nvSpPr>
        <p:spPr>
          <a:xfrm>
            <a:off x="973138" y="6350000"/>
            <a:ext cx="7137400" cy="322263"/>
          </a:xfrm>
        </p:spPr>
        <p:txBody>
          <a:bodyPr/>
          <a:lstStyle/>
          <a:p>
            <a:endParaRPr lang="en-US" altLang="en-US"/>
          </a:p>
        </p:txBody>
      </p:sp>
      <p:sp>
        <p:nvSpPr>
          <p:cNvPr id="40965" name="Slide Number Placeholder 5">
            <a:extLst>
              <a:ext uri="{FF2B5EF4-FFF2-40B4-BE49-F238E27FC236}">
                <a16:creationId xmlns:a16="http://schemas.microsoft.com/office/drawing/2014/main" id="{772554EC-4B92-4173-A9B8-EC0D8D3C6E2C}"/>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65047425-08B0-49EB-BF37-288320A7B3B2}" type="slidenum">
              <a:rPr lang="en-US" altLang="en-US" sz="1100" smtClean="0">
                <a:solidFill>
                  <a:srgbClr val="898989"/>
                </a:solidFill>
                <a:latin typeface="Arial" panose="020B0604020202020204" pitchFamily="34" charset="0"/>
              </a:rPr>
              <a:pPr>
                <a:lnSpc>
                  <a:spcPct val="100000"/>
                </a:lnSpc>
                <a:spcAft>
                  <a:spcPct val="0"/>
                </a:spcAft>
                <a:buClrTx/>
                <a:buFontTx/>
                <a:buNone/>
              </a:pPr>
              <a:t>20</a:t>
            </a:fld>
            <a:endParaRPr lang="en-US" altLang="en-US" sz="1100">
              <a:solidFill>
                <a:srgbClr val="898989"/>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7">
            <a:extLst>
              <a:ext uri="{FF2B5EF4-FFF2-40B4-BE49-F238E27FC236}">
                <a16:creationId xmlns:a16="http://schemas.microsoft.com/office/drawing/2014/main" id="{B11C5886-0125-4AB2-882A-AAAA57E586FC}"/>
              </a:ext>
            </a:extLst>
          </p:cNvPr>
          <p:cNvSpPr>
            <a:spLocks noGrp="1"/>
          </p:cNvSpPr>
          <p:nvPr>
            <p:ph type="title"/>
          </p:nvPr>
        </p:nvSpPr>
        <p:spPr/>
        <p:txBody>
          <a:bodyPr/>
          <a:lstStyle/>
          <a:p>
            <a:pPr eaLnBrk="1" hangingPunct="1"/>
            <a:r>
              <a:rPr altLang="en-US"/>
              <a:t>Goals </a:t>
            </a:r>
          </a:p>
        </p:txBody>
      </p:sp>
      <p:sp>
        <p:nvSpPr>
          <p:cNvPr id="43011" name="Content Placeholder 3">
            <a:extLst>
              <a:ext uri="{FF2B5EF4-FFF2-40B4-BE49-F238E27FC236}">
                <a16:creationId xmlns:a16="http://schemas.microsoft.com/office/drawing/2014/main" id="{973D33ED-3795-4160-9F9F-A5FB24ABC459}"/>
              </a:ext>
            </a:extLst>
          </p:cNvPr>
          <p:cNvSpPr>
            <a:spLocks noGrp="1"/>
          </p:cNvSpPr>
          <p:nvPr>
            <p:ph sz="quarter" idx="11"/>
          </p:nvPr>
        </p:nvSpPr>
        <p:spPr>
          <a:xfrm>
            <a:off x="228600" y="1012825"/>
            <a:ext cx="8585200" cy="5326063"/>
          </a:xfrm>
        </p:spPr>
        <p:txBody>
          <a:bodyPr/>
          <a:lstStyle/>
          <a:p>
            <a:pPr eaLnBrk="1" hangingPunct="1"/>
            <a:r>
              <a:rPr lang="en-US" altLang="en-US"/>
              <a:t>What did you hope to achieve? Who were you trying to reach and how did their needs, preferences, opinions play a role?</a:t>
            </a:r>
          </a:p>
          <a:p>
            <a:pPr eaLnBrk="1" hangingPunct="1"/>
            <a:endParaRPr lang="en-US" altLang="en-US"/>
          </a:p>
          <a:p>
            <a:pPr eaLnBrk="1" hangingPunct="1"/>
            <a:r>
              <a:rPr lang="en-US" altLang="en-US" b="1" i="1">
                <a:solidFill>
                  <a:schemeClr val="tx2"/>
                </a:solidFill>
              </a:rPr>
              <a:t>Suggestions from the judges: </a:t>
            </a:r>
            <a:r>
              <a:rPr lang="en-US" altLang="en-US"/>
              <a:t>Align your goals with the award you are entering for and benchmark where you are now. </a:t>
            </a:r>
          </a:p>
        </p:txBody>
      </p:sp>
      <p:sp>
        <p:nvSpPr>
          <p:cNvPr id="43012" name="Content Placeholder 1">
            <a:extLst>
              <a:ext uri="{FF2B5EF4-FFF2-40B4-BE49-F238E27FC236}">
                <a16:creationId xmlns:a16="http://schemas.microsoft.com/office/drawing/2014/main" id="{0D772780-1847-4FF1-9539-315ECD10FC3C}"/>
              </a:ext>
            </a:extLst>
          </p:cNvPr>
          <p:cNvSpPr>
            <a:spLocks noGrp="1"/>
          </p:cNvSpPr>
          <p:nvPr>
            <p:ph sz="quarter" idx="12"/>
          </p:nvPr>
        </p:nvSpPr>
        <p:spPr>
          <a:xfrm>
            <a:off x="973138" y="6350000"/>
            <a:ext cx="7137400" cy="322263"/>
          </a:xfrm>
        </p:spPr>
        <p:txBody>
          <a:bodyPr/>
          <a:lstStyle/>
          <a:p>
            <a:endParaRPr lang="en-US" altLang="en-US"/>
          </a:p>
        </p:txBody>
      </p:sp>
      <p:sp>
        <p:nvSpPr>
          <p:cNvPr id="43013" name="Slide Number Placeholder 5">
            <a:extLst>
              <a:ext uri="{FF2B5EF4-FFF2-40B4-BE49-F238E27FC236}">
                <a16:creationId xmlns:a16="http://schemas.microsoft.com/office/drawing/2014/main" id="{CB5F57AF-B650-4C12-AE15-56112C9AD11C}"/>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8CE3C17C-7183-436D-8C87-9BD64009A64D}" type="slidenum">
              <a:rPr lang="en-US" altLang="en-US" sz="1100" smtClean="0">
                <a:solidFill>
                  <a:srgbClr val="898989"/>
                </a:solidFill>
                <a:latin typeface="Arial" panose="020B0604020202020204" pitchFamily="34" charset="0"/>
              </a:rPr>
              <a:pPr>
                <a:lnSpc>
                  <a:spcPct val="100000"/>
                </a:lnSpc>
                <a:spcAft>
                  <a:spcPct val="0"/>
                </a:spcAft>
                <a:buClrTx/>
                <a:buFontTx/>
                <a:buNone/>
              </a:pPr>
              <a:t>21</a:t>
            </a:fld>
            <a:endParaRPr lang="en-US" altLang="en-US" sz="1100">
              <a:solidFill>
                <a:srgbClr val="898989"/>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B8D5224-0DFB-43EE-8B7E-89BE7D1DD688}"/>
              </a:ext>
            </a:extLst>
          </p:cNvPr>
          <p:cNvSpPr>
            <a:spLocks noGrp="1"/>
          </p:cNvSpPr>
          <p:nvPr>
            <p:ph type="title"/>
          </p:nvPr>
        </p:nvSpPr>
        <p:spPr/>
        <p:txBody>
          <a:bodyPr/>
          <a:lstStyle/>
          <a:p>
            <a:pPr eaLnBrk="1" hangingPunct="1"/>
            <a:r>
              <a:rPr altLang="en-US"/>
              <a:t>Plan and Creativity</a:t>
            </a:r>
          </a:p>
        </p:txBody>
      </p:sp>
      <p:sp>
        <p:nvSpPr>
          <p:cNvPr id="45059" name="Content Placeholder 2">
            <a:extLst>
              <a:ext uri="{FF2B5EF4-FFF2-40B4-BE49-F238E27FC236}">
                <a16:creationId xmlns:a16="http://schemas.microsoft.com/office/drawing/2014/main" id="{44BA9021-08F5-46AC-A12B-BF088B7330C4}"/>
              </a:ext>
            </a:extLst>
          </p:cNvPr>
          <p:cNvSpPr>
            <a:spLocks noGrp="1"/>
          </p:cNvSpPr>
          <p:nvPr>
            <p:ph sz="quarter" idx="11"/>
          </p:nvPr>
        </p:nvSpPr>
        <p:spPr>
          <a:xfrm>
            <a:off x="228600" y="1012825"/>
            <a:ext cx="8585200" cy="5326063"/>
          </a:xfrm>
        </p:spPr>
        <p:txBody>
          <a:bodyPr/>
          <a:lstStyle/>
          <a:p>
            <a:pPr eaLnBrk="1" hangingPunct="1"/>
            <a:r>
              <a:rPr lang="en-US" altLang="en-US"/>
              <a:t>How did you plan to achieve your goals? What innovative approaches did you use to help you succeed? Did you use a completely new approach, a tried-and-true tactic or a mix of both? How was the Transitions</a:t>
            </a:r>
            <a:r>
              <a:rPr lang="en-US" altLang="en-US" baseline="30000"/>
              <a:t>®</a:t>
            </a:r>
            <a:r>
              <a:rPr lang="en-US" altLang="en-US"/>
              <a:t> brand or products included in your plans?</a:t>
            </a:r>
          </a:p>
          <a:p>
            <a:pPr eaLnBrk="1" hangingPunct="1"/>
            <a:endParaRPr lang="en-US" altLang="en-US"/>
          </a:p>
          <a:p>
            <a:pPr eaLnBrk="1" hangingPunct="1"/>
            <a:r>
              <a:rPr lang="en-US" altLang="en-US" b="1" i="1">
                <a:solidFill>
                  <a:schemeClr val="tx2"/>
                </a:solidFill>
              </a:rPr>
              <a:t>Suggestions from the judges: </a:t>
            </a:r>
            <a:r>
              <a:rPr lang="en-US" altLang="en-US"/>
              <a:t>Keep your engagement high throughout the year by refreshing your efforts quarterly. </a:t>
            </a:r>
          </a:p>
          <a:p>
            <a:pPr eaLnBrk="1" hangingPunct="1"/>
            <a:endParaRPr lang="en-US" altLang="en-US"/>
          </a:p>
        </p:txBody>
      </p:sp>
      <p:sp>
        <p:nvSpPr>
          <p:cNvPr id="45060" name="Content Placeholder 1">
            <a:extLst>
              <a:ext uri="{FF2B5EF4-FFF2-40B4-BE49-F238E27FC236}">
                <a16:creationId xmlns:a16="http://schemas.microsoft.com/office/drawing/2014/main" id="{54090709-298F-4904-90B6-1492B5F0295A}"/>
              </a:ext>
            </a:extLst>
          </p:cNvPr>
          <p:cNvSpPr>
            <a:spLocks noGrp="1"/>
          </p:cNvSpPr>
          <p:nvPr>
            <p:ph sz="quarter" idx="12"/>
          </p:nvPr>
        </p:nvSpPr>
        <p:spPr>
          <a:xfrm>
            <a:off x="973138" y="6350000"/>
            <a:ext cx="7137400" cy="322263"/>
          </a:xfrm>
        </p:spPr>
        <p:txBody>
          <a:bodyPr/>
          <a:lstStyle/>
          <a:p>
            <a:endParaRPr lang="en-US" altLang="en-US"/>
          </a:p>
        </p:txBody>
      </p:sp>
      <p:sp>
        <p:nvSpPr>
          <p:cNvPr id="45061" name="Slide Number Placeholder 4">
            <a:extLst>
              <a:ext uri="{FF2B5EF4-FFF2-40B4-BE49-F238E27FC236}">
                <a16:creationId xmlns:a16="http://schemas.microsoft.com/office/drawing/2014/main" id="{D8007AA1-0616-4D66-86E5-9BEB60718671}"/>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BEEA8222-93B1-4E91-9318-050F26E7CB1F}" type="slidenum">
              <a:rPr lang="en-US" altLang="en-US" sz="1100" smtClean="0">
                <a:solidFill>
                  <a:srgbClr val="898989"/>
                </a:solidFill>
                <a:latin typeface="Arial" panose="020B0604020202020204" pitchFamily="34" charset="0"/>
              </a:rPr>
              <a:pPr>
                <a:lnSpc>
                  <a:spcPct val="100000"/>
                </a:lnSpc>
                <a:spcAft>
                  <a:spcPct val="0"/>
                </a:spcAft>
                <a:buClrTx/>
                <a:buFontTx/>
                <a:buNone/>
              </a:pPr>
              <a:t>22</a:t>
            </a:fld>
            <a:endParaRPr lang="en-US" altLang="en-US" sz="1100">
              <a:solidFill>
                <a:srgbClr val="898989"/>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AA98A6C3-1137-46B3-83BC-698C42D5961E}"/>
              </a:ext>
            </a:extLst>
          </p:cNvPr>
          <p:cNvSpPr>
            <a:spLocks noGrp="1"/>
          </p:cNvSpPr>
          <p:nvPr>
            <p:ph type="title"/>
          </p:nvPr>
        </p:nvSpPr>
        <p:spPr/>
        <p:txBody>
          <a:bodyPr/>
          <a:lstStyle/>
          <a:p>
            <a:pPr eaLnBrk="1" hangingPunct="1"/>
            <a:r>
              <a:rPr altLang="en-US"/>
              <a:t>Track your Activities</a:t>
            </a:r>
          </a:p>
        </p:txBody>
      </p:sp>
      <p:sp>
        <p:nvSpPr>
          <p:cNvPr id="46083" name="Content Placeholder 2">
            <a:extLst>
              <a:ext uri="{FF2B5EF4-FFF2-40B4-BE49-F238E27FC236}">
                <a16:creationId xmlns:a16="http://schemas.microsoft.com/office/drawing/2014/main" id="{34353738-320B-487D-A79D-7EAD1E7B9B5A}"/>
              </a:ext>
            </a:extLst>
          </p:cNvPr>
          <p:cNvSpPr>
            <a:spLocks noGrp="1"/>
          </p:cNvSpPr>
          <p:nvPr>
            <p:ph sz="quarter" idx="11"/>
          </p:nvPr>
        </p:nvSpPr>
        <p:spPr>
          <a:xfrm>
            <a:off x="228600" y="1012825"/>
            <a:ext cx="8585200" cy="5326063"/>
          </a:xfrm>
        </p:spPr>
        <p:txBody>
          <a:bodyPr/>
          <a:lstStyle/>
          <a:p>
            <a:pPr eaLnBrk="1" hangingPunct="1"/>
            <a:r>
              <a:rPr lang="en-US" altLang="en-US" b="1" i="1">
                <a:solidFill>
                  <a:schemeClr val="tx2"/>
                </a:solidFill>
              </a:rPr>
              <a:t>Suggestions from the judges: </a:t>
            </a:r>
            <a:r>
              <a:rPr lang="en-US" altLang="en-US"/>
              <a:t>Capture photos and / or examples of your activities throughout the year.</a:t>
            </a:r>
          </a:p>
        </p:txBody>
      </p:sp>
      <p:sp>
        <p:nvSpPr>
          <p:cNvPr id="46084" name="Slide Number Placeholder 4">
            <a:extLst>
              <a:ext uri="{FF2B5EF4-FFF2-40B4-BE49-F238E27FC236}">
                <a16:creationId xmlns:a16="http://schemas.microsoft.com/office/drawing/2014/main" id="{E2702856-036A-4903-A81F-596A651A6CA9}"/>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D8815ABE-ACDB-4711-8747-AD16AB6AC653}" type="slidenum">
              <a:rPr lang="en-US" altLang="en-US" sz="1100" smtClean="0">
                <a:solidFill>
                  <a:srgbClr val="898989"/>
                </a:solidFill>
                <a:latin typeface="Arial" panose="020B0604020202020204" pitchFamily="34" charset="0"/>
              </a:rPr>
              <a:pPr>
                <a:lnSpc>
                  <a:spcPct val="100000"/>
                </a:lnSpc>
                <a:spcAft>
                  <a:spcPct val="0"/>
                </a:spcAft>
                <a:buClrTx/>
                <a:buFontTx/>
                <a:buNone/>
              </a:pPr>
              <a:t>23</a:t>
            </a:fld>
            <a:endParaRPr lang="en-US" altLang="en-US" sz="1100">
              <a:solidFill>
                <a:srgbClr val="898989"/>
              </a:solidFill>
              <a:latin typeface="Arial" panose="020B0604020202020204" pitchFamily="34" charset="0"/>
            </a:endParaRPr>
          </a:p>
        </p:txBody>
      </p:sp>
      <p:graphicFrame>
        <p:nvGraphicFramePr>
          <p:cNvPr id="5" name="Table 4">
            <a:extLst>
              <a:ext uri="{FF2B5EF4-FFF2-40B4-BE49-F238E27FC236}">
                <a16:creationId xmlns:a16="http://schemas.microsoft.com/office/drawing/2014/main" id="{38E78130-C76E-4FA6-AB8A-DBAA78BE026B}"/>
              </a:ext>
            </a:extLst>
          </p:cNvPr>
          <p:cNvGraphicFramePr>
            <a:graphicFrameLocks noGrp="1"/>
          </p:cNvGraphicFramePr>
          <p:nvPr/>
        </p:nvGraphicFramePr>
        <p:xfrm>
          <a:off x="735013" y="2095500"/>
          <a:ext cx="7683500" cy="4083048"/>
        </p:xfrm>
        <a:graphic>
          <a:graphicData uri="http://schemas.openxmlformats.org/drawingml/2006/table">
            <a:tbl>
              <a:tblPr firstRow="1" firstCol="1" bandRow="1">
                <a:tableStyleId>{21E4AEA4-8DFA-4A89-87EB-49C32662AFE0}</a:tableStyleId>
              </a:tblPr>
              <a:tblGrid>
                <a:gridCol w="1326827">
                  <a:extLst>
                    <a:ext uri="{9D8B030D-6E8A-4147-A177-3AD203B41FA5}">
                      <a16:colId xmlns:a16="http://schemas.microsoft.com/office/drawing/2014/main" val="20000"/>
                    </a:ext>
                  </a:extLst>
                </a:gridCol>
                <a:gridCol w="905657">
                  <a:extLst>
                    <a:ext uri="{9D8B030D-6E8A-4147-A177-3AD203B41FA5}">
                      <a16:colId xmlns:a16="http://schemas.microsoft.com/office/drawing/2014/main" val="20001"/>
                    </a:ext>
                  </a:extLst>
                </a:gridCol>
                <a:gridCol w="603297">
                  <a:extLst>
                    <a:ext uri="{9D8B030D-6E8A-4147-A177-3AD203B41FA5}">
                      <a16:colId xmlns:a16="http://schemas.microsoft.com/office/drawing/2014/main" val="20002"/>
                    </a:ext>
                  </a:extLst>
                </a:gridCol>
                <a:gridCol w="697207">
                  <a:extLst>
                    <a:ext uri="{9D8B030D-6E8A-4147-A177-3AD203B41FA5}">
                      <a16:colId xmlns:a16="http://schemas.microsoft.com/office/drawing/2014/main" val="20003"/>
                    </a:ext>
                  </a:extLst>
                </a:gridCol>
                <a:gridCol w="1007392">
                  <a:extLst>
                    <a:ext uri="{9D8B030D-6E8A-4147-A177-3AD203B41FA5}">
                      <a16:colId xmlns:a16="http://schemas.microsoft.com/office/drawing/2014/main" val="20004"/>
                    </a:ext>
                  </a:extLst>
                </a:gridCol>
                <a:gridCol w="856568">
                  <a:extLst>
                    <a:ext uri="{9D8B030D-6E8A-4147-A177-3AD203B41FA5}">
                      <a16:colId xmlns:a16="http://schemas.microsoft.com/office/drawing/2014/main" val="20005"/>
                    </a:ext>
                  </a:extLst>
                </a:gridCol>
                <a:gridCol w="913483">
                  <a:extLst>
                    <a:ext uri="{9D8B030D-6E8A-4147-A177-3AD203B41FA5}">
                      <a16:colId xmlns:a16="http://schemas.microsoft.com/office/drawing/2014/main" val="20006"/>
                    </a:ext>
                  </a:extLst>
                </a:gridCol>
                <a:gridCol w="685823">
                  <a:extLst>
                    <a:ext uri="{9D8B030D-6E8A-4147-A177-3AD203B41FA5}">
                      <a16:colId xmlns:a16="http://schemas.microsoft.com/office/drawing/2014/main" val="20007"/>
                    </a:ext>
                  </a:extLst>
                </a:gridCol>
                <a:gridCol w="687246">
                  <a:extLst>
                    <a:ext uri="{9D8B030D-6E8A-4147-A177-3AD203B41FA5}">
                      <a16:colId xmlns:a16="http://schemas.microsoft.com/office/drawing/2014/main" val="20008"/>
                    </a:ext>
                  </a:extLst>
                </a:gridCol>
              </a:tblGrid>
              <a:tr h="350520">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Dispensary</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Social Media</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Team Building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Doctor Involvement</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Incentives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Promotions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Training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Other</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00"/>
                  </a:ext>
                </a:extLst>
              </a:tr>
              <a:tr h="311044">
                <a:tc>
                  <a:txBody>
                    <a:bodyPr/>
                    <a:lstStyle/>
                    <a:p>
                      <a:pPr marL="0" marR="0">
                        <a:lnSpc>
                          <a:spcPct val="115000"/>
                        </a:lnSpc>
                        <a:spcBef>
                          <a:spcPts val="0"/>
                        </a:spcBef>
                        <a:spcAft>
                          <a:spcPts val="0"/>
                        </a:spcAft>
                      </a:pPr>
                      <a:r>
                        <a:rPr lang="en-US" sz="1000">
                          <a:effectLst/>
                        </a:rPr>
                        <a:t>January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1"/>
                  </a:ext>
                </a:extLst>
              </a:tr>
              <a:tr h="311044">
                <a:tc>
                  <a:txBody>
                    <a:bodyPr/>
                    <a:lstStyle/>
                    <a:p>
                      <a:pPr marL="0" marR="0">
                        <a:lnSpc>
                          <a:spcPct val="115000"/>
                        </a:lnSpc>
                        <a:spcBef>
                          <a:spcPts val="0"/>
                        </a:spcBef>
                        <a:spcAft>
                          <a:spcPts val="0"/>
                        </a:spcAft>
                      </a:pPr>
                      <a:r>
                        <a:rPr lang="en-US" sz="1000">
                          <a:effectLst/>
                        </a:rPr>
                        <a:t>February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2"/>
                  </a:ext>
                </a:extLst>
              </a:tr>
              <a:tr h="311044">
                <a:tc>
                  <a:txBody>
                    <a:bodyPr/>
                    <a:lstStyle/>
                    <a:p>
                      <a:pPr marL="0" marR="0">
                        <a:lnSpc>
                          <a:spcPct val="115000"/>
                        </a:lnSpc>
                        <a:spcBef>
                          <a:spcPts val="0"/>
                        </a:spcBef>
                        <a:spcAft>
                          <a:spcPts val="0"/>
                        </a:spcAft>
                      </a:pPr>
                      <a:r>
                        <a:rPr lang="en-US" sz="1000">
                          <a:effectLst/>
                        </a:rPr>
                        <a:t>March</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3"/>
                  </a:ext>
                </a:extLst>
              </a:tr>
              <a:tr h="311044">
                <a:tc>
                  <a:txBody>
                    <a:bodyPr/>
                    <a:lstStyle/>
                    <a:p>
                      <a:pPr marL="0" marR="0">
                        <a:lnSpc>
                          <a:spcPct val="115000"/>
                        </a:lnSpc>
                        <a:spcBef>
                          <a:spcPts val="0"/>
                        </a:spcBef>
                        <a:spcAft>
                          <a:spcPts val="0"/>
                        </a:spcAft>
                      </a:pPr>
                      <a:r>
                        <a:rPr lang="en-US" sz="1000">
                          <a:effectLst/>
                        </a:rPr>
                        <a:t>April</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4"/>
                  </a:ext>
                </a:extLst>
              </a:tr>
              <a:tr h="311044">
                <a:tc>
                  <a:txBody>
                    <a:bodyPr/>
                    <a:lstStyle/>
                    <a:p>
                      <a:pPr marL="0" marR="0">
                        <a:lnSpc>
                          <a:spcPct val="115000"/>
                        </a:lnSpc>
                        <a:spcBef>
                          <a:spcPts val="0"/>
                        </a:spcBef>
                        <a:spcAft>
                          <a:spcPts val="0"/>
                        </a:spcAft>
                      </a:pPr>
                      <a:r>
                        <a:rPr lang="en-US" sz="1000">
                          <a:effectLst/>
                        </a:rPr>
                        <a:t>May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5"/>
                  </a:ext>
                </a:extLst>
              </a:tr>
              <a:tr h="311044">
                <a:tc>
                  <a:txBody>
                    <a:bodyPr/>
                    <a:lstStyle/>
                    <a:p>
                      <a:pPr marL="0" marR="0">
                        <a:lnSpc>
                          <a:spcPct val="115000"/>
                        </a:lnSpc>
                        <a:spcBef>
                          <a:spcPts val="0"/>
                        </a:spcBef>
                        <a:spcAft>
                          <a:spcPts val="0"/>
                        </a:spcAft>
                      </a:pPr>
                      <a:r>
                        <a:rPr lang="en-US" sz="1000">
                          <a:effectLst/>
                        </a:rPr>
                        <a:t>June</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6"/>
                  </a:ext>
                </a:extLst>
              </a:tr>
              <a:tr h="311044">
                <a:tc>
                  <a:txBody>
                    <a:bodyPr/>
                    <a:lstStyle/>
                    <a:p>
                      <a:pPr marL="0" marR="0">
                        <a:lnSpc>
                          <a:spcPct val="115000"/>
                        </a:lnSpc>
                        <a:spcBef>
                          <a:spcPts val="0"/>
                        </a:spcBef>
                        <a:spcAft>
                          <a:spcPts val="0"/>
                        </a:spcAft>
                      </a:pPr>
                      <a:r>
                        <a:rPr lang="en-US" sz="1000">
                          <a:effectLst/>
                        </a:rPr>
                        <a:t>July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7"/>
                  </a:ext>
                </a:extLst>
              </a:tr>
              <a:tr h="311044">
                <a:tc>
                  <a:txBody>
                    <a:bodyPr/>
                    <a:lstStyle/>
                    <a:p>
                      <a:pPr marL="0" marR="0">
                        <a:lnSpc>
                          <a:spcPct val="115000"/>
                        </a:lnSpc>
                        <a:spcBef>
                          <a:spcPts val="0"/>
                        </a:spcBef>
                        <a:spcAft>
                          <a:spcPts val="0"/>
                        </a:spcAft>
                      </a:pPr>
                      <a:r>
                        <a:rPr lang="en-US" sz="1000">
                          <a:effectLst/>
                        </a:rPr>
                        <a:t>August</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8"/>
                  </a:ext>
                </a:extLst>
              </a:tr>
              <a:tr h="311044">
                <a:tc>
                  <a:txBody>
                    <a:bodyPr/>
                    <a:lstStyle/>
                    <a:p>
                      <a:pPr marL="0" marR="0">
                        <a:lnSpc>
                          <a:spcPct val="115000"/>
                        </a:lnSpc>
                        <a:spcBef>
                          <a:spcPts val="0"/>
                        </a:spcBef>
                        <a:spcAft>
                          <a:spcPts val="0"/>
                        </a:spcAft>
                      </a:pPr>
                      <a:r>
                        <a:rPr lang="en-US" sz="1000">
                          <a:effectLst/>
                        </a:rPr>
                        <a:t>September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9"/>
                  </a:ext>
                </a:extLst>
              </a:tr>
              <a:tr h="311044">
                <a:tc>
                  <a:txBody>
                    <a:bodyPr/>
                    <a:lstStyle/>
                    <a:p>
                      <a:pPr marL="0" marR="0">
                        <a:lnSpc>
                          <a:spcPct val="115000"/>
                        </a:lnSpc>
                        <a:spcBef>
                          <a:spcPts val="0"/>
                        </a:spcBef>
                        <a:spcAft>
                          <a:spcPts val="0"/>
                        </a:spcAft>
                      </a:pPr>
                      <a:r>
                        <a:rPr lang="en-US" sz="1000">
                          <a:effectLst/>
                        </a:rPr>
                        <a:t>October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0"/>
                  </a:ext>
                </a:extLst>
              </a:tr>
              <a:tr h="311044">
                <a:tc>
                  <a:txBody>
                    <a:bodyPr/>
                    <a:lstStyle/>
                    <a:p>
                      <a:pPr marL="0" marR="0">
                        <a:lnSpc>
                          <a:spcPct val="115000"/>
                        </a:lnSpc>
                        <a:spcBef>
                          <a:spcPts val="0"/>
                        </a:spcBef>
                        <a:spcAft>
                          <a:spcPts val="0"/>
                        </a:spcAft>
                      </a:pPr>
                      <a:r>
                        <a:rPr lang="en-US" sz="1000">
                          <a:effectLst/>
                        </a:rPr>
                        <a:t>November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1"/>
                  </a:ext>
                </a:extLst>
              </a:tr>
              <a:tr h="311044">
                <a:tc>
                  <a:txBody>
                    <a:bodyPr/>
                    <a:lstStyle/>
                    <a:p>
                      <a:pPr marL="0" marR="0">
                        <a:lnSpc>
                          <a:spcPct val="115000"/>
                        </a:lnSpc>
                        <a:spcBef>
                          <a:spcPts val="0"/>
                        </a:spcBef>
                        <a:spcAft>
                          <a:spcPts val="0"/>
                        </a:spcAft>
                      </a:pPr>
                      <a:r>
                        <a:rPr lang="en-US" sz="1000">
                          <a:effectLst/>
                        </a:rPr>
                        <a:t>December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82D0A58-7B53-4A17-85FA-86964781097A}"/>
              </a:ext>
            </a:extLst>
          </p:cNvPr>
          <p:cNvSpPr>
            <a:spLocks noGrp="1"/>
          </p:cNvSpPr>
          <p:nvPr>
            <p:ph type="title"/>
          </p:nvPr>
        </p:nvSpPr>
        <p:spPr/>
        <p:txBody>
          <a:bodyPr/>
          <a:lstStyle/>
          <a:p>
            <a:pPr eaLnBrk="1" hangingPunct="1"/>
            <a:r>
              <a:rPr altLang="en-US"/>
              <a:t>Impact and Results</a:t>
            </a:r>
          </a:p>
        </p:txBody>
      </p:sp>
      <p:sp>
        <p:nvSpPr>
          <p:cNvPr id="47107" name="Content Placeholder 2">
            <a:extLst>
              <a:ext uri="{FF2B5EF4-FFF2-40B4-BE49-F238E27FC236}">
                <a16:creationId xmlns:a16="http://schemas.microsoft.com/office/drawing/2014/main" id="{B1939A08-71B0-409D-B249-B2777349AE34}"/>
              </a:ext>
            </a:extLst>
          </p:cNvPr>
          <p:cNvSpPr>
            <a:spLocks noGrp="1"/>
          </p:cNvSpPr>
          <p:nvPr>
            <p:ph sz="quarter" idx="11"/>
          </p:nvPr>
        </p:nvSpPr>
        <p:spPr>
          <a:xfrm>
            <a:off x="228600" y="1012825"/>
            <a:ext cx="8585200" cy="5326063"/>
          </a:xfrm>
        </p:spPr>
        <p:txBody>
          <a:bodyPr/>
          <a:lstStyle/>
          <a:p>
            <a:pPr eaLnBrk="1" hangingPunct="1"/>
            <a:r>
              <a:rPr lang="en-US" altLang="en-US"/>
              <a:t>How did things turn out? How did you evaluate your success? Did you meet - or exceed - your goals? How will you build on your success? How did you impact </a:t>
            </a:r>
            <a:r>
              <a:rPr lang="en-US" altLang="en-US" i="1"/>
              <a:t>Transitions</a:t>
            </a:r>
            <a:r>
              <a:rPr lang="en-US" altLang="en-US" i="1" baseline="30000"/>
              <a:t>®</a:t>
            </a:r>
            <a:r>
              <a:rPr lang="en-US" altLang="en-US"/>
              <a:t> lens sales? </a:t>
            </a:r>
          </a:p>
          <a:p>
            <a:pPr eaLnBrk="1" hangingPunct="1"/>
            <a:r>
              <a:rPr lang="en-US" altLang="en-US" b="1" i="1">
                <a:solidFill>
                  <a:schemeClr val="tx2"/>
                </a:solidFill>
              </a:rPr>
              <a:t>Suggestions from the judges: </a:t>
            </a:r>
            <a:r>
              <a:rPr lang="en-US" altLang="en-US"/>
              <a:t>Track your progress monthly or quarterly. Success isn’t just evaluated by sales; consider other ways to evaluate your impact such as staff or customer satisfaction.</a:t>
            </a:r>
          </a:p>
          <a:p>
            <a:pPr eaLnBrk="1" hangingPunct="1"/>
            <a:endParaRPr lang="en-US" altLang="en-US"/>
          </a:p>
          <a:p>
            <a:pPr eaLnBrk="1" hangingPunct="1"/>
            <a:endParaRPr lang="en-US" altLang="en-US"/>
          </a:p>
          <a:p>
            <a:pPr eaLnBrk="1" hangingPunct="1"/>
            <a:endParaRPr lang="en-US" altLang="en-US"/>
          </a:p>
        </p:txBody>
      </p:sp>
      <p:sp>
        <p:nvSpPr>
          <p:cNvPr id="47108" name="Content Placeholder 1">
            <a:extLst>
              <a:ext uri="{FF2B5EF4-FFF2-40B4-BE49-F238E27FC236}">
                <a16:creationId xmlns:a16="http://schemas.microsoft.com/office/drawing/2014/main" id="{D790F7D8-CB8F-4221-8842-D25FAB46CCB7}"/>
              </a:ext>
            </a:extLst>
          </p:cNvPr>
          <p:cNvSpPr>
            <a:spLocks noGrp="1"/>
          </p:cNvSpPr>
          <p:nvPr>
            <p:ph sz="quarter" idx="12"/>
          </p:nvPr>
        </p:nvSpPr>
        <p:spPr>
          <a:xfrm>
            <a:off x="973138" y="6350000"/>
            <a:ext cx="7137400" cy="322263"/>
          </a:xfrm>
        </p:spPr>
        <p:txBody>
          <a:bodyPr/>
          <a:lstStyle/>
          <a:p>
            <a:endParaRPr lang="en-US" altLang="en-US"/>
          </a:p>
        </p:txBody>
      </p:sp>
      <p:sp>
        <p:nvSpPr>
          <p:cNvPr id="47109" name="Slide Number Placeholder 4">
            <a:extLst>
              <a:ext uri="{FF2B5EF4-FFF2-40B4-BE49-F238E27FC236}">
                <a16:creationId xmlns:a16="http://schemas.microsoft.com/office/drawing/2014/main" id="{950A8143-C963-4377-AA92-151C95034C7F}"/>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DE30BAC7-6711-4470-990C-FBEBF0F946F6}" type="slidenum">
              <a:rPr lang="en-US" altLang="en-US" sz="1100" smtClean="0">
                <a:solidFill>
                  <a:srgbClr val="898989"/>
                </a:solidFill>
                <a:latin typeface="Arial" panose="020B0604020202020204" pitchFamily="34" charset="0"/>
              </a:rPr>
              <a:pPr>
                <a:lnSpc>
                  <a:spcPct val="100000"/>
                </a:lnSpc>
                <a:spcAft>
                  <a:spcPct val="0"/>
                </a:spcAft>
                <a:buClrTx/>
                <a:buFontTx/>
                <a:buNone/>
              </a:pPr>
              <a:t>24</a:t>
            </a:fld>
            <a:endParaRPr lang="en-US" altLang="en-US" sz="1100">
              <a:solidFill>
                <a:srgbClr val="898989"/>
              </a:solidFill>
              <a:latin typeface="Arial" panose="020B0604020202020204" pitchFamily="34" charset="0"/>
            </a:endParaRPr>
          </a:p>
        </p:txBody>
      </p:sp>
      <p:graphicFrame>
        <p:nvGraphicFramePr>
          <p:cNvPr id="6" name="Content Placeholder 6">
            <a:extLst>
              <a:ext uri="{FF2B5EF4-FFF2-40B4-BE49-F238E27FC236}">
                <a16:creationId xmlns:a16="http://schemas.microsoft.com/office/drawing/2014/main" id="{86FF310D-E0A2-4655-A61E-A25F90FCA38B}"/>
              </a:ext>
            </a:extLst>
          </p:cNvPr>
          <p:cNvGraphicFramePr>
            <a:graphicFrameLocks/>
          </p:cNvGraphicFramePr>
          <p:nvPr/>
        </p:nvGraphicFramePr>
        <p:xfrm>
          <a:off x="347663" y="4152900"/>
          <a:ext cx="8458200" cy="2657475"/>
        </p:xfrm>
        <a:graphic>
          <a:graphicData uri="http://schemas.openxmlformats.org/drawingml/2006/table">
            <a:tbl>
              <a:tblPr firstRow="1" bandRow="1">
                <a:tableStyleId>{21E4AEA4-8DFA-4A89-87EB-49C32662AFE0}</a:tableStyleId>
              </a:tblPr>
              <a:tblGrid>
                <a:gridCol w="2677759">
                  <a:extLst>
                    <a:ext uri="{9D8B030D-6E8A-4147-A177-3AD203B41FA5}">
                      <a16:colId xmlns:a16="http://schemas.microsoft.com/office/drawing/2014/main" val="20000"/>
                    </a:ext>
                  </a:extLst>
                </a:gridCol>
                <a:gridCol w="1873956">
                  <a:extLst>
                    <a:ext uri="{9D8B030D-6E8A-4147-A177-3AD203B41FA5}">
                      <a16:colId xmlns:a16="http://schemas.microsoft.com/office/drawing/2014/main" val="20001"/>
                    </a:ext>
                  </a:extLst>
                </a:gridCol>
                <a:gridCol w="1791935">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370929">
                <a:tc>
                  <a:txBody>
                    <a:bodyPr/>
                    <a:lstStyle/>
                    <a:p>
                      <a:endParaRPr lang="en-US" sz="1800" dirty="0"/>
                    </a:p>
                  </a:txBody>
                  <a:tcPr marT="45731" marB="45731"/>
                </a:tc>
                <a:tc>
                  <a:txBody>
                    <a:bodyPr/>
                    <a:lstStyle/>
                    <a:p>
                      <a:r>
                        <a:rPr lang="en-US" sz="1800" dirty="0"/>
                        <a:t>2017</a:t>
                      </a:r>
                    </a:p>
                  </a:txBody>
                  <a:tcPr marT="45731" marB="45731"/>
                </a:tc>
                <a:tc>
                  <a:txBody>
                    <a:bodyPr/>
                    <a:lstStyle/>
                    <a:p>
                      <a:r>
                        <a:rPr lang="en-US" sz="1800" dirty="0"/>
                        <a:t>2018</a:t>
                      </a:r>
                    </a:p>
                  </a:txBody>
                  <a:tcPr marT="45731" marB="45731"/>
                </a:tc>
                <a:tc>
                  <a:txBody>
                    <a:bodyPr/>
                    <a:lstStyle/>
                    <a:p>
                      <a:r>
                        <a:rPr lang="en-US" sz="1800" dirty="0"/>
                        <a:t>% Increase</a:t>
                      </a:r>
                    </a:p>
                  </a:txBody>
                  <a:tcPr marT="45731" marB="45731"/>
                </a:tc>
                <a:extLst>
                  <a:ext uri="{0D108BD9-81ED-4DB2-BD59-A6C34878D82A}">
                    <a16:rowId xmlns:a16="http://schemas.microsoft.com/office/drawing/2014/main" val="10000"/>
                  </a:ext>
                </a:extLst>
              </a:tr>
              <a:tr h="1554851">
                <a:tc>
                  <a:txBody>
                    <a:bodyPr/>
                    <a:lstStyle/>
                    <a:p>
                      <a:r>
                        <a:rPr lang="en-US" sz="1800"/>
                        <a:t>Pairs </a:t>
                      </a:r>
                      <a:r>
                        <a:rPr lang="en-US" sz="1800" dirty="0"/>
                        <a:t>of Transitions</a:t>
                      </a:r>
                      <a:r>
                        <a:rPr lang="en-US" i="1" baseline="30000" dirty="0"/>
                        <a:t>®</a:t>
                      </a:r>
                      <a:r>
                        <a:rPr lang="en-US" sz="1800" baseline="0" dirty="0"/>
                        <a:t> lenses sold</a:t>
                      </a:r>
                      <a:endParaRPr lang="en-US" sz="1800" dirty="0"/>
                    </a:p>
                    <a:p>
                      <a:r>
                        <a:rPr lang="en-US" sz="1200" kern="1200" dirty="0">
                          <a:solidFill>
                            <a:schemeClr val="dk1"/>
                          </a:solidFill>
                          <a:effectLst/>
                          <a:latin typeface="+mn-lt"/>
                          <a:ea typeface="+mn-ea"/>
                          <a:cs typeface="+mn-cs"/>
                        </a:rPr>
                        <a:t>(If</a:t>
                      </a:r>
                      <a:r>
                        <a:rPr lang="en-US" sz="1200" kern="1200" baseline="0" dirty="0">
                          <a:solidFill>
                            <a:schemeClr val="dk1"/>
                          </a:solidFill>
                          <a:effectLst/>
                          <a:latin typeface="+mn-lt"/>
                          <a:ea typeface="+mn-ea"/>
                          <a:cs typeface="+mn-cs"/>
                        </a:rPr>
                        <a:t> relevant, </a:t>
                      </a:r>
                      <a:r>
                        <a:rPr lang="en-US" sz="1200" kern="1200" dirty="0">
                          <a:solidFill>
                            <a:schemeClr val="dk1"/>
                          </a:solidFill>
                          <a:effectLst/>
                          <a:latin typeface="+mn-lt"/>
                          <a:ea typeface="+mn-ea"/>
                          <a:cs typeface="+mn-cs"/>
                        </a:rPr>
                        <a:t>split out Transitions</a:t>
                      </a:r>
                      <a:r>
                        <a:rPr lang="en-US" sz="1200" kern="1200" baseline="30000" dirty="0">
                          <a:solidFill>
                            <a:schemeClr val="dk1"/>
                          </a:solidFill>
                          <a:effectLst/>
                          <a:latin typeface="+mn-lt"/>
                          <a:ea typeface="+mn-ea"/>
                          <a:cs typeface="+mn-cs"/>
                        </a:rPr>
                        <a:t>®</a:t>
                      </a:r>
                      <a:r>
                        <a:rPr lang="en-US" sz="1200" kern="1200" dirty="0">
                          <a:solidFill>
                            <a:schemeClr val="dk1"/>
                          </a:solidFill>
                          <a:effectLst/>
                          <a:latin typeface="+mn-lt"/>
                          <a:ea typeface="+mn-ea"/>
                          <a:cs typeface="+mn-cs"/>
                        </a:rPr>
                        <a:t> Signature</a:t>
                      </a:r>
                      <a:r>
                        <a:rPr lang="en-US" sz="1200" kern="1200" baseline="30000" dirty="0">
                          <a:solidFill>
                            <a:schemeClr val="dk1"/>
                          </a:solidFill>
                          <a:effectLst/>
                          <a:latin typeface="+mn-lt"/>
                          <a:ea typeface="+mn-ea"/>
                          <a:cs typeface="+mn-cs"/>
                        </a:rPr>
                        <a:t>®</a:t>
                      </a:r>
                      <a:r>
                        <a:rPr lang="en-US" sz="1200" kern="1200" dirty="0">
                          <a:solidFill>
                            <a:schemeClr val="dk1"/>
                          </a:solidFill>
                          <a:effectLst/>
                          <a:latin typeface="+mn-lt"/>
                          <a:ea typeface="+mn-ea"/>
                          <a:cs typeface="+mn-cs"/>
                        </a:rPr>
                        <a:t> lenses, Transitions</a:t>
                      </a:r>
                      <a:r>
                        <a:rPr lang="en-US" sz="1200" kern="1200" baseline="30000" dirty="0">
                          <a:solidFill>
                            <a:schemeClr val="dk1"/>
                          </a:solidFill>
                          <a:effectLst/>
                          <a:latin typeface="+mn-lt"/>
                          <a:ea typeface="+mn-ea"/>
                          <a:cs typeface="+mn-cs"/>
                        </a:rPr>
                        <a:t>®</a:t>
                      </a:r>
                      <a:r>
                        <a:rPr lang="en-US" sz="1200" kern="12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XTRActive</a:t>
                      </a:r>
                      <a:r>
                        <a:rPr lang="en-US" sz="1200" kern="1200" baseline="30000" dirty="0">
                          <a:solidFill>
                            <a:schemeClr val="dk1"/>
                          </a:solidFill>
                          <a:effectLst/>
                          <a:latin typeface="+mn-lt"/>
                          <a:ea typeface="+mn-ea"/>
                          <a:cs typeface="+mn-cs"/>
                        </a:rPr>
                        <a:t>® </a:t>
                      </a:r>
                      <a:r>
                        <a:rPr lang="en-US" sz="1200" kern="1200" baseline="0" dirty="0">
                          <a:solidFill>
                            <a:schemeClr val="dk1"/>
                          </a:solidFill>
                          <a:effectLst/>
                          <a:latin typeface="+mn-lt"/>
                          <a:ea typeface="+mn-ea"/>
                          <a:cs typeface="+mn-cs"/>
                        </a:rPr>
                        <a:t>lenses</a:t>
                      </a:r>
                      <a:r>
                        <a:rPr lang="en-US" sz="1200" kern="1200" dirty="0">
                          <a:solidFill>
                            <a:schemeClr val="dk1"/>
                          </a:solidFill>
                          <a:effectLst/>
                          <a:latin typeface="+mn-lt"/>
                          <a:ea typeface="+mn-ea"/>
                          <a:cs typeface="+mn-cs"/>
                        </a:rPr>
                        <a:t>, Transitions</a:t>
                      </a:r>
                      <a:r>
                        <a:rPr lang="en-US" sz="1200" kern="1200" baseline="30000" dirty="0">
                          <a:solidFill>
                            <a:schemeClr val="dk1"/>
                          </a:solidFill>
                          <a:effectLst/>
                          <a:latin typeface="+mn-lt"/>
                          <a:ea typeface="+mn-ea"/>
                          <a:cs typeface="+mn-cs"/>
                        </a:rPr>
                        <a:t>®</a:t>
                      </a:r>
                      <a:r>
                        <a:rPr lang="en-US" sz="1200" kern="1200" dirty="0">
                          <a:solidFill>
                            <a:schemeClr val="dk1"/>
                          </a:solidFill>
                          <a:effectLst/>
                          <a:latin typeface="+mn-lt"/>
                          <a:ea typeface="+mn-ea"/>
                          <a:cs typeface="+mn-cs"/>
                        </a:rPr>
                        <a:t> Vantage</a:t>
                      </a:r>
                      <a:r>
                        <a:rPr lang="en-US" sz="1200" kern="1200" baseline="30000" dirty="0">
                          <a:solidFill>
                            <a:schemeClr val="dk1"/>
                          </a:solidFill>
                          <a:effectLst/>
                          <a:latin typeface="+mn-lt"/>
                          <a:ea typeface="+mn-ea"/>
                          <a:cs typeface="+mn-cs"/>
                        </a:rPr>
                        <a:t>®</a:t>
                      </a:r>
                      <a:r>
                        <a:rPr lang="en-US" sz="1200" kern="1200" dirty="0">
                          <a:solidFill>
                            <a:schemeClr val="dk1"/>
                          </a:solidFill>
                          <a:effectLst/>
                          <a:latin typeface="+mn-lt"/>
                          <a:ea typeface="+mn-ea"/>
                          <a:cs typeface="+mn-cs"/>
                        </a:rPr>
                        <a:t> lenses, Transitions</a:t>
                      </a:r>
                      <a:r>
                        <a:rPr lang="en-US" sz="1200" kern="1200" baseline="30000" dirty="0">
                          <a:solidFill>
                            <a:schemeClr val="dk1"/>
                          </a:solidFill>
                          <a:effectLst/>
                          <a:latin typeface="+mn-lt"/>
                          <a:ea typeface="+mn-ea"/>
                          <a:cs typeface="+mn-cs"/>
                        </a:rPr>
                        <a:t>® </a:t>
                      </a:r>
                      <a:r>
                        <a:rPr lang="en-US" sz="1200" kern="1200" dirty="0" err="1">
                          <a:solidFill>
                            <a:schemeClr val="dk1"/>
                          </a:solidFill>
                          <a:effectLst/>
                          <a:latin typeface="+mn-lt"/>
                          <a:ea typeface="+mn-ea"/>
                          <a:cs typeface="+mn-cs"/>
                        </a:rPr>
                        <a:t>Drivewear</a:t>
                      </a:r>
                      <a:r>
                        <a:rPr lang="en-US" sz="1200" kern="1200" baseline="30000" dirty="0">
                          <a:solidFill>
                            <a:schemeClr val="dk1"/>
                          </a:solidFill>
                          <a:effectLst/>
                          <a:latin typeface="+mn-lt"/>
                          <a:ea typeface="+mn-ea"/>
                          <a:cs typeface="+mn-cs"/>
                        </a:rPr>
                        <a:t>® </a:t>
                      </a:r>
                      <a:r>
                        <a:rPr lang="en-US" sz="1200" kern="1200" dirty="0">
                          <a:solidFill>
                            <a:schemeClr val="dk1"/>
                          </a:solidFill>
                          <a:effectLst/>
                          <a:latin typeface="+mn-lt"/>
                          <a:ea typeface="+mn-ea"/>
                          <a:cs typeface="+mn-cs"/>
                        </a:rPr>
                        <a:t>lenses,</a:t>
                      </a:r>
                      <a:r>
                        <a:rPr lang="en-US" sz="1200" kern="1200" baseline="0" dirty="0">
                          <a:solidFill>
                            <a:schemeClr val="dk1"/>
                          </a:solidFill>
                          <a:effectLst/>
                          <a:latin typeface="+mn-lt"/>
                          <a:ea typeface="+mn-ea"/>
                          <a:cs typeface="+mn-cs"/>
                        </a:rPr>
                        <a:t> etc.</a:t>
                      </a:r>
                      <a:r>
                        <a:rPr lang="en-US" sz="1200" kern="1200" dirty="0">
                          <a:solidFill>
                            <a:schemeClr val="dk1"/>
                          </a:solidFill>
                          <a:effectLst/>
                          <a:latin typeface="+mn-lt"/>
                          <a:ea typeface="+mn-ea"/>
                          <a:cs typeface="+mn-cs"/>
                        </a:rPr>
                        <a:t>)</a:t>
                      </a:r>
                      <a:endParaRPr lang="en-US" sz="1100" dirty="0"/>
                    </a:p>
                  </a:txBody>
                  <a:tcPr marT="45731" marB="45731"/>
                </a:tc>
                <a:tc>
                  <a:txBody>
                    <a:bodyPr/>
                    <a:lstStyle/>
                    <a:p>
                      <a:endParaRPr lang="en-US" sz="1800" dirty="0"/>
                    </a:p>
                  </a:txBody>
                  <a:tcPr marT="45731" marB="45731"/>
                </a:tc>
                <a:tc>
                  <a:txBody>
                    <a:bodyPr/>
                    <a:lstStyle/>
                    <a:p>
                      <a:endParaRPr lang="en-US" sz="1800"/>
                    </a:p>
                  </a:txBody>
                  <a:tcPr marT="45731" marB="45731"/>
                </a:tc>
                <a:tc>
                  <a:txBody>
                    <a:bodyPr/>
                    <a:lstStyle/>
                    <a:p>
                      <a:endParaRPr lang="en-US" sz="1800"/>
                    </a:p>
                  </a:txBody>
                  <a:tcPr marT="45731" marB="45731"/>
                </a:tc>
                <a:extLst>
                  <a:ext uri="{0D108BD9-81ED-4DB2-BD59-A6C34878D82A}">
                    <a16:rowId xmlns:a16="http://schemas.microsoft.com/office/drawing/2014/main" val="10001"/>
                  </a:ext>
                </a:extLst>
              </a:tr>
              <a:tr h="731695">
                <a:tc>
                  <a:txBody>
                    <a:bodyPr/>
                    <a:lstStyle/>
                    <a:p>
                      <a:r>
                        <a:rPr lang="en-US" sz="1800" dirty="0"/>
                        <a:t>Share of overall sales</a:t>
                      </a:r>
                    </a:p>
                    <a:p>
                      <a:r>
                        <a:rPr lang="en-US" sz="1200" dirty="0"/>
                        <a:t>(%</a:t>
                      </a:r>
                      <a:r>
                        <a:rPr lang="en-US" sz="1200" baseline="0" dirty="0"/>
                        <a:t> of your overall lenses sold that are Transitions</a:t>
                      </a:r>
                      <a:r>
                        <a:rPr lang="en-US" sz="1200" kern="1200" baseline="30000" dirty="0">
                          <a:solidFill>
                            <a:schemeClr val="dk1"/>
                          </a:solidFill>
                          <a:effectLst/>
                          <a:latin typeface="+mn-lt"/>
                          <a:ea typeface="+mn-ea"/>
                          <a:cs typeface="+mn-cs"/>
                        </a:rPr>
                        <a:t>®</a:t>
                      </a:r>
                      <a:r>
                        <a:rPr lang="en-US" sz="1200" baseline="0" dirty="0"/>
                        <a:t> lenses)</a:t>
                      </a:r>
                      <a:endParaRPr lang="en-US" sz="12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dirty="0"/>
                    </a:p>
                  </a:txBody>
                  <a:tcPr marT="45731" marB="45731"/>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6">
            <a:extLst>
              <a:ext uri="{FF2B5EF4-FFF2-40B4-BE49-F238E27FC236}">
                <a16:creationId xmlns:a16="http://schemas.microsoft.com/office/drawing/2014/main" id="{D0FDF39D-6B40-4D45-9A52-033135E7F5C4}"/>
              </a:ext>
            </a:extLst>
          </p:cNvPr>
          <p:cNvSpPr>
            <a:spLocks noGrp="1"/>
          </p:cNvSpPr>
          <p:nvPr>
            <p:ph type="title"/>
          </p:nvPr>
        </p:nvSpPr>
        <p:spPr>
          <a:xfrm>
            <a:off x="5100638" y="1760538"/>
            <a:ext cx="3881437" cy="2239962"/>
          </a:xfrm>
        </p:spPr>
        <p:txBody>
          <a:bodyPr/>
          <a:lstStyle/>
          <a:p>
            <a:r>
              <a:rPr altLang="en-US"/>
              <a:t>Good Luck!</a:t>
            </a:r>
          </a:p>
        </p:txBody>
      </p:sp>
      <p:sp>
        <p:nvSpPr>
          <p:cNvPr id="49155" name="Text Placeholder 7">
            <a:extLst>
              <a:ext uri="{FF2B5EF4-FFF2-40B4-BE49-F238E27FC236}">
                <a16:creationId xmlns:a16="http://schemas.microsoft.com/office/drawing/2014/main" id="{CECAFF63-8C34-4F95-BD92-13E2F35733A8}"/>
              </a:ext>
            </a:extLst>
          </p:cNvPr>
          <p:cNvSpPr>
            <a:spLocks noGrp="1"/>
          </p:cNvSpPr>
          <p:nvPr>
            <p:ph type="body" sz="quarter" idx="10"/>
          </p:nvPr>
        </p:nvSpPr>
        <p:spPr>
          <a:xfrm>
            <a:off x="5100638" y="4086225"/>
            <a:ext cx="3870325" cy="1077913"/>
          </a:xfrm>
        </p:spPr>
        <p:txBody>
          <a:bodyPr/>
          <a:lstStyle/>
          <a:p>
            <a:endParaRPr lang="en-US" altLang="en-US"/>
          </a:p>
        </p:txBody>
      </p:sp>
      <p:sp>
        <p:nvSpPr>
          <p:cNvPr id="49156" name="Text Placeholder 8">
            <a:extLst>
              <a:ext uri="{FF2B5EF4-FFF2-40B4-BE49-F238E27FC236}">
                <a16:creationId xmlns:a16="http://schemas.microsoft.com/office/drawing/2014/main" id="{60BE3D44-1D20-42E1-81B3-39B6D06F6959}"/>
              </a:ext>
            </a:extLst>
          </p:cNvPr>
          <p:cNvSpPr>
            <a:spLocks noGrp="1"/>
          </p:cNvSpPr>
          <p:nvPr>
            <p:ph type="body" sz="quarter" idx="11"/>
          </p:nvPr>
        </p:nvSpPr>
        <p:spPr>
          <a:xfrm>
            <a:off x="5070475" y="6400800"/>
            <a:ext cx="3911600" cy="320675"/>
          </a:xfrm>
        </p:spPr>
        <p:txBody>
          <a:bodyPr/>
          <a:lstStyle/>
          <a:p>
            <a:endParaRPr lang="en-US" altLang="en-US"/>
          </a:p>
        </p:txBody>
      </p:sp>
      <p:sp>
        <p:nvSpPr>
          <p:cNvPr id="49157" name="Slide Number Placeholder 5">
            <a:extLst>
              <a:ext uri="{FF2B5EF4-FFF2-40B4-BE49-F238E27FC236}">
                <a16:creationId xmlns:a16="http://schemas.microsoft.com/office/drawing/2014/main" id="{2ECC1192-DE37-46D9-A62C-60EC26936387}"/>
              </a:ext>
            </a:extLst>
          </p:cNvPr>
          <p:cNvSpPr>
            <a:spLocks noGrp="1"/>
          </p:cNvSpPr>
          <p:nvPr>
            <p:ph type="sldNum" sz="quarter" idx="4"/>
          </p:nvPr>
        </p:nvSpPr>
        <p:spPr bwMode="auto">
          <a:xfrm>
            <a:off x="8731250" y="6346825"/>
            <a:ext cx="4127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gn="l" eaLnBrk="0" hangingPunct="0">
              <a:lnSpc>
                <a:spcPct val="100000"/>
              </a:lnSpc>
              <a:spcAft>
                <a:spcPct val="0"/>
              </a:spcAft>
              <a:buClrTx/>
              <a:buFontTx/>
              <a:buNone/>
            </a:pPr>
            <a:fld id="{EB82BD5A-AF76-410A-B961-4AFAD0B293D1}" type="slidenum">
              <a:rPr lang="en-US" altLang="en-US" sz="1100" smtClean="0">
                <a:solidFill>
                  <a:srgbClr val="898989"/>
                </a:solidFill>
              </a:rPr>
              <a:pPr algn="l" eaLnBrk="0" hangingPunct="0">
                <a:lnSpc>
                  <a:spcPct val="100000"/>
                </a:lnSpc>
                <a:spcAft>
                  <a:spcPct val="0"/>
                </a:spcAft>
                <a:buClrTx/>
                <a:buFontTx/>
                <a:buNone/>
              </a:pPr>
              <a:t>25</a:t>
            </a:fld>
            <a:endParaRPr lang="en-US" altLang="en-US" sz="11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89EC2BC-B4C7-48F7-9D47-11E9191496FC}"/>
              </a:ext>
            </a:extLst>
          </p:cNvPr>
          <p:cNvSpPr>
            <a:spLocks noGrp="1"/>
          </p:cNvSpPr>
          <p:nvPr>
            <p:ph type="title"/>
          </p:nvPr>
        </p:nvSpPr>
        <p:spPr/>
        <p:txBody>
          <a:bodyPr/>
          <a:lstStyle/>
          <a:p>
            <a:r>
              <a:rPr altLang="en-US"/>
              <a:t>Categories Include:</a:t>
            </a:r>
          </a:p>
        </p:txBody>
      </p:sp>
      <p:sp>
        <p:nvSpPr>
          <p:cNvPr id="11267" name="Content Placeholder 2">
            <a:extLst>
              <a:ext uri="{FF2B5EF4-FFF2-40B4-BE49-F238E27FC236}">
                <a16:creationId xmlns:a16="http://schemas.microsoft.com/office/drawing/2014/main" id="{8890C5CA-4CE3-49AB-8035-5713A13E8070}"/>
              </a:ext>
            </a:extLst>
          </p:cNvPr>
          <p:cNvSpPr>
            <a:spLocks noGrp="1"/>
          </p:cNvSpPr>
          <p:nvPr>
            <p:ph sz="quarter" idx="11"/>
          </p:nvPr>
        </p:nvSpPr>
        <p:spPr>
          <a:xfrm>
            <a:off x="228600" y="1012825"/>
            <a:ext cx="8585200" cy="5326063"/>
          </a:xfrm>
        </p:spPr>
        <p:txBody>
          <a:bodyPr/>
          <a:lstStyle/>
          <a:p>
            <a:r>
              <a:rPr lang="en-US" altLang="en-US"/>
              <a:t>Transitions Brand Ambassador</a:t>
            </a:r>
          </a:p>
          <a:p>
            <a:r>
              <a:rPr lang="en-US" altLang="en-US"/>
              <a:t>Retailer of the Year U.S., Retailer of the Year Canada</a:t>
            </a:r>
          </a:p>
          <a:p>
            <a:r>
              <a:rPr lang="en-US" altLang="en-US"/>
              <a:t>Eyecare Practice of the Year </a:t>
            </a:r>
          </a:p>
          <a:p>
            <a:r>
              <a:rPr lang="en-US" altLang="en-US"/>
              <a:t>Best in Training</a:t>
            </a:r>
          </a:p>
          <a:p>
            <a:r>
              <a:rPr lang="en-US" altLang="en-US"/>
              <a:t>Best in Marketing</a:t>
            </a:r>
          </a:p>
          <a:p>
            <a:endParaRPr lang="en-US" altLang="en-US"/>
          </a:p>
        </p:txBody>
      </p:sp>
      <p:sp>
        <p:nvSpPr>
          <p:cNvPr id="11268" name="Slide Number Placeholder 4">
            <a:extLst>
              <a:ext uri="{FF2B5EF4-FFF2-40B4-BE49-F238E27FC236}">
                <a16:creationId xmlns:a16="http://schemas.microsoft.com/office/drawing/2014/main" id="{6CA4D754-A794-4184-BDCD-9044EB99F9FB}"/>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0D2DB07A-A58E-4A23-8BF0-2A366AC90972}" type="slidenum">
              <a:rPr lang="en-US" altLang="en-US" sz="1100" smtClean="0">
                <a:solidFill>
                  <a:srgbClr val="898989"/>
                </a:solidFill>
                <a:latin typeface="Arial" panose="020B0604020202020204" pitchFamily="34" charset="0"/>
              </a:rPr>
              <a:pPr>
                <a:lnSpc>
                  <a:spcPct val="100000"/>
                </a:lnSpc>
                <a:spcAft>
                  <a:spcPct val="0"/>
                </a:spcAft>
                <a:buClrTx/>
                <a:buFontTx/>
                <a:buNone/>
              </a:pPr>
              <a:t>3</a:t>
            </a:fld>
            <a:endParaRPr lang="en-US" altLang="en-US" sz="1100">
              <a:solidFill>
                <a:srgbClr val="898989"/>
              </a:solidFill>
              <a:latin typeface="Arial" panose="020B0604020202020204" pitchFamily="34" charset="0"/>
            </a:endParaRPr>
          </a:p>
        </p:txBody>
      </p:sp>
      <p:sp>
        <p:nvSpPr>
          <p:cNvPr id="11269" name="Content Placeholder 2">
            <a:extLst>
              <a:ext uri="{FF2B5EF4-FFF2-40B4-BE49-F238E27FC236}">
                <a16:creationId xmlns:a16="http://schemas.microsoft.com/office/drawing/2014/main" id="{07631A14-005C-41BD-A881-7508AD021BA1}"/>
              </a:ext>
            </a:extLst>
          </p:cNvPr>
          <p:cNvSpPr>
            <a:spLocks noGrp="1"/>
          </p:cNvSpPr>
          <p:nvPr>
            <p:ph sz="quarter" idx="12"/>
          </p:nvPr>
        </p:nvSpPr>
        <p:spPr>
          <a:xfrm>
            <a:off x="973138" y="6350000"/>
            <a:ext cx="7137400" cy="322263"/>
          </a:xfrm>
        </p:spPr>
        <p:txBody>
          <a:bodyPr/>
          <a:lstStyle/>
          <a:p>
            <a:endParaRPr lang="en-US" altLang="en-US"/>
          </a:p>
        </p:txBody>
      </p:sp>
      <p:pic>
        <p:nvPicPr>
          <p:cNvPr id="4" name="Picture 3">
            <a:extLst>
              <a:ext uri="{FF2B5EF4-FFF2-40B4-BE49-F238E27FC236}">
                <a16:creationId xmlns:a16="http://schemas.microsoft.com/office/drawing/2014/main" id="{B67427E5-E565-4861-97D8-ECF50A64AC24}"/>
              </a:ext>
            </a:extLst>
          </p:cNvPr>
          <p:cNvPicPr>
            <a:picLocks noChangeAspect="1"/>
          </p:cNvPicPr>
          <p:nvPr/>
        </p:nvPicPr>
        <p:blipFill>
          <a:blip r:embed="rId3"/>
          <a:stretch>
            <a:fillRect/>
          </a:stretch>
        </p:blipFill>
        <p:spPr>
          <a:xfrm rot="21092128">
            <a:off x="3694113" y="3292475"/>
            <a:ext cx="4810125" cy="270668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5">
            <a:extLst>
              <a:ext uri="{FF2B5EF4-FFF2-40B4-BE49-F238E27FC236}">
                <a16:creationId xmlns:a16="http://schemas.microsoft.com/office/drawing/2014/main" id="{3FBF7940-E7B3-45D6-801F-01745BF5FC08}"/>
              </a:ext>
            </a:extLst>
          </p:cNvPr>
          <p:cNvPicPr>
            <a:picLocks noChangeAspect="1"/>
          </p:cNvPicPr>
          <p:nvPr/>
        </p:nvPicPr>
        <p:blipFill rotWithShape="1">
          <a:blip r:embed="rId2"/>
          <a:srcRect/>
          <a:stretch/>
        </p:blipFill>
        <p:spPr bwMode="auto">
          <a:xfrm>
            <a:off x="3422650" y="3506788"/>
            <a:ext cx="2298700" cy="29749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6">
            <a:extLst>
              <a:ext uri="{FF2B5EF4-FFF2-40B4-BE49-F238E27FC236}">
                <a16:creationId xmlns:a16="http://schemas.microsoft.com/office/drawing/2014/main" id="{6F795501-E4D3-40FC-9289-7F4A5901C91A}"/>
              </a:ext>
            </a:extLst>
          </p:cNvPr>
          <p:cNvSpPr>
            <a:spLocks noGrp="1"/>
          </p:cNvSpPr>
          <p:nvPr>
            <p:ph sz="quarter" idx="11"/>
          </p:nvPr>
        </p:nvSpPr>
        <p:spPr>
          <a:xfrm>
            <a:off x="228600" y="1012825"/>
            <a:ext cx="8585200" cy="2493963"/>
          </a:xfrm>
        </p:spPr>
        <p:txBody>
          <a:bodyPr/>
          <a:lstStyle/>
          <a:p>
            <a:r>
              <a:rPr lang="en-US" altLang="en-US"/>
              <a:t>A trip for two to Transitions Academy in Orlando, Fla.</a:t>
            </a:r>
          </a:p>
          <a:p>
            <a:r>
              <a:rPr lang="en-US" altLang="en-US"/>
              <a:t>Recognition at Transitions Academy</a:t>
            </a:r>
          </a:p>
          <a:p>
            <a:r>
              <a:rPr lang="en-US" altLang="en-US"/>
              <a:t>Coverage in trade news publications (examples follow)</a:t>
            </a:r>
          </a:p>
          <a:p>
            <a:r>
              <a:rPr lang="en-US" altLang="en-US"/>
              <a:t>A shiny trophy</a:t>
            </a:r>
          </a:p>
        </p:txBody>
      </p:sp>
      <p:sp>
        <p:nvSpPr>
          <p:cNvPr id="13316" name="Title 1">
            <a:extLst>
              <a:ext uri="{FF2B5EF4-FFF2-40B4-BE49-F238E27FC236}">
                <a16:creationId xmlns:a16="http://schemas.microsoft.com/office/drawing/2014/main" id="{A70F7AAF-EDAF-412F-BD4B-A2D4717BBAF6}"/>
              </a:ext>
            </a:extLst>
          </p:cNvPr>
          <p:cNvSpPr>
            <a:spLocks noGrp="1"/>
          </p:cNvSpPr>
          <p:nvPr>
            <p:ph type="title"/>
          </p:nvPr>
        </p:nvSpPr>
        <p:spPr/>
        <p:txBody>
          <a:bodyPr/>
          <a:lstStyle/>
          <a:p>
            <a:r>
              <a:rPr altLang="en-US"/>
              <a:t>What Do You Win?</a:t>
            </a:r>
          </a:p>
        </p:txBody>
      </p:sp>
      <p:sp>
        <p:nvSpPr>
          <p:cNvPr id="13317" name="Slide Number Placeholder 4">
            <a:extLst>
              <a:ext uri="{FF2B5EF4-FFF2-40B4-BE49-F238E27FC236}">
                <a16:creationId xmlns:a16="http://schemas.microsoft.com/office/drawing/2014/main" id="{6C8C4211-D0A3-45E1-9C34-1FDCAC5907F9}"/>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ADE22445-B10F-43F4-8CB0-B9DABDBB73C0}" type="slidenum">
              <a:rPr lang="en-US" altLang="en-US" sz="1100" smtClean="0">
                <a:solidFill>
                  <a:srgbClr val="898989"/>
                </a:solidFill>
                <a:latin typeface="Arial" panose="020B0604020202020204" pitchFamily="34" charset="0"/>
              </a:rPr>
              <a:pPr>
                <a:lnSpc>
                  <a:spcPct val="100000"/>
                </a:lnSpc>
                <a:spcAft>
                  <a:spcPct val="0"/>
                </a:spcAft>
                <a:buClrTx/>
                <a:buFontTx/>
                <a:buNone/>
              </a:pPr>
              <a:t>4</a:t>
            </a:fld>
            <a:endParaRPr lang="en-US" altLang="en-US" sz="1100">
              <a:solidFill>
                <a:srgbClr val="898989"/>
              </a:solidFill>
              <a:latin typeface="Arial" panose="020B0604020202020204" pitchFamily="34" charset="0"/>
            </a:endParaRPr>
          </a:p>
        </p:txBody>
      </p:sp>
      <p:pic>
        <p:nvPicPr>
          <p:cNvPr id="10" name="Picture 9">
            <a:extLst>
              <a:ext uri="{FF2B5EF4-FFF2-40B4-BE49-F238E27FC236}">
                <a16:creationId xmlns:a16="http://schemas.microsoft.com/office/drawing/2014/main" id="{0557E2EA-D5C5-4EB8-9F5A-83FFB2641729}"/>
              </a:ext>
            </a:extLst>
          </p:cNvPr>
          <p:cNvPicPr>
            <a:picLocks noChangeAspect="1"/>
          </p:cNvPicPr>
          <p:nvPr/>
        </p:nvPicPr>
        <p:blipFill>
          <a:blip r:embed="rId3"/>
          <a:stretch>
            <a:fillRect/>
          </a:stretch>
        </p:blipFill>
        <p:spPr>
          <a:xfrm>
            <a:off x="403225" y="4048125"/>
            <a:ext cx="3170238" cy="210978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1089A2A2-6570-4A47-810D-AD9CE2D3241B}"/>
              </a:ext>
            </a:extLst>
          </p:cNvPr>
          <p:cNvPicPr>
            <a:picLocks noChangeAspect="1"/>
          </p:cNvPicPr>
          <p:nvPr/>
        </p:nvPicPr>
        <p:blipFill>
          <a:blip r:embed="rId4"/>
          <a:stretch>
            <a:fillRect/>
          </a:stretch>
        </p:blipFill>
        <p:spPr>
          <a:xfrm>
            <a:off x="5638800" y="4048125"/>
            <a:ext cx="3163888" cy="210978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0C3B13D-083D-41EC-BD1F-6D4D89E2E968}"/>
              </a:ext>
            </a:extLst>
          </p:cNvPr>
          <p:cNvSpPr>
            <a:spLocks noGrp="1"/>
          </p:cNvSpPr>
          <p:nvPr>
            <p:ph type="title"/>
          </p:nvPr>
        </p:nvSpPr>
        <p:spPr/>
        <p:txBody>
          <a:bodyPr/>
          <a:lstStyle/>
          <a:p>
            <a:r>
              <a:rPr altLang="en-US"/>
              <a:t>Coverage on Vision Monday Online</a:t>
            </a:r>
          </a:p>
        </p:txBody>
      </p:sp>
      <p:sp>
        <p:nvSpPr>
          <p:cNvPr id="14339" name="Content Placeholder 3">
            <a:extLst>
              <a:ext uri="{FF2B5EF4-FFF2-40B4-BE49-F238E27FC236}">
                <a16:creationId xmlns:a16="http://schemas.microsoft.com/office/drawing/2014/main" id="{9051AD87-6971-4719-8A9D-8015F7A8FC55}"/>
              </a:ext>
            </a:extLst>
          </p:cNvPr>
          <p:cNvSpPr>
            <a:spLocks noGrp="1"/>
          </p:cNvSpPr>
          <p:nvPr>
            <p:ph sz="quarter" idx="12"/>
          </p:nvPr>
        </p:nvSpPr>
        <p:spPr>
          <a:xfrm>
            <a:off x="973138" y="6350000"/>
            <a:ext cx="7137400" cy="322263"/>
          </a:xfrm>
        </p:spPr>
        <p:txBody>
          <a:bodyPr/>
          <a:lstStyle/>
          <a:p>
            <a:endParaRPr lang="en-US" altLang="en-US"/>
          </a:p>
        </p:txBody>
      </p:sp>
      <p:sp>
        <p:nvSpPr>
          <p:cNvPr id="14340" name="Slide Number Placeholder 5">
            <a:extLst>
              <a:ext uri="{FF2B5EF4-FFF2-40B4-BE49-F238E27FC236}">
                <a16:creationId xmlns:a16="http://schemas.microsoft.com/office/drawing/2014/main" id="{B5FBAC1F-A72C-4215-B8A8-108ECBB92B73}"/>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AB0E7AAA-67FC-492E-8CF9-81138861123A}" type="slidenum">
              <a:rPr lang="en-US" altLang="en-US" sz="1100" smtClean="0">
                <a:solidFill>
                  <a:srgbClr val="898989"/>
                </a:solidFill>
                <a:latin typeface="Arial" panose="020B0604020202020204" pitchFamily="34" charset="0"/>
              </a:rPr>
              <a:pPr>
                <a:lnSpc>
                  <a:spcPct val="100000"/>
                </a:lnSpc>
                <a:spcAft>
                  <a:spcPct val="0"/>
                </a:spcAft>
                <a:buClrTx/>
                <a:buFontTx/>
                <a:buNone/>
              </a:pPr>
              <a:t>5</a:t>
            </a:fld>
            <a:endParaRPr lang="en-US" altLang="en-US" sz="1100">
              <a:solidFill>
                <a:srgbClr val="898989"/>
              </a:solidFill>
              <a:latin typeface="Arial" panose="020B0604020202020204" pitchFamily="34" charset="0"/>
            </a:endParaRPr>
          </a:p>
        </p:txBody>
      </p:sp>
      <p:pic>
        <p:nvPicPr>
          <p:cNvPr id="2" name="Picture 1">
            <a:extLst>
              <a:ext uri="{FF2B5EF4-FFF2-40B4-BE49-F238E27FC236}">
                <a16:creationId xmlns:a16="http://schemas.microsoft.com/office/drawing/2014/main" id="{8EE0EE02-AC6A-42FD-BDF6-C82D27926435}"/>
              </a:ext>
            </a:extLst>
          </p:cNvPr>
          <p:cNvPicPr>
            <a:picLocks noChangeAspect="1"/>
          </p:cNvPicPr>
          <p:nvPr/>
        </p:nvPicPr>
        <p:blipFill>
          <a:blip r:embed="rId3"/>
          <a:stretch>
            <a:fillRect/>
          </a:stretch>
        </p:blipFill>
        <p:spPr>
          <a:xfrm>
            <a:off x="1916113" y="1189038"/>
            <a:ext cx="5251450" cy="52514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78DA425-9C70-49E0-9E51-0BD102C53F0A}"/>
              </a:ext>
            </a:extLst>
          </p:cNvPr>
          <p:cNvSpPr>
            <a:spLocks noGrp="1"/>
          </p:cNvSpPr>
          <p:nvPr>
            <p:ph type="title"/>
          </p:nvPr>
        </p:nvSpPr>
        <p:spPr/>
        <p:txBody>
          <a:bodyPr/>
          <a:lstStyle/>
          <a:p>
            <a:r>
              <a:rPr altLang="en-US" sz="3000"/>
              <a:t>Coverage on Optical Prism and Optik Online</a:t>
            </a:r>
          </a:p>
        </p:txBody>
      </p:sp>
      <p:sp>
        <p:nvSpPr>
          <p:cNvPr id="16387" name="Content Placeholder 3">
            <a:extLst>
              <a:ext uri="{FF2B5EF4-FFF2-40B4-BE49-F238E27FC236}">
                <a16:creationId xmlns:a16="http://schemas.microsoft.com/office/drawing/2014/main" id="{9B0E4FE1-1EA4-4270-AE21-A7F1B9C4B9FC}"/>
              </a:ext>
            </a:extLst>
          </p:cNvPr>
          <p:cNvSpPr>
            <a:spLocks noGrp="1"/>
          </p:cNvSpPr>
          <p:nvPr>
            <p:ph sz="quarter" idx="12"/>
          </p:nvPr>
        </p:nvSpPr>
        <p:spPr>
          <a:xfrm>
            <a:off x="973138" y="6350000"/>
            <a:ext cx="7137400" cy="322263"/>
          </a:xfrm>
        </p:spPr>
        <p:txBody>
          <a:bodyPr/>
          <a:lstStyle/>
          <a:p>
            <a:endParaRPr lang="en-US" altLang="en-US"/>
          </a:p>
        </p:txBody>
      </p:sp>
      <p:sp>
        <p:nvSpPr>
          <p:cNvPr id="16388" name="Slide Number Placeholder 5">
            <a:extLst>
              <a:ext uri="{FF2B5EF4-FFF2-40B4-BE49-F238E27FC236}">
                <a16:creationId xmlns:a16="http://schemas.microsoft.com/office/drawing/2014/main" id="{847BD870-4DD4-43CE-93BC-3DD237E84BD8}"/>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F14B0734-4334-4216-8D04-4469233226E5}" type="slidenum">
              <a:rPr lang="en-US" altLang="en-US" sz="1100" smtClean="0">
                <a:solidFill>
                  <a:srgbClr val="898989"/>
                </a:solidFill>
                <a:latin typeface="Arial" panose="020B0604020202020204" pitchFamily="34" charset="0"/>
              </a:rPr>
              <a:pPr>
                <a:lnSpc>
                  <a:spcPct val="100000"/>
                </a:lnSpc>
                <a:spcAft>
                  <a:spcPct val="0"/>
                </a:spcAft>
                <a:buClrTx/>
                <a:buFontTx/>
                <a:buNone/>
              </a:pPr>
              <a:t>6</a:t>
            </a:fld>
            <a:endParaRPr lang="en-US" altLang="en-US" sz="1100">
              <a:solidFill>
                <a:srgbClr val="898989"/>
              </a:solidFill>
              <a:latin typeface="Arial" panose="020B0604020202020204" pitchFamily="34" charset="0"/>
            </a:endParaRPr>
          </a:p>
        </p:txBody>
      </p:sp>
      <p:grpSp>
        <p:nvGrpSpPr>
          <p:cNvPr id="5" name="Group 4">
            <a:extLst>
              <a:ext uri="{FF2B5EF4-FFF2-40B4-BE49-F238E27FC236}">
                <a16:creationId xmlns:a16="http://schemas.microsoft.com/office/drawing/2014/main" id="{D17E75C6-1453-4D49-9E4B-7292BBD604E6}"/>
              </a:ext>
            </a:extLst>
          </p:cNvPr>
          <p:cNvGrpSpPr/>
          <p:nvPr/>
        </p:nvGrpSpPr>
        <p:grpSpPr>
          <a:xfrm>
            <a:off x="717896" y="1317070"/>
            <a:ext cx="4539217" cy="4530056"/>
            <a:chOff x="717896" y="1317070"/>
            <a:chExt cx="4539217" cy="4530056"/>
          </a:xfrm>
          <a:effectLst>
            <a:outerShdw blurRad="63500" sx="102000" sy="102000" algn="ctr" rotWithShape="0">
              <a:prstClr val="black">
                <a:alpha val="40000"/>
              </a:prstClr>
            </a:outerShdw>
          </a:effectLst>
        </p:grpSpPr>
        <p:pic>
          <p:nvPicPr>
            <p:cNvPr id="2" name="Picture 1">
              <a:extLst>
                <a:ext uri="{FF2B5EF4-FFF2-40B4-BE49-F238E27FC236}">
                  <a16:creationId xmlns:a16="http://schemas.microsoft.com/office/drawing/2014/main" id="{A1D5014E-5120-4317-94CD-AA198740E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96" y="1317070"/>
              <a:ext cx="2215737" cy="4530055"/>
            </a:xfrm>
            <a:prstGeom prst="rect">
              <a:avLst/>
            </a:prstGeom>
            <a:effectLst/>
          </p:spPr>
        </p:pic>
        <p:pic>
          <p:nvPicPr>
            <p:cNvPr id="3" name="Picture 2">
              <a:extLst>
                <a:ext uri="{FF2B5EF4-FFF2-40B4-BE49-F238E27FC236}">
                  <a16:creationId xmlns:a16="http://schemas.microsoft.com/office/drawing/2014/main" id="{33511617-706D-4721-B542-8421EF63E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633" y="1317071"/>
              <a:ext cx="2323480" cy="4530055"/>
            </a:xfrm>
            <a:prstGeom prst="rect">
              <a:avLst/>
            </a:prstGeom>
            <a:effectLst/>
          </p:spPr>
        </p:pic>
      </p:grpSp>
      <p:pic>
        <p:nvPicPr>
          <p:cNvPr id="4" name="Picture 3">
            <a:extLst>
              <a:ext uri="{FF2B5EF4-FFF2-40B4-BE49-F238E27FC236}">
                <a16:creationId xmlns:a16="http://schemas.microsoft.com/office/drawing/2014/main" id="{1A2E6499-595C-4D5E-A4D0-EEE3BF4A8AF7}"/>
              </a:ext>
            </a:extLst>
          </p:cNvPr>
          <p:cNvPicPr>
            <a:picLocks noChangeAspect="1"/>
          </p:cNvPicPr>
          <p:nvPr/>
        </p:nvPicPr>
        <p:blipFill rotWithShape="1">
          <a:blip r:embed="rId4"/>
          <a:srcRect t="31747"/>
          <a:stretch/>
        </p:blipFill>
        <p:spPr>
          <a:xfrm>
            <a:off x="5475288" y="2963863"/>
            <a:ext cx="2914650" cy="177482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3AA5FD4-8489-4523-8BD7-0EBD4A811FFB}"/>
              </a:ext>
            </a:extLst>
          </p:cNvPr>
          <p:cNvSpPr>
            <a:spLocks noGrp="1"/>
          </p:cNvSpPr>
          <p:nvPr>
            <p:ph type="title"/>
          </p:nvPr>
        </p:nvSpPr>
        <p:spPr/>
        <p:txBody>
          <a:bodyPr/>
          <a:lstStyle/>
          <a:p>
            <a:r>
              <a:rPr altLang="en-US"/>
              <a:t>How Do You Enter?</a:t>
            </a:r>
          </a:p>
        </p:txBody>
      </p:sp>
      <p:sp>
        <p:nvSpPr>
          <p:cNvPr id="17411" name="Content Placeholder 2">
            <a:extLst>
              <a:ext uri="{FF2B5EF4-FFF2-40B4-BE49-F238E27FC236}">
                <a16:creationId xmlns:a16="http://schemas.microsoft.com/office/drawing/2014/main" id="{264CEFDA-B6FA-4586-A4C4-BB5E1A5A8408}"/>
              </a:ext>
            </a:extLst>
          </p:cNvPr>
          <p:cNvSpPr>
            <a:spLocks noGrp="1"/>
          </p:cNvSpPr>
          <p:nvPr>
            <p:ph sz="quarter" idx="11"/>
          </p:nvPr>
        </p:nvSpPr>
        <p:spPr>
          <a:xfrm>
            <a:off x="228600" y="1012825"/>
            <a:ext cx="8585200" cy="685800"/>
          </a:xfrm>
        </p:spPr>
        <p:txBody>
          <a:bodyPr/>
          <a:lstStyle/>
          <a:p>
            <a:pPr marL="0" indent="0">
              <a:buFont typeface="Arial" panose="020B0604020202020204" pitchFamily="34" charset="0"/>
              <a:buNone/>
            </a:pPr>
            <a:r>
              <a:rPr lang="en-US" altLang="en-US" dirty="0"/>
              <a:t>Nominations will be accepted online at </a:t>
            </a:r>
            <a:r>
              <a:rPr lang="en-US" altLang="en-US" b="1" u="sng" dirty="0">
                <a:hlinkClick r:id="rId3"/>
              </a:rPr>
              <a:t>Transitions.com/Awards</a:t>
            </a:r>
            <a:r>
              <a:rPr lang="en-US" altLang="en-US" dirty="0"/>
              <a:t> from </a:t>
            </a:r>
            <a:r>
              <a:rPr lang="en-US" altLang="en-US" b="1" dirty="0">
                <a:solidFill>
                  <a:srgbClr val="00B5E2"/>
                </a:solidFill>
              </a:rPr>
              <a:t>October 1 - 31, 2018</a:t>
            </a:r>
            <a:endParaRPr lang="en-US" altLang="en-US" dirty="0"/>
          </a:p>
        </p:txBody>
      </p:sp>
      <p:sp>
        <p:nvSpPr>
          <p:cNvPr id="17412" name="Slide Number Placeholder 4">
            <a:extLst>
              <a:ext uri="{FF2B5EF4-FFF2-40B4-BE49-F238E27FC236}">
                <a16:creationId xmlns:a16="http://schemas.microsoft.com/office/drawing/2014/main" id="{E8CD3284-04E7-47A2-BB41-E1590B470136}"/>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14AF1057-92C9-476F-8C48-D10E85DB43AE}" type="slidenum">
              <a:rPr lang="en-US" altLang="en-US" sz="1100" smtClean="0">
                <a:solidFill>
                  <a:srgbClr val="898989"/>
                </a:solidFill>
                <a:latin typeface="Arial" panose="020B0604020202020204" pitchFamily="34" charset="0"/>
              </a:rPr>
              <a:pPr>
                <a:lnSpc>
                  <a:spcPct val="100000"/>
                </a:lnSpc>
                <a:spcAft>
                  <a:spcPct val="0"/>
                </a:spcAft>
                <a:buClrTx/>
                <a:buFontTx/>
                <a:buNone/>
              </a:pPr>
              <a:t>7</a:t>
            </a:fld>
            <a:endParaRPr lang="en-US" altLang="en-US" sz="11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6B22BA89-1A29-45D5-B15C-CC008E242422}"/>
              </a:ext>
            </a:extLst>
          </p:cNvPr>
          <p:cNvSpPr/>
          <p:nvPr/>
        </p:nvSpPr>
        <p:spPr>
          <a:xfrm>
            <a:off x="2032000" y="2547938"/>
            <a:ext cx="2540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CBFBC1F4-E5AF-49A6-919A-7F4C0F5BB3AC}"/>
              </a:ext>
            </a:extLst>
          </p:cNvPr>
          <p:cNvSpPr/>
          <p:nvPr/>
        </p:nvSpPr>
        <p:spPr>
          <a:xfrm>
            <a:off x="5935663" y="5603875"/>
            <a:ext cx="9652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6" name="Content Placeholder 4">
            <a:extLst>
              <a:ext uri="{FF2B5EF4-FFF2-40B4-BE49-F238E27FC236}">
                <a16:creationId xmlns:a16="http://schemas.microsoft.com/office/drawing/2014/main" id="{04E0DC8F-87C8-47E7-BF4A-69AC9E7F6CF3}"/>
              </a:ext>
            </a:extLst>
          </p:cNvPr>
          <p:cNvSpPr>
            <a:spLocks noGrp="1"/>
          </p:cNvSpPr>
          <p:nvPr>
            <p:ph sz="quarter" idx="12"/>
          </p:nvPr>
        </p:nvSpPr>
        <p:spPr>
          <a:xfrm>
            <a:off x="973138" y="6350000"/>
            <a:ext cx="7137400" cy="322263"/>
          </a:xfrm>
        </p:spPr>
        <p:txBody>
          <a:bodyPr/>
          <a:lstStyle/>
          <a:p>
            <a:endParaRPr lang="en-US" altLang="en-US"/>
          </a:p>
        </p:txBody>
      </p:sp>
      <p:pic>
        <p:nvPicPr>
          <p:cNvPr id="4" name="Picture 3">
            <a:extLst>
              <a:ext uri="{FF2B5EF4-FFF2-40B4-BE49-F238E27FC236}">
                <a16:creationId xmlns:a16="http://schemas.microsoft.com/office/drawing/2014/main" id="{824BBF5C-0E38-4856-90D1-F88FEA780D30}"/>
              </a:ext>
            </a:extLst>
          </p:cNvPr>
          <p:cNvPicPr>
            <a:picLocks noChangeAspect="1"/>
          </p:cNvPicPr>
          <p:nvPr/>
        </p:nvPicPr>
        <p:blipFill>
          <a:blip r:embed="rId4"/>
          <a:stretch>
            <a:fillRect/>
          </a:stretch>
        </p:blipFill>
        <p:spPr>
          <a:xfrm>
            <a:off x="2243137" y="2079625"/>
            <a:ext cx="4400863" cy="436406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F9EBB66-A109-45CA-9C01-1BE1D17F7081}"/>
              </a:ext>
            </a:extLst>
          </p:cNvPr>
          <p:cNvSpPr>
            <a:spLocks noGrp="1"/>
          </p:cNvSpPr>
          <p:nvPr>
            <p:ph type="title"/>
          </p:nvPr>
        </p:nvSpPr>
        <p:spPr/>
        <p:txBody>
          <a:bodyPr/>
          <a:lstStyle/>
          <a:p>
            <a:r>
              <a:rPr altLang="en-US"/>
              <a:t>Innovation Awards Ceremony</a:t>
            </a:r>
          </a:p>
        </p:txBody>
      </p:sp>
      <p:sp>
        <p:nvSpPr>
          <p:cNvPr id="19459" name="Content Placeholder 3">
            <a:extLst>
              <a:ext uri="{FF2B5EF4-FFF2-40B4-BE49-F238E27FC236}">
                <a16:creationId xmlns:a16="http://schemas.microsoft.com/office/drawing/2014/main" id="{E8F0F424-F700-49C1-90DE-46704A02AD84}"/>
              </a:ext>
            </a:extLst>
          </p:cNvPr>
          <p:cNvSpPr>
            <a:spLocks noGrp="1"/>
          </p:cNvSpPr>
          <p:nvPr>
            <p:ph sz="quarter" idx="12"/>
          </p:nvPr>
        </p:nvSpPr>
        <p:spPr>
          <a:xfrm>
            <a:off x="973138" y="6350000"/>
            <a:ext cx="7137400" cy="322263"/>
          </a:xfrm>
        </p:spPr>
        <p:txBody>
          <a:bodyPr/>
          <a:lstStyle/>
          <a:p>
            <a:endParaRPr lang="en-US" altLang="en-US"/>
          </a:p>
        </p:txBody>
      </p:sp>
      <p:sp>
        <p:nvSpPr>
          <p:cNvPr id="19460" name="Slide Number Placeholder 4">
            <a:extLst>
              <a:ext uri="{FF2B5EF4-FFF2-40B4-BE49-F238E27FC236}">
                <a16:creationId xmlns:a16="http://schemas.microsoft.com/office/drawing/2014/main" id="{668EEC72-8599-4CE0-96B3-F7AFB24D4089}"/>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Aft>
                <a:spcPct val="0"/>
              </a:spcAft>
              <a:buClrTx/>
              <a:buFontTx/>
              <a:buNone/>
            </a:pPr>
            <a:fld id="{217ED775-D2B7-45CD-A32E-F5537E527936}" type="slidenum">
              <a:rPr lang="en-US" altLang="en-US" sz="1100" smtClean="0">
                <a:solidFill>
                  <a:srgbClr val="898989"/>
                </a:solidFill>
                <a:latin typeface="Arial" panose="020B0604020202020204" pitchFamily="34" charset="0"/>
              </a:rPr>
              <a:pPr>
                <a:lnSpc>
                  <a:spcPct val="100000"/>
                </a:lnSpc>
                <a:spcAft>
                  <a:spcPct val="0"/>
                </a:spcAft>
                <a:buClrTx/>
                <a:buFontTx/>
                <a:buNone/>
              </a:pPr>
              <a:t>8</a:t>
            </a:fld>
            <a:endParaRPr lang="en-US" altLang="en-US" sz="1100">
              <a:solidFill>
                <a:srgbClr val="898989"/>
              </a:solidFill>
              <a:latin typeface="Arial" panose="020B0604020202020204" pitchFamily="34" charset="0"/>
            </a:endParaRPr>
          </a:p>
        </p:txBody>
      </p:sp>
      <p:pic>
        <p:nvPicPr>
          <p:cNvPr id="2" name="MARKETING_AWARD_TRANSITIONS_2018_SHOW.mp4">
            <a:hlinkClick r:id="" action="ppaction://media"/>
            <a:extLst>
              <a:ext uri="{FF2B5EF4-FFF2-40B4-BE49-F238E27FC236}">
                <a16:creationId xmlns:a16="http://schemas.microsoft.com/office/drawing/2014/main" id="{22DDE1AE-2DDC-48CC-A206-FD2E57B862F4}"/>
              </a:ext>
            </a:extLst>
          </p:cNvPr>
          <p:cNvPicPr>
            <a:picLocks noGrp="1" noRot="1" noChangeAspect="1" noChangeArrowheads="1"/>
          </p:cNvPicPr>
          <p:nvPr>
            <p:ph sz="quarter" idx="11"/>
            <a:videoFile r:link="rId1"/>
          </p:nvPr>
        </p:nvPicPr>
        <p:blipFill>
          <a:blip r:embed="rId4">
            <a:extLst>
              <a:ext uri="{28A0092B-C50C-407E-A947-70E740481C1C}">
                <a14:useLocalDpi xmlns:a14="http://schemas.microsoft.com/office/drawing/2010/main" val="0"/>
              </a:ext>
            </a:extLst>
          </a:blip>
          <a:srcRect/>
          <a:stretch>
            <a:fillRect/>
          </a:stretch>
        </p:blipFill>
        <p:spPr>
          <a:xfrm>
            <a:off x="280988" y="1084263"/>
            <a:ext cx="8582025" cy="4864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a:extLst>
              <a:ext uri="{FF2B5EF4-FFF2-40B4-BE49-F238E27FC236}">
                <a16:creationId xmlns:a16="http://schemas.microsoft.com/office/drawing/2014/main" id="{3297E25E-C227-42BA-84A1-366E271AF4F7}"/>
              </a:ext>
            </a:extLst>
          </p:cNvPr>
          <p:cNvSpPr>
            <a:spLocks noGrp="1"/>
          </p:cNvSpPr>
          <p:nvPr>
            <p:ph type="title"/>
          </p:nvPr>
        </p:nvSpPr>
        <p:spPr>
          <a:xfrm>
            <a:off x="4760913" y="1760538"/>
            <a:ext cx="4221162" cy="2239962"/>
          </a:xfrm>
        </p:spPr>
        <p:txBody>
          <a:bodyPr/>
          <a:lstStyle/>
          <a:p>
            <a:r>
              <a:rPr altLang="en-US"/>
              <a:t>How to Create a Winning Entry</a:t>
            </a:r>
          </a:p>
        </p:txBody>
      </p:sp>
      <p:sp>
        <p:nvSpPr>
          <p:cNvPr id="21507" name="Text Placeholder 6">
            <a:extLst>
              <a:ext uri="{FF2B5EF4-FFF2-40B4-BE49-F238E27FC236}">
                <a16:creationId xmlns:a16="http://schemas.microsoft.com/office/drawing/2014/main" id="{687B07B0-57D3-4E23-9A5B-E930529788A6}"/>
              </a:ext>
            </a:extLst>
          </p:cNvPr>
          <p:cNvSpPr>
            <a:spLocks noGrp="1"/>
          </p:cNvSpPr>
          <p:nvPr>
            <p:ph type="body" sz="quarter" idx="10"/>
          </p:nvPr>
        </p:nvSpPr>
        <p:spPr>
          <a:xfrm>
            <a:off x="4162425" y="4086225"/>
            <a:ext cx="4808538" cy="1077913"/>
          </a:xfrm>
        </p:spPr>
        <p:txBody>
          <a:bodyPr/>
          <a:lstStyle/>
          <a:p>
            <a:r>
              <a:rPr lang="en-US" altLang="en-US" dirty="0"/>
              <a:t>Visit Transitions.com/Awards </a:t>
            </a:r>
          </a:p>
          <a:p>
            <a:endParaRPr lang="en-US" altLang="en-US" dirty="0"/>
          </a:p>
          <a:p>
            <a:endParaRPr lang="en-US" altLang="en-US" dirty="0"/>
          </a:p>
        </p:txBody>
      </p:sp>
      <p:sp>
        <p:nvSpPr>
          <p:cNvPr id="21508" name="Text Placeholder 7">
            <a:extLst>
              <a:ext uri="{FF2B5EF4-FFF2-40B4-BE49-F238E27FC236}">
                <a16:creationId xmlns:a16="http://schemas.microsoft.com/office/drawing/2014/main" id="{45F5E38C-C278-4560-9038-25043C1CA8B0}"/>
              </a:ext>
            </a:extLst>
          </p:cNvPr>
          <p:cNvSpPr>
            <a:spLocks noGrp="1"/>
          </p:cNvSpPr>
          <p:nvPr>
            <p:ph type="body" sz="quarter" idx="11"/>
          </p:nvPr>
        </p:nvSpPr>
        <p:spPr>
          <a:xfrm>
            <a:off x="5070475" y="6400800"/>
            <a:ext cx="3911600" cy="320675"/>
          </a:xfrm>
        </p:spPr>
        <p:txBody>
          <a:bodyPr/>
          <a:lstStyle/>
          <a:p>
            <a:endParaRPr lang="en-US" altLang="en-US"/>
          </a:p>
        </p:txBody>
      </p:sp>
      <p:sp>
        <p:nvSpPr>
          <p:cNvPr id="21509" name="Slide Number Placeholder 4">
            <a:extLst>
              <a:ext uri="{FF2B5EF4-FFF2-40B4-BE49-F238E27FC236}">
                <a16:creationId xmlns:a16="http://schemas.microsoft.com/office/drawing/2014/main" id="{F5A84042-FA35-42B0-8613-06505800F5DB}"/>
              </a:ext>
            </a:extLst>
          </p:cNvPr>
          <p:cNvSpPr>
            <a:spLocks noGrp="1"/>
          </p:cNvSpPr>
          <p:nvPr>
            <p:ph type="sldNum" sz="quarter" idx="4"/>
          </p:nvPr>
        </p:nvSpPr>
        <p:spPr bwMode="auto">
          <a:xfrm>
            <a:off x="8731250" y="6346825"/>
            <a:ext cx="4127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Aft>
                <a:spcPts val="1200"/>
              </a:spcAft>
              <a:buClr>
                <a:schemeClr val="tx2"/>
              </a:buClr>
              <a:buFont typeface="Arial" panose="020B0604020202020204" pitchFamily="34" charset="0"/>
              <a:buChar char="•"/>
              <a:defRPr sz="2400">
                <a:solidFill>
                  <a:schemeClr val="tx1"/>
                </a:solidFill>
                <a:latin typeface="Century Gothic" panose="020B0502020202020204" pitchFamily="34" charset="0"/>
              </a:defRPr>
            </a:lvl1pPr>
            <a:lvl2pPr marL="742950" indent="-285750">
              <a:lnSpc>
                <a:spcPct val="90000"/>
              </a:lnSpc>
              <a:spcAft>
                <a:spcPts val="1200"/>
              </a:spcAft>
              <a:buClr>
                <a:schemeClr val="tx2"/>
              </a:buClr>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Aft>
                <a:spcPts val="1200"/>
              </a:spcAft>
              <a:buClr>
                <a:schemeClr val="tx2"/>
              </a:buClr>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ct val="0"/>
              </a:spcBef>
              <a:spcAft>
                <a:spcPts val="1200"/>
              </a:spcAft>
              <a:buClr>
                <a:schemeClr val="tx2"/>
              </a:buClr>
              <a:buFont typeface="Arial" panose="020B0604020202020204" pitchFamily="34" charset="0"/>
              <a:buChar char="»"/>
              <a:defRPr sz="1600">
                <a:solidFill>
                  <a:schemeClr val="tx1"/>
                </a:solidFill>
                <a:latin typeface="Century Gothic" panose="020B0502020202020204" pitchFamily="34" charset="0"/>
              </a:defRPr>
            </a:lvl9pPr>
          </a:lstStyle>
          <a:p>
            <a:pPr algn="l" eaLnBrk="0" hangingPunct="0">
              <a:lnSpc>
                <a:spcPct val="100000"/>
              </a:lnSpc>
              <a:spcAft>
                <a:spcPct val="0"/>
              </a:spcAft>
              <a:buClrTx/>
              <a:buFontTx/>
              <a:buNone/>
            </a:pPr>
            <a:fld id="{40BB9947-B47E-498C-A021-06B03C5318F0}" type="slidenum">
              <a:rPr lang="en-US" altLang="en-US" sz="1100" smtClean="0">
                <a:solidFill>
                  <a:srgbClr val="898989"/>
                </a:solidFill>
              </a:rPr>
              <a:pPr algn="l" eaLnBrk="0" hangingPunct="0">
                <a:lnSpc>
                  <a:spcPct val="100000"/>
                </a:lnSpc>
                <a:spcAft>
                  <a:spcPct val="0"/>
                </a:spcAft>
                <a:buClrTx/>
                <a:buFontTx/>
                <a:buNone/>
              </a:pPr>
              <a:t>9</a:t>
            </a:fld>
            <a:endParaRPr lang="en-US" altLang="en-US" sz="1100">
              <a:solidFill>
                <a:srgbClr val="898989"/>
              </a:solidFill>
            </a:endParaRPr>
          </a:p>
        </p:txBody>
      </p:sp>
    </p:spTree>
  </p:cSld>
  <p:clrMapOvr>
    <a:masterClrMapping/>
  </p:clrMapOvr>
</p:sld>
</file>

<file path=ppt/theme/theme1.xml><?xml version="1.0" encoding="utf-8"?>
<a:theme xmlns:a="http://schemas.openxmlformats.org/drawingml/2006/main" name="blank">
  <a:themeElements>
    <a:clrScheme name="Transitions">
      <a:dk1>
        <a:sysClr val="windowText" lastClr="000000"/>
      </a:dk1>
      <a:lt1>
        <a:sysClr val="window" lastClr="FFFFFF"/>
      </a:lt1>
      <a:dk2>
        <a:srgbClr val="00B5E2"/>
      </a:dk2>
      <a:lt2>
        <a:srgbClr val="4C4C4C"/>
      </a:lt2>
      <a:accent1>
        <a:srgbClr val="E0004D"/>
      </a:accent1>
      <a:accent2>
        <a:srgbClr val="6CC24A"/>
      </a:accent2>
      <a:accent3>
        <a:srgbClr val="FF8200"/>
      </a:accent3>
      <a:accent4>
        <a:srgbClr val="FBDA00"/>
      </a:accent4>
      <a:accent5>
        <a:srgbClr val="828381"/>
      </a:accent5>
      <a:accent6>
        <a:srgbClr val="A5A6A5"/>
      </a:accent6>
      <a:hlink>
        <a:srgbClr val="00B5E2"/>
      </a:hlink>
      <a:folHlink>
        <a:srgbClr val="E0004D"/>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2012 PowerPoint Template_v2</Template>
  <TotalTime>3883</TotalTime>
  <Words>3406</Words>
  <Application>Microsoft Office PowerPoint</Application>
  <PresentationFormat>On-screen Show (4:3)</PresentationFormat>
  <Paragraphs>340</Paragraphs>
  <Slides>25</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Times New Roman</vt:lpstr>
      <vt:lpstr>blank</vt:lpstr>
      <vt:lpstr>Overview and Entry Guide</vt:lpstr>
      <vt:lpstr>Who Is Eligible to Apply?</vt:lpstr>
      <vt:lpstr>Categories Include:</vt:lpstr>
      <vt:lpstr>What Do You Win?</vt:lpstr>
      <vt:lpstr>Coverage on Vision Monday Online</vt:lpstr>
      <vt:lpstr>Coverage on Optical Prism and Optik Online</vt:lpstr>
      <vt:lpstr>How Do You Enter?</vt:lpstr>
      <vt:lpstr>Innovation Awards Ceremony</vt:lpstr>
      <vt:lpstr>How to Create a Winning Entry</vt:lpstr>
      <vt:lpstr>Start planning now!</vt:lpstr>
      <vt:lpstr>Tips From The Judges</vt:lpstr>
      <vt:lpstr>Past Winner Profiles</vt:lpstr>
      <vt:lpstr>20/20 Visions – Best in Training</vt:lpstr>
      <vt:lpstr>Opto-Réseau – Best in Marketing </vt:lpstr>
      <vt:lpstr>Greiche &amp; Scaff – Canada Retailer of the Year</vt:lpstr>
      <vt:lpstr>Costco Optical – U.S. Retailer of the Year</vt:lpstr>
      <vt:lpstr>Pacific Eye Care – Eyecare Practice of the Year</vt:lpstr>
      <vt:lpstr>Jennifer Lyerly – Transitions Brand Ambassador</vt:lpstr>
      <vt:lpstr>Entry Guide</vt:lpstr>
      <vt:lpstr>Commitment and Inspiration </vt:lpstr>
      <vt:lpstr>Goals </vt:lpstr>
      <vt:lpstr>Plan and Creativity</vt:lpstr>
      <vt:lpstr>Track your Activities</vt:lpstr>
      <vt:lpstr>Impact and Results</vt:lpstr>
      <vt:lpstr>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dc:creator>
  <cp:lastModifiedBy>Christina Gregory</cp:lastModifiedBy>
  <cp:revision>194</cp:revision>
  <dcterms:created xsi:type="dcterms:W3CDTF">2013-04-18T13:59:44Z</dcterms:created>
  <dcterms:modified xsi:type="dcterms:W3CDTF">2018-09-13T19:07:49Z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241721</vt:lpwstr>
  </property>
  <property fmtid="{D5CDD505-2E9C-101B-9397-08002B2CF9AE}" pid="3" name="NXPowerLiteSettings">
    <vt:lpwstr>F6000400038000</vt:lpwstr>
  </property>
  <property fmtid="{D5CDD505-2E9C-101B-9397-08002B2CF9AE}" pid="4" name="NXPowerLiteVersion">
    <vt:lpwstr>D4.3.1</vt:lpwstr>
  </property>
</Properties>
</file>